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 id="2147483676" r:id="rId6"/>
    <p:sldMasterId id="214748367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font" Target="fonts/Tahoma-regular.fntdata"/><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fc3a6c9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rPr>
              <a:t>Good morning, I am Yuhang from the embedded system. We are a group consisting of two students. Another one is Meng from electrical engineering. Our topic is “Surveying and Reproducing MD5 Fast Collision Attack Algorithms” and our supervisor is professor Kaitai.</a:t>
            </a:r>
            <a:endParaRPr/>
          </a:p>
        </p:txBody>
      </p:sp>
      <p:sp>
        <p:nvSpPr>
          <p:cNvPr id="120" name="Google Shape;120;gcbfc3a6c98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e5840b0e3_1_1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ce5840b0e3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5840b0e3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ce5840b0e3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zh-CN" sz="1200">
                <a:solidFill>
                  <a:schemeClr val="dk1"/>
                </a:solidFill>
              </a:rPr>
              <a:t>We have divided our presentation into 5 parts. Firstly, we will give brief background knowledge about collision attack. Then we will sequentially demonstrate the attacking methods. Finally, we will compare their features and performances</a:t>
            </a:r>
            <a:r>
              <a:rPr lang="zh-CN" sz="1200">
                <a:solidFill>
                  <a:schemeClr val="dk1"/>
                </a:solidFill>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e5840b0e3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ce5840b0e3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sz="1200">
                <a:solidFill>
                  <a:schemeClr val="dk1"/>
                </a:solidFill>
              </a:rPr>
              <a:t>So, what is a collision attack? Given a hash function, if someone can generate two messages that have the same hash digests, then we can say she/he finds a collision. Many attacks for achieving collision are based on the birthday paradox. That is “for a given hash function with output size of N bits, the attacker needs this number of trials in theoretical to find one collision”. For MD5, the output is 128 bits, so it needs to try about two to the power 64.3 times, which is inefficient.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5840b0e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sz="1200">
                <a:solidFill>
                  <a:schemeClr val="dk1"/>
                </a:solidFill>
              </a:rPr>
              <a:t>The first efficient method was invented by Xiaoyun Wang in 2004. She used differential path and message modification to find collision pairs. The core idea of message modification is when a certain condition in the second round fails, one can use message modification to make it stratifies the condition without interfering with other previous conditions. The original coding language is C, and we use Java to reproduce it. In addition, the original structure of the second block is blurry, so we rearrange the structure to make it more sensible. Besides, the original code calculates x[i]s during the testing, but it is not necessary. We put them afterwards so as to avoid redundant calculations. In general, it can improve about 15% of the searching speed and significantly promote efficiency. Furthermore, we also prune our code according to the feedback by SonarQube which can automatically analyze the quality of the code and give suggestions for tuning. The next scheme is provided by Marc Stevens which is explored by my teammate, Meng. So, he will give more details about it in the next section.</a:t>
            </a:r>
            <a:endParaRPr sz="1200">
              <a:solidFill>
                <a:schemeClr val="dk1"/>
              </a:solidFill>
            </a:endParaRPr>
          </a:p>
          <a:p>
            <a:pPr indent="0" lvl="0" marL="0" rtl="0" algn="l">
              <a:spcBef>
                <a:spcPts val="1200"/>
              </a:spcBef>
              <a:spcAft>
                <a:spcPts val="0"/>
              </a:spcAft>
              <a:buNone/>
            </a:pPr>
            <a:r>
              <a:t/>
            </a:r>
            <a:endParaRPr/>
          </a:p>
        </p:txBody>
      </p:sp>
      <p:sp>
        <p:nvSpPr>
          <p:cNvPr id="154" name="Google Shape;154;gce5840b0e3_1_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5840b0e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t>However Marc Stevens proposed paper pointed out that Wang’s sufficient conditions are not sufficient at all, in another word, even all conditions meet in Wang’s attack, collision happens probably, so here, Marc Steven provided an attack ensure collision happens deterministically. This is achieved by adding optimized sufficient conditions and MD Five backward. Here we provided some of the key points of this attack.</a:t>
            </a:r>
            <a:endParaRPr/>
          </a:p>
          <a:p>
            <a:pPr indent="0" lvl="0" marL="0" rtl="0" algn="l">
              <a:lnSpc>
                <a:spcPct val="115000"/>
              </a:lnSpc>
              <a:spcBef>
                <a:spcPts val="1200"/>
              </a:spcBef>
              <a:spcAft>
                <a:spcPts val="0"/>
              </a:spcAft>
              <a:buClr>
                <a:schemeClr val="dk1"/>
              </a:buClr>
              <a:buSzPts val="1100"/>
              <a:buFont typeface="Arial"/>
              <a:buNone/>
            </a:pPr>
            <a:r>
              <a:rPr lang="zh-CN"/>
              <a:t>First instead of doing forward MD five, this method generate random Q that fulfill optimized sufficient conditions, then using MDfive backward equation, which is shown below to calculate corresponding message. Then by applying Q one to Q sixteen and message zero to message fifteen with MD5 forward, we can calculate corresponding following Qs, in this way, if any following Q not satisfy optimized conditions, repeat the random process.</a:t>
            </a:r>
            <a:endParaRPr/>
          </a:p>
          <a:p>
            <a:pPr indent="0" lvl="0" marL="0" rtl="0" algn="l">
              <a:lnSpc>
                <a:spcPct val="115000"/>
              </a:lnSpc>
              <a:spcBef>
                <a:spcPts val="1200"/>
              </a:spcBef>
              <a:spcAft>
                <a:spcPts val="0"/>
              </a:spcAft>
              <a:buClr>
                <a:schemeClr val="dk1"/>
              </a:buClr>
              <a:buSzPts val="1100"/>
              <a:buFont typeface="Arial"/>
              <a:buNone/>
            </a:pPr>
            <a:r>
              <a:rPr lang="zh-CN"/>
              <a:t>This attack ensure a deterministic collision, however it did not apply Tunnels which will be introduced in the next part of presentation.</a:t>
            </a:r>
            <a:endParaRPr/>
          </a:p>
          <a:p>
            <a:pPr indent="0" lvl="0" marL="0" rtl="0" algn="l">
              <a:lnSpc>
                <a:spcPct val="115000"/>
              </a:lnSpc>
              <a:spcBef>
                <a:spcPts val="1200"/>
              </a:spcBef>
              <a:spcAft>
                <a:spcPts val="0"/>
              </a:spcAft>
              <a:buClr>
                <a:schemeClr val="dk1"/>
              </a:buClr>
              <a:buSzPts val="1100"/>
              <a:buFont typeface="Arial"/>
              <a:buNone/>
            </a:pPr>
            <a:r>
              <a:rPr lang="zh-CN"/>
              <a:t>So, any improvement?</a:t>
            </a:r>
            <a:endParaRPr/>
          </a:p>
          <a:p>
            <a:pPr indent="0" lvl="0" marL="0" rtl="0" algn="l">
              <a:lnSpc>
                <a:spcPct val="115000"/>
              </a:lnSpc>
              <a:spcBef>
                <a:spcPts val="1200"/>
              </a:spcBef>
              <a:spcAft>
                <a:spcPts val="0"/>
              </a:spcAft>
              <a:buClr>
                <a:schemeClr val="dk1"/>
              </a:buClr>
              <a:buSzPts val="1100"/>
              <a:buFont typeface="Arial"/>
              <a:buNone/>
            </a:pPr>
            <a:r>
              <a:rPr lang="zh-CN"/>
              <a:t>Well I must say yes, but not obvious, first of all, we reproduced this work in Python, as Bin and Hex structure in Python and JAVA or even C are quite different, it is really a hard work. Secondly, as python did not have overflow, we also enabled overflow in Python, to make sure each bit in Q is correct, we also enabled same Binary and Hex structure with Java and C. However this method is still not efficient enough as it applied without using Tunnels, also we need additional operating with overflow and Binary and Hex structure.</a:t>
            </a:r>
            <a:endParaRPr/>
          </a:p>
          <a:p>
            <a:pPr indent="0" lvl="0" marL="0" rtl="0" algn="l">
              <a:spcBef>
                <a:spcPts val="1200"/>
              </a:spcBef>
              <a:spcAft>
                <a:spcPts val="0"/>
              </a:spcAft>
              <a:buNone/>
            </a:pPr>
            <a:r>
              <a:t/>
            </a:r>
            <a:endParaRPr/>
          </a:p>
        </p:txBody>
      </p:sp>
      <p:sp>
        <p:nvSpPr>
          <p:cNvPr id="164" name="Google Shape;164;gce5840b0e3_1_8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5840b1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zh-CN" sz="1200">
                <a:solidFill>
                  <a:schemeClr val="dk1"/>
                </a:solidFill>
              </a:rPr>
              <a:t>In terms of Klima’s collision attack, he uses Point of Verification which structure is more flexible compared to message modification’s one. Therefore, it can get the result much faster. The original coding language is C, and we use Java to reproduce it. In his code, he uses the function ”mask bit” to generate the masking bits based on the step conditions. However, we think this function is not efficient, as the masking bits are commonly used among the tunnels, so it is redundant and unnecessary to call it every time when using it, especially in the loops. Thus, we calculate them before running the program. However, the improvement is not significant, since the speed is originally fast.</a:t>
            </a:r>
            <a:endParaRPr/>
          </a:p>
        </p:txBody>
      </p:sp>
      <p:sp>
        <p:nvSpPr>
          <p:cNvPr id="172" name="Google Shape;172;gce5840b1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5840b0e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rPr>
              <a:t>Next, we make a table to compare their performances. According to the table, we can induce the followings. Firstly, Due to the insufficient conditions, Wang’s searching sometimes meaninglessly traverses Q[20], which adversely increases the worst-case execution time. Secondly, the searching time of Stevens’ attack tends to be more stable. In other words, the variance is lower compared to Wang’s one, because the sufficient conditions optimize the worst-case execution time. Thirdly, the fastest algorithm to find a collision pair of MD5 is the one provided by Klima equipped with tunnels. It often costs less than 2 minutes to find a collision pair, due to the flexibility of tunnel implementation. However, the PoV only increases the probability of searching the satisfied values, so it needs forward MD5 testing after each block. Finally, Stevens’ versions are fancy that can choose the prefix or even use a single block to obtain the collision, but the trade-off is spending more time.</a:t>
            </a:r>
            <a:endParaRPr/>
          </a:p>
        </p:txBody>
      </p:sp>
      <p:sp>
        <p:nvSpPr>
          <p:cNvPr id="179" name="Google Shape;179;gce5840b0e3_1_9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5840b0e3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rPr>
              <a:t>To make audiences visually and directly get the differences between their searching performances, we draw a box-plot to visualize the result. It should be mentioned that the repetition of experiments is 10. According to the figure, the scheme invented by Klima wins the fast speed. The core ideas of Wang’s searching scheme and Stevens’ are almost the same, so their performances are similar, but Stevens uses sufficient conditions that improve the worst-case execution time to some extent. Therefore, in general, Stevens’ implementation is better than Wang’s original version.</a:t>
            </a:r>
            <a:endParaRPr/>
          </a:p>
        </p:txBody>
      </p:sp>
      <p:sp>
        <p:nvSpPr>
          <p:cNvPr id="186" name="Google Shape;186;gce5840b0e3_1_10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e5840b0e3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zh-CN" sz="1200">
                <a:solidFill>
                  <a:schemeClr val="dk1"/>
                </a:solidFill>
              </a:rPr>
              <a:t>That is the end of our presentation, we are welcome to answer any questions if you have. Thanks for your listening.</a:t>
            </a:r>
            <a:endParaRPr/>
          </a:p>
        </p:txBody>
      </p:sp>
      <p:sp>
        <p:nvSpPr>
          <p:cNvPr id="193" name="Google Shape;193;gce5840b0e3_1_1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802192" y="617246"/>
            <a:ext cx="7265400" cy="2229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1802192" y="3203297"/>
            <a:ext cx="7067400" cy="1025700"/>
          </a:xfrm>
          <a:prstGeom prst="rect">
            <a:avLst/>
          </a:prstGeom>
          <a:noFill/>
          <a:ln>
            <a:noFill/>
          </a:ln>
        </p:spPr>
        <p:txBody>
          <a:bodyPr anchorCtr="0" anchor="t" bIns="45700" lIns="91425" spcFirstLastPara="1" rIns="91425" wrap="square" tIns="45700">
            <a:noAutofit/>
          </a:bodyPr>
          <a:lstStyle>
            <a:lvl1pPr lvl="0" rtl="0" algn="l">
              <a:spcBef>
                <a:spcPts val="560"/>
              </a:spcBef>
              <a:spcAft>
                <a:spcPts val="0"/>
              </a:spcAft>
              <a:buSzPts val="2800"/>
              <a:buNone/>
              <a:defRPr sz="2800">
                <a:solidFill>
                  <a:schemeClr val="dk1"/>
                </a:solidFill>
                <a:latin typeface="Arial"/>
                <a:ea typeface="Arial"/>
                <a:cs typeface="Arial"/>
                <a:sym typeface="Arial"/>
              </a:defRPr>
            </a:lvl1pPr>
            <a:lvl2pPr lvl="1" rtl="0" algn="ctr">
              <a:spcBef>
                <a:spcPts val="480"/>
              </a:spcBef>
              <a:spcAft>
                <a:spcPts val="0"/>
              </a:spcAft>
              <a:buSzPts val="2400"/>
              <a:buNone/>
              <a:defRPr>
                <a:solidFill>
                  <a:srgbClr val="888888"/>
                </a:solidFill>
              </a:defRPr>
            </a:lvl2pPr>
            <a:lvl3pPr lvl="2" rtl="0" algn="ctr">
              <a:spcBef>
                <a:spcPts val="480"/>
              </a:spcBef>
              <a:spcAft>
                <a:spcPts val="0"/>
              </a:spcAft>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5"/>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00A6D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5"/>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8"/>
          <p:cNvSpPr txBox="1"/>
          <p:nvPr>
            <p:ph type="ctrTitle"/>
          </p:nvPr>
        </p:nvSpPr>
        <p:spPr>
          <a:xfrm>
            <a:off x="1802192" y="617246"/>
            <a:ext cx="7265400" cy="2229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 type="subTitle"/>
          </p:nvPr>
        </p:nvSpPr>
        <p:spPr>
          <a:xfrm>
            <a:off x="1802192" y="3203297"/>
            <a:ext cx="7067400" cy="10257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None/>
              <a:defRPr sz="2800">
                <a:solidFill>
                  <a:schemeClr val="dk1"/>
                </a:solidFill>
                <a:latin typeface="Arial"/>
                <a:ea typeface="Arial"/>
                <a:cs typeface="Arial"/>
                <a:sym typeface="Arial"/>
              </a:defRPr>
            </a:lvl1pPr>
            <a:lvl2pPr lvl="1" algn="ctr">
              <a:lnSpc>
                <a:spcPct val="100000"/>
              </a:lnSpc>
              <a:spcBef>
                <a:spcPts val="480"/>
              </a:spcBef>
              <a:spcAft>
                <a:spcPts val="0"/>
              </a:spcAft>
              <a:buSzPts val="24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9"/>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A6D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1" name="Google Shape;81;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5" name="Google Shape;85;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sp>
        <p:nvSpPr>
          <p:cNvPr id="91" name="Google Shape;9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7" name="Google Shape;97;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5" name="Google Shape;10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8" name="Google Shape;10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2" name="Google Shape;112;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3" name="Google Shape;113;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11" Type="http://schemas.openxmlformats.org/officeDocument/2006/relationships/theme" Target="../theme/theme5.xml"/><Relationship Id="rId10" Type="http://schemas.openxmlformats.org/officeDocument/2006/relationships/slideLayout" Target="../slideLayouts/slideLayout26.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A6D6"/>
              </a:buClr>
              <a:buSzPts val="3600"/>
              <a:buFont typeface="Arial"/>
              <a:buNone/>
              <a:defRPr b="0" i="0" sz="3600" u="none" cap="none" strike="noStrike">
                <a:solidFill>
                  <a:srgbClr val="00A6D6"/>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00A6D6"/>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p:nvPr/>
        </p:nvSpPr>
        <p:spPr>
          <a:xfrm>
            <a:off x="-1" y="10"/>
            <a:ext cx="1576500" cy="5143500"/>
          </a:xfrm>
          <a:prstGeom prst="rect">
            <a:avLst/>
          </a:prstGeom>
          <a:solidFill>
            <a:srgbClr val="00A6D6"/>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2100" u="none" cap="none" strike="noStrike">
              <a:solidFill>
                <a:schemeClr val="dk1"/>
              </a:solidFill>
              <a:latin typeface="Tahoma"/>
              <a:ea typeface="Tahoma"/>
              <a:cs typeface="Tahoma"/>
              <a:sym typeface="Tahoma"/>
            </a:endParaRPr>
          </a:p>
        </p:txBody>
      </p:sp>
      <p:pic>
        <p:nvPicPr>
          <p:cNvPr descr="TU_P5#white.eps" id="54" name="Google Shape;54;p13"/>
          <p:cNvPicPr preferRelativeResize="0"/>
          <p:nvPr/>
        </p:nvPicPr>
        <p:blipFill rotWithShape="1">
          <a:blip r:embed="rId1">
            <a:alphaModFix/>
          </a:blip>
          <a:srcRect b="0" l="0" r="0" t="0"/>
          <a:stretch/>
        </p:blipFill>
        <p:spPr>
          <a:xfrm>
            <a:off x="100263" y="4581184"/>
            <a:ext cx="1026662" cy="632423"/>
          </a:xfrm>
          <a:prstGeom prst="rect">
            <a:avLst/>
          </a:prstGeom>
          <a:noFill/>
          <a:ln>
            <a:noFill/>
          </a:ln>
        </p:spPr>
      </p:pic>
      <p:sp>
        <p:nvSpPr>
          <p:cNvPr id="55" name="Google Shape;55;p13"/>
          <p:cNvSpPr txBox="1"/>
          <p:nvPr/>
        </p:nvSpPr>
        <p:spPr>
          <a:xfrm>
            <a:off x="6651560" y="4815701"/>
            <a:ext cx="23163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000" u="none" cap="none" strike="noStrike">
                <a:solidFill>
                  <a:srgbClr val="00A6D6"/>
                </a:solidFill>
                <a:latin typeface="Arial"/>
                <a:ea typeface="Arial"/>
                <a:cs typeface="Arial"/>
                <a:sym typeface="Arial"/>
              </a:rPr>
              <a:t>‹#›</a:t>
            </a:fld>
            <a:endParaRPr b="0" i="0" sz="1000" u="none" cap="none" strike="noStrike">
              <a:solidFill>
                <a:srgbClr val="00A6D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7"/>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A6D6"/>
              </a:buClr>
              <a:buSzPts val="3600"/>
              <a:buFont typeface="Arial"/>
              <a:buNone/>
              <a:defRPr b="0" i="0" sz="3600" u="none" cap="none" strike="noStrike">
                <a:solidFill>
                  <a:srgbClr val="00A6D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17"/>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00A6D6"/>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7"/>
          <p:cNvSpPr/>
          <p:nvPr/>
        </p:nvSpPr>
        <p:spPr>
          <a:xfrm>
            <a:off x="-1" y="10"/>
            <a:ext cx="1576500" cy="5143500"/>
          </a:xfrm>
          <a:prstGeom prst="rect">
            <a:avLst/>
          </a:prstGeom>
          <a:solidFill>
            <a:srgbClr val="00A6D6"/>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ahoma"/>
              <a:ea typeface="Tahoma"/>
              <a:cs typeface="Tahoma"/>
              <a:sym typeface="Tahoma"/>
            </a:endParaRPr>
          </a:p>
        </p:txBody>
      </p:sp>
      <p:pic>
        <p:nvPicPr>
          <p:cNvPr descr="TU_P5#white.eps" id="67" name="Google Shape;67;p17"/>
          <p:cNvPicPr preferRelativeResize="0"/>
          <p:nvPr/>
        </p:nvPicPr>
        <p:blipFill rotWithShape="1">
          <a:blip r:embed="rId1">
            <a:alphaModFix/>
          </a:blip>
          <a:srcRect b="0" l="0" r="0" t="0"/>
          <a:stretch/>
        </p:blipFill>
        <p:spPr>
          <a:xfrm>
            <a:off x="100263" y="4581184"/>
            <a:ext cx="1026662" cy="632423"/>
          </a:xfrm>
          <a:prstGeom prst="rect">
            <a:avLst/>
          </a:prstGeom>
          <a:noFill/>
          <a:ln>
            <a:noFill/>
          </a:ln>
        </p:spPr>
      </p:pic>
      <p:sp>
        <p:nvSpPr>
          <p:cNvPr id="68" name="Google Shape;68;p17"/>
          <p:cNvSpPr txBox="1"/>
          <p:nvPr/>
        </p:nvSpPr>
        <p:spPr>
          <a:xfrm>
            <a:off x="6651560" y="4815701"/>
            <a:ext cx="23163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zh-CN" sz="1000" u="none" cap="none" strike="noStrike">
                <a:solidFill>
                  <a:srgbClr val="00A6D6"/>
                </a:solidFill>
                <a:latin typeface="Arial"/>
                <a:ea typeface="Arial"/>
                <a:cs typeface="Arial"/>
                <a:sym typeface="Arial"/>
              </a:rPr>
              <a:t>‹#›</a:t>
            </a:fld>
            <a:endParaRPr b="0" i="0" sz="1000" u="none" cap="none" strike="noStrike">
              <a:solidFill>
                <a:srgbClr val="00A6D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5" name="Shape 75"/>
        <p:cNvGrpSpPr/>
        <p:nvPr/>
      </p:nvGrpSpPr>
      <p:grpSpPr>
        <a:xfrm>
          <a:off x="0" y="0"/>
          <a:ext cx="0" cy="0"/>
          <a:chOff x="0" y="0"/>
          <a:chExt cx="0" cy="0"/>
        </a:xfrm>
      </p:grpSpPr>
      <p:sp>
        <p:nvSpPr>
          <p:cNvPr id="76" name="Google Shape;7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7" name="Google Shape;7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4.gif"/><Relationship Id="rId4" Type="http://schemas.openxmlformats.org/officeDocument/2006/relationships/hyperlink" Target="https://github.com/Timo9Madrid7/MD5-Collis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1"/>
          <p:cNvSpPr txBox="1"/>
          <p:nvPr>
            <p:ph type="ctrTitle"/>
          </p:nvPr>
        </p:nvSpPr>
        <p:spPr>
          <a:xfrm>
            <a:off x="1585900" y="1087519"/>
            <a:ext cx="7558200" cy="2871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A6D6"/>
              </a:buClr>
              <a:buSzPts val="6000"/>
              <a:buFont typeface="Arial"/>
              <a:buNone/>
            </a:pPr>
            <a:r>
              <a:rPr b="1" lang="zh-CN" sz="3400"/>
              <a:t>Surveying And Reproducing MD5 Fast Collision Attack Algorithms</a:t>
            </a:r>
            <a:endParaRPr b="1" sz="1800"/>
          </a:p>
          <a:p>
            <a:pPr indent="0" lvl="0" marL="0" rtl="0" algn="ctr">
              <a:lnSpc>
                <a:spcPct val="90000"/>
              </a:lnSpc>
              <a:spcBef>
                <a:spcPts val="0"/>
              </a:spcBef>
              <a:spcAft>
                <a:spcPts val="0"/>
              </a:spcAft>
              <a:buClr>
                <a:schemeClr val="dk1"/>
              </a:buClr>
              <a:buSzPts val="2520"/>
              <a:buFont typeface="Arial"/>
              <a:buNone/>
            </a:pPr>
            <a:r>
              <a:t/>
            </a:r>
            <a:endParaRPr b="1" sz="2520">
              <a:solidFill>
                <a:schemeClr val="dk2"/>
              </a:solidFill>
            </a:endParaRPr>
          </a:p>
          <a:p>
            <a:pPr indent="0" lvl="0" marL="0" rtl="0" algn="ctr">
              <a:lnSpc>
                <a:spcPct val="90000"/>
              </a:lnSpc>
              <a:spcBef>
                <a:spcPts val="0"/>
              </a:spcBef>
              <a:spcAft>
                <a:spcPts val="0"/>
              </a:spcAft>
              <a:buClr>
                <a:schemeClr val="dk1"/>
              </a:buClr>
              <a:buSzPts val="2520"/>
              <a:buFont typeface="Arial"/>
              <a:buNone/>
            </a:pPr>
            <a:r>
              <a:t/>
            </a:r>
            <a:endParaRPr b="1" sz="2520">
              <a:solidFill>
                <a:schemeClr val="dk1"/>
              </a:solidFill>
            </a:endParaRPr>
          </a:p>
          <a:p>
            <a:pPr indent="0" lvl="0" marL="0" rtl="0" algn="ctr">
              <a:lnSpc>
                <a:spcPct val="90000"/>
              </a:lnSpc>
              <a:spcBef>
                <a:spcPts val="504"/>
              </a:spcBef>
              <a:spcAft>
                <a:spcPts val="0"/>
              </a:spcAft>
              <a:buClr>
                <a:schemeClr val="dk1"/>
              </a:buClr>
              <a:buSzPts val="2520"/>
              <a:buFont typeface="Arial"/>
              <a:buNone/>
            </a:pPr>
            <a:r>
              <a:t/>
            </a:r>
            <a:endParaRPr b="1" sz="2520">
              <a:solidFill>
                <a:schemeClr val="dk1"/>
              </a:solidFill>
            </a:endParaRPr>
          </a:p>
        </p:txBody>
      </p:sp>
      <p:sp>
        <p:nvSpPr>
          <p:cNvPr id="123" name="Google Shape;123;p31"/>
          <p:cNvSpPr txBox="1"/>
          <p:nvPr>
            <p:ph idx="1" type="subTitle"/>
          </p:nvPr>
        </p:nvSpPr>
        <p:spPr>
          <a:xfrm>
            <a:off x="1585900" y="4629150"/>
            <a:ext cx="7558200" cy="514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504"/>
              </a:spcBef>
              <a:spcAft>
                <a:spcPts val="0"/>
              </a:spcAft>
              <a:buSzPts val="2520"/>
              <a:buNone/>
            </a:pPr>
            <a:r>
              <a:rPr lang="zh-CN" sz="2520"/>
              <a:t>April</a:t>
            </a:r>
            <a:r>
              <a:rPr lang="zh-CN" sz="2520"/>
              <a:t> 2021</a:t>
            </a:r>
            <a:endParaRPr sz="2520"/>
          </a:p>
        </p:txBody>
      </p:sp>
      <p:sp>
        <p:nvSpPr>
          <p:cNvPr id="124" name="Google Shape;124;p31"/>
          <p:cNvSpPr txBox="1"/>
          <p:nvPr/>
        </p:nvSpPr>
        <p:spPr>
          <a:xfrm>
            <a:off x="3025300" y="334950"/>
            <a:ext cx="4679400" cy="533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zh-CN" sz="2520">
                <a:solidFill>
                  <a:schemeClr val="dk2"/>
                </a:solidFill>
              </a:rPr>
              <a:t>Hack </a:t>
            </a:r>
            <a:r>
              <a:rPr b="1" lang="zh-CN" sz="2520">
                <a:solidFill>
                  <a:schemeClr val="dk2"/>
                </a:solidFill>
              </a:rPr>
              <a:t>Lab Presentation</a:t>
            </a:r>
            <a:endParaRPr/>
          </a:p>
        </p:txBody>
      </p:sp>
      <p:sp>
        <p:nvSpPr>
          <p:cNvPr id="125" name="Google Shape;125;p31"/>
          <p:cNvSpPr txBox="1"/>
          <p:nvPr/>
        </p:nvSpPr>
        <p:spPr>
          <a:xfrm>
            <a:off x="2151925" y="3396250"/>
            <a:ext cx="2660100" cy="831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zh-CN"/>
              <a:t>Meng Zheng </a:t>
            </a:r>
            <a:endParaRPr/>
          </a:p>
          <a:p>
            <a:pPr indent="0" lvl="0" marL="0" rtl="0" algn="l">
              <a:spcBef>
                <a:spcPts val="0"/>
              </a:spcBef>
              <a:spcAft>
                <a:spcPts val="0"/>
              </a:spcAft>
              <a:buNone/>
            </a:pPr>
            <a:r>
              <a:rPr lang="zh-CN"/>
              <a:t>Electrical Engineering</a:t>
            </a:r>
            <a:endParaRPr/>
          </a:p>
          <a:p>
            <a:pPr indent="0" lvl="0" marL="0" rtl="0" algn="l">
              <a:spcBef>
                <a:spcPts val="0"/>
              </a:spcBef>
              <a:spcAft>
                <a:spcPts val="0"/>
              </a:spcAft>
              <a:buNone/>
            </a:pPr>
            <a:r>
              <a:rPr lang="zh-CN">
                <a:solidFill>
                  <a:schemeClr val="dk2"/>
                </a:solidFill>
              </a:rPr>
              <a:t>M.Zheng-3@student.tudelft.nl</a:t>
            </a:r>
            <a:endParaRPr>
              <a:solidFill>
                <a:schemeClr val="dk2"/>
              </a:solidFill>
            </a:endParaRPr>
          </a:p>
        </p:txBody>
      </p:sp>
      <p:sp>
        <p:nvSpPr>
          <p:cNvPr id="126" name="Google Shape;126;p31"/>
          <p:cNvSpPr txBox="1"/>
          <p:nvPr/>
        </p:nvSpPr>
        <p:spPr>
          <a:xfrm>
            <a:off x="6347200" y="3396250"/>
            <a:ext cx="2660100" cy="831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zh-CN"/>
              <a:t>Yuhang Tian</a:t>
            </a:r>
            <a:endParaRPr/>
          </a:p>
          <a:p>
            <a:pPr indent="0" lvl="0" marL="0" rtl="0" algn="l">
              <a:spcBef>
                <a:spcPts val="0"/>
              </a:spcBef>
              <a:spcAft>
                <a:spcPts val="0"/>
              </a:spcAft>
              <a:buNone/>
            </a:pPr>
            <a:r>
              <a:rPr lang="zh-CN"/>
              <a:t>Embedded System</a:t>
            </a:r>
            <a:endParaRPr/>
          </a:p>
          <a:p>
            <a:pPr indent="0" lvl="0" marL="0" rtl="0" algn="l">
              <a:spcBef>
                <a:spcPts val="0"/>
              </a:spcBef>
              <a:spcAft>
                <a:spcPts val="0"/>
              </a:spcAft>
              <a:buNone/>
            </a:pPr>
            <a:r>
              <a:rPr lang="zh-CN">
                <a:solidFill>
                  <a:srgbClr val="00A6D6"/>
                </a:solidFill>
              </a:rPr>
              <a:t>Y.Tian-13@student.tudelft.nl</a:t>
            </a:r>
            <a:endParaRPr>
              <a:solidFill>
                <a:srgbClr val="00A6D6"/>
              </a:solidFill>
            </a:endParaRPr>
          </a:p>
        </p:txBody>
      </p:sp>
      <p:sp>
        <p:nvSpPr>
          <p:cNvPr id="127" name="Google Shape;127;p31"/>
          <p:cNvSpPr txBox="1"/>
          <p:nvPr/>
        </p:nvSpPr>
        <p:spPr>
          <a:xfrm>
            <a:off x="4176100" y="2949225"/>
            <a:ext cx="2377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zh-CN"/>
              <a:t>Supervisor: Kaitai Liang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A6D6"/>
              </a:buClr>
              <a:buSzPts val="1800"/>
              <a:buNone/>
            </a:pPr>
            <a:r>
              <a:rPr lang="zh-CN"/>
              <a:t>Reference</a:t>
            </a:r>
            <a:endParaRPr/>
          </a:p>
        </p:txBody>
      </p:sp>
      <p:sp>
        <p:nvSpPr>
          <p:cNvPr id="204" name="Google Shape;204;p40"/>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zh-CN" sz="1000"/>
              <a:t>Stevens, M., Lenstra, A. K., &amp; De Weger, B. (2012). Chosen-prefix collisions for MD5 and applications. International Journal of Applied Cryptography, 2(4), 322-359.</a:t>
            </a:r>
            <a:endParaRPr/>
          </a:p>
          <a:p>
            <a:pPr indent="-342900" lvl="0" marL="457200" rtl="0" algn="l">
              <a:lnSpc>
                <a:spcPct val="100000"/>
              </a:lnSpc>
              <a:spcBef>
                <a:spcPts val="360"/>
              </a:spcBef>
              <a:spcAft>
                <a:spcPts val="0"/>
              </a:spcAft>
              <a:buSzPts val="1800"/>
              <a:buChar char="•"/>
            </a:pPr>
            <a:r>
              <a:rPr lang="zh-CN" sz="1000"/>
              <a:t>Stevens, M. (2012). Attacks on hash functions and applications. Mathematical Institute, Faculty of Science, Leiden University, 3.</a:t>
            </a:r>
            <a:endParaRPr/>
          </a:p>
          <a:p>
            <a:pPr indent="-342900" lvl="0" marL="457200" rtl="0" algn="l">
              <a:lnSpc>
                <a:spcPct val="100000"/>
              </a:lnSpc>
              <a:spcBef>
                <a:spcPts val="360"/>
              </a:spcBef>
              <a:spcAft>
                <a:spcPts val="0"/>
              </a:spcAft>
              <a:buSzPts val="1800"/>
              <a:buChar char="•"/>
            </a:pPr>
            <a:r>
              <a:rPr lang="zh-CN" sz="1000"/>
              <a:t>Stevens, M. (2006). Fast Collision Attack on MD5. IACR Cryptol. ePrint Arch., 2006, 104.</a:t>
            </a:r>
            <a:endParaRPr/>
          </a:p>
          <a:p>
            <a:pPr indent="-342900" lvl="0" marL="457200" rtl="0" algn="l">
              <a:lnSpc>
                <a:spcPct val="100000"/>
              </a:lnSpc>
              <a:spcBef>
                <a:spcPts val="360"/>
              </a:spcBef>
              <a:spcAft>
                <a:spcPts val="0"/>
              </a:spcAft>
              <a:buSzPts val="1800"/>
              <a:buChar char="•"/>
            </a:pPr>
            <a:r>
              <a:rPr lang="zh-CN" sz="1000"/>
              <a:t>Wang, X., &amp; Yu, H. (2005, May). How to break MD5 and other hash functions. In Annual international conference on the theory and applications of cryptographic techniques (pp. 19-35). Springer, Berlin, Heidelberg.</a:t>
            </a:r>
            <a:endParaRPr/>
          </a:p>
          <a:p>
            <a:pPr indent="-342900" lvl="0" marL="457200" rtl="0" algn="l">
              <a:lnSpc>
                <a:spcPct val="100000"/>
              </a:lnSpc>
              <a:spcBef>
                <a:spcPts val="360"/>
              </a:spcBef>
              <a:spcAft>
                <a:spcPts val="0"/>
              </a:spcAft>
              <a:buSzPts val="1800"/>
              <a:buChar char="•"/>
            </a:pPr>
            <a:r>
              <a:rPr lang="zh-CN" sz="1000"/>
              <a:t>Klima, V. (2006). Tunnels in Hash Functions: MD5 Collisions Within a Minute. IACR Cryptol. ePrint Arch., 2006, 105.</a:t>
            </a:r>
            <a:endParaRPr/>
          </a:p>
          <a:p>
            <a:pPr indent="-342900" lvl="0" marL="457200" rtl="0" algn="l">
              <a:lnSpc>
                <a:spcPct val="100000"/>
              </a:lnSpc>
              <a:spcBef>
                <a:spcPts val="360"/>
              </a:spcBef>
              <a:spcAft>
                <a:spcPts val="0"/>
              </a:spcAft>
              <a:buSzPts val="1800"/>
              <a:buChar char="•"/>
            </a:pPr>
            <a:r>
              <a:rPr lang="zh-CN" sz="1000"/>
              <a:t>Klima, V. (2005). Finding MD5 Collisions on a Notebook PC Using Multi-message Modifications. IACR Cryptol. ePrint Arch., 2005, 102.</a:t>
            </a:r>
            <a:endParaRPr/>
          </a:p>
          <a:p>
            <a:pPr indent="-342900" lvl="0" marL="457200" rtl="0" algn="l">
              <a:lnSpc>
                <a:spcPct val="100000"/>
              </a:lnSpc>
              <a:spcBef>
                <a:spcPts val="360"/>
              </a:spcBef>
              <a:spcAft>
                <a:spcPts val="0"/>
              </a:spcAft>
              <a:buSzPts val="1800"/>
              <a:buChar char="•"/>
            </a:pPr>
            <a:r>
              <a:rPr lang="zh-CN" sz="1000"/>
              <a:t>Hawkes, P., Paddon, M., &amp; Rose, G. G. (2004). Musings on the Wang et al. MD5 Collision. IACR Cryptol. ePrint Arch., 2004, 264.</a:t>
            </a:r>
            <a:endParaRPr/>
          </a:p>
          <a:p>
            <a:pPr indent="-342900" lvl="0" marL="457200" rtl="0" algn="l">
              <a:lnSpc>
                <a:spcPct val="100000"/>
              </a:lnSpc>
              <a:spcBef>
                <a:spcPts val="360"/>
              </a:spcBef>
              <a:spcAft>
                <a:spcPts val="0"/>
              </a:spcAft>
              <a:buSzPts val="1800"/>
              <a:buChar char="•"/>
            </a:pPr>
            <a:r>
              <a:rPr lang="zh-CN" sz="1000"/>
              <a:t>Smart, N. P., &amp; Smart, N. P. (2016). Cryptography made simple. Springer.</a:t>
            </a:r>
            <a:endParaRPr/>
          </a:p>
          <a:p>
            <a:pPr indent="-342900" lvl="0" marL="457200" rtl="0" algn="l">
              <a:lnSpc>
                <a:spcPct val="100000"/>
              </a:lnSpc>
              <a:spcBef>
                <a:spcPts val="360"/>
              </a:spcBef>
              <a:spcAft>
                <a:spcPts val="0"/>
              </a:spcAft>
              <a:buSzPts val="1800"/>
              <a:buChar char="•"/>
            </a:pPr>
            <a:r>
              <a:rPr lang="zh-CN" sz="1000"/>
              <a:t>Mikle, O. (2004). Practical Attacks on Digital Signatures Using MD5 Message Digest. IACR Cryptol. ePrint Arch., 2004, 356.</a:t>
            </a:r>
            <a:endParaRPr/>
          </a:p>
          <a:p>
            <a:pPr indent="-342900" lvl="0" marL="457200" rtl="0" algn="l">
              <a:lnSpc>
                <a:spcPct val="100000"/>
              </a:lnSpc>
              <a:spcBef>
                <a:spcPts val="360"/>
              </a:spcBef>
              <a:spcAft>
                <a:spcPts val="0"/>
              </a:spcAft>
              <a:buSzPts val="1800"/>
              <a:buChar char="•"/>
            </a:pPr>
            <a:r>
              <a:rPr lang="zh-CN" sz="1000"/>
              <a:t>Kaminsky, D. (2005). MD5 to be considered harmful someday. In Aggressive Network Self-Defense (pp. 323-337). Syngress.</a:t>
            </a:r>
            <a:endParaRPr/>
          </a:p>
          <a:p>
            <a:pPr indent="-342900" lvl="0" marL="457200" rtl="0" algn="l">
              <a:lnSpc>
                <a:spcPct val="100000"/>
              </a:lnSpc>
              <a:spcBef>
                <a:spcPts val="360"/>
              </a:spcBef>
              <a:spcAft>
                <a:spcPts val="0"/>
              </a:spcAft>
              <a:buSzPts val="1800"/>
              <a:buChar char="•"/>
            </a:pPr>
            <a:r>
              <a:rPr lang="zh-CN" sz="1000"/>
              <a:t>Kashyap, N. D. (2006). A meaningful MD5 hash collision attack.</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2"/>
          <p:cNvSpPr txBox="1"/>
          <p:nvPr>
            <p:ph type="title"/>
          </p:nvPr>
        </p:nvSpPr>
        <p:spPr>
          <a:xfrm>
            <a:off x="1763106" y="219425"/>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zh-CN"/>
              <a:t>Overview</a:t>
            </a:r>
            <a:endParaRPr/>
          </a:p>
        </p:txBody>
      </p:sp>
      <p:cxnSp>
        <p:nvCxnSpPr>
          <p:cNvPr id="133" name="Google Shape;133;p32"/>
          <p:cNvCxnSpPr/>
          <p:nvPr/>
        </p:nvCxnSpPr>
        <p:spPr>
          <a:xfrm>
            <a:off x="2031861" y="3012140"/>
            <a:ext cx="6622677" cy="0"/>
          </a:xfrm>
          <a:prstGeom prst="straightConnector1">
            <a:avLst/>
          </a:prstGeom>
          <a:noFill/>
          <a:ln cap="flat" cmpd="sng" w="28575">
            <a:solidFill>
              <a:srgbClr val="00A6D6"/>
            </a:solidFill>
            <a:prstDash val="solid"/>
            <a:round/>
            <a:headEnd len="sm" w="sm" type="none"/>
            <a:tailEnd len="med" w="med" type="triangle"/>
          </a:ln>
        </p:spPr>
      </p:cxnSp>
      <p:sp>
        <p:nvSpPr>
          <p:cNvPr id="134" name="Google Shape;134;p32"/>
          <p:cNvSpPr/>
          <p:nvPr/>
        </p:nvSpPr>
        <p:spPr>
          <a:xfrm>
            <a:off x="2579593" y="2921381"/>
            <a:ext cx="188259" cy="181518"/>
          </a:xfrm>
          <a:prstGeom prst="ellipse">
            <a:avLst/>
          </a:pr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5" name="Google Shape;135;p32"/>
          <p:cNvSpPr/>
          <p:nvPr/>
        </p:nvSpPr>
        <p:spPr>
          <a:xfrm>
            <a:off x="3745276" y="2921381"/>
            <a:ext cx="188259" cy="181518"/>
          </a:xfrm>
          <a:prstGeom prst="ellipse">
            <a:avLst/>
          </a:pr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6" name="Google Shape;136;p32"/>
          <p:cNvSpPr/>
          <p:nvPr/>
        </p:nvSpPr>
        <p:spPr>
          <a:xfrm>
            <a:off x="4987567" y="2921381"/>
            <a:ext cx="188259" cy="181518"/>
          </a:xfrm>
          <a:prstGeom prst="ellipse">
            <a:avLst/>
          </a:pr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7" name="Google Shape;137;p32"/>
          <p:cNvSpPr/>
          <p:nvPr/>
        </p:nvSpPr>
        <p:spPr>
          <a:xfrm>
            <a:off x="6281677" y="2921381"/>
            <a:ext cx="188259" cy="181518"/>
          </a:xfrm>
          <a:prstGeom prst="ellipse">
            <a:avLst/>
          </a:pr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8" name="Google Shape;138;p32"/>
          <p:cNvSpPr/>
          <p:nvPr/>
        </p:nvSpPr>
        <p:spPr>
          <a:xfrm>
            <a:off x="7523968" y="2921381"/>
            <a:ext cx="188259" cy="181518"/>
          </a:xfrm>
          <a:prstGeom prst="ellipse">
            <a:avLst/>
          </a:pr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9" name="Google Shape;139;p32"/>
          <p:cNvSpPr/>
          <p:nvPr/>
        </p:nvSpPr>
        <p:spPr>
          <a:xfrm>
            <a:off x="3270280" y="1314443"/>
            <a:ext cx="1165683" cy="907676"/>
          </a:xfrm>
          <a:custGeom>
            <a:rect b="b" l="l" r="r" t="t"/>
            <a:pathLst>
              <a:path extrusionOk="0" h="120000" w="120000">
                <a:moveTo>
                  <a:pt x="0" y="0"/>
                </a:moveTo>
                <a:lnTo>
                  <a:pt x="120000" y="0"/>
                </a:lnTo>
                <a:lnTo>
                  <a:pt x="120000" y="120000"/>
                </a:lnTo>
                <a:lnTo>
                  <a:pt x="0" y="120000"/>
                </a:lnTo>
                <a:close/>
              </a:path>
              <a:path extrusionOk="0" fill="none" h="120000" w="120000">
                <a:moveTo>
                  <a:pt x="48834" y="131833"/>
                </a:moveTo>
                <a:lnTo>
                  <a:pt x="32603" y="169166"/>
                </a:lnTo>
                <a:lnTo>
                  <a:pt x="56820" y="225667"/>
                </a:lnTo>
              </a:path>
            </a:pathLst>
          </a:cu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zh-CN" sz="1200" u="none" cap="none" strike="noStrike">
                <a:solidFill>
                  <a:schemeClr val="dk1"/>
                </a:solidFill>
                <a:latin typeface="Arial"/>
                <a:ea typeface="Arial"/>
                <a:cs typeface="Arial"/>
                <a:sym typeface="Arial"/>
              </a:rPr>
              <a:t>X. Wang’s Attacking Scheme</a:t>
            </a:r>
            <a:endParaRPr b="0" i="0" sz="1200" u="none" cap="none" strike="noStrike">
              <a:solidFill>
                <a:schemeClr val="dk1"/>
              </a:solidFill>
              <a:latin typeface="Arial"/>
              <a:ea typeface="Arial"/>
              <a:cs typeface="Arial"/>
              <a:sym typeface="Arial"/>
            </a:endParaRPr>
          </a:p>
        </p:txBody>
      </p:sp>
      <p:sp>
        <p:nvSpPr>
          <p:cNvPr id="140" name="Google Shape;140;p32"/>
          <p:cNvSpPr/>
          <p:nvPr/>
        </p:nvSpPr>
        <p:spPr>
          <a:xfrm>
            <a:off x="4498854" y="3901947"/>
            <a:ext cx="1165683" cy="907676"/>
          </a:xfrm>
          <a:custGeom>
            <a:rect b="b" l="l" r="r" t="t"/>
            <a:pathLst>
              <a:path extrusionOk="0" h="120000" w="120000">
                <a:moveTo>
                  <a:pt x="0" y="0"/>
                </a:moveTo>
                <a:lnTo>
                  <a:pt x="120000" y="0"/>
                </a:lnTo>
                <a:lnTo>
                  <a:pt x="120000" y="120000"/>
                </a:lnTo>
                <a:lnTo>
                  <a:pt x="0" y="120000"/>
                </a:lnTo>
                <a:close/>
              </a:path>
              <a:path extrusionOk="0" fill="none" h="120000" w="120000">
                <a:moveTo>
                  <a:pt x="57832" y="-8611"/>
                </a:moveTo>
                <a:lnTo>
                  <a:pt x="79668" y="-73499"/>
                </a:lnTo>
                <a:lnTo>
                  <a:pt x="60281" y="-115667"/>
                </a:lnTo>
              </a:path>
            </a:pathLst>
          </a:cu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zh-CN" sz="1200" u="none" cap="none" strike="noStrike">
                <a:solidFill>
                  <a:schemeClr val="dk1"/>
                </a:solidFill>
                <a:latin typeface="Arial"/>
                <a:ea typeface="Arial"/>
                <a:cs typeface="Arial"/>
                <a:sym typeface="Arial"/>
              </a:rPr>
              <a:t>M. Stevens’ Attacking</a:t>
            </a:r>
            <a:endParaRPr/>
          </a:p>
          <a:p>
            <a:pPr indent="0" lvl="0" marL="0" marR="0" rtl="0" algn="l">
              <a:lnSpc>
                <a:spcPct val="100000"/>
              </a:lnSpc>
              <a:spcBef>
                <a:spcPts val="0"/>
              </a:spcBef>
              <a:spcAft>
                <a:spcPts val="0"/>
              </a:spcAft>
              <a:buNone/>
            </a:pPr>
            <a:r>
              <a:rPr b="0" i="0" lang="zh-CN" sz="1200" u="none" cap="none" strike="noStrike">
                <a:solidFill>
                  <a:schemeClr val="dk1"/>
                </a:solidFill>
                <a:latin typeface="Arial"/>
                <a:ea typeface="Arial"/>
                <a:cs typeface="Arial"/>
                <a:sym typeface="Arial"/>
              </a:rPr>
              <a:t>Scheme</a:t>
            </a:r>
            <a:endParaRPr b="0" i="0" sz="1200" u="none" cap="none" strike="noStrike">
              <a:solidFill>
                <a:schemeClr val="dk1"/>
              </a:solidFill>
              <a:latin typeface="Arial"/>
              <a:ea typeface="Arial"/>
              <a:cs typeface="Arial"/>
              <a:sym typeface="Arial"/>
            </a:endParaRPr>
          </a:p>
        </p:txBody>
      </p:sp>
      <p:sp>
        <p:nvSpPr>
          <p:cNvPr id="141" name="Google Shape;141;p32"/>
          <p:cNvSpPr/>
          <p:nvPr/>
        </p:nvSpPr>
        <p:spPr>
          <a:xfrm>
            <a:off x="7035255" y="3907610"/>
            <a:ext cx="1165683" cy="907676"/>
          </a:xfrm>
          <a:custGeom>
            <a:rect b="b" l="l" r="r" t="t"/>
            <a:pathLst>
              <a:path extrusionOk="0" h="120000" w="120000">
                <a:moveTo>
                  <a:pt x="0" y="0"/>
                </a:moveTo>
                <a:lnTo>
                  <a:pt x="120000" y="0"/>
                </a:lnTo>
                <a:lnTo>
                  <a:pt x="120000" y="120000"/>
                </a:lnTo>
                <a:lnTo>
                  <a:pt x="0" y="120000"/>
                </a:lnTo>
                <a:close/>
              </a:path>
              <a:path extrusionOk="0" fill="none" h="120000" w="120000">
                <a:moveTo>
                  <a:pt x="57832" y="-8611"/>
                </a:moveTo>
                <a:lnTo>
                  <a:pt x="79668" y="-73499"/>
                </a:lnTo>
                <a:lnTo>
                  <a:pt x="60281" y="-115667"/>
                </a:lnTo>
              </a:path>
            </a:pathLst>
          </a:cu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zh-CN" sz="1200" u="none" cap="none" strike="noStrike">
                <a:solidFill>
                  <a:schemeClr val="dk1"/>
                </a:solidFill>
                <a:latin typeface="Arial"/>
                <a:ea typeface="Arial"/>
                <a:cs typeface="Arial"/>
                <a:sym typeface="Arial"/>
              </a:rPr>
              <a:t>Comparison</a:t>
            </a:r>
            <a:endParaRPr b="0" i="0" sz="1200" u="none" cap="none" strike="noStrike">
              <a:solidFill>
                <a:schemeClr val="dk1"/>
              </a:solidFill>
              <a:latin typeface="Arial"/>
              <a:ea typeface="Arial"/>
              <a:cs typeface="Arial"/>
              <a:sym typeface="Arial"/>
            </a:endParaRPr>
          </a:p>
        </p:txBody>
      </p:sp>
      <p:sp>
        <p:nvSpPr>
          <p:cNvPr id="142" name="Google Shape;142;p32"/>
          <p:cNvSpPr/>
          <p:nvPr/>
        </p:nvSpPr>
        <p:spPr>
          <a:xfrm>
            <a:off x="2090880" y="3901947"/>
            <a:ext cx="1165683" cy="907676"/>
          </a:xfrm>
          <a:custGeom>
            <a:rect b="b" l="l" r="r" t="t"/>
            <a:pathLst>
              <a:path extrusionOk="0" h="120000" w="120000">
                <a:moveTo>
                  <a:pt x="0" y="0"/>
                </a:moveTo>
                <a:lnTo>
                  <a:pt x="120000" y="0"/>
                </a:lnTo>
                <a:lnTo>
                  <a:pt x="120000" y="120000"/>
                </a:lnTo>
                <a:lnTo>
                  <a:pt x="0" y="120000"/>
                </a:lnTo>
                <a:close/>
              </a:path>
              <a:path extrusionOk="0" fill="none" h="120000" w="120000">
                <a:moveTo>
                  <a:pt x="57832" y="-8611"/>
                </a:moveTo>
                <a:lnTo>
                  <a:pt x="79668" y="-73499"/>
                </a:lnTo>
                <a:lnTo>
                  <a:pt x="60281" y="-115667"/>
                </a:lnTo>
              </a:path>
            </a:pathLst>
          </a:cu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zh-CN" sz="1200" u="none" cap="none" strike="noStrike">
                <a:solidFill>
                  <a:schemeClr val="dk1"/>
                </a:solidFill>
                <a:latin typeface="Arial"/>
                <a:ea typeface="Arial"/>
                <a:cs typeface="Arial"/>
                <a:sym typeface="Arial"/>
              </a:rPr>
              <a:t>Collision Resistance</a:t>
            </a:r>
            <a:endParaRPr b="0" i="0" sz="1200" u="none" cap="none" strike="noStrike">
              <a:solidFill>
                <a:schemeClr val="dk1"/>
              </a:solidFill>
              <a:latin typeface="Arial"/>
              <a:ea typeface="Arial"/>
              <a:cs typeface="Arial"/>
              <a:sym typeface="Arial"/>
            </a:endParaRPr>
          </a:p>
        </p:txBody>
      </p:sp>
      <p:sp>
        <p:nvSpPr>
          <p:cNvPr id="143" name="Google Shape;143;p32"/>
          <p:cNvSpPr/>
          <p:nvPr/>
        </p:nvSpPr>
        <p:spPr>
          <a:xfrm>
            <a:off x="5792964" y="1314443"/>
            <a:ext cx="1165683" cy="907676"/>
          </a:xfrm>
          <a:custGeom>
            <a:rect b="b" l="l" r="r" t="t"/>
            <a:pathLst>
              <a:path extrusionOk="0" h="120000" w="120000">
                <a:moveTo>
                  <a:pt x="0" y="0"/>
                </a:moveTo>
                <a:lnTo>
                  <a:pt x="120000" y="0"/>
                </a:lnTo>
                <a:lnTo>
                  <a:pt x="120000" y="120000"/>
                </a:lnTo>
                <a:lnTo>
                  <a:pt x="0" y="120000"/>
                </a:lnTo>
                <a:close/>
              </a:path>
              <a:path extrusionOk="0" fill="none" h="120000" w="120000">
                <a:moveTo>
                  <a:pt x="48834" y="131833"/>
                </a:moveTo>
                <a:lnTo>
                  <a:pt x="32603" y="169166"/>
                </a:lnTo>
                <a:lnTo>
                  <a:pt x="56820" y="225667"/>
                </a:lnTo>
              </a:path>
            </a:pathLst>
          </a:custGeom>
          <a:noFill/>
          <a:ln cap="flat" cmpd="sng" w="25400">
            <a:solidFill>
              <a:srgbClr val="00A6D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zh-CN" sz="1200" u="none" cap="none" strike="noStrike">
                <a:solidFill>
                  <a:schemeClr val="dk1"/>
                </a:solidFill>
                <a:latin typeface="Arial"/>
                <a:ea typeface="Arial"/>
                <a:cs typeface="Arial"/>
                <a:sym typeface="Arial"/>
              </a:rPr>
              <a:t>V. Klima’s Attacking Scheme</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zh-CN" sz="2800"/>
              <a:t>Collision Resistance &amp; Collision Attack</a:t>
            </a:r>
            <a:endParaRPr sz="2800"/>
          </a:p>
        </p:txBody>
      </p:sp>
      <p:pic>
        <p:nvPicPr>
          <p:cNvPr id="149" name="Google Shape;149;p33"/>
          <p:cNvPicPr preferRelativeResize="0"/>
          <p:nvPr/>
        </p:nvPicPr>
        <p:blipFill rotWithShape="1">
          <a:blip r:embed="rId3">
            <a:alphaModFix/>
          </a:blip>
          <a:srcRect b="0" l="0" r="0" t="0"/>
          <a:stretch/>
        </p:blipFill>
        <p:spPr>
          <a:xfrm>
            <a:off x="1439792" y="1063378"/>
            <a:ext cx="4080226" cy="2088902"/>
          </a:xfrm>
          <a:prstGeom prst="rect">
            <a:avLst/>
          </a:prstGeom>
          <a:noFill/>
          <a:ln>
            <a:noFill/>
          </a:ln>
        </p:spPr>
      </p:pic>
      <p:sp>
        <p:nvSpPr>
          <p:cNvPr id="150" name="Google Shape;150;p33"/>
          <p:cNvSpPr txBox="1"/>
          <p:nvPr/>
        </p:nvSpPr>
        <p:spPr>
          <a:xfrm>
            <a:off x="1828799" y="3852120"/>
            <a:ext cx="376517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rgbClr val="000000"/>
                </a:solidFill>
                <a:latin typeface="Arial"/>
                <a:ea typeface="Arial"/>
                <a:cs typeface="Arial"/>
                <a:sym typeface="Arial"/>
              </a:rPr>
              <a:t>A hash function should have the collision resistance – it is </a:t>
            </a:r>
            <a:r>
              <a:rPr b="1" i="0" lang="zh-CN" sz="1400" u="none" cap="none" strike="noStrike">
                <a:solidFill>
                  <a:srgbClr val="000000"/>
                </a:solidFill>
                <a:latin typeface="Arial"/>
                <a:ea typeface="Arial"/>
                <a:cs typeface="Arial"/>
                <a:sym typeface="Arial"/>
              </a:rPr>
              <a:t>infeasible</a:t>
            </a:r>
            <a:r>
              <a:rPr b="0" i="0" lang="zh-CN" sz="1400" u="none" cap="none" strike="noStrike">
                <a:solidFill>
                  <a:srgbClr val="000000"/>
                </a:solidFill>
                <a:latin typeface="Arial"/>
                <a:ea typeface="Arial"/>
                <a:cs typeface="Arial"/>
                <a:sym typeface="Arial"/>
              </a:rPr>
              <a:t> to find two messages that have the identical hash values</a:t>
            </a:r>
            <a:endParaRPr b="0" i="0" sz="1400" u="none" cap="none" strike="noStrike">
              <a:solidFill>
                <a:srgbClr val="000000"/>
              </a:solidFill>
              <a:latin typeface="Arial"/>
              <a:ea typeface="Arial"/>
              <a:cs typeface="Arial"/>
              <a:sym typeface="Arial"/>
            </a:endParaRPr>
          </a:p>
        </p:txBody>
      </p:sp>
      <p:sp>
        <p:nvSpPr>
          <p:cNvPr id="151" name="Google Shape;151;p33"/>
          <p:cNvSpPr/>
          <p:nvPr/>
        </p:nvSpPr>
        <p:spPr>
          <a:xfrm>
            <a:off x="5866544" y="2132550"/>
            <a:ext cx="3131579" cy="2088902"/>
          </a:xfrm>
          <a:prstGeom prst="wedgeRectCallout">
            <a:avLst>
              <a:gd fmla="val -20833" name="adj1"/>
              <a:gd fmla="val 62500" name="adj2"/>
            </a:avLst>
          </a:prstGeom>
          <a:blipFill rotWithShape="1">
            <a:blip r:embed="rId4">
              <a:alphaModFix/>
            </a:blip>
            <a:stretch>
              <a:fillRect b="0" l="-192" r="0" t="0"/>
            </a:stretch>
          </a:blipFill>
          <a:ln cap="flat" cmpd="sng" w="9525">
            <a:solidFill>
              <a:srgbClr val="20B1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nvSpPr>
        <p:spPr>
          <a:xfrm>
            <a:off x="0" y="0"/>
            <a:ext cx="7106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A6D6"/>
              </a:buClr>
              <a:buSzPts val="1800"/>
              <a:buFont typeface="Arial"/>
              <a:buNone/>
            </a:pPr>
            <a:r>
              <a:rPr b="0" i="0" lang="zh-CN" sz="3600" u="none" cap="none" strike="noStrike">
                <a:solidFill>
                  <a:srgbClr val="00A6D6"/>
                </a:solidFill>
                <a:latin typeface="Arial"/>
                <a:ea typeface="Arial"/>
                <a:cs typeface="Arial"/>
                <a:sym typeface="Arial"/>
              </a:rPr>
              <a:t>Wang’s Collision Attack – </a:t>
            </a:r>
            <a:br>
              <a:rPr b="0" i="0" lang="zh-CN" sz="3600" u="none" cap="none" strike="noStrike">
                <a:solidFill>
                  <a:srgbClr val="00A6D6"/>
                </a:solidFill>
                <a:latin typeface="Arial"/>
                <a:ea typeface="Arial"/>
                <a:cs typeface="Arial"/>
                <a:sym typeface="Arial"/>
              </a:rPr>
            </a:br>
            <a:r>
              <a:rPr b="0" i="0" lang="zh-CN" sz="2400" u="none" cap="none" strike="noStrike">
                <a:solidFill>
                  <a:srgbClr val="00A6D6"/>
                </a:solidFill>
                <a:latin typeface="Arial"/>
                <a:ea typeface="Arial"/>
                <a:cs typeface="Arial"/>
                <a:sym typeface="Arial"/>
              </a:rPr>
              <a:t>Differential Path &amp; Message Modification</a:t>
            </a:r>
            <a:endParaRPr b="0" i="0" sz="3600" u="none" cap="none" strike="noStrike">
              <a:solidFill>
                <a:srgbClr val="00A6D6"/>
              </a:solidFill>
              <a:latin typeface="Arial"/>
              <a:ea typeface="Arial"/>
              <a:cs typeface="Arial"/>
              <a:sym typeface="Arial"/>
            </a:endParaRPr>
          </a:p>
        </p:txBody>
      </p:sp>
      <p:pic>
        <p:nvPicPr>
          <p:cNvPr id="157" name="Google Shape;157;p34"/>
          <p:cNvPicPr preferRelativeResize="0"/>
          <p:nvPr/>
        </p:nvPicPr>
        <p:blipFill rotWithShape="1">
          <a:blip r:embed="rId3">
            <a:alphaModFix/>
          </a:blip>
          <a:srcRect b="0" l="0" r="0" t="0"/>
          <a:stretch/>
        </p:blipFill>
        <p:spPr>
          <a:xfrm>
            <a:off x="0" y="1374924"/>
            <a:ext cx="4572000" cy="2571750"/>
          </a:xfrm>
          <a:prstGeom prst="rect">
            <a:avLst/>
          </a:prstGeom>
          <a:noFill/>
          <a:ln>
            <a:noFill/>
          </a:ln>
        </p:spPr>
      </p:pic>
      <p:sp>
        <p:nvSpPr>
          <p:cNvPr id="158" name="Google Shape;158;p34"/>
          <p:cNvSpPr txBox="1"/>
          <p:nvPr/>
        </p:nvSpPr>
        <p:spPr>
          <a:xfrm>
            <a:off x="5230535" y="1060361"/>
            <a:ext cx="3751729"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zh-CN" sz="1400" u="none" cap="none" strike="noStrike">
                <a:solidFill>
                  <a:srgbClr val="000000"/>
                </a:solidFill>
                <a:latin typeface="Arial"/>
                <a:ea typeface="Arial"/>
                <a:cs typeface="Arial"/>
                <a:sym typeface="Arial"/>
              </a:rPr>
              <a:t>Message Modification: </a:t>
            </a:r>
            <a:endParaRPr/>
          </a:p>
          <a:p>
            <a:pPr indent="0" lvl="0" marL="0" marR="0" rtl="0" algn="l">
              <a:lnSpc>
                <a:spcPct val="100000"/>
              </a:lnSpc>
              <a:spcBef>
                <a:spcPts val="0"/>
              </a:spcBef>
              <a:spcAft>
                <a:spcPts val="0"/>
              </a:spcAft>
              <a:buNone/>
            </a:pPr>
            <a:r>
              <a:rPr b="0" i="0" lang="zh-CN" sz="1200" u="none" cap="none" strike="noStrike">
                <a:solidFill>
                  <a:srgbClr val="000000"/>
                </a:solidFill>
                <a:latin typeface="Arial"/>
                <a:ea typeface="Arial"/>
                <a:cs typeface="Arial"/>
                <a:sym typeface="Arial"/>
              </a:rPr>
              <a:t>When a certain condition in the second round fails, one can use message modification. This is a substitution formula specially made for this condition on the message block B. In the case that this condition does not hold applying this substitution has the effect that this condition now does hold without interfering with other previous conditions.</a:t>
            </a:r>
            <a:endParaRPr b="0" i="0" sz="1200" u="none" cap="none" strike="noStrike">
              <a:solidFill>
                <a:srgbClr val="000000"/>
              </a:solidFill>
              <a:latin typeface="Arial"/>
              <a:ea typeface="Arial"/>
              <a:cs typeface="Arial"/>
              <a:sym typeface="Arial"/>
            </a:endParaRPr>
          </a:p>
        </p:txBody>
      </p:sp>
      <p:sp>
        <p:nvSpPr>
          <p:cNvPr id="159" name="Google Shape;159;p34"/>
          <p:cNvSpPr txBox="1"/>
          <p:nvPr/>
        </p:nvSpPr>
        <p:spPr>
          <a:xfrm>
            <a:off x="4396817" y="2989064"/>
            <a:ext cx="4747183" cy="1785104"/>
          </a:xfrm>
          <a:prstGeom prst="rect">
            <a:avLst/>
          </a:prstGeom>
          <a:blipFill rotWithShape="1">
            <a:blip r:embed="rId4">
              <a:alphaModFix/>
            </a:blip>
            <a:stretch>
              <a:fillRect b="-1363" l="-384" r="0" t="-34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sp>
        <p:nvSpPr>
          <p:cNvPr id="160" name="Google Shape;160;p34"/>
          <p:cNvSpPr txBox="1"/>
          <p:nvPr/>
        </p:nvSpPr>
        <p:spPr>
          <a:xfrm>
            <a:off x="4034117" y="2043953"/>
            <a:ext cx="65"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zh-C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A6D6"/>
              </a:buClr>
              <a:buSzPts val="1800"/>
              <a:buNone/>
            </a:pPr>
            <a:r>
              <a:rPr lang="zh-CN"/>
              <a:t>Marc Stevens’ Fastcoll Attack</a:t>
            </a:r>
            <a:endParaRPr/>
          </a:p>
          <a:p>
            <a:pPr indent="0" lvl="0" marL="0" rtl="0" algn="l">
              <a:spcBef>
                <a:spcPts val="0"/>
              </a:spcBef>
              <a:spcAft>
                <a:spcPts val="0"/>
              </a:spcAft>
              <a:buClr>
                <a:schemeClr val="dk2"/>
              </a:buClr>
              <a:buSzPts val="1800"/>
              <a:buFont typeface="Arial"/>
              <a:buNone/>
            </a:pPr>
            <a:r>
              <a:rPr lang="zh-CN" sz="2400">
                <a:solidFill>
                  <a:schemeClr val="dk2"/>
                </a:solidFill>
              </a:rPr>
              <a:t>MD5 backward &amp; optimized sufficient requirements</a:t>
            </a:r>
            <a:endParaRPr/>
          </a:p>
        </p:txBody>
      </p:sp>
      <p:sp>
        <p:nvSpPr>
          <p:cNvPr id="167" name="Google Shape;167;p35"/>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p>
            <a:pPr indent="-342900" lvl="0" marL="457200" rtl="0" algn="l">
              <a:spcBef>
                <a:spcPts val="360"/>
              </a:spcBef>
              <a:spcAft>
                <a:spcPts val="0"/>
              </a:spcAft>
              <a:buClr>
                <a:schemeClr val="dk2"/>
              </a:buClr>
              <a:buSzPts val="1800"/>
              <a:buChar char="•"/>
            </a:pPr>
            <a:r>
              <a:rPr lang="zh-CN" sz="2400"/>
              <a:t>Collision happens deterministically</a:t>
            </a:r>
            <a:endParaRPr sz="2400"/>
          </a:p>
          <a:p>
            <a:pPr indent="-342900" lvl="0" marL="457200" rtl="0" algn="l">
              <a:spcBef>
                <a:spcPts val="360"/>
              </a:spcBef>
              <a:spcAft>
                <a:spcPts val="0"/>
              </a:spcAft>
              <a:buClr>
                <a:schemeClr val="dk2"/>
              </a:buClr>
              <a:buSzPts val="1800"/>
              <a:buChar char="•"/>
            </a:pPr>
            <a:r>
              <a:rPr lang="zh-CN" sz="2400"/>
              <a:t>Random Q fullfill conditions</a:t>
            </a:r>
            <a:endParaRPr sz="2400"/>
          </a:p>
          <a:p>
            <a:pPr indent="-381000" lvl="0" marL="457200" rtl="0" algn="l">
              <a:spcBef>
                <a:spcPts val="360"/>
              </a:spcBef>
              <a:spcAft>
                <a:spcPts val="0"/>
              </a:spcAft>
              <a:buClr>
                <a:schemeClr val="dk2"/>
              </a:buClr>
              <a:buSzPts val="2400"/>
              <a:buChar char="•"/>
            </a:pPr>
            <a:r>
              <a:rPr lang="zh-CN" sz="2400"/>
              <a:t>Calculate Message using MD5 backward:</a:t>
            </a:r>
            <a:endParaRPr sz="2400"/>
          </a:p>
          <a:p>
            <a:pPr indent="-381000" lvl="0" marL="457200" rtl="0" algn="l">
              <a:spcBef>
                <a:spcPts val="360"/>
              </a:spcBef>
              <a:spcAft>
                <a:spcPts val="0"/>
              </a:spcAft>
              <a:buClr>
                <a:schemeClr val="dk2"/>
              </a:buClr>
              <a:buSzPts val="2400"/>
              <a:buChar char="•"/>
            </a:pPr>
            <a:r>
              <a:t/>
            </a:r>
            <a:endParaRPr sz="2400"/>
          </a:p>
          <a:p>
            <a:pPr indent="-381000" lvl="0" marL="457200" rtl="0" algn="l">
              <a:spcBef>
                <a:spcPts val="360"/>
              </a:spcBef>
              <a:spcAft>
                <a:spcPts val="0"/>
              </a:spcAft>
              <a:buClr>
                <a:schemeClr val="dk2"/>
              </a:buClr>
              <a:buSzPts val="2400"/>
              <a:buChar char="•"/>
            </a:pPr>
            <a:r>
              <a:rPr lang="zh-CN" sz="2400"/>
              <a:t>Judging other optimized conditions</a:t>
            </a:r>
            <a:endParaRPr sz="2400"/>
          </a:p>
          <a:p>
            <a:pPr indent="-381000" lvl="0" marL="457200" rtl="0" algn="l">
              <a:spcBef>
                <a:spcPts val="360"/>
              </a:spcBef>
              <a:spcAft>
                <a:spcPts val="0"/>
              </a:spcAft>
              <a:buClr>
                <a:schemeClr val="dk2"/>
              </a:buClr>
              <a:buSzPts val="2400"/>
              <a:buChar char="•"/>
            </a:pPr>
            <a:r>
              <a:rPr lang="zh-CN" sz="2400"/>
              <a:t>Without Tunnels</a:t>
            </a:r>
            <a:endParaRPr sz="2400"/>
          </a:p>
          <a:p>
            <a:pPr indent="-381000" lvl="0" marL="457200" rtl="0" algn="l">
              <a:spcBef>
                <a:spcPts val="360"/>
              </a:spcBef>
              <a:spcAft>
                <a:spcPts val="0"/>
              </a:spcAft>
              <a:buClr>
                <a:schemeClr val="dk2"/>
              </a:buClr>
              <a:buSzPts val="2400"/>
              <a:buChar char="•"/>
            </a:pPr>
            <a:r>
              <a:t/>
            </a:r>
            <a:endParaRPr sz="2400"/>
          </a:p>
        </p:txBody>
      </p:sp>
      <p:pic>
        <p:nvPicPr>
          <p:cNvPr id="168" name="Google Shape;168;p35"/>
          <p:cNvPicPr preferRelativeResize="0"/>
          <p:nvPr/>
        </p:nvPicPr>
        <p:blipFill>
          <a:blip r:embed="rId3">
            <a:alphaModFix/>
          </a:blip>
          <a:stretch>
            <a:fillRect/>
          </a:stretch>
        </p:blipFill>
        <p:spPr>
          <a:xfrm>
            <a:off x="2098600" y="2429475"/>
            <a:ext cx="6770901" cy="493600"/>
          </a:xfrm>
          <a:prstGeom prst="rect">
            <a:avLst/>
          </a:prstGeom>
          <a:noFill/>
          <a:ln>
            <a:noFill/>
          </a:ln>
        </p:spPr>
      </p:pic>
      <p:pic>
        <p:nvPicPr>
          <p:cNvPr id="169" name="Google Shape;169;p35"/>
          <p:cNvPicPr preferRelativeResize="0"/>
          <p:nvPr/>
        </p:nvPicPr>
        <p:blipFill>
          <a:blip r:embed="rId4">
            <a:alphaModFix/>
          </a:blip>
          <a:stretch>
            <a:fillRect/>
          </a:stretch>
        </p:blipFill>
        <p:spPr>
          <a:xfrm>
            <a:off x="4572000" y="3623650"/>
            <a:ext cx="4209575" cy="151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A6D6"/>
              </a:buClr>
              <a:buSzPts val="1800"/>
              <a:buNone/>
            </a:pPr>
            <a:r>
              <a:rPr b="0" i="0" lang="zh-CN" u="none" cap="none" strike="noStrike">
                <a:solidFill>
                  <a:srgbClr val="00A6D6"/>
                </a:solidFill>
                <a:latin typeface="Arial"/>
                <a:ea typeface="Arial"/>
                <a:cs typeface="Arial"/>
                <a:sym typeface="Arial"/>
              </a:rPr>
              <a:t>Klima’s</a:t>
            </a:r>
            <a:r>
              <a:rPr b="0" i="0" lang="zh-CN" sz="4800" u="none" cap="none" strike="noStrike">
                <a:solidFill>
                  <a:srgbClr val="00A6D6"/>
                </a:solidFill>
                <a:latin typeface="Arial"/>
                <a:ea typeface="Arial"/>
                <a:cs typeface="Arial"/>
                <a:sym typeface="Arial"/>
              </a:rPr>
              <a:t> </a:t>
            </a:r>
            <a:r>
              <a:rPr b="0" i="0" lang="zh-CN" u="none" cap="none" strike="noStrike">
                <a:solidFill>
                  <a:srgbClr val="00A6D6"/>
                </a:solidFill>
                <a:latin typeface="Arial"/>
                <a:ea typeface="Arial"/>
                <a:cs typeface="Arial"/>
                <a:sym typeface="Arial"/>
              </a:rPr>
              <a:t>Collision Attack – </a:t>
            </a:r>
            <a:br>
              <a:rPr b="0" i="0" lang="zh-CN" sz="4800" u="none" cap="none" strike="noStrike">
                <a:solidFill>
                  <a:srgbClr val="00A6D6"/>
                </a:solidFill>
                <a:latin typeface="Arial"/>
                <a:ea typeface="Arial"/>
                <a:cs typeface="Arial"/>
                <a:sym typeface="Arial"/>
              </a:rPr>
            </a:br>
            <a:r>
              <a:rPr lang="zh-CN" sz="2400"/>
              <a:t>Point of Verification (PoV) &amp; Tunnels</a:t>
            </a:r>
            <a:endParaRPr/>
          </a:p>
        </p:txBody>
      </p:sp>
      <p:sp>
        <p:nvSpPr>
          <p:cNvPr id="175" name="Google Shape;175;p36"/>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zh-CN" sz="2400"/>
              <a:t>The Deterministic and Probabilistic Tunnels </a:t>
            </a:r>
            <a:endParaRPr sz="2400"/>
          </a:p>
          <a:p>
            <a:pPr indent="-342900" lvl="0" marL="457200" rtl="0" algn="l">
              <a:lnSpc>
                <a:spcPct val="100000"/>
              </a:lnSpc>
              <a:spcBef>
                <a:spcPts val="360"/>
              </a:spcBef>
              <a:spcAft>
                <a:spcPts val="0"/>
              </a:spcAft>
              <a:buSzPts val="1800"/>
              <a:buChar char="•"/>
            </a:pPr>
            <a:r>
              <a:rPr lang="zh-CN" sz="2400"/>
              <a:t>The modification is more flexible</a:t>
            </a:r>
            <a:endParaRPr/>
          </a:p>
          <a:p>
            <a:pPr indent="-342900" lvl="0" marL="457200" rtl="0" algn="l">
              <a:lnSpc>
                <a:spcPct val="100000"/>
              </a:lnSpc>
              <a:spcBef>
                <a:spcPts val="360"/>
              </a:spcBef>
              <a:spcAft>
                <a:spcPts val="0"/>
              </a:spcAft>
              <a:buSzPts val="1800"/>
              <a:buChar char="•"/>
            </a:pPr>
            <a:r>
              <a:rPr lang="zh-CN" sz="2400"/>
              <a:t>Tunneling enables to fast collision searching and in some sense replace present multi-message modification methods considerably.</a:t>
            </a:r>
            <a:endParaRPr sz="2400"/>
          </a:p>
          <a:p>
            <a:pPr indent="-228600" lvl="0" marL="457200" rtl="0" algn="l">
              <a:lnSpc>
                <a:spcPct val="100000"/>
              </a:lnSpc>
              <a:spcBef>
                <a:spcPts val="360"/>
              </a:spcBef>
              <a:spcAft>
                <a:spcPts val="0"/>
              </a:spcAft>
              <a:buSzPts val="1800"/>
              <a:buNone/>
            </a:pPr>
            <a:r>
              <a:t/>
            </a:r>
            <a:endParaRPr sz="2400"/>
          </a:p>
        </p:txBody>
      </p:sp>
      <p:sp>
        <p:nvSpPr>
          <p:cNvPr id="176" name="Google Shape;176;p36"/>
          <p:cNvSpPr txBox="1"/>
          <p:nvPr/>
        </p:nvSpPr>
        <p:spPr>
          <a:xfrm>
            <a:off x="4122323" y="3543062"/>
            <a:ext cx="4747200" cy="1600500"/>
          </a:xfrm>
          <a:prstGeom prst="rect">
            <a:avLst/>
          </a:prstGeom>
          <a:blipFill rotWithShape="1">
            <a:blip r:embed="rId3">
              <a:alphaModFix/>
            </a:blip>
            <a:stretch>
              <a:fillRect b="0" l="-384" r="0" t="-75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A6D6"/>
              </a:buClr>
              <a:buSzPts val="1800"/>
              <a:buNone/>
            </a:pPr>
            <a:r>
              <a:rPr lang="zh-CN"/>
              <a:t>Comparison</a:t>
            </a:r>
            <a:endParaRPr/>
          </a:p>
        </p:txBody>
      </p:sp>
      <p:pic>
        <p:nvPicPr>
          <p:cNvPr id="182" name="Google Shape;182;p37"/>
          <p:cNvPicPr preferRelativeResize="0"/>
          <p:nvPr/>
        </p:nvPicPr>
        <p:blipFill rotWithShape="1">
          <a:blip r:embed="rId3">
            <a:alphaModFix/>
          </a:blip>
          <a:srcRect b="0" l="0" r="0" t="0"/>
          <a:stretch/>
        </p:blipFill>
        <p:spPr>
          <a:xfrm>
            <a:off x="1577067" y="1149618"/>
            <a:ext cx="7292439" cy="2015998"/>
          </a:xfrm>
          <a:prstGeom prst="rect">
            <a:avLst/>
          </a:prstGeom>
          <a:noFill/>
          <a:ln>
            <a:noFill/>
          </a:ln>
        </p:spPr>
      </p:pic>
      <p:sp>
        <p:nvSpPr>
          <p:cNvPr id="183" name="Google Shape;183;p37"/>
          <p:cNvSpPr txBox="1"/>
          <p:nvPr>
            <p:ph idx="1" type="body"/>
          </p:nvPr>
        </p:nvSpPr>
        <p:spPr>
          <a:xfrm>
            <a:off x="1770241" y="3251856"/>
            <a:ext cx="7106400" cy="165653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zh-CN" sz="1200"/>
              <a:t>Due to the insufficient conditions, Wang’s searching sometimes meaninglessly traverses Q[20], which adversely increases the worst-case execution time.</a:t>
            </a:r>
            <a:endParaRPr/>
          </a:p>
          <a:p>
            <a:pPr indent="-342900" lvl="0" marL="457200" rtl="0" algn="l">
              <a:lnSpc>
                <a:spcPct val="100000"/>
              </a:lnSpc>
              <a:spcBef>
                <a:spcPts val="360"/>
              </a:spcBef>
              <a:spcAft>
                <a:spcPts val="0"/>
              </a:spcAft>
              <a:buSzPts val="1800"/>
              <a:buChar char="•"/>
            </a:pPr>
            <a:r>
              <a:rPr lang="zh-CN" sz="1200"/>
              <a:t>The searching time of Stevens’ attack tends to be more stable.</a:t>
            </a:r>
            <a:endParaRPr/>
          </a:p>
          <a:p>
            <a:pPr indent="-342900" lvl="0" marL="457200" rtl="0" algn="l">
              <a:lnSpc>
                <a:spcPct val="100000"/>
              </a:lnSpc>
              <a:spcBef>
                <a:spcPts val="360"/>
              </a:spcBef>
              <a:spcAft>
                <a:spcPts val="0"/>
              </a:spcAft>
              <a:buSzPts val="1800"/>
              <a:buChar char="•"/>
            </a:pPr>
            <a:r>
              <a:rPr lang="zh-CN" sz="1200"/>
              <a:t>The fast algorithm to find a collision pair of MD5 is the one provided by Klima equipped with tunnels.</a:t>
            </a:r>
            <a:endParaRPr/>
          </a:p>
          <a:p>
            <a:pPr indent="-342900" lvl="0" marL="457200" rtl="0" algn="l">
              <a:lnSpc>
                <a:spcPct val="100000"/>
              </a:lnSpc>
              <a:spcBef>
                <a:spcPts val="360"/>
              </a:spcBef>
              <a:spcAft>
                <a:spcPts val="0"/>
              </a:spcAft>
              <a:buSzPts val="1800"/>
              <a:buChar char="•"/>
            </a:pPr>
            <a:r>
              <a:rPr lang="zh-CN" sz="1200"/>
              <a:t>Stevens’ versions are fancy that can choose the prefix or even use a single block to obtain the collision, but the trade-off is spending more time.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8"/>
          <p:cNvPicPr preferRelativeResize="0"/>
          <p:nvPr/>
        </p:nvPicPr>
        <p:blipFill rotWithShape="1">
          <a:blip r:embed="rId3">
            <a:alphaModFix/>
          </a:blip>
          <a:srcRect b="0" l="0" r="0" t="0"/>
          <a:stretch/>
        </p:blipFill>
        <p:spPr>
          <a:xfrm>
            <a:off x="1812177" y="807720"/>
            <a:ext cx="7106400" cy="4028003"/>
          </a:xfrm>
          <a:prstGeom prst="rect">
            <a:avLst/>
          </a:prstGeom>
          <a:noFill/>
          <a:ln>
            <a:noFill/>
          </a:ln>
        </p:spPr>
      </p:pic>
      <p:sp>
        <p:nvSpPr>
          <p:cNvPr id="189" name="Google Shape;189;p38"/>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A6D6"/>
              </a:buClr>
              <a:buSzPts val="1800"/>
              <a:buNone/>
            </a:pPr>
            <a:r>
              <a:rPr lang="zh-CN"/>
              <a:t>Comparison</a:t>
            </a:r>
            <a:endParaRPr/>
          </a:p>
        </p:txBody>
      </p:sp>
      <p:sp>
        <p:nvSpPr>
          <p:cNvPr id="190" name="Google Shape;190;p38"/>
          <p:cNvSpPr txBox="1"/>
          <p:nvPr/>
        </p:nvSpPr>
        <p:spPr>
          <a:xfrm>
            <a:off x="3966883" y="4835723"/>
            <a:ext cx="2796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rgbClr val="000000"/>
                </a:solidFill>
                <a:latin typeface="Arial"/>
                <a:ea typeface="Arial"/>
                <a:cs typeface="Arial"/>
                <a:sym typeface="Arial"/>
              </a:rPr>
              <a:t>Figure 4.1: Box-plot Comparison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ph type="title"/>
          </p:nvPr>
        </p:nvSpPr>
        <p:spPr>
          <a:xfrm>
            <a:off x="1763106" y="205978"/>
            <a:ext cx="7106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A6D6"/>
              </a:buClr>
              <a:buSzPts val="1800"/>
              <a:buNone/>
            </a:pPr>
            <a:r>
              <a:rPr lang="zh-CN"/>
              <a:t>Thanks for your listening!</a:t>
            </a:r>
            <a:endParaRPr/>
          </a:p>
        </p:txBody>
      </p:sp>
      <p:sp>
        <p:nvSpPr>
          <p:cNvPr id="196" name="Google Shape;196;p39"/>
          <p:cNvSpPr txBox="1"/>
          <p:nvPr>
            <p:ph idx="1" type="body"/>
          </p:nvPr>
        </p:nvSpPr>
        <p:spPr>
          <a:xfrm>
            <a:off x="1763106" y="1200150"/>
            <a:ext cx="7106400" cy="3486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zh-CN"/>
              <a:t>Questions?</a:t>
            </a:r>
            <a:endParaRPr/>
          </a:p>
        </p:txBody>
      </p:sp>
      <p:pic>
        <p:nvPicPr>
          <p:cNvPr id="197" name="Google Shape;197;p39"/>
          <p:cNvPicPr preferRelativeResize="0"/>
          <p:nvPr/>
        </p:nvPicPr>
        <p:blipFill rotWithShape="1">
          <a:blip r:embed="rId3">
            <a:alphaModFix/>
          </a:blip>
          <a:srcRect b="0" l="0" r="0" t="0"/>
          <a:stretch/>
        </p:blipFill>
        <p:spPr>
          <a:xfrm>
            <a:off x="6858000" y="2692703"/>
            <a:ext cx="1662829" cy="2244819"/>
          </a:xfrm>
          <a:prstGeom prst="rect">
            <a:avLst/>
          </a:prstGeom>
          <a:noFill/>
          <a:ln>
            <a:noFill/>
          </a:ln>
        </p:spPr>
      </p:pic>
      <p:sp>
        <p:nvSpPr>
          <p:cNvPr id="198" name="Google Shape;198;p39"/>
          <p:cNvSpPr txBox="1"/>
          <p:nvPr/>
        </p:nvSpPr>
        <p:spPr>
          <a:xfrm>
            <a:off x="2286001" y="2555931"/>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rgbClr val="000000"/>
                </a:solidFill>
                <a:latin typeface="Arial"/>
                <a:ea typeface="Arial"/>
                <a:cs typeface="Arial"/>
                <a:sym typeface="Arial"/>
              </a:rPr>
              <a:t>Project Website: </a:t>
            </a:r>
            <a:r>
              <a:rPr b="0" i="0" lang="zh-CN" sz="1400" u="sng" cap="none" strike="noStrike">
                <a:solidFill>
                  <a:schemeClr val="hlink"/>
                </a:solidFill>
                <a:latin typeface="Arial"/>
                <a:ea typeface="Arial"/>
                <a:cs typeface="Arial"/>
                <a:sym typeface="Arial"/>
                <a:hlinkClick r:id="rId4"/>
              </a:rPr>
              <a:t>https://github.com/Timo9Madrid7/MD5-Collision</a:t>
            </a:r>
            <a:r>
              <a:rPr b="0" i="0" lang="zh-CN" sz="1400" u="none" cap="none" strike="noStrike">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