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7" r:id="rId2"/>
    <p:sldId id="319" r:id="rId3"/>
    <p:sldId id="340" r:id="rId4"/>
    <p:sldId id="342" r:id="rId5"/>
    <p:sldId id="341" r:id="rId6"/>
    <p:sldId id="339" r:id="rId7"/>
    <p:sldId id="322" r:id="rId8"/>
    <p:sldId id="324" r:id="rId9"/>
    <p:sldId id="325" r:id="rId10"/>
    <p:sldId id="328" r:id="rId11"/>
    <p:sldId id="336" r:id="rId12"/>
    <p:sldId id="327" r:id="rId13"/>
    <p:sldId id="338" r:id="rId14"/>
    <p:sldId id="344" r:id="rId15"/>
    <p:sldId id="345" r:id="rId16"/>
    <p:sldId id="330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771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CNNArchLang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Till </a:t>
            </a:r>
            <a:r>
              <a:rPr lang="en-US" dirty="0" err="1"/>
              <a:t>Timmermanns</a:t>
            </a:r>
            <a:r>
              <a:rPr lang="en-US" dirty="0"/>
              <a:t> in his Master 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Connector and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Not a framework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Caffe: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Long-established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Huge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Google Protocol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One net: </a:t>
            </a:r>
            <a:r>
              <a:rPr lang="en-US" u="none" dirty="0" err="1"/>
              <a:t>CNNArch</a:t>
            </a:r>
            <a:r>
              <a:rPr lang="en-US" u="none" dirty="0"/>
              <a:t> 36 lines vs. Caffe 6700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781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specific </a:t>
            </a:r>
            <a:r>
              <a:rPr lang="en-US" dirty="0" err="1"/>
              <a:t>testsets</a:t>
            </a:r>
            <a:endParaRPr lang="en-US" dirty="0"/>
          </a:p>
          <a:p>
            <a:r>
              <a:rPr lang="en-US" dirty="0"/>
              <a:t>TORCS: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every value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Drawback: no noise, disturbance, Pedestrians,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Kitti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used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18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308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7207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Convolution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biology</a:t>
            </a:r>
            <a:r>
              <a:rPr lang="de-DE" dirty="0"/>
              <a:t>: frontal </a:t>
            </a:r>
            <a:r>
              <a:rPr lang="de-DE" dirty="0" err="1"/>
              <a:t>cortex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 in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Set of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Rectified</a:t>
            </a:r>
            <a:r>
              <a:rPr lang="de-DE" dirty="0"/>
              <a:t> Linear Unit (</a:t>
            </a:r>
            <a:r>
              <a:rPr lang="de-DE" dirty="0" err="1"/>
              <a:t>ReLU</a:t>
            </a:r>
            <a:r>
              <a:rPr lang="de-DE" dirty="0"/>
              <a:t>):</a:t>
            </a:r>
          </a:p>
          <a:p>
            <a:pPr marL="0" lvl="0" indent="0">
              <a:buFontTx/>
              <a:buNone/>
            </a:pP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87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11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Alex-Net:</a:t>
            </a:r>
          </a:p>
          <a:p>
            <a:endParaRPr lang="en-US" dirty="0"/>
          </a:p>
          <a:p>
            <a:r>
              <a:rPr lang="en-US" dirty="0"/>
              <a:t>Best performing 2012</a:t>
            </a:r>
          </a:p>
          <a:p>
            <a:r>
              <a:rPr lang="en-US" dirty="0"/>
              <a:t>Input -&gt; 5 conv -&gt; 3 fully-connected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6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values: line distance, car distance,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Distance guessing (also based on prev.)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for </a:t>
            </a:r>
            <a:r>
              <a:rPr lang="en-US" u="sng" dirty="0"/>
              <a:t>highway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2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active/inactive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Controller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82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04.07.2018,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495646-40F1-4F05-A294-DDE1FA01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42" y="4229100"/>
            <a:ext cx="1590675" cy="1924050"/>
          </a:xfrm>
          <a:prstGeom prst="rect">
            <a:avLst/>
          </a:prstGeom>
          <a:ln>
            <a:noFill/>
          </a:ln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E249A5-F65C-47AE-A5DE-A75C4D66375F}"/>
              </a:ext>
            </a:extLst>
          </p:cNvPr>
          <p:cNvCxnSpPr>
            <a:cxnSpLocks/>
          </p:cNvCxnSpPr>
          <p:nvPr/>
        </p:nvCxnSpPr>
        <p:spPr bwMode="auto">
          <a:xfrm>
            <a:off x="5200650" y="2655041"/>
            <a:ext cx="3168352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1C7160-7323-4F60-AD1D-03EFDA955406}"/>
              </a:ext>
            </a:extLst>
          </p:cNvPr>
          <p:cNvCxnSpPr>
            <a:cxnSpLocks/>
          </p:cNvCxnSpPr>
          <p:nvPr/>
        </p:nvCxnSpPr>
        <p:spPr bwMode="auto">
          <a:xfrm>
            <a:off x="5551123" y="2838450"/>
            <a:ext cx="267386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F866900-379D-4587-8F9A-690BED143995}"/>
              </a:ext>
            </a:extLst>
          </p:cNvPr>
          <p:cNvSpPr/>
          <p:nvPr/>
        </p:nvSpPr>
        <p:spPr bwMode="auto">
          <a:xfrm>
            <a:off x="6888054" y="4229100"/>
            <a:ext cx="1716394" cy="1924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E1D46-B4AA-4673-ADFA-FE12EC3941CA}"/>
              </a:ext>
            </a:extLst>
          </p:cNvPr>
          <p:cNvSpPr txBox="1"/>
          <p:nvPr/>
        </p:nvSpPr>
        <p:spPr>
          <a:xfrm>
            <a:off x="1371600" y="4869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82526-1EB2-434B-B219-72C7A376204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940299"/>
            <a:ext cx="388200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stereo RGB camera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51E7-7D0C-4089-A075-C78579B27C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940299"/>
            <a:ext cx="403244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B: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mono greyscale camera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distance laser sensor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FDFC2-BB4B-40AD-8E80-09E37F15FBB8}"/>
              </a:ext>
            </a:extLst>
          </p:cNvPr>
          <p:cNvSpPr/>
          <p:nvPr/>
        </p:nvSpPr>
        <p:spPr bwMode="auto">
          <a:xfrm>
            <a:off x="762000" y="5115380"/>
            <a:ext cx="2945904" cy="78484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E4E40A4-9F1F-4D9C-ADAE-80FDB49A0128}"/>
              </a:ext>
            </a:extLst>
          </p:cNvPr>
          <p:cNvSpPr/>
          <p:nvPr/>
        </p:nvSpPr>
        <p:spPr bwMode="auto">
          <a:xfrm>
            <a:off x="4644008" y="5115380"/>
            <a:ext cx="2945904" cy="7848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87AE98-BF2C-491F-8C0C-D11B41ABFDF7}"/>
              </a:ext>
            </a:extLst>
          </p:cNvPr>
          <p:cNvGrpSpPr/>
          <p:nvPr/>
        </p:nvGrpSpPr>
        <p:grpSpPr>
          <a:xfrm>
            <a:off x="3851920" y="5373216"/>
            <a:ext cx="648073" cy="295275"/>
            <a:chOff x="3851920" y="5373216"/>
            <a:chExt cx="648073" cy="295275"/>
          </a:xfrm>
        </p:grpSpPr>
        <p:sp>
          <p:nvSpPr>
            <p:cNvPr id="23" name="Gleich 22">
              <a:extLst>
                <a:ext uri="{FF2B5EF4-FFF2-40B4-BE49-F238E27FC236}">
                  <a16:creationId xmlns:a16="http://schemas.microsoft.com/office/drawing/2014/main" id="{8DC807F2-312E-4733-ABA2-95D857F883D3}"/>
                </a:ext>
              </a:extLst>
            </p:cNvPr>
            <p:cNvSpPr/>
            <p:nvPr/>
          </p:nvSpPr>
          <p:spPr bwMode="auto">
            <a:xfrm>
              <a:off x="3851920" y="5373216"/>
              <a:ext cx="648073" cy="295275"/>
            </a:xfrm>
            <a:prstGeom prst="mathEqual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47A572A-F391-4C9B-B164-D11BB10748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45" y="5373216"/>
              <a:ext cx="216023" cy="295275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 build="allAtOnce"/>
      <p:bldP spid="6" grpId="0" animBg="1"/>
      <p:bldP spid="6" grpId="1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 (based on TORCS)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 (based on KITTI)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Demo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916" y="3167390"/>
            <a:ext cx="44021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Small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8753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3562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783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4145888"/>
            <a:ext cx="288032" cy="1302528"/>
            <a:chOff x="5832140" y="4147484"/>
            <a:chExt cx="288032" cy="1302528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4289904"/>
            <a:ext cx="648073" cy="1014496"/>
            <a:chOff x="6588223" y="4289904"/>
            <a:chExt cx="648073" cy="1014496"/>
          </a:xfrm>
        </p:grpSpPr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6" grpId="0"/>
      <p:bldP spid="318" grpId="0" animBg="1"/>
      <p:bldP spid="3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3170B6B9-E04F-4ABF-B36D-1FAD7048AD9F}"/>
              </a:ext>
            </a:extLst>
          </p:cNvPr>
          <p:cNvGrpSpPr/>
          <p:nvPr/>
        </p:nvGrpSpPr>
        <p:grpSpPr>
          <a:xfrm>
            <a:off x="1835696" y="3936356"/>
            <a:ext cx="1608178" cy="1626244"/>
            <a:chOff x="611560" y="3429000"/>
            <a:chExt cx="864093" cy="851328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A8CA245E-3CC6-4DC9-AFF3-4DEE41AAB48A}"/>
                </a:ext>
              </a:extLst>
            </p:cNvPr>
            <p:cNvSpPr/>
            <p:nvPr/>
          </p:nvSpPr>
          <p:spPr bwMode="auto">
            <a:xfrm>
              <a:off x="611560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8B9F342-DE4B-4339-A9ED-604064CC353A}"/>
                </a:ext>
              </a:extLst>
            </p:cNvPr>
            <p:cNvSpPr/>
            <p:nvPr/>
          </p:nvSpPr>
          <p:spPr bwMode="auto">
            <a:xfrm>
              <a:off x="827584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955C1891-948C-4C7F-B59F-06099819030C}"/>
                </a:ext>
              </a:extLst>
            </p:cNvPr>
            <p:cNvSpPr/>
            <p:nvPr/>
          </p:nvSpPr>
          <p:spPr bwMode="auto">
            <a:xfrm>
              <a:off x="1043607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F5A2EA0-9756-4B74-BB94-7848233572EA}"/>
                </a:ext>
              </a:extLst>
            </p:cNvPr>
            <p:cNvSpPr/>
            <p:nvPr/>
          </p:nvSpPr>
          <p:spPr bwMode="auto">
            <a:xfrm>
              <a:off x="611560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2A7D63F-B476-4F4A-8DCB-06F055FDC804}"/>
                </a:ext>
              </a:extLst>
            </p:cNvPr>
            <p:cNvSpPr/>
            <p:nvPr/>
          </p:nvSpPr>
          <p:spPr bwMode="auto">
            <a:xfrm>
              <a:off x="827583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8C14AAA-F7D4-43F7-AF47-0C1B2188ED53}"/>
                </a:ext>
              </a:extLst>
            </p:cNvPr>
            <p:cNvSpPr/>
            <p:nvPr/>
          </p:nvSpPr>
          <p:spPr bwMode="auto">
            <a:xfrm>
              <a:off x="1043606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A11671F7-8D34-475B-8ED7-45F2A09FAF43}"/>
                </a:ext>
              </a:extLst>
            </p:cNvPr>
            <p:cNvSpPr/>
            <p:nvPr/>
          </p:nvSpPr>
          <p:spPr bwMode="auto">
            <a:xfrm>
              <a:off x="611560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AE56589A-AACB-46E1-8EAA-2CE59189C2EB}"/>
                </a:ext>
              </a:extLst>
            </p:cNvPr>
            <p:cNvSpPr/>
            <p:nvPr/>
          </p:nvSpPr>
          <p:spPr bwMode="auto">
            <a:xfrm>
              <a:off x="827584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97C1F7A-6E64-42D4-8EFE-C4463D15EFEE}"/>
                </a:ext>
              </a:extLst>
            </p:cNvPr>
            <p:cNvSpPr/>
            <p:nvPr/>
          </p:nvSpPr>
          <p:spPr bwMode="auto">
            <a:xfrm>
              <a:off x="1043607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386A5C3E-0CAF-44B8-818B-70C839B99B1D}"/>
                </a:ext>
              </a:extLst>
            </p:cNvPr>
            <p:cNvSpPr/>
            <p:nvPr/>
          </p:nvSpPr>
          <p:spPr bwMode="auto">
            <a:xfrm>
              <a:off x="611560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6D1B8CA-54A7-4457-8BD9-AFEF7C79D89D}"/>
                </a:ext>
              </a:extLst>
            </p:cNvPr>
            <p:cNvSpPr/>
            <p:nvPr/>
          </p:nvSpPr>
          <p:spPr bwMode="auto">
            <a:xfrm>
              <a:off x="827583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F14AF401-6101-4571-952B-8EBCCDB60450}"/>
                </a:ext>
              </a:extLst>
            </p:cNvPr>
            <p:cNvSpPr/>
            <p:nvPr/>
          </p:nvSpPr>
          <p:spPr bwMode="auto">
            <a:xfrm>
              <a:off x="1043606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77AAD588-FCD6-42F7-A90D-E2B3750EF8A2}"/>
                </a:ext>
              </a:extLst>
            </p:cNvPr>
            <p:cNvSpPr/>
            <p:nvPr/>
          </p:nvSpPr>
          <p:spPr bwMode="auto">
            <a:xfrm>
              <a:off x="1259629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5276829E-02B7-41AB-AA85-FC20051E6F0B}"/>
                </a:ext>
              </a:extLst>
            </p:cNvPr>
            <p:cNvSpPr/>
            <p:nvPr/>
          </p:nvSpPr>
          <p:spPr bwMode="auto">
            <a:xfrm>
              <a:off x="1259628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F42BF0B4-1980-4FF0-BF4F-355920BFA04A}"/>
                </a:ext>
              </a:extLst>
            </p:cNvPr>
            <p:cNvSpPr/>
            <p:nvPr/>
          </p:nvSpPr>
          <p:spPr bwMode="auto">
            <a:xfrm>
              <a:off x="1259629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B6B2D14-203C-4CC1-B4D5-02FFF9122607}"/>
                </a:ext>
              </a:extLst>
            </p:cNvPr>
            <p:cNvSpPr/>
            <p:nvPr/>
          </p:nvSpPr>
          <p:spPr bwMode="auto">
            <a:xfrm>
              <a:off x="1259628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20643F5-5C5C-428D-97C2-FB458B6C385C}"/>
                </a:ext>
              </a:extLst>
            </p:cNvPr>
            <p:cNvSpPr/>
            <p:nvPr/>
          </p:nvSpPr>
          <p:spPr bwMode="auto">
            <a:xfrm>
              <a:off x="611560" y="3429000"/>
              <a:ext cx="432045" cy="4256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06AB14-AE86-4F59-A45A-110E2AB81342}"/>
              </a:ext>
            </a:extLst>
          </p:cNvPr>
          <p:cNvGrpSpPr/>
          <p:nvPr/>
        </p:nvGrpSpPr>
        <p:grpSpPr>
          <a:xfrm>
            <a:off x="4179345" y="4342917"/>
            <a:ext cx="804090" cy="813121"/>
            <a:chOff x="3689902" y="4099270"/>
            <a:chExt cx="612069" cy="647266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E7413DE-0EF1-4858-9003-2B77987FEAC1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44C7B62-8259-4848-96EF-238C220A1265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141765A-0439-47B3-A131-510EFF17C445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8785930-42A1-43DD-AC4A-03F2BCE0E746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93B46E-F001-4C1E-83C0-0B85C606F267}"/>
              </a:ext>
            </a:extLst>
          </p:cNvPr>
          <p:cNvGrpSpPr/>
          <p:nvPr/>
        </p:nvGrpSpPr>
        <p:grpSpPr>
          <a:xfrm>
            <a:off x="3744126" y="4659016"/>
            <a:ext cx="189197" cy="180919"/>
            <a:chOff x="3419870" y="4638983"/>
            <a:chExt cx="144016" cy="14401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00DEFAE-CF3A-40F1-96D5-9F374D1B4681}"/>
                </a:ext>
              </a:extLst>
            </p:cNvPr>
            <p:cNvSpPr/>
            <p:nvPr/>
          </p:nvSpPr>
          <p:spPr bwMode="auto">
            <a:xfrm>
              <a:off x="3419870" y="4638983"/>
              <a:ext cx="144016" cy="144016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3409FCB-A013-4776-9BD9-CFD10BD9BE6A}"/>
                </a:ext>
              </a:extLst>
            </p:cNvPr>
            <p:cNvCxnSpPr>
              <a:stCxn id="5" idx="1"/>
              <a:endCxn id="5" idx="5"/>
            </p:cNvCxnSpPr>
            <p:nvPr/>
          </p:nvCxnSpPr>
          <p:spPr bwMode="auto">
            <a:xfrm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29152C5-265D-44F6-A6B5-BBB7C40AA8B9}"/>
                </a:ext>
              </a:extLst>
            </p:cNvPr>
            <p:cNvCxnSpPr>
              <a:stCxn id="5" idx="7"/>
              <a:endCxn id="5" idx="3"/>
            </p:cNvCxnSpPr>
            <p:nvPr/>
          </p:nvCxnSpPr>
          <p:spPr bwMode="auto">
            <a:xfrm flipH="1"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D1EEC7A-2429-4E15-B1B0-472C138F4BA9}"/>
              </a:ext>
            </a:extLst>
          </p:cNvPr>
          <p:cNvGrpSpPr/>
          <p:nvPr/>
        </p:nvGrpSpPr>
        <p:grpSpPr>
          <a:xfrm>
            <a:off x="5718910" y="4087947"/>
            <a:ext cx="1206135" cy="1219683"/>
            <a:chOff x="5202069" y="4241603"/>
            <a:chExt cx="918104" cy="970900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64966D0-0EB2-4354-9DAC-55C3B10AA2C1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49BBD1D-BF13-43BF-A132-18DE0F95C40C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24F1A5E7-A2CA-4438-A8C9-F94869936B58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CF42FFDF-2E91-4C5F-AA61-0D7DC9D11C77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9DAB419B-E160-408A-8AF6-A2B89F76670D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B2BC4B-520A-4DC5-8DDC-41A15EC6393C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ADDC1F0-6C5D-4951-BB63-DFA3E46C4D59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42ADEDA-B2FC-465D-852A-E277D69C9FCE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B08DDE1-902D-47C0-8739-5D49DAA4E52B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</p:grpSp>
      <p:sp>
        <p:nvSpPr>
          <p:cNvPr id="12" name="Gleich 11">
            <a:extLst>
              <a:ext uri="{FF2B5EF4-FFF2-40B4-BE49-F238E27FC236}">
                <a16:creationId xmlns:a16="http://schemas.microsoft.com/office/drawing/2014/main" id="{FF4B0E34-2256-4A96-8BAB-E5830C32CEC1}"/>
              </a:ext>
            </a:extLst>
          </p:cNvPr>
          <p:cNvSpPr/>
          <p:nvPr/>
        </p:nvSpPr>
        <p:spPr bwMode="auto">
          <a:xfrm>
            <a:off x="5082058" y="4546196"/>
            <a:ext cx="576064" cy="348698"/>
          </a:xfrm>
          <a:prstGeom prst="mathEqual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065ECE4-68FC-4C94-A212-D66AF1C4B863}"/>
              </a:ext>
            </a:extLst>
          </p:cNvPr>
          <p:cNvSpPr/>
          <p:nvPr/>
        </p:nvSpPr>
        <p:spPr bwMode="auto">
          <a:xfrm>
            <a:off x="4179342" y="4342917"/>
            <a:ext cx="804086" cy="813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99E994-DB30-4A47-8B0A-ABC65799C846}"/>
              </a:ext>
            </a:extLst>
          </p:cNvPr>
          <p:cNvGrpSpPr/>
          <p:nvPr/>
        </p:nvGrpSpPr>
        <p:grpSpPr>
          <a:xfrm>
            <a:off x="7524328" y="3573016"/>
            <a:ext cx="921493" cy="1252456"/>
            <a:chOff x="7524328" y="3573016"/>
            <a:chExt cx="921493" cy="125245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A8DF7FA-5B0B-4ACB-BA5B-4A2D55200DAF}"/>
                </a:ext>
              </a:extLst>
            </p:cNvPr>
            <p:cNvSpPr txBox="1"/>
            <p:nvPr/>
          </p:nvSpPr>
          <p:spPr>
            <a:xfrm>
              <a:off x="7524328" y="3573016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-1*7 = -7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0*9 = 0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FFDF9F7-2083-41A1-9568-EE5C3BF086CC}"/>
                </a:ext>
              </a:extLst>
            </p:cNvPr>
            <p:cNvCxnSpPr/>
            <p:nvPr/>
          </p:nvCxnSpPr>
          <p:spPr bwMode="auto">
            <a:xfrm>
              <a:off x="7668344" y="4494508"/>
              <a:ext cx="72008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/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de-DE" sz="1400" dirty="0"/>
                    <a:t>17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blipFill>
                  <a:blip r:embed="rId3"/>
                  <a:stretch>
                    <a:fillRect r="-2299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3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0396D7-C3C4-4753-967F-D9ED306D96F0}"/>
              </a:ext>
            </a:extLst>
          </p:cNvPr>
          <p:cNvGrpSpPr/>
          <p:nvPr/>
        </p:nvGrpSpPr>
        <p:grpSpPr>
          <a:xfrm>
            <a:off x="1691680" y="4077072"/>
            <a:ext cx="1206135" cy="1219683"/>
            <a:chOff x="5202069" y="4241603"/>
            <a:chExt cx="918104" cy="9709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A2595CF-2873-4CAE-8439-D4210A387CE3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185751A-0373-431D-837A-BDFF5BF5E176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1A465F7-8496-4581-9465-6D0A0A4B5DA1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3384E71-4115-4B7F-AAA8-BD17174D6ABC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927B0CB-DEA7-4A46-90F1-755F84F21834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DAAD311-DC05-4D81-A02E-97CA8A0E02DD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066AD2-19F4-4142-8A50-C0D6DE06CC2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A663050-B6E5-4200-806E-8BE869390CD6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790F47E-1C9D-4CED-85D1-3BBD8811E121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8917CF-7303-4535-BB60-FD3559C9F6D0}"/>
              </a:ext>
            </a:extLst>
          </p:cNvPr>
          <p:cNvGrpSpPr/>
          <p:nvPr/>
        </p:nvGrpSpPr>
        <p:grpSpPr>
          <a:xfrm>
            <a:off x="4273732" y="4077072"/>
            <a:ext cx="1206135" cy="1219683"/>
            <a:chOff x="5202069" y="4241603"/>
            <a:chExt cx="918104" cy="9709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15A77C-734B-46DB-ACCB-ED81E93CFA45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20F5790-5004-4BD7-9657-F572F68804D7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DBF0697-32C8-4D49-80F0-A6FB6CFA63CD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13EC492-5456-47BF-BF30-5053823EEF63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247C1AF-2525-4E59-8A39-150C52AB77CD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6E3E599-18BA-4133-96AC-9A05E5ADE1A3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AD7AF48-77A8-4B89-A1B9-5DDFAB6A047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1FC5712-8E9C-48BF-A4B9-B1D67D171A4F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3EF4173-D7BD-428A-9202-FCD91826F8E3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82CF223-CC1F-40C9-B85C-6D4EAABD3898}"/>
              </a:ext>
            </a:extLst>
          </p:cNvPr>
          <p:cNvSpPr/>
          <p:nvPr/>
        </p:nvSpPr>
        <p:spPr bwMode="auto">
          <a:xfrm>
            <a:off x="3203846" y="4504667"/>
            <a:ext cx="864096" cy="385527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Pooling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69ADF8-E3E3-4454-83D1-174F4091B3F4}"/>
              </a:ext>
            </a:extLst>
          </p:cNvPr>
          <p:cNvGrpSpPr/>
          <p:nvPr/>
        </p:nvGrpSpPr>
        <p:grpSpPr>
          <a:xfrm>
            <a:off x="5106057" y="4352360"/>
            <a:ext cx="804090" cy="813121"/>
            <a:chOff x="3689902" y="4099270"/>
            <a:chExt cx="612069" cy="64726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478BB67-A9CA-449F-B8E3-B82270925F89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21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B5D5282-BF26-4458-B05E-33AA522160C2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666E6A-B573-49D3-8393-7C7B4F1DF4C2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166C1E8-1D80-4AD8-BAA1-E1463D7C184F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E95F0-A195-4450-9812-B2DF0028E861}"/>
              </a:ext>
            </a:extLst>
          </p:cNvPr>
          <p:cNvGrpSpPr/>
          <p:nvPr/>
        </p:nvGrpSpPr>
        <p:grpSpPr>
          <a:xfrm>
            <a:off x="1835704" y="4149079"/>
            <a:ext cx="1206136" cy="1219683"/>
            <a:chOff x="1835704" y="4149079"/>
            <a:chExt cx="1206136" cy="121968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90CD11B-2CA5-4F7E-8482-EB43930CF03C}"/>
                </a:ext>
              </a:extLst>
            </p:cNvPr>
            <p:cNvGrpSpPr/>
            <p:nvPr/>
          </p:nvGrpSpPr>
          <p:grpSpPr>
            <a:xfrm>
              <a:off x="1835705" y="4149079"/>
              <a:ext cx="1206135" cy="1219683"/>
              <a:chOff x="5202069" y="4241603"/>
              <a:chExt cx="918104" cy="9709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9D44CFE1-639D-49B6-BEB5-FFB41F349F75}"/>
                  </a:ext>
                </a:extLst>
              </p:cNvPr>
              <p:cNvSpPr/>
              <p:nvPr/>
            </p:nvSpPr>
            <p:spPr bwMode="auto">
              <a:xfrm>
                <a:off x="5508104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65BB7EA-4E3D-4412-9201-2004E7347AA6}"/>
                  </a:ext>
                </a:extLst>
              </p:cNvPr>
              <p:cNvSpPr/>
              <p:nvPr/>
            </p:nvSpPr>
            <p:spPr bwMode="auto">
              <a:xfrm>
                <a:off x="5814138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693AA9-1554-40FD-B534-518725518ED0}"/>
                  </a:ext>
                </a:extLst>
              </p:cNvPr>
              <p:cNvSpPr/>
              <p:nvPr/>
            </p:nvSpPr>
            <p:spPr bwMode="auto">
              <a:xfrm>
                <a:off x="5202069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20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2AFE9FA-0ADA-448D-BDAE-C0A84DB3AAF9}"/>
                  </a:ext>
                </a:extLst>
              </p:cNvPr>
              <p:cNvSpPr/>
              <p:nvPr/>
            </p:nvSpPr>
            <p:spPr bwMode="auto">
              <a:xfrm>
                <a:off x="5814137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D2A8948-CA36-488D-B77C-DB8C7684FD3D}"/>
                  </a:ext>
                </a:extLst>
              </p:cNvPr>
              <p:cNvSpPr/>
              <p:nvPr/>
            </p:nvSpPr>
            <p:spPr bwMode="auto">
              <a:xfrm>
                <a:off x="5202069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2B7013A-B2AA-4334-9C24-F30966BDA77B}"/>
                  </a:ext>
                </a:extLst>
              </p:cNvPr>
              <p:cNvSpPr/>
              <p:nvPr/>
            </p:nvSpPr>
            <p:spPr bwMode="auto">
              <a:xfrm>
                <a:off x="5508104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F498F6F-1A07-43C4-9BB5-D97B1C3A92B6}"/>
                  </a:ext>
                </a:extLst>
              </p:cNvPr>
              <p:cNvSpPr/>
              <p:nvPr/>
            </p:nvSpPr>
            <p:spPr bwMode="auto">
              <a:xfrm>
                <a:off x="5814138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20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479FEB8-52D7-4176-BE5B-4B12A3B44324}"/>
                  </a:ext>
                </a:extLst>
              </p:cNvPr>
              <p:cNvSpPr/>
              <p:nvPr/>
            </p:nvSpPr>
            <p:spPr bwMode="auto">
              <a:xfrm>
                <a:off x="5202069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17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C6394AD-35DF-4A25-9FF7-71E33656E537}"/>
                  </a:ext>
                </a:extLst>
              </p:cNvPr>
              <p:cNvSpPr/>
              <p:nvPr/>
            </p:nvSpPr>
            <p:spPr bwMode="auto">
              <a:xfrm>
                <a:off x="5508103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5AD409D-E1F3-42AF-B84D-6E2EC6E82842}"/>
                </a:ext>
              </a:extLst>
            </p:cNvPr>
            <p:cNvSpPr/>
            <p:nvPr/>
          </p:nvSpPr>
          <p:spPr bwMode="auto">
            <a:xfrm>
              <a:off x="1835704" y="4149079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C11586F1-9961-4BCE-9C1E-0B0A65649749}"/>
              </a:ext>
            </a:extLst>
          </p:cNvPr>
          <p:cNvSpPr/>
          <p:nvPr/>
        </p:nvSpPr>
        <p:spPr bwMode="auto">
          <a:xfrm>
            <a:off x="3557881" y="4509120"/>
            <a:ext cx="1320145" cy="494591"/>
          </a:xfrm>
          <a:prstGeom prst="rightArrow">
            <a:avLst>
              <a:gd name="adj1" fmla="val 50000"/>
              <a:gd name="adj2" fmla="val 5128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</a:rPr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ax. pooling</a:t>
            </a:r>
          </a:p>
        </p:txBody>
      </p:sp>
    </p:spTree>
    <p:extLst>
      <p:ext uri="{BB962C8B-B14F-4D97-AF65-F5344CB8AC3E}">
        <p14:creationId xmlns:p14="http://schemas.microsoft.com/office/powerpoint/2010/main" val="14956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70D-47F5-4847-A2E0-AF9EFDC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Structure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F062ED6-8B28-4E70-AEA6-68FEF070F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2" y="2267546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82CA234-8237-46F7-A180-6554652C91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Alex-Net:</a:t>
            </a:r>
          </a:p>
        </p:txBody>
      </p:sp>
    </p:spTree>
    <p:extLst>
      <p:ext uri="{BB962C8B-B14F-4D97-AF65-F5344CB8AC3E}">
        <p14:creationId xmlns:p14="http://schemas.microsoft.com/office/powerpoint/2010/main" val="343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18910"/>
            <a:ext cx="8815387" cy="1818538"/>
            <a:chOff x="971600" y="1615234"/>
            <a:chExt cx="7272808" cy="130971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3187467" y="1615234"/>
              <a:ext cx="2509043" cy="24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Possible individual </a:t>
              </a:r>
              <a:r>
                <a:rPr lang="de-DE" sz="1600" u="sng" dirty="0" err="1"/>
                <a:t>components</a:t>
              </a:r>
              <a:endParaRPr lang="de-DE" sz="1600" u="sng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758</Words>
  <Application>Microsoft Office PowerPoint</Application>
  <PresentationFormat>Bildschirmpräsentation (4:3)</PresentationFormat>
  <Paragraphs>310</Paragraphs>
  <Slides>16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SSE</vt:lpstr>
      <vt:lpstr>Deep Learning in Autonomous Driving</vt:lpstr>
      <vt:lpstr>(Convolution) Neural Nets</vt:lpstr>
      <vt:lpstr>(Convolution) Neural Nets</vt:lpstr>
      <vt:lpstr>(Convolution) Neural Nets</vt:lpstr>
      <vt:lpstr>(Convolution) Neural Nets</vt:lpstr>
      <vt:lpstr>Important Structure</vt:lpstr>
      <vt:lpstr>Current Approaches: mediated perception</vt:lpstr>
      <vt:lpstr>Current Approaches: Behavior Reflex</vt:lpstr>
      <vt:lpstr>The Direct Perception</vt:lpstr>
      <vt:lpstr>The Direct Perception</vt:lpstr>
      <vt:lpstr>Deep Learning Languages</vt:lpstr>
      <vt:lpstr>Training</vt:lpstr>
      <vt:lpstr>Summary</vt:lpstr>
      <vt:lpstr>Demo</vt:lpstr>
      <vt:lpstr>Video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209</cp:revision>
  <dcterms:created xsi:type="dcterms:W3CDTF">2004-04-15T17:51:00Z</dcterms:created>
  <dcterms:modified xsi:type="dcterms:W3CDTF">2018-07-03T12:27:45Z</dcterms:modified>
</cp:coreProperties>
</file>