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7" r:id="rId2"/>
    <p:sldId id="331" r:id="rId3"/>
    <p:sldId id="319" r:id="rId4"/>
    <p:sldId id="332" r:id="rId5"/>
    <p:sldId id="322" r:id="rId6"/>
    <p:sldId id="324" r:id="rId7"/>
    <p:sldId id="333" r:id="rId8"/>
    <p:sldId id="325" r:id="rId9"/>
    <p:sldId id="328" r:id="rId10"/>
    <p:sldId id="334" r:id="rId11"/>
    <p:sldId id="336" r:id="rId12"/>
    <p:sldId id="335" r:id="rId13"/>
    <p:sldId id="327" r:id="rId14"/>
    <p:sldId id="337" r:id="rId15"/>
    <p:sldId id="338" r:id="rId16"/>
    <p:sldId id="330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673" autoAdjust="0"/>
  </p:normalViewPr>
  <p:slideViewPr>
    <p:cSldViewPr>
      <p:cViewPr varScale="1">
        <p:scale>
          <a:sx n="109" d="100"/>
          <a:sy n="109" d="100"/>
        </p:scale>
        <p:origin x="69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191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7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Deep Learning in Autonomous Driving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Direct Perception Approach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Deep Learning Languages</a:t>
                </a:r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22C7774-DEED-4DBE-96E5-30FFBBB527E9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13F13C14-AB17-4F85-A0D1-B36359C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2F7A501B-C1E6-4AE7-BB1E-398FD1F9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C112A8B4-8D5C-4F80-9C13-B46EE1E8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4BE4D68C-4E81-4BA0-8935-0DDDE0DFC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 Languages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languages to model those CNNs: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CNNs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part of the </a:t>
            </a:r>
            <a:r>
              <a:rPr lang="en-US" altLang="en-US" kern="0" dirty="0" err="1"/>
              <a:t>MontiCore</a:t>
            </a:r>
            <a:r>
              <a:rPr lang="en-US" altLang="en-US" kern="0" dirty="0"/>
              <a:t> language family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uses the </a:t>
            </a:r>
            <a:r>
              <a:rPr lang="en-US" altLang="en-US" kern="0" dirty="0" err="1"/>
              <a:t>MxNet</a:t>
            </a:r>
            <a:r>
              <a:rPr lang="en-US" altLang="en-US" kern="0" dirty="0"/>
              <a:t> framework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/>
              <a:t>Caffe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modularity, speed and 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huge community</a:t>
            </a:r>
          </a:p>
        </p:txBody>
      </p: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and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Training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TORCS: </a:t>
            </a:r>
            <a:r>
              <a:rPr lang="en-US" altLang="en-US" b="1" i="1" kern="0" dirty="0"/>
              <a:t>T</a:t>
            </a:r>
            <a:r>
              <a:rPr lang="en-US" altLang="en-US" i="1" kern="0" dirty="0"/>
              <a:t>he </a:t>
            </a:r>
            <a:r>
              <a:rPr lang="en-US" altLang="en-US" b="1" i="1" kern="0" dirty="0"/>
              <a:t>O</a:t>
            </a:r>
            <a:r>
              <a:rPr lang="en-US" altLang="en-US" i="1" kern="0" dirty="0"/>
              <a:t>pen </a:t>
            </a:r>
            <a:r>
              <a:rPr lang="en-US" altLang="en-US" b="1" i="1" kern="0" dirty="0"/>
              <a:t>R</a:t>
            </a:r>
            <a:r>
              <a:rPr lang="en-US" altLang="en-US" i="1" kern="0" dirty="0"/>
              <a:t>acing </a:t>
            </a:r>
            <a:r>
              <a:rPr lang="en-US" altLang="en-US" b="1" i="1" kern="0" dirty="0"/>
              <a:t>C</a:t>
            </a:r>
            <a:r>
              <a:rPr lang="en-US" altLang="en-US" i="1" kern="0" dirty="0"/>
              <a:t>ar </a:t>
            </a:r>
            <a:r>
              <a:rPr lang="en-US" altLang="en-US" b="1" i="1" kern="0" dirty="0"/>
              <a:t>S</a:t>
            </a:r>
            <a:r>
              <a:rPr lang="en-US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KITTI Dataset: 6 hours drive recording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cameras and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Additional measurements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08920"/>
            <a:ext cx="3760015" cy="3242697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485D4DA-3259-4D4B-B60A-E05BD0761B9A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3" y="3284984"/>
            <a:ext cx="252028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  <p:sp>
        <p:nvSpPr>
          <p:cNvPr id="42" name="AutoShape 23">
            <a:extLst>
              <a:ext uri="{FF2B5EF4-FFF2-40B4-BE49-F238E27FC236}">
                <a16:creationId xmlns:a16="http://schemas.microsoft.com/office/drawing/2014/main" id="{CB6AC10B-EF79-4440-8B13-089B0A21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41" y="5926931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19676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D856-6523-486E-BE8B-054F8041810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34297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perception: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better than behavior reflex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as good as mediated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>
                <a:solidFill>
                  <a:srgbClr val="FF0000"/>
                </a:solidFill>
              </a:rPr>
              <a:t>But: </a:t>
            </a:r>
            <a:r>
              <a:rPr lang="en-US" altLang="en-US" kern="0" dirty="0"/>
              <a:t> what about more complexity?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simplistic language design (python-like)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elegant </a:t>
            </a:r>
            <a:r>
              <a:rPr lang="de-DE" altLang="en-US" kern="0" dirty="0" err="1"/>
              <a:t>definitions</a:t>
            </a:r>
            <a:r>
              <a:rPr lang="de-DE" altLang="en-US" kern="0" dirty="0"/>
              <a:t> of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r>
              <a:rPr lang="de-DE" altLang="en-US" kern="0" dirty="0" err="1"/>
              <a:t>MxNet</a:t>
            </a:r>
            <a:r>
              <a:rPr lang="de-DE" altLang="en-US" kern="0" dirty="0"/>
              <a:t>: SLI and Cluster </a:t>
            </a:r>
            <a:r>
              <a:rPr lang="de-DE" altLang="en-US" kern="0" dirty="0" err="1"/>
              <a:t>usage</a:t>
            </a: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>
                <a:solidFill>
                  <a:srgbClr val="FF0000"/>
                </a:solidFill>
              </a:rPr>
              <a:t>drawbacks</a:t>
            </a:r>
            <a:r>
              <a:rPr lang="de-DE" altLang="en-US" kern="0" dirty="0"/>
              <a:t>: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CE297B-16AF-499C-8DE6-01C4CE611B78}"/>
              </a:ext>
            </a:extLst>
          </p:cNvPr>
          <p:cNvSpPr txBox="1">
            <a:spLocks noChangeArrowheads="1"/>
          </p:cNvSpPr>
          <p:nvPr/>
        </p:nvSpPr>
        <p:spPr>
          <a:xfrm>
            <a:off x="2946325" y="4293096"/>
            <a:ext cx="5010051" cy="25750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no recurrent neural nets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missing set of pre-trained models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en-US" kern="0" dirty="0" err="1"/>
              <a:t>documentation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79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Fin.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59" y="3167390"/>
            <a:ext cx="4663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(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) Neuronal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DCFA399-5A35-47DB-8FBC-9A815D36F3D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842F9903-0D50-4D9C-8816-8D5E146C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0B838691-E8F0-4B16-A7AE-E7910859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FE16F440-A74C-4145-BCC6-EA2735B7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E3032CC-F2D5-4AD5-9C96-81D1989E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necessarily fully connected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AlexNet</a:t>
            </a:r>
            <a:endParaRPr lang="en-US" altLang="en-US" kern="0" dirty="0"/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3641832"/>
            <a:ext cx="288032" cy="2307448"/>
            <a:chOff x="5832140" y="3643428"/>
            <a:chExt cx="288032" cy="2307448"/>
          </a:xfrm>
        </p:grpSpPr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326B3089-EF0C-448A-8154-2CA98099A0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EE4934AA-0778-4943-8143-8B2473935286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3785848"/>
            <a:ext cx="648073" cy="2019416"/>
            <a:chOff x="6588223" y="3785848"/>
            <a:chExt cx="648073" cy="2019416"/>
          </a:xfrm>
        </p:grpSpPr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CD5411F0-A256-4672-8883-8DE427E42E2E}"/>
                </a:ext>
              </a:extLst>
            </p:cNvPr>
            <p:cNvCxnSpPr>
              <a:cxnSpLocks/>
              <a:stCxn id="295" idx="6"/>
            </p:cNvCxnSpPr>
            <p:nvPr/>
          </p:nvCxnSpPr>
          <p:spPr bwMode="auto">
            <a:xfrm>
              <a:off x="6588223" y="3785848"/>
              <a:ext cx="648073" cy="101050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FB78E7E4-6EBF-4E80-87AB-C8FAA9FE0F50}"/>
                </a:ext>
              </a:extLst>
            </p:cNvPr>
            <p:cNvCxnSpPr>
              <a:cxnSpLocks/>
              <a:stCxn id="299" idx="6"/>
            </p:cNvCxnSpPr>
            <p:nvPr/>
          </p:nvCxnSpPr>
          <p:spPr bwMode="auto">
            <a:xfrm flipV="1">
              <a:off x="6588223" y="4796354"/>
              <a:ext cx="648073" cy="100891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pic>
        <p:nvPicPr>
          <p:cNvPr id="341" name="Grafik 340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19334B69-F06C-42FB-8DDE-1D971EE2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7" y="3510745"/>
            <a:ext cx="7831065" cy="2457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4" grpId="0" animBg="1"/>
      <p:bldP spid="86" grpId="0"/>
      <p:bldP spid="86" grpId="1"/>
      <p:bldP spid="318" grpId="0" animBg="1"/>
      <p:bldP spid="318" grpId="1" animBg="1"/>
      <p:bldP spid="326" grpId="0"/>
      <p:bldP spid="3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Current Approaches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508453AD-85BD-4206-8C7D-1606B85B6D08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7AFF50E-5D95-4C39-A495-33E3371F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81C5A182-FCC8-407E-8F0C-E897C4F6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522EB96B-0025-49D6-BAA7-C6CC8F60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92DB8BC-AF8A-4E5F-AA0C-769ED164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mediated perception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multi-components</a:t>
            </a:r>
          </a:p>
          <a:p>
            <a:pPr eaLnBrk="1" hangingPunct="1"/>
            <a:r>
              <a:rPr lang="en-US" altLang="en-US" sz="1800" noProof="0" dirty="0"/>
              <a:t>internal 3D-model </a:t>
            </a:r>
          </a:p>
          <a:p>
            <a:pPr eaLnBrk="1" hangingPunct="1"/>
            <a:endParaRPr lang="en-US" altLang="en-US" sz="1800" noProof="0" dirty="0"/>
          </a:p>
          <a:p>
            <a:pPr eaLnBrk="1" hangingPunct="1"/>
            <a:endParaRPr lang="en-US" altLang="en-US" sz="1800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problems:</a:t>
            </a:r>
          </a:p>
          <a:p>
            <a:pPr lvl="1" eaLnBrk="1" hangingPunct="1"/>
            <a:r>
              <a:rPr lang="en-US" altLang="en-US" sz="1400" noProof="0" dirty="0"/>
              <a:t>complex</a:t>
            </a:r>
          </a:p>
          <a:p>
            <a:pPr lvl="1" eaLnBrk="1" hangingPunct="1"/>
            <a:r>
              <a:rPr lang="en-US" altLang="en-US" sz="1400" noProof="0" dirty="0"/>
              <a:t>irrelevant/redundant  data</a:t>
            </a:r>
          </a:p>
          <a:p>
            <a:pPr lvl="1" eaLnBrk="1" hangingPunct="1"/>
            <a:r>
              <a:rPr lang="en-US" altLang="en-US" sz="1400" noProof="0" dirty="0"/>
              <a:t>Components still research topics themselves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01008"/>
            <a:ext cx="8815387" cy="1836440"/>
            <a:chOff x="971600" y="1602341"/>
            <a:chExt cx="7272808" cy="132260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Lane-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Abrasion-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Vehicle-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2948799" y="1602341"/>
              <a:ext cx="324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Mögliche eigenständige Einheiten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Distance-measures</a:t>
              </a:r>
              <a:endParaRPr lang="de-DE" sz="14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Veloctiy-measures</a:t>
              </a:r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Pedestrian-detection</a:t>
              </a:r>
              <a:endParaRPr lang="de-DE" sz="1400" dirty="0"/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Behavior Reflex</a:t>
            </a:r>
            <a:endParaRPr lang="en-US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good for simple, bad very poor for complex tasks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mapping of: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1835696" y="25410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Image-input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steeringangle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Direct Perception Approach</a:t>
                </a:r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10800759-1A59-4EEB-8D32-7684149D860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4C472A76-055E-4035-BBEE-52D22CE1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C130F57A-5DB6-43A0-AEAA-698BFFAD0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F30B63B-F854-43D3-AB97-ED2664A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35EFFED-8CA1-4A7E-AB61-56810DBB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hybrid of: mediated und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13 affordance-values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minimalistic modelling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Highway driving scenarios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distinguish 2 situations: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Inactivity of currently irrelevant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6" y="2502978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19672" y="2133792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</a:t>
            </a:r>
            <a:r>
              <a:rPr lang="de-DE" altLang="en-US" sz="1800" kern="0" dirty="0" err="1"/>
              <a:t>lane</a:t>
            </a:r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7670" y="2122029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on </a:t>
            </a:r>
            <a:r>
              <a:rPr lang="de-DE" altLang="en-US" sz="1800" kern="0" dirty="0" err="1"/>
              <a:t>marking</a:t>
            </a:r>
            <a:endParaRPr lang="de-DE" altLang="en-US" sz="18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99" y="4635889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635889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u="sng" kern="0" dirty="0"/>
              <a:t>Example:</a:t>
            </a:r>
          </a:p>
          <a:p>
            <a:pPr eaLnBrk="1" hangingPunct="1"/>
            <a:r>
              <a:rPr lang="en-US" altLang="en-US" sz="1800" kern="0" dirty="0"/>
              <a:t>No cars on „right“ lane</a:t>
            </a:r>
          </a:p>
          <a:p>
            <a:pPr eaLnBrk="1" hangingPunct="1"/>
            <a:r>
              <a:rPr lang="en-US" altLang="en-US" sz="1800" kern="0" dirty="0"/>
              <a:t>No cars on “left” lane</a:t>
            </a:r>
          </a:p>
          <a:p>
            <a:pPr eaLnBrk="1" hangingPunct="1"/>
            <a:r>
              <a:rPr lang="en-US" altLang="en-US" sz="1800" kern="0" dirty="0">
                <a:solidFill>
                  <a:srgbClr val="FF0000"/>
                </a:solidFill>
              </a:rPr>
              <a:t>But: </a:t>
            </a:r>
            <a:r>
              <a:rPr lang="en-US" altLang="en-US" sz="1800" kern="0" dirty="0"/>
              <a:t>distance to right lane</a:t>
            </a:r>
          </a:p>
          <a:p>
            <a:pPr eaLnBrk="1" hangingPunct="1"/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441</Words>
  <Application>Microsoft Office PowerPoint</Application>
  <PresentationFormat>Bildschirmpräsentation (4:3)</PresentationFormat>
  <Paragraphs>185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SSE</vt:lpstr>
      <vt:lpstr>Deep Learning in Autonomous Driving</vt:lpstr>
      <vt:lpstr>Overview</vt:lpstr>
      <vt:lpstr>(Convolution) Neural Nets</vt:lpstr>
      <vt:lpstr>Overview</vt:lpstr>
      <vt:lpstr>Current Approaches: mediated perception</vt:lpstr>
      <vt:lpstr>Current Approaches: Behavior Reflex</vt:lpstr>
      <vt:lpstr>Overview</vt:lpstr>
      <vt:lpstr>Die Direct Perception</vt:lpstr>
      <vt:lpstr>Die Direct Perception</vt:lpstr>
      <vt:lpstr>Overview</vt:lpstr>
      <vt:lpstr>Deep Learning Languages</vt:lpstr>
      <vt:lpstr>Overview</vt:lpstr>
      <vt:lpstr>Training</vt:lpstr>
      <vt:lpstr>Overview</vt:lpstr>
      <vt:lpstr>Summary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150</cp:revision>
  <dcterms:created xsi:type="dcterms:W3CDTF">2004-04-15T17:51:00Z</dcterms:created>
  <dcterms:modified xsi:type="dcterms:W3CDTF">2018-06-03T12:25:13Z</dcterms:modified>
</cp:coreProperties>
</file>