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7" r:id="rId2"/>
    <p:sldId id="331" r:id="rId3"/>
    <p:sldId id="319" r:id="rId4"/>
    <p:sldId id="340" r:id="rId5"/>
    <p:sldId id="342" r:id="rId6"/>
    <p:sldId id="341" r:id="rId7"/>
    <p:sldId id="339" r:id="rId8"/>
    <p:sldId id="332" r:id="rId9"/>
    <p:sldId id="322" r:id="rId10"/>
    <p:sldId id="324" r:id="rId11"/>
    <p:sldId id="333" r:id="rId12"/>
    <p:sldId id="325" r:id="rId13"/>
    <p:sldId id="328" r:id="rId14"/>
    <p:sldId id="334" r:id="rId15"/>
    <p:sldId id="336" r:id="rId16"/>
    <p:sldId id="335" r:id="rId17"/>
    <p:sldId id="327" r:id="rId18"/>
    <p:sldId id="337" r:id="rId19"/>
    <p:sldId id="338" r:id="rId20"/>
    <p:sldId id="330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771" autoAdjust="0"/>
  </p:normalViewPr>
  <p:slideViewPr>
    <p:cSldViewPr>
      <p:cViewPr>
        <p:scale>
          <a:sx n="125" d="100"/>
          <a:sy n="125" d="100"/>
        </p:scale>
        <p:origin x="1236" y="-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01801A8-7F89-4C4C-A91A-8DB497BE93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65CA198-D463-4092-AA06-CDDC9FC5B8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8606B10F-1968-4806-B3CB-6B38699B2D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C29357AF-281D-4920-B10F-81F3E7130A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A462E932-B1BB-441B-8672-4911FE1AE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026164AE-76BB-4981-93EA-78ECB4C5E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AD7685-D59B-48F2-A245-3518E882B9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Simple </a:t>
            </a:r>
            <a:r>
              <a:rPr lang="de-DE" dirty="0" err="1"/>
              <a:t>principle</a:t>
            </a:r>
            <a:r>
              <a:rPr lang="de-DE" dirty="0"/>
              <a:t>: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– </a:t>
            </a:r>
            <a:r>
              <a:rPr lang="de-DE" dirty="0" err="1"/>
              <a:t>bias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Organized</a:t>
            </a:r>
            <a:r>
              <a:rPr lang="de-DE" dirty="0"/>
              <a:t> in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Training = </a:t>
            </a:r>
            <a:r>
              <a:rPr lang="de-DE" dirty="0" err="1"/>
              <a:t>adjusting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biases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Conv</a:t>
            </a:r>
            <a:r>
              <a:rPr lang="de-DE" dirty="0"/>
              <a:t>. NN: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Fully-</a:t>
            </a:r>
            <a:r>
              <a:rPr lang="de-DE" dirty="0" err="1"/>
              <a:t>connected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Convolution</a:t>
            </a:r>
            <a:r>
              <a:rPr lang="de-DE" dirty="0"/>
              <a:t>: 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, </a:t>
            </a:r>
            <a:r>
              <a:rPr lang="de-DE" dirty="0" err="1"/>
              <a:t>rotate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Pooling: </a:t>
            </a:r>
            <a:r>
              <a:rPr lang="de-DE" dirty="0" err="1"/>
              <a:t>reduction</a:t>
            </a:r>
            <a:r>
              <a:rPr lang="de-DE" dirty="0"/>
              <a:t> of </a:t>
            </a:r>
            <a:r>
              <a:rPr lang="de-DE" dirty="0" err="1"/>
              <a:t>input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ReLU</a:t>
            </a:r>
            <a:r>
              <a:rPr lang="de-DE" dirty="0"/>
              <a:t>: </a:t>
            </a: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 err="1"/>
              <a:t>AlexNet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982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CNNArchLang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Till </a:t>
            </a:r>
            <a:r>
              <a:rPr lang="en-US" dirty="0" err="1"/>
              <a:t>Timmermanns</a:t>
            </a:r>
            <a:r>
              <a:rPr lang="en-US" dirty="0"/>
              <a:t> in his Master Thesis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Connector and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/>
              <a:t>Not a framework itself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/>
              <a:t>Caffe: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Long-established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Huge community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Google Protocol Buffers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/>
              <a:t>One net: </a:t>
            </a:r>
            <a:r>
              <a:rPr lang="en-US" u="none" dirty="0" err="1"/>
              <a:t>CNNArch</a:t>
            </a:r>
            <a:r>
              <a:rPr lang="en-US" u="none" dirty="0"/>
              <a:t> 36 lines vs. Caffe 6700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781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of specific </a:t>
            </a:r>
            <a:r>
              <a:rPr lang="en-US" dirty="0" err="1"/>
              <a:t>testsets</a:t>
            </a:r>
            <a:endParaRPr lang="en-US" dirty="0"/>
          </a:p>
          <a:p>
            <a:r>
              <a:rPr lang="en-US" dirty="0"/>
              <a:t>TORCS: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every value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Drawback: no noise, disturbance, Pedestrians,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Kitti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used options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186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Perception: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proven handle highway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Complex tasks?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Signs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Pedestrians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Other faster cars</a:t>
            </a:r>
          </a:p>
          <a:p>
            <a:pPr marL="0" lvl="0" indent="0">
              <a:buFontTx/>
              <a:buNone/>
            </a:pPr>
            <a:r>
              <a:rPr lang="en-US" dirty="0" err="1"/>
              <a:t>CNNArch</a:t>
            </a:r>
            <a:r>
              <a:rPr lang="en-US" dirty="0"/>
              <a:t>: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Well suited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Highly efficient and scalable (</a:t>
            </a:r>
            <a:r>
              <a:rPr lang="en-US" dirty="0" err="1"/>
              <a:t>MxNet</a:t>
            </a:r>
            <a:r>
              <a:rPr lang="en-US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Few minor problems (ok since new)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191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975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de-DE" dirty="0" err="1"/>
              <a:t>Convolution</a:t>
            </a:r>
            <a:r>
              <a:rPr lang="de-DE" dirty="0"/>
              <a:t>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Based on </a:t>
            </a:r>
            <a:r>
              <a:rPr lang="de-DE" dirty="0" err="1"/>
              <a:t>biology</a:t>
            </a:r>
            <a:r>
              <a:rPr lang="de-DE" dirty="0"/>
              <a:t>: frontal </a:t>
            </a:r>
            <a:r>
              <a:rPr lang="de-DE" dirty="0" err="1"/>
              <a:t>cortex</a:t>
            </a:r>
            <a:r>
              <a:rPr lang="de-DE" dirty="0"/>
              <a:t> </a:t>
            </a:r>
            <a:r>
              <a:rPr lang="de-DE" dirty="0" err="1"/>
              <a:t>reacting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stimuli</a:t>
            </a:r>
            <a:r>
              <a:rPr lang="de-DE" dirty="0"/>
              <a:t> in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Scale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Rotate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Position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dirty="0"/>
              <a:t>(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)</a:t>
            </a:r>
          </a:p>
          <a:p>
            <a:pPr marL="0" lv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9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de-DE" dirty="0" err="1"/>
              <a:t>Rectified</a:t>
            </a:r>
            <a:r>
              <a:rPr lang="de-DE" dirty="0"/>
              <a:t> Linear Unit (</a:t>
            </a:r>
            <a:r>
              <a:rPr lang="de-DE" dirty="0" err="1"/>
              <a:t>ReLU</a:t>
            </a:r>
            <a:r>
              <a:rPr lang="de-DE" dirty="0"/>
              <a:t>):</a:t>
            </a:r>
          </a:p>
          <a:p>
            <a:pPr marL="0" lvl="0" indent="0">
              <a:buFontTx/>
              <a:buNone/>
            </a:pP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876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Simple </a:t>
            </a:r>
            <a:r>
              <a:rPr lang="de-DE" dirty="0" err="1"/>
              <a:t>principle</a:t>
            </a:r>
            <a:r>
              <a:rPr lang="de-DE" dirty="0"/>
              <a:t>: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– </a:t>
            </a:r>
            <a:r>
              <a:rPr lang="de-DE" dirty="0" err="1"/>
              <a:t>bias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Organized</a:t>
            </a:r>
            <a:r>
              <a:rPr lang="de-DE" dirty="0"/>
              <a:t> in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Training = </a:t>
            </a:r>
            <a:r>
              <a:rPr lang="de-DE" dirty="0" err="1"/>
              <a:t>adjusting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biases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Conv</a:t>
            </a:r>
            <a:r>
              <a:rPr lang="de-DE" dirty="0"/>
              <a:t>. NN: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Fully-</a:t>
            </a:r>
            <a:r>
              <a:rPr lang="de-DE" dirty="0" err="1"/>
              <a:t>connected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Convolution</a:t>
            </a:r>
            <a:r>
              <a:rPr lang="de-DE" dirty="0"/>
              <a:t>: 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, </a:t>
            </a:r>
            <a:r>
              <a:rPr lang="de-DE" dirty="0" err="1"/>
              <a:t>rotate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Pooling: </a:t>
            </a:r>
            <a:r>
              <a:rPr lang="de-DE" dirty="0" err="1"/>
              <a:t>reduction</a:t>
            </a:r>
            <a:r>
              <a:rPr lang="de-DE" dirty="0"/>
              <a:t> of </a:t>
            </a:r>
            <a:r>
              <a:rPr lang="de-DE" dirty="0" err="1"/>
              <a:t>input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ReLU</a:t>
            </a:r>
            <a:r>
              <a:rPr lang="de-DE" dirty="0"/>
              <a:t>: </a:t>
            </a: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 err="1"/>
              <a:t>AlexNet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115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Alex-Net:</a:t>
            </a:r>
          </a:p>
          <a:p>
            <a:endParaRPr lang="en-US" dirty="0"/>
          </a:p>
          <a:p>
            <a:r>
              <a:rPr lang="en-US" dirty="0"/>
              <a:t>Best performing 2012</a:t>
            </a:r>
          </a:p>
          <a:p>
            <a:r>
              <a:rPr lang="en-US" dirty="0"/>
              <a:t>Input -&gt; 5 conv -&gt; 3 fully-connected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762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Mediated</a:t>
            </a:r>
            <a:r>
              <a:rPr lang="de-DE" dirty="0"/>
              <a:t> </a:t>
            </a:r>
            <a:r>
              <a:rPr lang="de-DE" dirty="0" err="1"/>
              <a:t>perception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Mutli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Internal 3D </a:t>
            </a:r>
            <a:r>
              <a:rPr lang="de-DE" dirty="0" err="1"/>
              <a:t>model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Problems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=&gt; </a:t>
            </a:r>
            <a:r>
              <a:rPr lang="de-DE" dirty="0" err="1"/>
              <a:t>Reasonable</a:t>
            </a:r>
            <a:r>
              <a:rPr lang="de-DE" dirty="0"/>
              <a:t> and </a:t>
            </a:r>
            <a:r>
              <a:rPr lang="de-DE" dirty="0" err="1"/>
              <a:t>sturdy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but </a:t>
            </a:r>
            <a:r>
              <a:rPr lang="de-DE" dirty="0" err="1"/>
              <a:t>lacks</a:t>
            </a:r>
            <a:r>
              <a:rPr lang="de-DE" dirty="0"/>
              <a:t> flex. and </a:t>
            </a:r>
            <a:r>
              <a:rPr lang="de-DE" dirty="0" err="1"/>
              <a:t>efficiency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4190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reflex</a:t>
            </a:r>
            <a:r>
              <a:rPr lang="de-DE" dirty="0"/>
              <a:t>:</a:t>
            </a:r>
          </a:p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angle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034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Perception: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Hybrid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13 values: line distance, car distance, angle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Distance guessing (also based on prev.)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0684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Made for </a:t>
            </a:r>
            <a:r>
              <a:rPr lang="en-US" u="sng" dirty="0"/>
              <a:t>highway driving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2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active/inactive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Controller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829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A499FF-C8A4-45FF-9AE2-3844D381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A3C33C6-9798-4545-8B5E-0C2429B95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B191CEC-7FBE-4066-B9EF-76AD043BC09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4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249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6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521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633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>
            <a:extLst>
              <a:ext uri="{FF2B5EF4-FFF2-40B4-BE49-F238E27FC236}">
                <a16:creationId xmlns:a16="http://schemas.microsoft.com/office/drawing/2014/main" id="{40C2DBFA-BC83-48E5-9C0B-772D1E592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6E92BC3A-C28B-494F-98C8-82876D6C6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>
            <a:extLst>
              <a:ext uri="{FF2B5EF4-FFF2-40B4-BE49-F238E27FC236}">
                <a16:creationId xmlns:a16="http://schemas.microsoft.com/office/drawing/2014/main" id="{1EBDDEC8-C412-44E5-8CEC-57649C718B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2C6939AD-2A9C-4CC9-A642-14DFFF6FC22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17C66CA8-F35F-48B4-A172-FC6549BDA1A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84718EF1-835D-41A9-A392-CE9CFA9D35C6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FB37279F-531B-483D-81DE-2C4915907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Seminar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Software Engineering</a:t>
            </a:r>
          </a:p>
          <a:p>
            <a:pPr eaLnBrk="1" hangingPunct="1"/>
            <a:r>
              <a:rPr lang="de-DE" altLang="de-DE" dirty="0"/>
              <a:t>RWTH Aachen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 sz="800" dirty="0"/>
              <a:t>18.05.2018,   Folie</a:t>
            </a:r>
            <a:r>
              <a:rPr lang="de-DE" altLang="de-DE" dirty="0"/>
              <a:t> </a:t>
            </a:r>
            <a:fld id="{3FE94315-3296-44FC-9371-9FFCCEF0760F}" type="slidenum">
              <a:rPr lang="de-DE" altLang="de-DE"/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443077-5AC5-438D-8EEB-DC6ACB287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Deep Learning in Autonomous Driving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C2D2D5-11A1-4E07-B6BC-FE7B7F3001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Direct Perception Approach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37061CA-3001-43B2-8D3C-E506F20C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45576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Behavior Reflex</a:t>
            </a:r>
            <a:endParaRPr lang="en-US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2D25C4-FF95-4BAE-9F00-A58C0802B0D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19800"/>
            <a:ext cx="8610600" cy="685800"/>
            <a:chOff x="240" y="3792"/>
            <a:chExt cx="5424" cy="432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1B7E1FE-A9F8-40D8-92A6-641570AC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88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D4796DB-0918-446B-B146-D9E70B285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792"/>
              <a:ext cx="4896" cy="432"/>
              <a:chOff x="768" y="3792"/>
              <a:chExt cx="4896" cy="432"/>
            </a:xfrm>
          </p:grpSpPr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F561464-940B-4086-8DCE-4300F60AC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489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F29A6D45-2716-4A29-9D91-0202FBED1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883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/>
                  <a:t>good for simple, bad very poor for complex tasks</a:t>
                </a:r>
              </a:p>
            </p:txBody>
          </p:sp>
        </p:grp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mapping of: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1235670-F2EA-4C99-B699-A846FCC5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46" y="3055495"/>
            <a:ext cx="5484157" cy="233751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BC78F0D-55A0-42C1-85EC-555D4C30D249}"/>
              </a:ext>
            </a:extLst>
          </p:cNvPr>
          <p:cNvSpPr txBox="1"/>
          <p:nvPr/>
        </p:nvSpPr>
        <p:spPr>
          <a:xfrm>
            <a:off x="1835696" y="254108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Image-input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FD6753A-B2E5-4815-8604-D10C067C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94" y="3072690"/>
            <a:ext cx="2467372" cy="2337510"/>
          </a:xfrm>
          <a:prstGeom prst="rect">
            <a:avLst/>
          </a:prstGeom>
        </p:spPr>
      </p:pic>
      <p:sp>
        <p:nvSpPr>
          <p:cNvPr id="35" name="Pfeil: 180-Grad 34">
            <a:extLst>
              <a:ext uri="{FF2B5EF4-FFF2-40B4-BE49-F238E27FC236}">
                <a16:creationId xmlns:a16="http://schemas.microsoft.com/office/drawing/2014/main" id="{29B505A6-A5B3-40C1-AA9B-5F59ABEF3EBF}"/>
              </a:ext>
            </a:extLst>
          </p:cNvPr>
          <p:cNvSpPr/>
          <p:nvPr/>
        </p:nvSpPr>
        <p:spPr bwMode="auto">
          <a:xfrm>
            <a:off x="4148403" y="2306126"/>
            <a:ext cx="3657600" cy="576064"/>
          </a:xfrm>
          <a:prstGeom prst="utur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C7DDC17-DDE2-49E9-9740-0CBD5399F849}"/>
              </a:ext>
            </a:extLst>
          </p:cNvPr>
          <p:cNvSpPr txBox="1"/>
          <p:nvPr/>
        </p:nvSpPr>
        <p:spPr>
          <a:xfrm>
            <a:off x="6735919" y="272649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steering angle</a:t>
            </a:r>
          </a:p>
        </p:txBody>
      </p:sp>
    </p:spTree>
    <p:extLst>
      <p:ext uri="{BB962C8B-B14F-4D97-AF65-F5344CB8AC3E}">
        <p14:creationId xmlns:p14="http://schemas.microsoft.com/office/powerpoint/2010/main" val="300559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Current Approaches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2.</a:t>
              </a:r>
            </a:p>
          </p:txBody>
        </p:sp>
      </p:grpSp>
      <p:grpSp>
        <p:nvGrpSpPr>
          <p:cNvPr id="7172" name="Group 10">
            <a:extLst>
              <a:ext uri="{FF2B5EF4-FFF2-40B4-BE49-F238E27FC236}">
                <a16:creationId xmlns:a16="http://schemas.microsoft.com/office/drawing/2014/main" id="{A36E1EF7-7A19-4A54-B892-3CDD5CE63FA4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>
              <a:extLst>
                <a:ext uri="{FF2B5EF4-FFF2-40B4-BE49-F238E27FC236}">
                  <a16:creationId xmlns:a16="http://schemas.microsoft.com/office/drawing/2014/main" id="{FD49BED0-4A02-4172-96A6-B16CB26F8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>
                <a:extLst>
                  <a:ext uri="{FF2B5EF4-FFF2-40B4-BE49-F238E27FC236}">
                    <a16:creationId xmlns:a16="http://schemas.microsoft.com/office/drawing/2014/main" id="{402A0190-4562-418A-A430-200A3E015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197" name="Text Box 13">
                <a:extLst>
                  <a:ext uri="{FF2B5EF4-FFF2-40B4-BE49-F238E27FC236}">
                    <a16:creationId xmlns:a16="http://schemas.microsoft.com/office/drawing/2014/main" id="{96FFCAE5-E1F7-4262-A1DE-9F2236AAF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Direct Perception Approach</a:t>
                </a:r>
              </a:p>
            </p:txBody>
          </p:sp>
          <p:sp>
            <p:nvSpPr>
              <p:cNvPr id="7198" name="Rectangle 14">
                <a:extLst>
                  <a:ext uri="{FF2B5EF4-FFF2-40B4-BE49-F238E27FC236}">
                    <a16:creationId xmlns:a16="http://schemas.microsoft.com/office/drawing/2014/main" id="{DB0BEEEE-73F1-49D9-97DE-99E4795CE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199" name="Text Box 15">
                <a:extLst>
                  <a:ext uri="{FF2B5EF4-FFF2-40B4-BE49-F238E27FC236}">
                    <a16:creationId xmlns:a16="http://schemas.microsoft.com/office/drawing/2014/main" id="{697F9F48-DE26-476E-9532-8D54C382F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3.</a:t>
                </a:r>
              </a:p>
            </p:txBody>
          </p:sp>
        </p:grpSp>
        <p:sp>
          <p:nvSpPr>
            <p:cNvPr id="7195" name="AutoShape 16">
              <a:extLst>
                <a:ext uri="{FF2B5EF4-FFF2-40B4-BE49-F238E27FC236}">
                  <a16:creationId xmlns:a16="http://schemas.microsoft.com/office/drawing/2014/main" id="{173ADD3A-83BC-4B6D-A852-76CC45160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Deep Learning Languages</a:t>
              </a:r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10800759-1A59-4EEB-8D32-7684149D860D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4C472A76-055E-4035-BBEE-52D22CE19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C130F57A-5DB6-43A0-AEAA-698BFFAD0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BF30B63B-F854-43D3-AB97-ED2664A5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35EFFED-8CA1-4A7E-AB61-56810DBBB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164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hybrid of: mediated und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13 affordance-values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minimalistic modelling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FE5A11-9CC4-4368-BAA3-895B23003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94" y="2851745"/>
            <a:ext cx="5465895" cy="24303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FE39D-5A69-462D-9BEB-072590DFD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482" y="1295400"/>
            <a:ext cx="1914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7906072" cy="2629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Highway driving scenarios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distinguish 2 situations: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Inactivity of currently irrelevant values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6" y="2502978"/>
            <a:ext cx="8726588" cy="1462442"/>
          </a:xfrm>
          <a:prstGeom prst="rect">
            <a:avLst/>
          </a:prstGeom>
        </p:spPr>
      </p:pic>
      <p:sp>
        <p:nvSpPr>
          <p:cNvPr id="8" name="Rectangle 3">
            <a:extLst/>
          </p:cNvPr>
          <p:cNvSpPr txBox="1">
            <a:spLocks noChangeArrowheads="1"/>
          </p:cNvSpPr>
          <p:nvPr/>
        </p:nvSpPr>
        <p:spPr>
          <a:xfrm>
            <a:off x="1619672" y="2133792"/>
            <a:ext cx="3107333" cy="4094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in </a:t>
            </a:r>
            <a:r>
              <a:rPr lang="de-DE" altLang="en-US" sz="1800" kern="0" dirty="0" err="1"/>
              <a:t>lane</a:t>
            </a:r>
            <a:endParaRPr lang="de-DE" altLang="en-US" sz="1800" kern="0" dirty="0"/>
          </a:p>
        </p:txBody>
      </p:sp>
      <p:sp>
        <p:nvSpPr>
          <p:cNvPr id="9" name="Rectangle 4">
            <a:extLst/>
          </p:cNvPr>
          <p:cNvSpPr txBox="1">
            <a:spLocks noChangeArrowheads="1"/>
          </p:cNvSpPr>
          <p:nvPr/>
        </p:nvSpPr>
        <p:spPr>
          <a:xfrm>
            <a:off x="4137670" y="2122029"/>
            <a:ext cx="4037012" cy="38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on </a:t>
            </a:r>
            <a:r>
              <a:rPr lang="de-DE" altLang="en-US" sz="1800" kern="0" dirty="0" err="1"/>
              <a:t>marking</a:t>
            </a:r>
            <a:endParaRPr lang="de-DE" altLang="en-US" sz="1800" kern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999" y="4635889"/>
            <a:ext cx="2028571" cy="2028571"/>
          </a:xfrm>
          <a:prstGeom prst="rect">
            <a:avLst/>
          </a:prstGeom>
        </p:spPr>
      </p:pic>
      <p:sp>
        <p:nvSpPr>
          <p:cNvPr id="11" name="Rectangle 3">
            <a:extLst/>
          </p:cNvPr>
          <p:cNvSpPr txBox="1">
            <a:spLocks noChangeArrowheads="1"/>
          </p:cNvSpPr>
          <p:nvPr/>
        </p:nvSpPr>
        <p:spPr>
          <a:xfrm>
            <a:off x="3707904" y="4635889"/>
            <a:ext cx="4896544" cy="20278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800" u="sng" kern="0" dirty="0"/>
              <a:t>Example:</a:t>
            </a:r>
          </a:p>
          <a:p>
            <a:pPr eaLnBrk="1" hangingPunct="1"/>
            <a:r>
              <a:rPr lang="en-US" altLang="en-US" sz="1800" kern="0" dirty="0"/>
              <a:t>No cars on „right“ lane</a:t>
            </a:r>
          </a:p>
          <a:p>
            <a:pPr eaLnBrk="1" hangingPunct="1"/>
            <a:r>
              <a:rPr lang="en-US" altLang="en-US" sz="1800" kern="0" dirty="0"/>
              <a:t>No cars on “left” lane</a:t>
            </a:r>
          </a:p>
          <a:p>
            <a:pPr eaLnBrk="1" hangingPunct="1"/>
            <a:r>
              <a:rPr lang="en-US" altLang="en-US" sz="1800" kern="0" dirty="0">
                <a:solidFill>
                  <a:srgbClr val="FF0000"/>
                </a:solidFill>
              </a:rPr>
              <a:t>But: </a:t>
            </a:r>
            <a:r>
              <a:rPr lang="en-US" altLang="en-US" sz="1800" kern="0" dirty="0"/>
              <a:t>distance to right lane</a:t>
            </a:r>
          </a:p>
          <a:p>
            <a:pPr eaLnBrk="1" hangingPunct="1"/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24075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Current Approaches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Direct Perception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>
            <a:extLst>
              <a:ext uri="{FF2B5EF4-FFF2-40B4-BE49-F238E27FC236}">
                <a16:creationId xmlns:a16="http://schemas.microsoft.com/office/drawing/2014/main" id="{BE8BA6AD-CEDC-4477-8259-9D9827831EA5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>
              <a:extLst>
                <a:ext uri="{FF2B5EF4-FFF2-40B4-BE49-F238E27FC236}">
                  <a16:creationId xmlns:a16="http://schemas.microsoft.com/office/drawing/2014/main" id="{83486DAD-6CC9-4A1A-BBE6-BFA08219C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>
                <a:extLst>
                  <a:ext uri="{FF2B5EF4-FFF2-40B4-BE49-F238E27FC236}">
                    <a16:creationId xmlns:a16="http://schemas.microsoft.com/office/drawing/2014/main" id="{9C50E157-E166-4E4F-97DF-0C265C2CF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>
                <a:extLst>
                  <a:ext uri="{FF2B5EF4-FFF2-40B4-BE49-F238E27FC236}">
                    <a16:creationId xmlns:a16="http://schemas.microsoft.com/office/drawing/2014/main" id="{4F3D88CD-94EF-4255-A156-7F8207966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Deep Learning Languages</a:t>
                </a:r>
              </a:p>
            </p:txBody>
          </p:sp>
          <p:sp>
            <p:nvSpPr>
              <p:cNvPr id="7192" name="Rectangle 21">
                <a:extLst>
                  <a:ext uri="{FF2B5EF4-FFF2-40B4-BE49-F238E27FC236}">
                    <a16:creationId xmlns:a16="http://schemas.microsoft.com/office/drawing/2014/main" id="{1C62AA14-DD57-42C1-854E-2C92F90AD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>
                <a:extLst>
                  <a:ext uri="{FF2B5EF4-FFF2-40B4-BE49-F238E27FC236}">
                    <a16:creationId xmlns:a16="http://schemas.microsoft.com/office/drawing/2014/main" id="{36CD2D52-A6AD-4A25-A83B-C8ADE55C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>
              <a:extLst>
                <a:ext uri="{FF2B5EF4-FFF2-40B4-BE49-F238E27FC236}">
                  <a16:creationId xmlns:a16="http://schemas.microsoft.com/office/drawing/2014/main" id="{1C41F86C-90A4-422D-8200-D4E69D80B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F22C7774-DEED-4DBE-96E5-30FFBBB527E9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13F13C14-AB17-4F85-A0D1-B36359CE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2F7A501B-C1E6-4AE7-BB1E-398FD1F9E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C112A8B4-8D5C-4F80-9C13-B46EE1E83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4BE4D68C-4E81-4BA0-8935-0DDDE0DFC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574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Deep Learning Languages</a:t>
            </a:r>
          </a:p>
        </p:txBody>
      </p:sp>
      <p:sp>
        <p:nvSpPr>
          <p:cNvPr id="3" name="Rectangle 3">
            <a:extLst/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languages to model those CNNs: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u="sng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part of the </a:t>
            </a:r>
            <a:r>
              <a:rPr lang="en-US" altLang="en-US" kern="0" dirty="0" err="1"/>
              <a:t>MontiCore</a:t>
            </a:r>
            <a:r>
              <a:rPr lang="en-US" altLang="en-US" kern="0" dirty="0"/>
              <a:t> </a:t>
            </a:r>
            <a:br>
              <a:rPr lang="en-US" altLang="en-US" kern="0" dirty="0"/>
            </a:br>
            <a:r>
              <a:rPr lang="en-US" altLang="en-US" kern="0" dirty="0"/>
              <a:t>language family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uses the </a:t>
            </a:r>
            <a:r>
              <a:rPr lang="en-US" altLang="en-US" kern="0" dirty="0" err="1"/>
              <a:t>MxNet</a:t>
            </a:r>
            <a:r>
              <a:rPr lang="en-US" altLang="en-US" kern="0" dirty="0"/>
              <a:t> framework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Python like Syntax</a:t>
            </a: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/>
              <a:t>Caffe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specialized on modularity, </a:t>
            </a:r>
            <a:br>
              <a:rPr lang="en-US" altLang="en-US" kern="0" dirty="0"/>
            </a:br>
            <a:r>
              <a:rPr lang="en-US" altLang="en-US" kern="0" dirty="0"/>
              <a:t>speed and expressiveness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huge community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very</a:t>
            </a:r>
            <a:r>
              <a:rPr lang="de-DE" altLang="en-US" kern="0" dirty="0"/>
              <a:t> verbose </a:t>
            </a: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br>
              <a:rPr lang="de-DE" altLang="en-US" kern="0" dirty="0"/>
            </a:br>
            <a:r>
              <a:rPr lang="de-DE" altLang="en-US" kern="0" dirty="0"/>
              <a:t>Protocol Buffers</a:t>
            </a:r>
            <a:endParaRPr lang="en-US" altLang="en-US" kern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233CAC-8C13-41E3-93FD-F4BA920B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4229100"/>
            <a:ext cx="1476375" cy="24003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7B8FB0-B39B-4D53-B203-B1C3628DE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1828800"/>
            <a:ext cx="3790950" cy="20193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D495646-40F1-4F05-A294-DDE1FA01E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842" y="4229100"/>
            <a:ext cx="1590675" cy="1924050"/>
          </a:xfrm>
          <a:prstGeom prst="rect">
            <a:avLst/>
          </a:prstGeom>
          <a:ln>
            <a:noFill/>
          </a:ln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0E249A5-F65C-47AE-A5DE-A75C4D66375F}"/>
              </a:ext>
            </a:extLst>
          </p:cNvPr>
          <p:cNvCxnSpPr>
            <a:cxnSpLocks/>
          </p:cNvCxnSpPr>
          <p:nvPr/>
        </p:nvCxnSpPr>
        <p:spPr bwMode="auto">
          <a:xfrm>
            <a:off x="5200650" y="2655041"/>
            <a:ext cx="3168352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F1C7160-7323-4F60-AD1D-03EFDA955406}"/>
              </a:ext>
            </a:extLst>
          </p:cNvPr>
          <p:cNvCxnSpPr>
            <a:cxnSpLocks/>
          </p:cNvCxnSpPr>
          <p:nvPr/>
        </p:nvCxnSpPr>
        <p:spPr bwMode="auto">
          <a:xfrm>
            <a:off x="5551123" y="2838450"/>
            <a:ext cx="2673863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CF866900-379D-4587-8F9A-690BED143995}"/>
              </a:ext>
            </a:extLst>
          </p:cNvPr>
          <p:cNvSpPr/>
          <p:nvPr/>
        </p:nvSpPr>
        <p:spPr bwMode="auto">
          <a:xfrm>
            <a:off x="6888054" y="4229100"/>
            <a:ext cx="1716394" cy="1924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(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1" name="Group 17">
            <a:extLst/>
          </p:cNvPr>
          <p:cNvGrpSpPr>
            <a:grpSpLocks/>
          </p:cNvGrpSpPr>
          <p:nvPr/>
        </p:nvGrpSpPr>
        <p:grpSpPr bwMode="auto">
          <a:xfrm>
            <a:off x="835026" y="5062538"/>
            <a:ext cx="7486650" cy="500063"/>
            <a:chOff x="240" y="912"/>
            <a:chExt cx="4716" cy="315"/>
          </a:xfrm>
        </p:grpSpPr>
        <p:grpSp>
          <p:nvGrpSpPr>
            <p:cNvPr id="32" name="Group 18">
              <a:extLst/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34" name="Rectangle 19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5" name="Text Box 20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Training and Test</a:t>
                </a:r>
              </a:p>
            </p:txBody>
          </p:sp>
          <p:sp>
            <p:nvSpPr>
              <p:cNvPr id="36" name="Rectangle 21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7" name="Text Box 22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33" name="AutoShape 23">
              <a:extLst/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4544EEEE-BEBA-453E-A7A2-9F0DEDC52B53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43C635B0-2CFC-4148-A878-138ED920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65289316-B8EB-4415-9F91-44F8101B2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770C00-F4EA-4F10-AA93-5B21D210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7D33018-E010-413A-AC13-9F47D36DD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5890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3BAEB-AFC2-41C3-A54E-4E4BDB92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Training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C2A53-5BAC-48C1-8ED5-5E0835C78DA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701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Problem: very specific datasets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TORCS: </a:t>
            </a:r>
            <a:r>
              <a:rPr lang="en-US" altLang="en-US" b="1" i="1" kern="0" dirty="0"/>
              <a:t>T</a:t>
            </a:r>
            <a:r>
              <a:rPr lang="en-US" altLang="en-US" i="1" kern="0" dirty="0"/>
              <a:t>he </a:t>
            </a:r>
            <a:r>
              <a:rPr lang="en-US" altLang="en-US" b="1" i="1" kern="0" dirty="0"/>
              <a:t>O</a:t>
            </a:r>
            <a:r>
              <a:rPr lang="en-US" altLang="en-US" i="1" kern="0" dirty="0"/>
              <a:t>pen </a:t>
            </a:r>
            <a:r>
              <a:rPr lang="en-US" altLang="en-US" b="1" i="1" kern="0" dirty="0"/>
              <a:t>R</a:t>
            </a:r>
            <a:r>
              <a:rPr lang="en-US" altLang="en-US" i="1" kern="0" dirty="0"/>
              <a:t>acing </a:t>
            </a:r>
            <a:r>
              <a:rPr lang="en-US" altLang="en-US" b="1" i="1" kern="0" dirty="0"/>
              <a:t>C</a:t>
            </a:r>
            <a:r>
              <a:rPr lang="en-US" altLang="en-US" i="1" kern="0" dirty="0"/>
              <a:t>ar </a:t>
            </a:r>
            <a:r>
              <a:rPr lang="en-US" altLang="en-US" b="1" i="1" kern="0" dirty="0"/>
              <a:t>S</a:t>
            </a:r>
            <a:r>
              <a:rPr lang="en-US" altLang="en-US" i="1" kern="0" dirty="0"/>
              <a:t>imulator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KITTI Dataset: 6 hours drive recording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different cameras and 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Additional measurements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3817F5-CF65-4C61-A40C-CBA6C49B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77" y="1971991"/>
            <a:ext cx="7271320" cy="3998100"/>
          </a:xfrm>
          <a:prstGeom prst="rect">
            <a:avLst/>
          </a:prstGeom>
        </p:spPr>
      </p:pic>
      <p:pic>
        <p:nvPicPr>
          <p:cNvPr id="8" name="Grafik 7" descr="Ein Bild, das Auto, Transport enthält.&#10;&#10;Mit sehr hoher Zuverlässigkeit generierte Beschreibung">
            <a:extLst>
              <a:ext uri="{FF2B5EF4-FFF2-40B4-BE49-F238E27FC236}">
                <a16:creationId xmlns:a16="http://schemas.microsoft.com/office/drawing/2014/main" id="{965D2D44-0811-4E29-8827-7DEFE6523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755" y="2727394"/>
            <a:ext cx="3760015" cy="3242697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C1E002B1-3FD7-4732-8603-1C63FE34F35A}"/>
              </a:ext>
            </a:extLst>
          </p:cNvPr>
          <p:cNvSpPr txBox="1">
            <a:spLocks noChangeArrowheads="1"/>
          </p:cNvSpPr>
          <p:nvPr/>
        </p:nvSpPr>
        <p:spPr>
          <a:xfrm>
            <a:off x="4466218" y="3284984"/>
            <a:ext cx="459109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AE1D46-B4AA-4673-ADFA-FE12EC3941CA}"/>
              </a:ext>
            </a:extLst>
          </p:cNvPr>
          <p:cNvSpPr txBox="1"/>
          <p:nvPr/>
        </p:nvSpPr>
        <p:spPr>
          <a:xfrm>
            <a:off x="1371600" y="4869160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382526-1EB2-434B-B219-72C7A376204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940299"/>
            <a:ext cx="3882008" cy="784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kern="0" dirty="0"/>
              <a:t>Approach A: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stereo RGB camera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D4451E7-7D0C-4089-A075-C78579B27C4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3940299"/>
            <a:ext cx="4032448" cy="784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kern="0" dirty="0"/>
              <a:t>Approach B: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mono greyscale camera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distance laser sensor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3EFDFC2-BB4B-40AD-8E80-09E37F15FBB8}"/>
              </a:ext>
            </a:extLst>
          </p:cNvPr>
          <p:cNvSpPr/>
          <p:nvPr/>
        </p:nvSpPr>
        <p:spPr bwMode="auto">
          <a:xfrm>
            <a:off x="762000" y="5115380"/>
            <a:ext cx="2945904" cy="78484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Testset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E4E40A4-9F1F-4D9C-ADAE-80FDB49A0128}"/>
              </a:ext>
            </a:extLst>
          </p:cNvPr>
          <p:cNvSpPr/>
          <p:nvPr/>
        </p:nvSpPr>
        <p:spPr bwMode="auto">
          <a:xfrm>
            <a:off x="4644008" y="5115380"/>
            <a:ext cx="2945904" cy="78484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Testset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187AE98-BF2C-491F-8C0C-D11B41ABFDF7}"/>
              </a:ext>
            </a:extLst>
          </p:cNvPr>
          <p:cNvGrpSpPr/>
          <p:nvPr/>
        </p:nvGrpSpPr>
        <p:grpSpPr>
          <a:xfrm>
            <a:off x="3851920" y="5373216"/>
            <a:ext cx="648073" cy="295275"/>
            <a:chOff x="3851920" y="5373216"/>
            <a:chExt cx="648073" cy="295275"/>
          </a:xfrm>
        </p:grpSpPr>
        <p:sp>
          <p:nvSpPr>
            <p:cNvPr id="23" name="Gleich 22">
              <a:extLst>
                <a:ext uri="{FF2B5EF4-FFF2-40B4-BE49-F238E27FC236}">
                  <a16:creationId xmlns:a16="http://schemas.microsoft.com/office/drawing/2014/main" id="{8DC807F2-312E-4733-ABA2-95D857F883D3}"/>
                </a:ext>
              </a:extLst>
            </p:cNvPr>
            <p:cNvSpPr/>
            <p:nvPr/>
          </p:nvSpPr>
          <p:spPr bwMode="auto">
            <a:xfrm>
              <a:off x="3851920" y="5373216"/>
              <a:ext cx="648073" cy="295275"/>
            </a:xfrm>
            <a:prstGeom prst="mathEqual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47A572A-F391-4C9B-B164-D11BB10748A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67945" y="5373216"/>
              <a:ext cx="216023" cy="295275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72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  <p:bldP spid="10" grpId="0" build="allAtOnce"/>
      <p:bldP spid="6" grpId="0" animBg="1"/>
      <p:bldP spid="6" grpId="1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(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4544EEEE-BEBA-453E-A7A2-9F0DEDC52B53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43C635B0-2CFC-4148-A878-138ED920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65289316-B8EB-4415-9F91-44F8101B2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770C00-F4EA-4F10-AA93-5B21D210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7D33018-E010-413A-AC13-9F47D36DD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  <p:sp>
        <p:nvSpPr>
          <p:cNvPr id="42" name="AutoShape 23">
            <a:extLst>
              <a:ext uri="{FF2B5EF4-FFF2-40B4-BE49-F238E27FC236}">
                <a16:creationId xmlns:a16="http://schemas.microsoft.com/office/drawing/2014/main" id="{CB6AC10B-EF79-4440-8B13-089B0A21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41" y="5926931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019676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CD856-6523-486E-BE8B-054F8041810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34297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perception: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better than behavior reflex (based on TORCS)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as good as </a:t>
            </a:r>
            <a:r>
              <a:rPr lang="en-US" altLang="en-US" kern="0"/>
              <a:t>mediated perception (based on KITTI)</a:t>
            </a: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>
                <a:solidFill>
                  <a:srgbClr val="FF0000"/>
                </a:solidFill>
              </a:rPr>
              <a:t>But: </a:t>
            </a:r>
            <a:r>
              <a:rPr lang="en-US" altLang="en-US" kern="0" dirty="0"/>
              <a:t> what about more complexity?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simplistic language design (python-like)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elegant </a:t>
            </a:r>
            <a:r>
              <a:rPr lang="de-DE" altLang="en-US" kern="0" dirty="0" err="1"/>
              <a:t>definitions</a:t>
            </a:r>
            <a:r>
              <a:rPr lang="de-DE" altLang="en-US" kern="0" dirty="0"/>
              <a:t> of CNNs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r>
              <a:rPr lang="de-DE" altLang="en-US" kern="0" dirty="0" err="1"/>
              <a:t>MxNet</a:t>
            </a:r>
            <a:r>
              <a:rPr lang="de-DE" altLang="en-US" kern="0" dirty="0"/>
              <a:t>: SLI and Cluster </a:t>
            </a:r>
            <a:r>
              <a:rPr lang="de-DE" altLang="en-US" kern="0" dirty="0" err="1"/>
              <a:t>usage</a:t>
            </a:r>
            <a:endParaRPr lang="de-DE" altLang="en-US" kern="0" dirty="0"/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>
                <a:solidFill>
                  <a:srgbClr val="FF0000"/>
                </a:solidFill>
              </a:rPr>
              <a:t>drawbacks</a:t>
            </a:r>
            <a:r>
              <a:rPr lang="de-DE" altLang="en-US" kern="0" dirty="0"/>
              <a:t>:</a:t>
            </a: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CE297B-16AF-499C-8DE6-01C4CE611B78}"/>
              </a:ext>
            </a:extLst>
          </p:cNvPr>
          <p:cNvSpPr txBox="1">
            <a:spLocks noChangeArrowheads="1"/>
          </p:cNvSpPr>
          <p:nvPr/>
        </p:nvSpPr>
        <p:spPr>
          <a:xfrm>
            <a:off x="2946325" y="4293096"/>
            <a:ext cx="5010051" cy="25750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no recurrent neural nets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missing set of pre-trained models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en-US" kern="0" dirty="0" err="1"/>
              <a:t>documentation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579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5" name="Group 31">
            <a:extLst>
              <a:ext uri="{FF2B5EF4-FFF2-40B4-BE49-F238E27FC236}">
                <a16:creationId xmlns:a16="http://schemas.microsoft.com/office/drawing/2014/main" id="{115E0374-7D2E-4ABF-9558-BBD6170D641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>
              <a:extLst>
                <a:ext uri="{FF2B5EF4-FFF2-40B4-BE49-F238E27FC236}">
                  <a16:creationId xmlns:a16="http://schemas.microsoft.com/office/drawing/2014/main" id="{7B37D790-61FE-4D14-8D71-7ACD27C45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>
                <a:extLst>
                  <a:ext uri="{FF2B5EF4-FFF2-40B4-BE49-F238E27FC236}">
                    <a16:creationId xmlns:a16="http://schemas.microsoft.com/office/drawing/2014/main" id="{1EFF63DB-4F28-435A-BAB2-4AECDF6AF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>
                <a:extLst>
                  <a:ext uri="{FF2B5EF4-FFF2-40B4-BE49-F238E27FC236}">
                    <a16:creationId xmlns:a16="http://schemas.microsoft.com/office/drawing/2014/main" id="{483D04C6-7FE9-49F9-8739-8B7820244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(</a:t>
                </a:r>
                <a:r>
                  <a:rPr lang="de-DE" altLang="en-US" sz="1800" dirty="0" err="1"/>
                  <a:t>Convolutional</a:t>
                </a:r>
                <a:r>
                  <a:rPr lang="de-DE" altLang="en-US" sz="1800" dirty="0"/>
                  <a:t>) Neuronal Nets</a:t>
                </a:r>
              </a:p>
            </p:txBody>
          </p:sp>
          <p:sp>
            <p:nvSpPr>
              <p:cNvPr id="7180" name="Rectangle 35">
                <a:extLst>
                  <a:ext uri="{FF2B5EF4-FFF2-40B4-BE49-F238E27FC236}">
                    <a16:creationId xmlns:a16="http://schemas.microsoft.com/office/drawing/2014/main" id="{616AD019-EF09-4B63-B770-ACAFD5B49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>
                <a:extLst>
                  <a:ext uri="{FF2B5EF4-FFF2-40B4-BE49-F238E27FC236}">
                    <a16:creationId xmlns:a16="http://schemas.microsoft.com/office/drawing/2014/main" id="{38810ABC-A52B-4FB5-976A-991A9DA22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>
              <a:extLst>
                <a:ext uri="{FF2B5EF4-FFF2-40B4-BE49-F238E27FC236}">
                  <a16:creationId xmlns:a16="http://schemas.microsoft.com/office/drawing/2014/main" id="{236610C0-74A5-4332-941C-FD509206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7DCFA399-5A35-47DB-8FBC-9A815D36F3DD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842F9903-0D50-4D9C-8816-8D5E146C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0B838691-E8F0-4B16-A7AE-E7910859F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FE16F440-A74C-4145-BCC6-EA2735B7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E3032CC-F2D5-4AD5-9C96-81D1989EE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047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Fin.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B0863541-5D11-4CB3-A011-5AB1A83A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159" y="3167390"/>
            <a:ext cx="47836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Thank your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2585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</p:txBody>
      </p:sp>
      <p:grpSp>
        <p:nvGrpSpPr>
          <p:cNvPr id="334" name="Verschwindenen Pfeile kleines NN">
            <a:extLst>
              <a:ext uri="{FF2B5EF4-FFF2-40B4-BE49-F238E27FC236}">
                <a16:creationId xmlns:a16="http://schemas.microsoft.com/office/drawing/2014/main" id="{2E385AC7-1064-498F-B44D-50750986CD07}"/>
              </a:ext>
            </a:extLst>
          </p:cNvPr>
          <p:cNvGrpSpPr/>
          <p:nvPr/>
        </p:nvGrpSpPr>
        <p:grpSpPr>
          <a:xfrm>
            <a:off x="4716016" y="3789040"/>
            <a:ext cx="648072" cy="2019416"/>
            <a:chOff x="4716016" y="3789040"/>
            <a:chExt cx="648072" cy="2019416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0B5C3ADF-E4B1-47CF-88B1-F7C4F3B7B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3789040"/>
              <a:ext cx="648072" cy="101130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31E9D02-6140-48D5-B804-033808930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293096"/>
              <a:ext cx="648072" cy="50724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2BD24F66-6A3F-4E13-B0E5-B6517CE7F7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800344"/>
              <a:ext cx="648072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D38853C-DAC9-4B88-ADA1-613528AE7C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50724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787438C6-6205-41C1-B931-3767EAC50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100811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Geschweifte Klammer rechts 82">
            <a:extLst>
              <a:ext uri="{FF2B5EF4-FFF2-40B4-BE49-F238E27FC236}">
                <a16:creationId xmlns:a16="http://schemas.microsoft.com/office/drawing/2014/main" id="{2301DB8B-2AAD-4C85-BBEB-71410885D3F4}"/>
              </a:ext>
            </a:extLst>
          </p:cNvPr>
          <p:cNvSpPr/>
          <p:nvPr/>
        </p:nvSpPr>
        <p:spPr bwMode="auto">
          <a:xfrm rot="5400000">
            <a:off x="4535996" y="5778836"/>
            <a:ext cx="144016" cy="6480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Geschweifte Klammer rechts 83">
            <a:extLst>
              <a:ext uri="{FF2B5EF4-FFF2-40B4-BE49-F238E27FC236}">
                <a16:creationId xmlns:a16="http://schemas.microsoft.com/office/drawing/2014/main" id="{ED8A96B9-FD26-422C-A475-87BFB2DBCD88}"/>
              </a:ext>
            </a:extLst>
          </p:cNvPr>
          <p:cNvSpPr/>
          <p:nvPr/>
        </p:nvSpPr>
        <p:spPr bwMode="auto">
          <a:xfrm rot="5400000">
            <a:off x="5440910" y="5885257"/>
            <a:ext cx="144016" cy="428846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518B874-E79B-48BD-A6E2-61ADC70E8D66}"/>
              </a:ext>
            </a:extLst>
          </p:cNvPr>
          <p:cNvSpPr txBox="1"/>
          <p:nvPr/>
        </p:nvSpPr>
        <p:spPr>
          <a:xfrm>
            <a:off x="4324913" y="6146419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318" name="Geschweifte Klammer rechts 317">
            <a:extLst>
              <a:ext uri="{FF2B5EF4-FFF2-40B4-BE49-F238E27FC236}">
                <a16:creationId xmlns:a16="http://schemas.microsoft.com/office/drawing/2014/main" id="{1FF7A1E2-D8AA-4356-8CBC-3546ECC11EFB}"/>
              </a:ext>
            </a:extLst>
          </p:cNvPr>
          <p:cNvSpPr/>
          <p:nvPr/>
        </p:nvSpPr>
        <p:spPr bwMode="auto">
          <a:xfrm rot="5400000">
            <a:off x="5451123" y="4862113"/>
            <a:ext cx="113961" cy="24482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6" name="Input Layer Beschriftung">
            <a:extLst>
              <a:ext uri="{FF2B5EF4-FFF2-40B4-BE49-F238E27FC236}">
                <a16:creationId xmlns:a16="http://schemas.microsoft.com/office/drawing/2014/main" id="{10385DA9-F651-4ABA-B446-90BD572DE89E}"/>
              </a:ext>
            </a:extLst>
          </p:cNvPr>
          <p:cNvGrpSpPr/>
          <p:nvPr/>
        </p:nvGrpSpPr>
        <p:grpSpPr>
          <a:xfrm>
            <a:off x="3406652" y="6027672"/>
            <a:ext cx="466794" cy="364968"/>
            <a:chOff x="3406652" y="6027672"/>
            <a:chExt cx="466794" cy="364968"/>
          </a:xfrm>
        </p:grpSpPr>
        <p:sp>
          <p:nvSpPr>
            <p:cNvPr id="82" name="Geschweifte Klammer rechts 81">
              <a:extLst>
                <a:ext uri="{FF2B5EF4-FFF2-40B4-BE49-F238E27FC236}">
                  <a16:creationId xmlns:a16="http://schemas.microsoft.com/office/drawing/2014/main" id="{9EC36003-4D5D-403B-A795-9ADABF873617}"/>
                </a:ext>
              </a:extLst>
            </p:cNvPr>
            <p:cNvSpPr/>
            <p:nvPr/>
          </p:nvSpPr>
          <p:spPr bwMode="auto">
            <a:xfrm rot="5400000">
              <a:off x="3563888" y="5885257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F51DBDA-D463-4610-B2B0-CCDE114C50DD}"/>
                </a:ext>
              </a:extLst>
            </p:cNvPr>
            <p:cNvSpPr txBox="1"/>
            <p:nvPr/>
          </p:nvSpPr>
          <p:spPr>
            <a:xfrm>
              <a:off x="3406652" y="6146419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328" name="Output Layer Beschriftung">
            <a:extLst>
              <a:ext uri="{FF2B5EF4-FFF2-40B4-BE49-F238E27FC236}">
                <a16:creationId xmlns:a16="http://schemas.microsoft.com/office/drawing/2014/main" id="{BECBB8A5-46BB-4AE8-A460-31CEFD1267B8}"/>
              </a:ext>
            </a:extLst>
          </p:cNvPr>
          <p:cNvGrpSpPr/>
          <p:nvPr/>
        </p:nvGrpSpPr>
        <p:grpSpPr>
          <a:xfrm>
            <a:off x="5239439" y="6031069"/>
            <a:ext cx="537327" cy="390237"/>
            <a:chOff x="5239440" y="6026076"/>
            <a:chExt cx="537327" cy="390237"/>
          </a:xfrm>
        </p:grpSpPr>
        <p:sp>
          <p:nvSpPr>
            <p:cNvPr id="319" name="Geschweifte Klammer rechts 318">
              <a:extLst>
                <a:ext uri="{FF2B5EF4-FFF2-40B4-BE49-F238E27FC236}">
                  <a16:creationId xmlns:a16="http://schemas.microsoft.com/office/drawing/2014/main" id="{A0DA105F-4371-4009-81CF-E2034F509401}"/>
                </a:ext>
              </a:extLst>
            </p:cNvPr>
            <p:cNvSpPr/>
            <p:nvPr/>
          </p:nvSpPr>
          <p:spPr bwMode="auto">
            <a:xfrm rot="5400000">
              <a:off x="5440910" y="5883661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F24E3D3D-A612-4B27-8563-1DAE1E91BD9A}"/>
                </a:ext>
              </a:extLst>
            </p:cNvPr>
            <p:cNvSpPr txBox="1"/>
            <p:nvPr/>
          </p:nvSpPr>
          <p:spPr>
            <a:xfrm>
              <a:off x="5239440" y="617009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271" name="Middle Layer first layer">
            <a:extLst>
              <a:ext uri="{FF2B5EF4-FFF2-40B4-BE49-F238E27FC236}">
                <a16:creationId xmlns:a16="http://schemas.microsoft.com/office/drawing/2014/main" id="{7BEBE264-CFEA-4B7C-BB38-CB4B8A0BC0D4}"/>
              </a:ext>
            </a:extLst>
          </p:cNvPr>
          <p:cNvGrpSpPr/>
          <p:nvPr/>
        </p:nvGrpSpPr>
        <p:grpSpPr>
          <a:xfrm>
            <a:off x="4427984" y="3643428"/>
            <a:ext cx="288032" cy="2307448"/>
            <a:chOff x="4427984" y="3643428"/>
            <a:chExt cx="288032" cy="2307448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AE3860AE-AF68-4A0D-9554-9F5C4486CD2C}"/>
                </a:ext>
              </a:extLst>
            </p:cNvPr>
            <p:cNvSpPr/>
            <p:nvPr/>
          </p:nvSpPr>
          <p:spPr bwMode="auto">
            <a:xfrm>
              <a:off x="4427984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7F14530D-1BE7-4A3F-9F28-BB5FA3D29AB6}"/>
                </a:ext>
              </a:extLst>
            </p:cNvPr>
            <p:cNvSpPr/>
            <p:nvPr/>
          </p:nvSpPr>
          <p:spPr bwMode="auto">
            <a:xfrm>
              <a:off x="4427984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6760EF0-4215-4C0B-931F-9B9032F0F28E}"/>
                </a:ext>
              </a:extLst>
            </p:cNvPr>
            <p:cNvSpPr/>
            <p:nvPr/>
          </p:nvSpPr>
          <p:spPr bwMode="auto">
            <a:xfrm>
              <a:off x="4427984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184C512-011B-417E-9DCE-999C682E76CB}"/>
                </a:ext>
              </a:extLst>
            </p:cNvPr>
            <p:cNvSpPr/>
            <p:nvPr/>
          </p:nvSpPr>
          <p:spPr bwMode="auto">
            <a:xfrm>
              <a:off x="4427984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2B141E23-BB20-4E8F-99C0-811E15CF6025}"/>
                </a:ext>
              </a:extLst>
            </p:cNvPr>
            <p:cNvSpPr/>
            <p:nvPr/>
          </p:nvSpPr>
          <p:spPr bwMode="auto">
            <a:xfrm>
              <a:off x="4427984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2" name="Input to Middle Layer Verbindungen">
            <a:extLst>
              <a:ext uri="{FF2B5EF4-FFF2-40B4-BE49-F238E27FC236}">
                <a16:creationId xmlns:a16="http://schemas.microsoft.com/office/drawing/2014/main" id="{A0213DB4-7906-47AE-8037-ED7CCB019F9E}"/>
              </a:ext>
            </a:extLst>
          </p:cNvPr>
          <p:cNvGrpSpPr/>
          <p:nvPr/>
        </p:nvGrpSpPr>
        <p:grpSpPr>
          <a:xfrm>
            <a:off x="3779912" y="3787444"/>
            <a:ext cx="648072" cy="2019416"/>
            <a:chOff x="3779912" y="3787444"/>
            <a:chExt cx="648072" cy="2019416"/>
          </a:xfrm>
        </p:grpSpPr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59D6DB65-EC98-44FE-B8AC-30B1E5D5257E}"/>
                </a:ext>
              </a:extLst>
            </p:cNvPr>
            <p:cNvCxnSpPr>
              <a:stCxn id="90" idx="6"/>
              <a:endCxn id="94" idx="2"/>
            </p:cNvCxnSpPr>
            <p:nvPr/>
          </p:nvCxnSpPr>
          <p:spPr bwMode="auto">
            <a:xfrm flipV="1">
              <a:off x="3779912" y="3787444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57980078-B906-408C-90FC-3FF0BFA576F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 bwMode="auto">
            <a:xfrm>
              <a:off x="3779912" y="4075476"/>
              <a:ext cx="648072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F4B5423E-9AF9-4590-B668-8370B65ADC3A}"/>
                </a:ext>
              </a:extLst>
            </p:cNvPr>
            <p:cNvCxnSpPr>
              <a:stCxn id="90" idx="6"/>
              <a:endCxn id="96" idx="2"/>
            </p:cNvCxnSpPr>
            <p:nvPr/>
          </p:nvCxnSpPr>
          <p:spPr bwMode="auto">
            <a:xfrm>
              <a:off x="3779912" y="4075476"/>
              <a:ext cx="648072" cy="72327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0363D8B9-C2C1-4680-86E6-51062D592BDA}"/>
                </a:ext>
              </a:extLst>
            </p:cNvPr>
            <p:cNvCxnSpPr>
              <a:stCxn id="90" idx="6"/>
              <a:endCxn id="97" idx="2"/>
            </p:cNvCxnSpPr>
            <p:nvPr/>
          </p:nvCxnSpPr>
          <p:spPr bwMode="auto">
            <a:xfrm>
              <a:off x="3779912" y="4075476"/>
              <a:ext cx="648072" cy="12305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281E7F8-4A39-4920-AEE6-E01E78B3139C}"/>
                </a:ext>
              </a:extLst>
            </p:cNvPr>
            <p:cNvCxnSpPr>
              <a:stCxn id="90" idx="6"/>
              <a:endCxn id="98" idx="2"/>
            </p:cNvCxnSpPr>
            <p:nvPr/>
          </p:nvCxnSpPr>
          <p:spPr bwMode="auto">
            <a:xfrm>
              <a:off x="3779912" y="4075476"/>
              <a:ext cx="648072" cy="17313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A68FEFA-CE2E-4818-85F5-FB5DC25FA27D}"/>
                </a:ext>
              </a:extLst>
            </p:cNvPr>
            <p:cNvCxnSpPr>
              <a:stCxn id="91" idx="6"/>
              <a:endCxn id="94" idx="2"/>
            </p:cNvCxnSpPr>
            <p:nvPr/>
          </p:nvCxnSpPr>
          <p:spPr bwMode="auto">
            <a:xfrm flipV="1">
              <a:off x="3779912" y="3787444"/>
              <a:ext cx="648072" cy="79208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7F4353E5-A8FC-4A29-A35A-DDFBD009A6F2}"/>
                </a:ext>
              </a:extLst>
            </p:cNvPr>
            <p:cNvCxnSpPr>
              <a:stCxn id="91" idx="6"/>
              <a:endCxn id="95" idx="2"/>
            </p:cNvCxnSpPr>
            <p:nvPr/>
          </p:nvCxnSpPr>
          <p:spPr bwMode="auto">
            <a:xfrm flipV="1">
              <a:off x="3779912" y="4291500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BD5F3B9D-AC08-4579-948A-5AC60AA3708B}"/>
                </a:ext>
              </a:extLst>
            </p:cNvPr>
            <p:cNvCxnSpPr>
              <a:stCxn id="91" idx="6"/>
              <a:endCxn id="96" idx="2"/>
            </p:cNvCxnSpPr>
            <p:nvPr/>
          </p:nvCxnSpPr>
          <p:spPr bwMode="auto">
            <a:xfrm>
              <a:off x="3779912" y="4579532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94029F98-4574-4A45-A9A6-B05790941B1C}"/>
                </a:ext>
              </a:extLst>
            </p:cNvPr>
            <p:cNvCxnSpPr>
              <a:stCxn id="92" idx="6"/>
              <a:endCxn id="97" idx="2"/>
            </p:cNvCxnSpPr>
            <p:nvPr/>
          </p:nvCxnSpPr>
          <p:spPr bwMode="auto">
            <a:xfrm>
              <a:off x="3779912" y="5086780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E62A4BE-6433-4509-938A-6F655512AA30}"/>
                </a:ext>
              </a:extLst>
            </p:cNvPr>
            <p:cNvCxnSpPr>
              <a:stCxn id="92" idx="6"/>
              <a:endCxn id="98" idx="2"/>
            </p:cNvCxnSpPr>
            <p:nvPr/>
          </p:nvCxnSpPr>
          <p:spPr bwMode="auto">
            <a:xfrm>
              <a:off x="3779912" y="5086780"/>
              <a:ext cx="648072" cy="7200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A5F09962-93BB-45F4-B08C-08067C70DA99}"/>
                </a:ext>
              </a:extLst>
            </p:cNvPr>
            <p:cNvCxnSpPr>
              <a:stCxn id="91" idx="6"/>
              <a:endCxn id="97" idx="2"/>
            </p:cNvCxnSpPr>
            <p:nvPr/>
          </p:nvCxnSpPr>
          <p:spPr bwMode="auto">
            <a:xfrm>
              <a:off x="3779912" y="4579532"/>
              <a:ext cx="648072" cy="7264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4217DD7C-B5D1-484F-A6AC-305ACCD958F9}"/>
                </a:ext>
              </a:extLst>
            </p:cNvPr>
            <p:cNvCxnSpPr>
              <a:stCxn id="91" idx="6"/>
              <a:endCxn id="98" idx="2"/>
            </p:cNvCxnSpPr>
            <p:nvPr/>
          </p:nvCxnSpPr>
          <p:spPr bwMode="auto">
            <a:xfrm>
              <a:off x="3779912" y="4579532"/>
              <a:ext cx="648072" cy="12273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129F25EF-DC32-4BA0-8C22-B49BE7C01B31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 bwMode="auto">
            <a:xfrm flipV="1">
              <a:off x="3779912" y="3787444"/>
              <a:ext cx="648072" cy="129933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7F43B7D8-EC3D-46E3-BFFC-1DD341F9E409}"/>
                </a:ext>
              </a:extLst>
            </p:cNvPr>
            <p:cNvCxnSpPr>
              <a:stCxn id="92" idx="6"/>
              <a:endCxn id="95" idx="2"/>
            </p:cNvCxnSpPr>
            <p:nvPr/>
          </p:nvCxnSpPr>
          <p:spPr bwMode="auto">
            <a:xfrm flipV="1">
              <a:off x="3779912" y="4291500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5D5F4448-82DF-4470-A275-1BB39BB57468}"/>
                </a:ext>
              </a:extLst>
            </p:cNvPr>
            <p:cNvCxnSpPr>
              <a:stCxn id="92" idx="6"/>
              <a:endCxn id="96" idx="2"/>
            </p:cNvCxnSpPr>
            <p:nvPr/>
          </p:nvCxnSpPr>
          <p:spPr bwMode="auto">
            <a:xfrm flipV="1">
              <a:off x="3779912" y="4798748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A02D184E-4E44-44FB-A751-510B0DAAC44C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 flipV="1">
              <a:off x="3779912" y="3787444"/>
              <a:ext cx="648072" cy="18065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04D690E2-1936-4799-BC35-51C5855FBB9E}"/>
                </a:ext>
              </a:extLst>
            </p:cNvPr>
            <p:cNvCxnSpPr>
              <a:stCxn id="93" idx="6"/>
              <a:endCxn id="95" idx="2"/>
            </p:cNvCxnSpPr>
            <p:nvPr/>
          </p:nvCxnSpPr>
          <p:spPr bwMode="auto">
            <a:xfrm flipV="1">
              <a:off x="3779912" y="4291500"/>
              <a:ext cx="648072" cy="13025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2A5774E6-DA62-46DC-BEF0-935509003837}"/>
                </a:ext>
              </a:extLst>
            </p:cNvPr>
            <p:cNvCxnSpPr>
              <a:stCxn id="93" idx="6"/>
              <a:endCxn id="96" idx="2"/>
            </p:cNvCxnSpPr>
            <p:nvPr/>
          </p:nvCxnSpPr>
          <p:spPr bwMode="auto">
            <a:xfrm flipV="1">
              <a:off x="3779912" y="4798748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9B5E4288-BC2A-486B-93BF-E081E7522C75}"/>
                </a:ext>
              </a:extLst>
            </p:cNvPr>
            <p:cNvCxnSpPr>
              <a:stCxn id="93" idx="6"/>
              <a:endCxn id="97" idx="2"/>
            </p:cNvCxnSpPr>
            <p:nvPr/>
          </p:nvCxnSpPr>
          <p:spPr bwMode="auto">
            <a:xfrm flipV="1">
              <a:off x="3779912" y="5305996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2BAF92AC-AC8A-4A7D-AED0-823E97092464}"/>
                </a:ext>
              </a:extLst>
            </p:cNvPr>
            <p:cNvCxnSpPr>
              <a:stCxn id="93" idx="6"/>
              <a:endCxn id="98" idx="2"/>
            </p:cNvCxnSpPr>
            <p:nvPr/>
          </p:nvCxnSpPr>
          <p:spPr bwMode="auto">
            <a:xfrm>
              <a:off x="3779912" y="5594028"/>
              <a:ext cx="648072" cy="2128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0" name="Input Layer">
            <a:extLst>
              <a:ext uri="{FF2B5EF4-FFF2-40B4-BE49-F238E27FC236}">
                <a16:creationId xmlns:a16="http://schemas.microsoft.com/office/drawing/2014/main" id="{D653301A-D35E-4072-81DE-081A7A8FB3AF}"/>
              </a:ext>
            </a:extLst>
          </p:cNvPr>
          <p:cNvGrpSpPr/>
          <p:nvPr/>
        </p:nvGrpSpPr>
        <p:grpSpPr>
          <a:xfrm>
            <a:off x="3275856" y="3931460"/>
            <a:ext cx="504056" cy="1806584"/>
            <a:chOff x="3275856" y="3931460"/>
            <a:chExt cx="504056" cy="1806584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3339833-6FF6-4107-B526-294EBA2D483D}"/>
                </a:ext>
              </a:extLst>
            </p:cNvPr>
            <p:cNvSpPr/>
            <p:nvPr/>
          </p:nvSpPr>
          <p:spPr bwMode="auto">
            <a:xfrm>
              <a:off x="3491880" y="393146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7AF8639-2DBC-4D4D-95AF-8399004FCE71}"/>
                </a:ext>
              </a:extLst>
            </p:cNvPr>
            <p:cNvSpPr/>
            <p:nvPr/>
          </p:nvSpPr>
          <p:spPr bwMode="auto">
            <a:xfrm>
              <a:off x="3491880" y="4435516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DE57F7D2-F263-4F5A-AE66-6A6AC32A1ABA}"/>
                </a:ext>
              </a:extLst>
            </p:cNvPr>
            <p:cNvSpPr/>
            <p:nvPr/>
          </p:nvSpPr>
          <p:spPr bwMode="auto">
            <a:xfrm>
              <a:off x="3491880" y="4942764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CB7520B-EC15-4494-8FBB-546C895F4C71}"/>
                </a:ext>
              </a:extLst>
            </p:cNvPr>
            <p:cNvSpPr/>
            <p:nvPr/>
          </p:nvSpPr>
          <p:spPr bwMode="auto">
            <a:xfrm>
              <a:off x="3491880" y="5450012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4EA18E15-18BE-427E-9568-01F1B627A55F}"/>
                </a:ext>
              </a:extLst>
            </p:cNvPr>
            <p:cNvCxnSpPr>
              <a:endCxn id="90" idx="2"/>
            </p:cNvCxnSpPr>
            <p:nvPr/>
          </p:nvCxnSpPr>
          <p:spPr bwMode="auto">
            <a:xfrm>
              <a:off x="3275856" y="4075476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AA33C7A0-5754-424F-9DEE-48FE1A344F21}"/>
                </a:ext>
              </a:extLst>
            </p:cNvPr>
            <p:cNvCxnSpPr>
              <a:endCxn id="91" idx="2"/>
            </p:cNvCxnSpPr>
            <p:nvPr/>
          </p:nvCxnSpPr>
          <p:spPr bwMode="auto">
            <a:xfrm>
              <a:off x="3275856" y="4579532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8E397EF7-6BCD-4504-9733-6EA2B785294B}"/>
                </a:ext>
              </a:extLst>
            </p:cNvPr>
            <p:cNvCxnSpPr>
              <a:cxnSpLocks/>
              <a:endCxn id="92" idx="2"/>
            </p:cNvCxnSpPr>
            <p:nvPr/>
          </p:nvCxnSpPr>
          <p:spPr bwMode="auto">
            <a:xfrm>
              <a:off x="3275856" y="5086780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312CA17F-500C-42C3-BC20-78A34080DAF9}"/>
                </a:ext>
              </a:extLst>
            </p:cNvPr>
            <p:cNvCxnSpPr>
              <a:cxnSpLocks/>
              <a:endCxn id="93" idx="2"/>
            </p:cNvCxnSpPr>
            <p:nvPr/>
          </p:nvCxnSpPr>
          <p:spPr bwMode="auto">
            <a:xfrm>
              <a:off x="3275856" y="5594028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1" name="Middle Layer second layer">
            <a:extLst>
              <a:ext uri="{FF2B5EF4-FFF2-40B4-BE49-F238E27FC236}">
                <a16:creationId xmlns:a16="http://schemas.microsoft.com/office/drawing/2014/main" id="{6027DF03-B575-49B3-A2E0-77B8425C3FF3}"/>
              </a:ext>
            </a:extLst>
          </p:cNvPr>
          <p:cNvGrpSpPr/>
          <p:nvPr/>
        </p:nvGrpSpPr>
        <p:grpSpPr>
          <a:xfrm>
            <a:off x="5364087" y="3641832"/>
            <a:ext cx="288032" cy="2307448"/>
            <a:chOff x="5832140" y="3643428"/>
            <a:chExt cx="288032" cy="2307448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15E8B31-A0B5-4654-94C1-A86AE3DDB4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333E58E-612A-4AEA-BF1F-120AED64B9B7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558CE225-6864-40DC-A8AC-B0DDF5F15362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CD430463-CC69-47AC-AE60-797E6348A443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3960F93D-E93D-4A9B-8258-E239586D19F7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4" name="Middle Layer last layer">
            <a:extLst>
              <a:ext uri="{FF2B5EF4-FFF2-40B4-BE49-F238E27FC236}">
                <a16:creationId xmlns:a16="http://schemas.microsoft.com/office/drawing/2014/main" id="{70E2AA30-B898-46E3-8A16-7DB940078B8D}"/>
              </a:ext>
            </a:extLst>
          </p:cNvPr>
          <p:cNvGrpSpPr/>
          <p:nvPr/>
        </p:nvGrpSpPr>
        <p:grpSpPr>
          <a:xfrm>
            <a:off x="6300191" y="4145888"/>
            <a:ext cx="288032" cy="1302528"/>
            <a:chOff x="5832140" y="4147484"/>
            <a:chExt cx="288032" cy="1302528"/>
          </a:xfrm>
        </p:grpSpPr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0E0B210B-95C6-4ADC-B98D-4102760BF343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424BC184-A0C8-43EC-995B-34A4D836B158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3D328FDE-D415-4D60-823A-78356A7B862C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7" name="Output Layer">
            <a:extLst>
              <a:ext uri="{FF2B5EF4-FFF2-40B4-BE49-F238E27FC236}">
                <a16:creationId xmlns:a16="http://schemas.microsoft.com/office/drawing/2014/main" id="{6486873F-3E6A-40E2-BC03-96500739EACF}"/>
              </a:ext>
            </a:extLst>
          </p:cNvPr>
          <p:cNvGrpSpPr/>
          <p:nvPr/>
        </p:nvGrpSpPr>
        <p:grpSpPr>
          <a:xfrm>
            <a:off x="5364087" y="4654448"/>
            <a:ext cx="504056" cy="288032"/>
            <a:chOff x="7236296" y="4652338"/>
            <a:chExt cx="504056" cy="288032"/>
          </a:xfrm>
        </p:grpSpPr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8E474CF7-9B3A-4F43-99EF-1B146BA86456}"/>
                </a:ext>
              </a:extLst>
            </p:cNvPr>
            <p:cNvSpPr/>
            <p:nvPr/>
          </p:nvSpPr>
          <p:spPr bwMode="auto">
            <a:xfrm>
              <a:off x="7236296" y="4652338"/>
              <a:ext cx="288032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9" name="Gerade Verbindung mit Pfeil 338">
              <a:extLst>
                <a:ext uri="{FF2B5EF4-FFF2-40B4-BE49-F238E27FC236}">
                  <a16:creationId xmlns:a16="http://schemas.microsoft.com/office/drawing/2014/main" id="{2C1078FA-E955-4F6E-9BB8-1DB18B11AE65}"/>
                </a:ext>
              </a:extLst>
            </p:cNvPr>
            <p:cNvCxnSpPr>
              <a:stCxn id="338" idx="6"/>
            </p:cNvCxnSpPr>
            <p:nvPr/>
          </p:nvCxnSpPr>
          <p:spPr bwMode="auto">
            <a:xfrm flipV="1">
              <a:off x="7524328" y="4793162"/>
              <a:ext cx="216024" cy="31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11" name="Middle to Output Layer Verbindungen">
            <a:extLst>
              <a:ext uri="{FF2B5EF4-FFF2-40B4-BE49-F238E27FC236}">
                <a16:creationId xmlns:a16="http://schemas.microsoft.com/office/drawing/2014/main" id="{3162C28D-ACF1-4028-BAFF-D7F917913160}"/>
              </a:ext>
            </a:extLst>
          </p:cNvPr>
          <p:cNvGrpSpPr/>
          <p:nvPr/>
        </p:nvGrpSpPr>
        <p:grpSpPr>
          <a:xfrm>
            <a:off x="6588223" y="4289904"/>
            <a:ext cx="648073" cy="1014496"/>
            <a:chOff x="6588223" y="4289904"/>
            <a:chExt cx="648073" cy="1014496"/>
          </a:xfrm>
        </p:grpSpPr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F3390336-D31F-4457-8DF1-0B8FA432F981}"/>
                </a:ext>
              </a:extLst>
            </p:cNvPr>
            <p:cNvCxnSpPr>
              <a:cxnSpLocks/>
              <a:stCxn id="296" idx="6"/>
            </p:cNvCxnSpPr>
            <p:nvPr/>
          </p:nvCxnSpPr>
          <p:spPr bwMode="auto">
            <a:xfrm>
              <a:off x="6588223" y="4289904"/>
              <a:ext cx="648073" cy="506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A4239A96-EEFF-4157-B86E-259D1CCBBBE8}"/>
                </a:ext>
              </a:extLst>
            </p:cNvPr>
            <p:cNvCxnSpPr>
              <a:cxnSpLocks/>
              <a:stCxn id="297" idx="6"/>
            </p:cNvCxnSpPr>
            <p:nvPr/>
          </p:nvCxnSpPr>
          <p:spPr bwMode="auto">
            <a:xfrm flipV="1">
              <a:off x="6588223" y="4796354"/>
              <a:ext cx="648073" cy="79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3946E150-C6F1-4C6E-8428-87C92925B403}"/>
                </a:ext>
              </a:extLst>
            </p:cNvPr>
            <p:cNvCxnSpPr>
              <a:cxnSpLocks/>
              <a:stCxn id="298" idx="6"/>
            </p:cNvCxnSpPr>
            <p:nvPr/>
          </p:nvCxnSpPr>
          <p:spPr bwMode="auto">
            <a:xfrm flipV="1">
              <a:off x="6588223" y="4796354"/>
              <a:ext cx="648073" cy="50804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3" name="Bleibende Connections">
            <a:extLst>
              <a:ext uri="{FF2B5EF4-FFF2-40B4-BE49-F238E27FC236}">
                <a16:creationId xmlns:a16="http://schemas.microsoft.com/office/drawing/2014/main" id="{9C54A837-9CB1-4EFB-804D-225E939B8190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DEC48D5-4FE7-4029-AC51-C35452A01DEE}"/>
                </a:ext>
              </a:extLst>
            </p:cNvPr>
            <p:cNvCxnSpPr>
              <a:stCxn id="94" idx="6"/>
              <a:endCxn id="136" idx="2"/>
            </p:cNvCxnSpPr>
            <p:nvPr/>
          </p:nvCxnSpPr>
          <p:spPr bwMode="auto">
            <a:xfrm>
              <a:off x="4716016" y="3787444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A8608D8C-EF6D-485D-96C4-061F151442C8}"/>
                </a:ext>
              </a:extLst>
            </p:cNvPr>
            <p:cNvCxnSpPr>
              <a:cxnSpLocks/>
              <a:stCxn id="94" idx="6"/>
              <a:endCxn id="137" idx="2"/>
            </p:cNvCxnSpPr>
            <p:nvPr/>
          </p:nvCxnSpPr>
          <p:spPr bwMode="auto">
            <a:xfrm>
              <a:off x="4716016" y="3787444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962BA4C4-1166-4B05-B4D4-B3268021BC12}"/>
                </a:ext>
              </a:extLst>
            </p:cNvPr>
            <p:cNvCxnSpPr>
              <a:stCxn id="94" idx="6"/>
              <a:endCxn id="139" idx="2"/>
            </p:cNvCxnSpPr>
            <p:nvPr/>
          </p:nvCxnSpPr>
          <p:spPr bwMode="auto">
            <a:xfrm>
              <a:off x="4716016" y="3787444"/>
              <a:ext cx="648071" cy="20178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DB50DCD1-7694-4F49-90AB-CFC88D263B2E}"/>
                </a:ext>
              </a:extLst>
            </p:cNvPr>
            <p:cNvCxnSpPr>
              <a:stCxn id="95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E7DF5588-E3AB-4FE2-9352-C5D2835F83C9}"/>
                </a:ext>
              </a:extLst>
            </p:cNvPr>
            <p:cNvCxnSpPr>
              <a:stCxn id="95" idx="6"/>
              <a:endCxn id="138" idx="2"/>
            </p:cNvCxnSpPr>
            <p:nvPr/>
          </p:nvCxnSpPr>
          <p:spPr bwMode="auto">
            <a:xfrm>
              <a:off x="4716016" y="4291500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B339B27C-621F-40BA-AD5A-600E27E172EB}"/>
                </a:ext>
              </a:extLst>
            </p:cNvPr>
            <p:cNvCxnSpPr>
              <a:stCxn id="95" idx="6"/>
              <a:endCxn id="137" idx="2"/>
            </p:cNvCxnSpPr>
            <p:nvPr/>
          </p:nvCxnSpPr>
          <p:spPr bwMode="auto">
            <a:xfrm>
              <a:off x="4716016" y="4291500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4F55959-7287-4A4B-94DF-3A6BB9DC3A26}"/>
                </a:ext>
              </a:extLst>
            </p:cNvPr>
            <p:cNvCxnSpPr>
              <a:stCxn id="96" idx="6"/>
              <a:endCxn id="135" idx="2"/>
            </p:cNvCxnSpPr>
            <p:nvPr/>
          </p:nvCxnSpPr>
          <p:spPr bwMode="auto">
            <a:xfrm flipV="1">
              <a:off x="4716016" y="3785848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77201EDA-9981-47D8-9566-A75602C56E87}"/>
                </a:ext>
              </a:extLst>
            </p:cNvPr>
            <p:cNvCxnSpPr>
              <a:stCxn id="96" idx="6"/>
              <a:endCxn id="136" idx="2"/>
            </p:cNvCxnSpPr>
            <p:nvPr/>
          </p:nvCxnSpPr>
          <p:spPr bwMode="auto">
            <a:xfrm flipV="1">
              <a:off x="4716016" y="4289904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B0D2D3FF-DCCB-408E-B1F0-469D7DF2ECBD}"/>
                </a:ext>
              </a:extLst>
            </p:cNvPr>
            <p:cNvCxnSpPr>
              <a:stCxn id="96" idx="6"/>
              <a:endCxn id="137" idx="2"/>
            </p:cNvCxnSpPr>
            <p:nvPr/>
          </p:nvCxnSpPr>
          <p:spPr bwMode="auto">
            <a:xfrm flipV="1">
              <a:off x="4716016" y="4797152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Gerade Verbindung mit Pfeil 211">
              <a:extLst>
                <a:ext uri="{FF2B5EF4-FFF2-40B4-BE49-F238E27FC236}">
                  <a16:creationId xmlns:a16="http://schemas.microsoft.com/office/drawing/2014/main" id="{24841948-63D0-45A9-A567-BD054B2D60CB}"/>
                </a:ext>
              </a:extLst>
            </p:cNvPr>
            <p:cNvCxnSpPr>
              <a:stCxn id="97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2014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F839140F-4255-4A01-9530-54D9B6C15741}"/>
                </a:ext>
              </a:extLst>
            </p:cNvPr>
            <p:cNvCxnSpPr>
              <a:stCxn id="97" idx="6"/>
              <a:endCxn id="137" idx="2"/>
            </p:cNvCxnSpPr>
            <p:nvPr/>
          </p:nvCxnSpPr>
          <p:spPr bwMode="auto">
            <a:xfrm flipV="1">
              <a:off x="4716016" y="4797152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8427888D-B7C9-40B1-A047-A1E35E46A173}"/>
                </a:ext>
              </a:extLst>
            </p:cNvPr>
            <p:cNvCxnSpPr>
              <a:stCxn id="97" idx="6"/>
              <a:endCxn id="138" idx="2"/>
            </p:cNvCxnSpPr>
            <p:nvPr/>
          </p:nvCxnSpPr>
          <p:spPr bwMode="auto">
            <a:xfrm flipV="1">
              <a:off x="4716016" y="5304400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Gerade Verbindung mit Pfeil 221">
              <a:extLst>
                <a:ext uri="{FF2B5EF4-FFF2-40B4-BE49-F238E27FC236}">
                  <a16:creationId xmlns:a16="http://schemas.microsoft.com/office/drawing/2014/main" id="{D412DEB5-ED5F-47ED-A5BD-65FDEE9B9BDE}"/>
                </a:ext>
              </a:extLst>
            </p:cNvPr>
            <p:cNvCxnSpPr>
              <a:stCxn id="98" idx="6"/>
              <a:endCxn id="135" idx="2"/>
            </p:cNvCxnSpPr>
            <p:nvPr/>
          </p:nvCxnSpPr>
          <p:spPr bwMode="auto">
            <a:xfrm flipV="1">
              <a:off x="4716016" y="3785848"/>
              <a:ext cx="648071" cy="202101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335F525A-FE83-4B67-9752-0147D4594E0A}"/>
                </a:ext>
              </a:extLst>
            </p:cNvPr>
            <p:cNvCxnSpPr>
              <a:stCxn id="98" idx="6"/>
              <a:endCxn id="137" idx="2"/>
            </p:cNvCxnSpPr>
            <p:nvPr/>
          </p:nvCxnSpPr>
          <p:spPr bwMode="auto">
            <a:xfrm flipV="1">
              <a:off x="4716016" y="4797152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7C640467-DC5F-4772-8DD3-1BD859A66500}"/>
                </a:ext>
              </a:extLst>
            </p:cNvPr>
            <p:cNvCxnSpPr>
              <a:stCxn id="98" idx="6"/>
              <a:endCxn id="138" idx="2"/>
            </p:cNvCxnSpPr>
            <p:nvPr/>
          </p:nvCxnSpPr>
          <p:spPr bwMode="auto">
            <a:xfrm flipV="1">
              <a:off x="4716016" y="5304400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2" name="Verschwindende Connections">
            <a:extLst>
              <a:ext uri="{FF2B5EF4-FFF2-40B4-BE49-F238E27FC236}">
                <a16:creationId xmlns:a16="http://schemas.microsoft.com/office/drawing/2014/main" id="{A673976D-D528-4254-B6A9-C5C11C6B32E3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76149189-7C10-4271-B9EB-A73B760E10A7}"/>
                </a:ext>
              </a:extLst>
            </p:cNvPr>
            <p:cNvCxnSpPr>
              <a:stCxn id="94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5A9373E1-7365-4C37-B0E4-A1B13F110966}"/>
                </a:ext>
              </a:extLst>
            </p:cNvPr>
            <p:cNvCxnSpPr>
              <a:stCxn id="94" idx="6"/>
              <a:endCxn id="138" idx="2"/>
            </p:cNvCxnSpPr>
            <p:nvPr/>
          </p:nvCxnSpPr>
          <p:spPr bwMode="auto">
            <a:xfrm>
              <a:off x="4716016" y="378744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Gerade Verbindung mit Pfeil 191">
              <a:extLst>
                <a:ext uri="{FF2B5EF4-FFF2-40B4-BE49-F238E27FC236}">
                  <a16:creationId xmlns:a16="http://schemas.microsoft.com/office/drawing/2014/main" id="{32DB26F0-8704-47B6-85CD-B40FCBB6CAFB}"/>
                </a:ext>
              </a:extLst>
            </p:cNvPr>
            <p:cNvCxnSpPr>
              <a:stCxn id="95" idx="6"/>
              <a:endCxn id="135" idx="2"/>
            </p:cNvCxnSpPr>
            <p:nvPr/>
          </p:nvCxnSpPr>
          <p:spPr bwMode="auto">
            <a:xfrm flipV="1">
              <a:off x="4716016" y="37858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EBE40D5B-C7D3-409E-BE72-47072923D16A}"/>
                </a:ext>
              </a:extLst>
            </p:cNvPr>
            <p:cNvCxnSpPr>
              <a:stCxn id="95" idx="6"/>
              <a:endCxn id="139" idx="2"/>
            </p:cNvCxnSpPr>
            <p:nvPr/>
          </p:nvCxnSpPr>
          <p:spPr bwMode="auto">
            <a:xfrm>
              <a:off x="4716016" y="4291500"/>
              <a:ext cx="648071" cy="15137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Gerade Verbindung mit Pfeil 207">
              <a:extLst>
                <a:ext uri="{FF2B5EF4-FFF2-40B4-BE49-F238E27FC236}">
                  <a16:creationId xmlns:a16="http://schemas.microsoft.com/office/drawing/2014/main" id="{473C94A3-350A-4BFA-8CD9-63DA774D22F1}"/>
                </a:ext>
              </a:extLst>
            </p:cNvPr>
            <p:cNvCxnSpPr>
              <a:stCxn id="96" idx="6"/>
              <a:endCxn id="138" idx="2"/>
            </p:cNvCxnSpPr>
            <p:nvPr/>
          </p:nvCxnSpPr>
          <p:spPr bwMode="auto">
            <a:xfrm>
              <a:off x="4716016" y="47987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3D503FB7-4BD8-48CD-BEB8-62F4B46AFCA8}"/>
                </a:ext>
              </a:extLst>
            </p:cNvPr>
            <p:cNvCxnSpPr>
              <a:stCxn id="96" idx="6"/>
              <a:endCxn id="139" idx="2"/>
            </p:cNvCxnSpPr>
            <p:nvPr/>
          </p:nvCxnSpPr>
          <p:spPr bwMode="auto">
            <a:xfrm>
              <a:off x="4716016" y="4798748"/>
              <a:ext cx="648071" cy="10065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B8ADDBB1-C4F3-464A-BA27-BEFED950A651}"/>
                </a:ext>
              </a:extLst>
            </p:cNvPr>
            <p:cNvCxnSpPr>
              <a:stCxn id="97" idx="6"/>
              <a:endCxn id="136" idx="2"/>
            </p:cNvCxnSpPr>
            <p:nvPr/>
          </p:nvCxnSpPr>
          <p:spPr bwMode="auto">
            <a:xfrm flipV="1">
              <a:off x="4716016" y="4289904"/>
              <a:ext cx="648071" cy="10160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Gerade Verbindung mit Pfeil 219">
              <a:extLst>
                <a:ext uri="{FF2B5EF4-FFF2-40B4-BE49-F238E27FC236}">
                  <a16:creationId xmlns:a16="http://schemas.microsoft.com/office/drawing/2014/main" id="{794B81C9-4D44-4329-83A8-9BEB8FE8D3E5}"/>
                </a:ext>
              </a:extLst>
            </p:cNvPr>
            <p:cNvCxnSpPr>
              <a:stCxn id="97" idx="6"/>
              <a:endCxn id="139" idx="2"/>
            </p:cNvCxnSpPr>
            <p:nvPr/>
          </p:nvCxnSpPr>
          <p:spPr bwMode="auto">
            <a:xfrm>
              <a:off x="4716016" y="5305996"/>
              <a:ext cx="648071" cy="49926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1B1BC4C7-2F2A-44D3-A0B5-45120CA37C29}"/>
                </a:ext>
              </a:extLst>
            </p:cNvPr>
            <p:cNvCxnSpPr>
              <a:stCxn id="98" idx="6"/>
              <a:endCxn id="139" idx="2"/>
            </p:cNvCxnSpPr>
            <p:nvPr/>
          </p:nvCxnSpPr>
          <p:spPr bwMode="auto">
            <a:xfrm flipV="1">
              <a:off x="4716016" y="580526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id="{22AEF3BD-F5B6-464C-8C99-AD1C0F92BCB0}"/>
                </a:ext>
              </a:extLst>
            </p:cNvPr>
            <p:cNvCxnSpPr>
              <a:stCxn id="98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6" name="Textfeld 325">
            <a:extLst>
              <a:ext uri="{FF2B5EF4-FFF2-40B4-BE49-F238E27FC236}">
                <a16:creationId xmlns:a16="http://schemas.microsoft.com/office/drawing/2014/main" id="{A9F547B8-5B42-4DF3-BB71-CC71FC6D4B62}"/>
              </a:ext>
            </a:extLst>
          </p:cNvPr>
          <p:cNvSpPr txBox="1"/>
          <p:nvPr/>
        </p:nvSpPr>
        <p:spPr>
          <a:xfrm>
            <a:off x="5796134" y="45795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98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0.09861 -0.002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20486 -0.0006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0087 0.0002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6" grpId="0"/>
      <p:bldP spid="318" grpId="0" animBg="1"/>
      <p:bldP spid="3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3170B6B9-E04F-4ABF-B36D-1FAD7048AD9F}"/>
              </a:ext>
            </a:extLst>
          </p:cNvPr>
          <p:cNvGrpSpPr/>
          <p:nvPr/>
        </p:nvGrpSpPr>
        <p:grpSpPr>
          <a:xfrm>
            <a:off x="1835696" y="3936356"/>
            <a:ext cx="1608178" cy="1626244"/>
            <a:chOff x="611560" y="3429000"/>
            <a:chExt cx="864093" cy="851328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A8CA245E-3CC6-4DC9-AFF3-4DEE41AAB48A}"/>
                </a:ext>
              </a:extLst>
            </p:cNvPr>
            <p:cNvSpPr/>
            <p:nvPr/>
          </p:nvSpPr>
          <p:spPr bwMode="auto">
            <a:xfrm>
              <a:off x="611560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7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E8B9F342-DE4B-4339-A9ED-604064CC353A}"/>
                </a:ext>
              </a:extLst>
            </p:cNvPr>
            <p:cNvSpPr/>
            <p:nvPr/>
          </p:nvSpPr>
          <p:spPr bwMode="auto">
            <a:xfrm>
              <a:off x="827584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955C1891-948C-4C7F-B59F-06099819030C}"/>
                </a:ext>
              </a:extLst>
            </p:cNvPr>
            <p:cNvSpPr/>
            <p:nvPr/>
          </p:nvSpPr>
          <p:spPr bwMode="auto">
            <a:xfrm>
              <a:off x="1043607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FF5A2EA0-9756-4B74-BB94-7848233572EA}"/>
                </a:ext>
              </a:extLst>
            </p:cNvPr>
            <p:cNvSpPr/>
            <p:nvPr/>
          </p:nvSpPr>
          <p:spPr bwMode="auto">
            <a:xfrm>
              <a:off x="611560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E2A7D63F-B476-4F4A-8DCB-06F055FDC804}"/>
                </a:ext>
              </a:extLst>
            </p:cNvPr>
            <p:cNvSpPr/>
            <p:nvPr/>
          </p:nvSpPr>
          <p:spPr bwMode="auto">
            <a:xfrm>
              <a:off x="827583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48C14AAA-F7D4-43F7-AF47-0C1B2188ED53}"/>
                </a:ext>
              </a:extLst>
            </p:cNvPr>
            <p:cNvSpPr/>
            <p:nvPr/>
          </p:nvSpPr>
          <p:spPr bwMode="auto">
            <a:xfrm>
              <a:off x="1043606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A11671F7-8D34-475B-8ED7-45F2A09FAF43}"/>
                </a:ext>
              </a:extLst>
            </p:cNvPr>
            <p:cNvSpPr/>
            <p:nvPr/>
          </p:nvSpPr>
          <p:spPr bwMode="auto">
            <a:xfrm>
              <a:off x="611560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4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AE56589A-AACB-46E1-8EAA-2CE59189C2EB}"/>
                </a:ext>
              </a:extLst>
            </p:cNvPr>
            <p:cNvSpPr/>
            <p:nvPr/>
          </p:nvSpPr>
          <p:spPr bwMode="auto">
            <a:xfrm>
              <a:off x="827584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697C1F7A-6E64-42D4-8EFE-C4463D15EFEE}"/>
                </a:ext>
              </a:extLst>
            </p:cNvPr>
            <p:cNvSpPr/>
            <p:nvPr/>
          </p:nvSpPr>
          <p:spPr bwMode="auto">
            <a:xfrm>
              <a:off x="1043607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386A5C3E-0CAF-44B8-818B-70C839B99B1D}"/>
                </a:ext>
              </a:extLst>
            </p:cNvPr>
            <p:cNvSpPr/>
            <p:nvPr/>
          </p:nvSpPr>
          <p:spPr bwMode="auto">
            <a:xfrm>
              <a:off x="611560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56D1B8CA-54A7-4457-8BD9-AFEF7C79D89D}"/>
                </a:ext>
              </a:extLst>
            </p:cNvPr>
            <p:cNvSpPr/>
            <p:nvPr/>
          </p:nvSpPr>
          <p:spPr bwMode="auto">
            <a:xfrm>
              <a:off x="827583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F14AF401-6101-4571-952B-8EBCCDB60450}"/>
                </a:ext>
              </a:extLst>
            </p:cNvPr>
            <p:cNvSpPr/>
            <p:nvPr/>
          </p:nvSpPr>
          <p:spPr bwMode="auto">
            <a:xfrm>
              <a:off x="1043606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77AAD588-FCD6-42F7-A90D-E2B3750EF8A2}"/>
                </a:ext>
              </a:extLst>
            </p:cNvPr>
            <p:cNvSpPr/>
            <p:nvPr/>
          </p:nvSpPr>
          <p:spPr bwMode="auto">
            <a:xfrm>
              <a:off x="1259629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5276829E-02B7-41AB-AA85-FC20051E6F0B}"/>
                </a:ext>
              </a:extLst>
            </p:cNvPr>
            <p:cNvSpPr/>
            <p:nvPr/>
          </p:nvSpPr>
          <p:spPr bwMode="auto">
            <a:xfrm>
              <a:off x="1259628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F42BF0B4-1980-4FF0-BF4F-355920BFA04A}"/>
                </a:ext>
              </a:extLst>
            </p:cNvPr>
            <p:cNvSpPr/>
            <p:nvPr/>
          </p:nvSpPr>
          <p:spPr bwMode="auto">
            <a:xfrm>
              <a:off x="1259629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8</a:t>
              </a:r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7B6B2D14-203C-4CC1-B4D5-02FFF9122607}"/>
                </a:ext>
              </a:extLst>
            </p:cNvPr>
            <p:cNvSpPr/>
            <p:nvPr/>
          </p:nvSpPr>
          <p:spPr bwMode="auto">
            <a:xfrm>
              <a:off x="1259628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C20643F5-5C5C-428D-97C2-FB458B6C385C}"/>
                </a:ext>
              </a:extLst>
            </p:cNvPr>
            <p:cNvSpPr/>
            <p:nvPr/>
          </p:nvSpPr>
          <p:spPr bwMode="auto">
            <a:xfrm>
              <a:off x="611560" y="3429000"/>
              <a:ext cx="432045" cy="42566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noFill/>
                <a:effectLst/>
                <a:latin typeface="Arial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F06AB14-AE86-4F59-A45A-110E2AB81342}"/>
              </a:ext>
            </a:extLst>
          </p:cNvPr>
          <p:cNvGrpSpPr/>
          <p:nvPr/>
        </p:nvGrpSpPr>
        <p:grpSpPr>
          <a:xfrm>
            <a:off x="4179345" y="4342917"/>
            <a:ext cx="804090" cy="813121"/>
            <a:chOff x="3689902" y="4099270"/>
            <a:chExt cx="612069" cy="647266"/>
          </a:xfrm>
        </p:grpSpPr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2E7413DE-0EF1-4858-9003-2B77987FEAC1}"/>
                </a:ext>
              </a:extLst>
            </p:cNvPr>
            <p:cNvSpPr/>
            <p:nvPr/>
          </p:nvSpPr>
          <p:spPr bwMode="auto">
            <a:xfrm>
              <a:off x="3689903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744C7B62-8259-4848-96EF-238C220A1265}"/>
                </a:ext>
              </a:extLst>
            </p:cNvPr>
            <p:cNvSpPr/>
            <p:nvPr/>
          </p:nvSpPr>
          <p:spPr bwMode="auto">
            <a:xfrm>
              <a:off x="3689902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3141765A-0439-47B3-A131-510EFF17C445}"/>
                </a:ext>
              </a:extLst>
            </p:cNvPr>
            <p:cNvSpPr/>
            <p:nvPr/>
          </p:nvSpPr>
          <p:spPr bwMode="auto">
            <a:xfrm>
              <a:off x="3995936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8785930-42A1-43DD-AC4A-03F2BCE0E746}"/>
                </a:ext>
              </a:extLst>
            </p:cNvPr>
            <p:cNvSpPr/>
            <p:nvPr/>
          </p:nvSpPr>
          <p:spPr bwMode="auto">
            <a:xfrm>
              <a:off x="3995934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593B46E-F001-4C1E-83C0-0B85C606F267}"/>
              </a:ext>
            </a:extLst>
          </p:cNvPr>
          <p:cNvGrpSpPr/>
          <p:nvPr/>
        </p:nvGrpSpPr>
        <p:grpSpPr>
          <a:xfrm>
            <a:off x="3744126" y="4659016"/>
            <a:ext cx="189197" cy="180919"/>
            <a:chOff x="3419870" y="4638983"/>
            <a:chExt cx="144016" cy="144016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00DEFAE-CF3A-40F1-96D5-9F374D1B4681}"/>
                </a:ext>
              </a:extLst>
            </p:cNvPr>
            <p:cNvSpPr/>
            <p:nvPr/>
          </p:nvSpPr>
          <p:spPr bwMode="auto">
            <a:xfrm>
              <a:off x="3419870" y="4638983"/>
              <a:ext cx="144016" cy="144016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F3409FCB-A013-4776-9BD9-CFD10BD9BE6A}"/>
                </a:ext>
              </a:extLst>
            </p:cNvPr>
            <p:cNvCxnSpPr>
              <a:stCxn id="5" idx="1"/>
              <a:endCxn id="5" idx="5"/>
            </p:cNvCxnSpPr>
            <p:nvPr/>
          </p:nvCxnSpPr>
          <p:spPr bwMode="auto">
            <a:xfrm>
              <a:off x="3440961" y="4660074"/>
              <a:ext cx="101834" cy="101834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29152C5-265D-44F6-A6B5-BBB7C40AA8B9}"/>
                </a:ext>
              </a:extLst>
            </p:cNvPr>
            <p:cNvCxnSpPr>
              <a:stCxn id="5" idx="7"/>
              <a:endCxn id="5" idx="3"/>
            </p:cNvCxnSpPr>
            <p:nvPr/>
          </p:nvCxnSpPr>
          <p:spPr bwMode="auto">
            <a:xfrm flipH="1">
              <a:off x="3440961" y="4660074"/>
              <a:ext cx="101834" cy="101834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D1EEC7A-2429-4E15-B1B0-472C138F4BA9}"/>
              </a:ext>
            </a:extLst>
          </p:cNvPr>
          <p:cNvGrpSpPr/>
          <p:nvPr/>
        </p:nvGrpSpPr>
        <p:grpSpPr>
          <a:xfrm>
            <a:off x="5718910" y="4087947"/>
            <a:ext cx="1206135" cy="1219683"/>
            <a:chOff x="5202069" y="4241603"/>
            <a:chExt cx="918104" cy="970900"/>
          </a:xfrm>
        </p:grpSpPr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B64966D0-0EB2-4354-9DAC-55C3B10AA2C1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549BBD1D-BF13-43BF-A132-18DE0F95C40C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24F1A5E7-A2CA-4438-A8C9-F94869936B58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CF42FFDF-2E91-4C5F-AA61-0D7DC9D11C77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-5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9DAB419B-E160-408A-8AF6-A2B89F76670D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00B2BC4B-520A-4DC5-8DDC-41A15EC6393C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DADDC1F0-6C5D-4951-BB63-DFA3E46C4D59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742ADEDA-B2FC-465D-852A-E277D69C9FCE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0B08DDE1-902D-47C0-8739-5D49DAA4E52B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</p:grpSp>
      <p:sp>
        <p:nvSpPr>
          <p:cNvPr id="12" name="Gleich 11">
            <a:extLst>
              <a:ext uri="{FF2B5EF4-FFF2-40B4-BE49-F238E27FC236}">
                <a16:creationId xmlns:a16="http://schemas.microsoft.com/office/drawing/2014/main" id="{FF4B0E34-2256-4A96-8BAB-E5830C32CEC1}"/>
              </a:ext>
            </a:extLst>
          </p:cNvPr>
          <p:cNvSpPr/>
          <p:nvPr/>
        </p:nvSpPr>
        <p:spPr bwMode="auto">
          <a:xfrm>
            <a:off x="5082058" y="4546196"/>
            <a:ext cx="576064" cy="348698"/>
          </a:xfrm>
          <a:prstGeom prst="mathEqual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F065ECE4-68FC-4C94-A212-D66AF1C4B863}"/>
              </a:ext>
            </a:extLst>
          </p:cNvPr>
          <p:cNvSpPr/>
          <p:nvPr/>
        </p:nvSpPr>
        <p:spPr bwMode="auto">
          <a:xfrm>
            <a:off x="4179342" y="4342917"/>
            <a:ext cx="804086" cy="8131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noFill/>
              <a:effectLst/>
              <a:latin typeface="Arial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F99E994-DB30-4A47-8B0A-ABC65799C846}"/>
              </a:ext>
            </a:extLst>
          </p:cNvPr>
          <p:cNvGrpSpPr/>
          <p:nvPr/>
        </p:nvGrpSpPr>
        <p:grpSpPr>
          <a:xfrm>
            <a:off x="7524328" y="3573016"/>
            <a:ext cx="921493" cy="1252456"/>
            <a:chOff x="7524328" y="3573016"/>
            <a:chExt cx="921493" cy="1252456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A8DF7FA-5B0B-4ACB-BA5B-4A2D55200DAF}"/>
                </a:ext>
              </a:extLst>
            </p:cNvPr>
            <p:cNvSpPr txBox="1"/>
            <p:nvPr/>
          </p:nvSpPr>
          <p:spPr>
            <a:xfrm>
              <a:off x="7524328" y="3573016"/>
              <a:ext cx="90601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-1*7 = -7</a:t>
              </a:r>
            </a:p>
            <a:p>
              <a:r>
                <a:rPr lang="en-US" sz="1400" dirty="0"/>
                <a:t> 2*6 = 12</a:t>
              </a:r>
            </a:p>
            <a:p>
              <a:r>
                <a:rPr lang="en-US" sz="1400" dirty="0"/>
                <a:t> 2*6 = 12</a:t>
              </a:r>
            </a:p>
            <a:p>
              <a:r>
                <a:rPr lang="en-US" sz="1400" dirty="0"/>
                <a:t> 0*9 = 0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6FFDF9F7-2083-41A1-9568-EE5C3BF086CC}"/>
                </a:ext>
              </a:extLst>
            </p:cNvPr>
            <p:cNvCxnSpPr/>
            <p:nvPr/>
          </p:nvCxnSpPr>
          <p:spPr bwMode="auto">
            <a:xfrm>
              <a:off x="7668344" y="4494508"/>
              <a:ext cx="720080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F4A6B01B-5730-4A29-8759-A0AD124C155A}"/>
                    </a:ext>
                  </a:extLst>
                </p:cNvPr>
                <p:cNvSpPr txBox="1"/>
                <p:nvPr/>
              </p:nvSpPr>
              <p:spPr>
                <a:xfrm>
                  <a:off x="7914906" y="4492560"/>
                  <a:ext cx="530915" cy="332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de-DE" dirty="0"/>
                    <a:t> </a:t>
                  </a:r>
                  <a:r>
                    <a:rPr lang="de-DE" sz="1400" dirty="0"/>
                    <a:t>17</a:t>
                  </a:r>
                  <a:endParaRPr lang="en-US" dirty="0"/>
                </a:p>
              </p:txBody>
            </p:sp>
          </mc:Choice>
          <mc:Fallback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F4A6B01B-5730-4A29-8759-A0AD124C1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906" y="4492560"/>
                  <a:ext cx="530915" cy="332912"/>
                </a:xfrm>
                <a:prstGeom prst="rect">
                  <a:avLst/>
                </a:prstGeom>
                <a:blipFill>
                  <a:blip r:embed="rId3"/>
                  <a:stretch>
                    <a:fillRect r="-2299" b="-1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434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sp>
        <p:nvSpPr>
          <p:cNvPr id="197" name="Rectangle 3">
            <a:extLst>
              <a:ext uri="{FF2B5EF4-FFF2-40B4-BE49-F238E27FC236}">
                <a16:creationId xmlns:a16="http://schemas.microsoft.com/office/drawing/2014/main" id="{15C1DE95-AC58-49CD-BAB7-E2C12079B1BB}"/>
              </a:ext>
            </a:extLst>
          </p:cNvPr>
          <p:cNvSpPr txBox="1">
            <a:spLocks noChangeArrowheads="1"/>
          </p:cNvSpPr>
          <p:nvPr/>
        </p:nvSpPr>
        <p:spPr>
          <a:xfrm>
            <a:off x="4204845" y="2620944"/>
            <a:ext cx="2606514" cy="725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en-US" kern="0" dirty="0" err="1"/>
              <a:t>ReLu</a:t>
            </a:r>
            <a:endParaRPr lang="en-US" altLang="en-US" kern="0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80396D7-C3C4-4753-967F-D9ED306D96F0}"/>
              </a:ext>
            </a:extLst>
          </p:cNvPr>
          <p:cNvGrpSpPr/>
          <p:nvPr/>
        </p:nvGrpSpPr>
        <p:grpSpPr>
          <a:xfrm>
            <a:off x="1691680" y="4077072"/>
            <a:ext cx="1206135" cy="1219683"/>
            <a:chOff x="5202069" y="4241603"/>
            <a:chExt cx="918104" cy="970900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A2595CF-2873-4CAE-8439-D4210A387CE3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C185751A-0373-431D-837A-BDFF5BF5E176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1A465F7-8496-4581-9465-6D0A0A4B5DA1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3384E71-4115-4B7F-AAA8-BD17174D6ABC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6927B0CB-DEA7-4A46-90F1-755F84F21834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DAAD311-DC05-4D81-A02E-97CA8A0E02DD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9066AD2-19F4-4142-8A50-C0D6DE06CC26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7A663050-B6E5-4200-806E-8BE869390CD6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790F47E-1C9D-4CED-85D1-3BBD8811E121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-5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FF8917CF-7303-4535-BB60-FD3559C9F6D0}"/>
              </a:ext>
            </a:extLst>
          </p:cNvPr>
          <p:cNvGrpSpPr/>
          <p:nvPr/>
        </p:nvGrpSpPr>
        <p:grpSpPr>
          <a:xfrm>
            <a:off x="4273732" y="4077072"/>
            <a:ext cx="1206135" cy="1219683"/>
            <a:chOff x="5202069" y="4241603"/>
            <a:chExt cx="918104" cy="970900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F15A77C-734B-46DB-ACCB-ED81E93CFA45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F20F5790-5004-4BD7-9657-F572F68804D7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DBF0697-32C8-4D49-80F0-A6FB6CFA63CD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13EC492-5456-47BF-BF30-5053823EEF63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1247C1AF-2525-4E59-8A39-150C52AB77CD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6E3E599-18BA-4133-96AC-9A05E5ADE1A3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AD7AF48-77A8-4B89-A1B9-5DDFAB6A0476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1FC5712-8E9C-48BF-A4B9-B1D67D171A4F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E3EF4173-D7BD-428A-9202-FCD91826F8E3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</p:grp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82CF223-CC1F-40C9-B85C-6D4EAABD3898}"/>
              </a:ext>
            </a:extLst>
          </p:cNvPr>
          <p:cNvSpPr/>
          <p:nvPr/>
        </p:nvSpPr>
        <p:spPr bwMode="auto">
          <a:xfrm>
            <a:off x="3203846" y="4504667"/>
            <a:ext cx="864096" cy="385527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4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sp>
        <p:nvSpPr>
          <p:cNvPr id="197" name="Rectangle 3">
            <a:extLst>
              <a:ext uri="{FF2B5EF4-FFF2-40B4-BE49-F238E27FC236}">
                <a16:creationId xmlns:a16="http://schemas.microsoft.com/office/drawing/2014/main" id="{15C1DE95-AC58-49CD-BAB7-E2C12079B1BB}"/>
              </a:ext>
            </a:extLst>
          </p:cNvPr>
          <p:cNvSpPr txBox="1">
            <a:spLocks noChangeArrowheads="1"/>
          </p:cNvSpPr>
          <p:nvPr/>
        </p:nvSpPr>
        <p:spPr>
          <a:xfrm>
            <a:off x="4204845" y="2620944"/>
            <a:ext cx="2606514" cy="725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en-US" kern="0" dirty="0" err="1"/>
              <a:t>ReLu</a:t>
            </a: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Pooling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E69ADF8-E3E3-4454-83D1-174F4091B3F4}"/>
              </a:ext>
            </a:extLst>
          </p:cNvPr>
          <p:cNvGrpSpPr/>
          <p:nvPr/>
        </p:nvGrpSpPr>
        <p:grpSpPr>
          <a:xfrm>
            <a:off x="5106057" y="4352360"/>
            <a:ext cx="804090" cy="813121"/>
            <a:chOff x="3689902" y="4099270"/>
            <a:chExt cx="612069" cy="647266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2478BB67-A9CA-449F-B8E3-B82270925F89}"/>
                </a:ext>
              </a:extLst>
            </p:cNvPr>
            <p:cNvSpPr/>
            <p:nvPr/>
          </p:nvSpPr>
          <p:spPr bwMode="auto">
            <a:xfrm>
              <a:off x="3689902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21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B5D5282-BF26-4458-B05E-33AA522160C2}"/>
                </a:ext>
              </a:extLst>
            </p:cNvPr>
            <p:cNvSpPr/>
            <p:nvPr/>
          </p:nvSpPr>
          <p:spPr bwMode="auto">
            <a:xfrm>
              <a:off x="3995936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C666E6A-B573-49D3-8393-7C7B4F1DF4C2}"/>
                </a:ext>
              </a:extLst>
            </p:cNvPr>
            <p:cNvSpPr/>
            <p:nvPr/>
          </p:nvSpPr>
          <p:spPr bwMode="auto">
            <a:xfrm>
              <a:off x="3995934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166C1E8-1D80-4AD8-BAA1-E1463D7C184F}"/>
                </a:ext>
              </a:extLst>
            </p:cNvPr>
            <p:cNvSpPr/>
            <p:nvPr/>
          </p:nvSpPr>
          <p:spPr bwMode="auto">
            <a:xfrm>
              <a:off x="3689903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22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B2E95F0-A195-4450-9812-B2DF0028E861}"/>
              </a:ext>
            </a:extLst>
          </p:cNvPr>
          <p:cNvGrpSpPr/>
          <p:nvPr/>
        </p:nvGrpSpPr>
        <p:grpSpPr>
          <a:xfrm>
            <a:off x="1835704" y="4149079"/>
            <a:ext cx="1608165" cy="1219683"/>
            <a:chOff x="1835704" y="4149079"/>
            <a:chExt cx="1608165" cy="1219683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A90CD11B-2CA5-4F7E-8482-EB43930CF03C}"/>
                </a:ext>
              </a:extLst>
            </p:cNvPr>
            <p:cNvGrpSpPr/>
            <p:nvPr/>
          </p:nvGrpSpPr>
          <p:grpSpPr>
            <a:xfrm>
              <a:off x="1835705" y="4149079"/>
              <a:ext cx="1206135" cy="1219683"/>
              <a:chOff x="5202069" y="4241603"/>
              <a:chExt cx="918104" cy="970900"/>
            </a:xfrm>
          </p:grpSpPr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9D44CFE1-639D-49B6-BEB5-FFB41F349F75}"/>
                  </a:ext>
                </a:extLst>
              </p:cNvPr>
              <p:cNvSpPr/>
              <p:nvPr/>
            </p:nvSpPr>
            <p:spPr bwMode="auto">
              <a:xfrm>
                <a:off x="5508104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22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865BB7EA-4E3D-4412-9201-2004E7347AA6}"/>
                  </a:ext>
                </a:extLst>
              </p:cNvPr>
              <p:cNvSpPr/>
              <p:nvPr/>
            </p:nvSpPr>
            <p:spPr bwMode="auto">
              <a:xfrm>
                <a:off x="5814138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7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FC693AA9-1554-40FD-B534-518725518ED0}"/>
                  </a:ext>
                </a:extLst>
              </p:cNvPr>
              <p:cNvSpPr/>
              <p:nvPr/>
            </p:nvSpPr>
            <p:spPr bwMode="auto">
              <a:xfrm>
                <a:off x="5202069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20</a:t>
                </a: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02AFE9FA-0ADA-448D-BDAE-C0A84DB3AAF9}"/>
                  </a:ext>
                </a:extLst>
              </p:cNvPr>
              <p:cNvSpPr/>
              <p:nvPr/>
            </p:nvSpPr>
            <p:spPr bwMode="auto">
              <a:xfrm>
                <a:off x="5814137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9</a:t>
                </a:r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D2A8948-CA36-488D-B77C-DB8C7684FD3D}"/>
                  </a:ext>
                </a:extLst>
              </p:cNvPr>
              <p:cNvSpPr/>
              <p:nvPr/>
            </p:nvSpPr>
            <p:spPr bwMode="auto">
              <a:xfrm>
                <a:off x="5202069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</a:t>
                </a:r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12B7013A-B2AA-4334-9C24-F30966BDA77B}"/>
                  </a:ext>
                </a:extLst>
              </p:cNvPr>
              <p:cNvSpPr/>
              <p:nvPr/>
            </p:nvSpPr>
            <p:spPr bwMode="auto">
              <a:xfrm>
                <a:off x="5508104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21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4F498F6F-1A07-43C4-9BB5-D97B1C3A92B6}"/>
                  </a:ext>
                </a:extLst>
              </p:cNvPr>
              <p:cNvSpPr/>
              <p:nvPr/>
            </p:nvSpPr>
            <p:spPr bwMode="auto">
              <a:xfrm>
                <a:off x="5814138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20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5479FEB8-52D7-4176-BE5B-4B12A3B44324}"/>
                  </a:ext>
                </a:extLst>
              </p:cNvPr>
              <p:cNvSpPr/>
              <p:nvPr/>
            </p:nvSpPr>
            <p:spPr bwMode="auto">
              <a:xfrm>
                <a:off x="5202069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17</a:t>
                </a:r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DC6394AD-35DF-4A25-9FF7-71E33656E537}"/>
                  </a:ext>
                </a:extLst>
              </p:cNvPr>
              <p:cNvSpPr/>
              <p:nvPr/>
            </p:nvSpPr>
            <p:spPr bwMode="auto">
              <a:xfrm>
                <a:off x="5508103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</a:t>
                </a:r>
              </a:p>
            </p:txBody>
          </p:sp>
        </p:grp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55AD409D-E1F3-42AF-B84D-6E2EC6E82842}"/>
                </a:ext>
              </a:extLst>
            </p:cNvPr>
            <p:cNvSpPr/>
            <p:nvPr/>
          </p:nvSpPr>
          <p:spPr bwMode="auto">
            <a:xfrm>
              <a:off x="1835704" y="4149079"/>
              <a:ext cx="804086" cy="81312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noFill/>
                <a:effectLst/>
                <a:latin typeface="Arial" charset="0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0137B64-97ED-4FFC-B779-F4AE9E9D05D0}"/>
                </a:ext>
              </a:extLst>
            </p:cNvPr>
            <p:cNvSpPr/>
            <p:nvPr/>
          </p:nvSpPr>
          <p:spPr bwMode="auto">
            <a:xfrm>
              <a:off x="2639783" y="4555640"/>
              <a:ext cx="804086" cy="813122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noFill/>
                <a:effectLst/>
                <a:latin typeface="Arial" charset="0"/>
              </a:endParaRPr>
            </a:p>
          </p:txBody>
        </p:sp>
      </p:grpSp>
      <p:sp>
        <p:nvSpPr>
          <p:cNvPr id="62" name="Pfeil: nach rechts 61">
            <a:extLst>
              <a:ext uri="{FF2B5EF4-FFF2-40B4-BE49-F238E27FC236}">
                <a16:creationId xmlns:a16="http://schemas.microsoft.com/office/drawing/2014/main" id="{C11586F1-9961-4BCE-9C1E-0B0A65649749}"/>
              </a:ext>
            </a:extLst>
          </p:cNvPr>
          <p:cNvSpPr/>
          <p:nvPr/>
        </p:nvSpPr>
        <p:spPr bwMode="auto">
          <a:xfrm>
            <a:off x="3557881" y="4509120"/>
            <a:ext cx="1320145" cy="494591"/>
          </a:xfrm>
          <a:prstGeom prst="rightArrow">
            <a:avLst>
              <a:gd name="adj1" fmla="val 50000"/>
              <a:gd name="adj2" fmla="val 51284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</a:rPr>
              <a:t>m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ax. pooling</a:t>
            </a:r>
          </a:p>
        </p:txBody>
      </p:sp>
    </p:spTree>
    <p:extLst>
      <p:ext uri="{BB962C8B-B14F-4D97-AF65-F5344CB8AC3E}">
        <p14:creationId xmlns:p14="http://schemas.microsoft.com/office/powerpoint/2010/main" val="14956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8070D-47F5-4847-A2E0-AF9EFDC2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Structure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F062ED6-8B28-4E70-AEA6-68FEF070F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2" y="2267546"/>
            <a:ext cx="7813436" cy="2744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E82CA234-8237-46F7-A180-6554652C91A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Alex-Net:</a:t>
            </a:r>
          </a:p>
        </p:txBody>
      </p:sp>
    </p:spTree>
    <p:extLst>
      <p:ext uri="{BB962C8B-B14F-4D97-AF65-F5344CB8AC3E}">
        <p14:creationId xmlns:p14="http://schemas.microsoft.com/office/powerpoint/2010/main" val="34350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58D8D706-D46A-4287-8FF7-92237249D7E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>
              <a:extLst>
                <a:ext uri="{FF2B5EF4-FFF2-40B4-BE49-F238E27FC236}">
                  <a16:creationId xmlns:a16="http://schemas.microsoft.com/office/drawing/2014/main" id="{39043642-EAC6-4799-836E-F35CD463A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>
                <a:extLst>
                  <a:ext uri="{FF2B5EF4-FFF2-40B4-BE49-F238E27FC236}">
                    <a16:creationId xmlns:a16="http://schemas.microsoft.com/office/drawing/2014/main" id="{37135338-BC11-4CBA-B220-595DC646C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203" name="Text Box 6">
                <a:extLst>
                  <a:ext uri="{FF2B5EF4-FFF2-40B4-BE49-F238E27FC236}">
                    <a16:creationId xmlns:a16="http://schemas.microsoft.com/office/drawing/2014/main" id="{4BA4E46E-4C00-45F7-88CE-C8655D5FA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4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Current Approaches</a:t>
                </a:r>
              </a:p>
            </p:txBody>
          </p:sp>
          <p:sp>
            <p:nvSpPr>
              <p:cNvPr id="7204" name="Rectangle 7">
                <a:extLst>
                  <a:ext uri="{FF2B5EF4-FFF2-40B4-BE49-F238E27FC236}">
                    <a16:creationId xmlns:a16="http://schemas.microsoft.com/office/drawing/2014/main" id="{318195B4-7B39-4D80-B111-BB2B65046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205" name="Text Box 8">
                <a:extLst>
                  <a:ext uri="{FF2B5EF4-FFF2-40B4-BE49-F238E27FC236}">
                    <a16:creationId xmlns:a16="http://schemas.microsoft.com/office/drawing/2014/main" id="{72DADF36-14F7-4235-ACFC-743281AF5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2.</a:t>
                </a:r>
              </a:p>
            </p:txBody>
          </p:sp>
        </p:grpSp>
        <p:sp>
          <p:nvSpPr>
            <p:cNvPr id="7201" name="AutoShape 9">
              <a:extLst>
                <a:ext uri="{FF2B5EF4-FFF2-40B4-BE49-F238E27FC236}">
                  <a16:creationId xmlns:a16="http://schemas.microsoft.com/office/drawing/2014/main" id="{AB5766CD-5BC4-4579-8B05-311AF5F1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Direct Perception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Deep Learning Languages</a:t>
              </a:r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508453AD-85BD-4206-8C7D-1606B85B6D08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07AFF50E-5D95-4C39-A495-33E3371F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81C5A182-FCC8-407E-8F0C-E897C4F6B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522EB96B-0025-49D6-BAA7-C6CC8F608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92DB8BC-AF8A-4E5F-AA0C-769ED1640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7066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979D3F-C218-4AD2-A677-01435E1F1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mediated perception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B8D85F-0C93-4214-9551-2B042501BD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4037013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multi-components</a:t>
            </a:r>
          </a:p>
          <a:p>
            <a:pPr eaLnBrk="1" hangingPunct="1"/>
            <a:r>
              <a:rPr lang="en-US" altLang="en-US" sz="1800" noProof="0" dirty="0"/>
              <a:t>internal 3D-model </a:t>
            </a:r>
          </a:p>
          <a:p>
            <a:pPr eaLnBrk="1" hangingPunct="1"/>
            <a:endParaRPr lang="en-US" altLang="en-US" sz="1800" noProof="0" dirty="0"/>
          </a:p>
          <a:p>
            <a:pPr eaLnBrk="1" hangingPunct="1"/>
            <a:endParaRPr lang="en-US" altLang="en-US" sz="1800" noProof="0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5732722-1AF3-4C14-A261-5307F327C3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39953" y="1295400"/>
            <a:ext cx="5195214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problems:</a:t>
            </a:r>
          </a:p>
          <a:p>
            <a:pPr lvl="1" eaLnBrk="1" hangingPunct="1"/>
            <a:r>
              <a:rPr lang="en-US" altLang="en-US" sz="1400" noProof="0" dirty="0"/>
              <a:t>complex</a:t>
            </a:r>
          </a:p>
          <a:p>
            <a:pPr lvl="1" eaLnBrk="1" hangingPunct="1"/>
            <a:r>
              <a:rPr lang="en-US" altLang="en-US" sz="1400" noProof="0" dirty="0"/>
              <a:t>irrelevant/redundant  data</a:t>
            </a:r>
          </a:p>
          <a:p>
            <a:pPr lvl="1" eaLnBrk="1" hangingPunct="1"/>
            <a:r>
              <a:rPr lang="en-US" altLang="en-US" sz="1400" noProof="0" dirty="0"/>
              <a:t>Components still research topics themselves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DFEECA7-39BD-4A15-93CB-3AAFF26312E0}"/>
              </a:ext>
            </a:extLst>
          </p:cNvPr>
          <p:cNvGrpSpPr/>
          <p:nvPr/>
        </p:nvGrpSpPr>
        <p:grpSpPr>
          <a:xfrm>
            <a:off x="176213" y="3518910"/>
            <a:ext cx="8815387" cy="1818538"/>
            <a:chOff x="971600" y="1615234"/>
            <a:chExt cx="7272808" cy="1309710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BC9E76D5-6F55-4E1F-A54A-E417B942E1CE}"/>
                </a:ext>
              </a:extLst>
            </p:cNvPr>
            <p:cNvGrpSpPr/>
            <p:nvPr/>
          </p:nvGrpSpPr>
          <p:grpSpPr>
            <a:xfrm>
              <a:off x="971600" y="1628800"/>
              <a:ext cx="7272808" cy="1296144"/>
              <a:chOff x="971600" y="1628800"/>
              <a:chExt cx="7272808" cy="1296144"/>
            </a:xfrm>
          </p:grpSpPr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34592EF1-2ADF-4932-8F22-377B0A2F6CFF}"/>
                  </a:ext>
                </a:extLst>
              </p:cNvPr>
              <p:cNvCxnSpPr/>
              <p:nvPr/>
            </p:nvCxnSpPr>
            <p:spPr bwMode="auto">
              <a:xfrm>
                <a:off x="8244408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3C8F4C8A-53D0-4004-A058-989368C208E7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7272808" cy="0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7048A95-0DE6-4C6D-A863-F679D83F2DFB}"/>
                  </a:ext>
                </a:extLst>
              </p:cNvPr>
              <p:cNvCxnSpPr/>
              <p:nvPr/>
            </p:nvCxnSpPr>
            <p:spPr bwMode="auto">
              <a:xfrm>
                <a:off x="977941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B8B0B8D-1564-47A9-93DD-99581AD6E0C3}"/>
                </a:ext>
              </a:extLst>
            </p:cNvPr>
            <p:cNvSpPr txBox="1"/>
            <p:nvPr/>
          </p:nvSpPr>
          <p:spPr>
            <a:xfrm>
              <a:off x="1171435" y="2502867"/>
              <a:ext cx="1992226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Lane-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2169E9-C002-4B01-9B4D-4DE8D5EE17B3}"/>
                </a:ext>
              </a:extLst>
            </p:cNvPr>
            <p:cNvSpPr txBox="1"/>
            <p:nvPr/>
          </p:nvSpPr>
          <p:spPr>
            <a:xfrm>
              <a:off x="1171435" y="2112739"/>
              <a:ext cx="19922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Abrasion-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954F08B-E181-4DA3-92F1-E0BCE0C7A222}"/>
                </a:ext>
              </a:extLst>
            </p:cNvPr>
            <p:cNvSpPr txBox="1"/>
            <p:nvPr/>
          </p:nvSpPr>
          <p:spPr>
            <a:xfrm>
              <a:off x="3354173" y="2507132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Vehicle-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4B579DF-18E1-4048-A4C7-A460FE415A3B}"/>
                </a:ext>
              </a:extLst>
            </p:cNvPr>
            <p:cNvSpPr txBox="1"/>
            <p:nvPr/>
          </p:nvSpPr>
          <p:spPr>
            <a:xfrm>
              <a:off x="3187467" y="1615234"/>
              <a:ext cx="2509043" cy="243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/>
                <a:t>Possible individual </a:t>
              </a:r>
              <a:r>
                <a:rPr lang="de-DE" sz="1600" u="sng" dirty="0" err="1"/>
                <a:t>components</a:t>
              </a:r>
              <a:endParaRPr lang="de-DE" sz="1600" u="sng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AD0FC0-FE4D-4D28-9247-84DA7CBF59BA}"/>
                </a:ext>
              </a:extLst>
            </p:cNvPr>
            <p:cNvSpPr txBox="1"/>
            <p:nvPr/>
          </p:nvSpPr>
          <p:spPr>
            <a:xfrm>
              <a:off x="5720306" y="2112738"/>
              <a:ext cx="2419805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Distance-measures</a:t>
              </a:r>
              <a:endParaRPr lang="de-DE" sz="14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D766C32-8684-4EDB-A2BE-A822A07E3063}"/>
                </a:ext>
              </a:extLst>
            </p:cNvPr>
            <p:cNvSpPr txBox="1"/>
            <p:nvPr/>
          </p:nvSpPr>
          <p:spPr>
            <a:xfrm>
              <a:off x="5720306" y="2502866"/>
              <a:ext cx="2419807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Veloctiy-measures</a:t>
              </a:r>
              <a:endParaRPr lang="de-DE" sz="14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4F75DAD-C355-4E3B-82C7-5B3AC971AE83}"/>
                </a:ext>
              </a:extLst>
            </p:cNvPr>
            <p:cNvSpPr txBox="1"/>
            <p:nvPr/>
          </p:nvSpPr>
          <p:spPr>
            <a:xfrm>
              <a:off x="3354173" y="2112738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Pedestrian-detection</a:t>
              </a:r>
              <a:endParaRPr lang="de-DE" sz="1400" dirty="0"/>
            </a:p>
          </p:txBody>
        </p:sp>
      </p:grpSp>
      <p:pic>
        <p:nvPicPr>
          <p:cNvPr id="17" name="Grafik 16" descr="Ein Bild, das Himmel, draußen, Straße, Szene enthält.&#10;&#10;Mit sehr hoher Zuverlässigkeit generierte Beschreibung">
            <a:extLst>
              <a:ext uri="{FF2B5EF4-FFF2-40B4-BE49-F238E27FC236}">
                <a16:creationId xmlns:a16="http://schemas.microsoft.com/office/drawing/2014/main" id="{B710F857-7ECC-4A71-B489-90694C60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7" y="2469072"/>
            <a:ext cx="7854678" cy="42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uiExpand="1" build="p"/>
    </p:bldLst>
  </p:timing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925</Words>
  <Application>Microsoft Office PowerPoint</Application>
  <PresentationFormat>Bildschirmpräsentation (4:3)</PresentationFormat>
  <Paragraphs>382</Paragraphs>
  <Slides>20</Slides>
  <Notes>13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Times New Roman</vt:lpstr>
      <vt:lpstr>Wingdings</vt:lpstr>
      <vt:lpstr>SSE</vt:lpstr>
      <vt:lpstr>Deep Learning in Autonomous Driving</vt:lpstr>
      <vt:lpstr>Overview</vt:lpstr>
      <vt:lpstr>(Convolution) Neural Nets</vt:lpstr>
      <vt:lpstr>(Convolution) Neural Nets</vt:lpstr>
      <vt:lpstr>(Convolution) Neural Nets</vt:lpstr>
      <vt:lpstr>(Convolution) Neural Nets</vt:lpstr>
      <vt:lpstr>Important Structure</vt:lpstr>
      <vt:lpstr>Overview</vt:lpstr>
      <vt:lpstr>Current Approaches: mediated perception</vt:lpstr>
      <vt:lpstr>Current Approaches: Behavior Reflex</vt:lpstr>
      <vt:lpstr>Overview</vt:lpstr>
      <vt:lpstr>Die Direct Perception</vt:lpstr>
      <vt:lpstr>Die Direct Perception</vt:lpstr>
      <vt:lpstr>Overview</vt:lpstr>
      <vt:lpstr>Deep Learning Languages</vt:lpstr>
      <vt:lpstr>Overview</vt:lpstr>
      <vt:lpstr>Training</vt:lpstr>
      <vt:lpstr>Overview</vt:lpstr>
      <vt:lpstr>Summary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200</cp:revision>
  <dcterms:created xsi:type="dcterms:W3CDTF">2004-04-15T17:51:00Z</dcterms:created>
  <dcterms:modified xsi:type="dcterms:W3CDTF">2018-06-18T14:30:33Z</dcterms:modified>
</cp:coreProperties>
</file>