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sldIdLst>
    <p:sldId id="257" r:id="rId2"/>
    <p:sldId id="331" r:id="rId3"/>
    <p:sldId id="319" r:id="rId4"/>
    <p:sldId id="332" r:id="rId5"/>
    <p:sldId id="322" r:id="rId6"/>
    <p:sldId id="324" r:id="rId7"/>
    <p:sldId id="333" r:id="rId8"/>
    <p:sldId id="325" r:id="rId9"/>
    <p:sldId id="328" r:id="rId10"/>
    <p:sldId id="334" r:id="rId11"/>
    <p:sldId id="336" r:id="rId12"/>
    <p:sldId id="335" r:id="rId13"/>
    <p:sldId id="327" r:id="rId14"/>
    <p:sldId id="337" r:id="rId15"/>
    <p:sldId id="338" r:id="rId16"/>
    <p:sldId id="330" r:id="rId1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C5C"/>
    <a:srgbClr val="B2B2B2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5704" autoAdjust="0"/>
  </p:normalViewPr>
  <p:slideViewPr>
    <p:cSldViewPr>
      <p:cViewPr varScale="1">
        <p:scale>
          <a:sx n="86" d="100"/>
          <a:sy n="86" d="100"/>
        </p:scale>
        <p:origin x="232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301801A8-7F89-4C4C-A91A-8DB497BE93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A65CA198-D463-4092-AA06-CDDC9FC5B8E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8606B10F-1968-4806-B3CB-6B38699B2D5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C29357AF-281D-4920-B10F-81F3E7130A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A462E932-B1BB-441B-8672-4911FE1AE3A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51" name="Rectangle 7">
            <a:extLst>
              <a:ext uri="{FF2B5EF4-FFF2-40B4-BE49-F238E27FC236}">
                <a16:creationId xmlns:a16="http://schemas.microsoft.com/office/drawing/2014/main" id="{026164AE-76BB-4981-93EA-78ECB4C5E4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9AD7685-D59B-48F2-A245-3518E882B90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nets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Simple </a:t>
            </a:r>
            <a:r>
              <a:rPr lang="de-DE" dirty="0" err="1"/>
              <a:t>principle</a:t>
            </a:r>
            <a:r>
              <a:rPr lang="de-DE" dirty="0"/>
              <a:t>: </a:t>
            </a:r>
            <a:r>
              <a:rPr lang="de-DE" dirty="0" err="1"/>
              <a:t>neurons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weighted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– </a:t>
            </a:r>
            <a:r>
              <a:rPr lang="de-DE" dirty="0" err="1"/>
              <a:t>bias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Organized</a:t>
            </a:r>
            <a:r>
              <a:rPr lang="de-DE" dirty="0"/>
              <a:t> in </a:t>
            </a:r>
            <a:r>
              <a:rPr lang="de-DE" dirty="0" err="1"/>
              <a:t>layers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Training = </a:t>
            </a:r>
            <a:r>
              <a:rPr lang="de-DE" dirty="0" err="1"/>
              <a:t>adjusting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and </a:t>
            </a:r>
            <a:r>
              <a:rPr lang="de-DE" dirty="0" err="1"/>
              <a:t>biases</a:t>
            </a:r>
            <a:endParaRPr lang="de-DE" dirty="0"/>
          </a:p>
          <a:p>
            <a:pPr marL="0" indent="0">
              <a:buFontTx/>
              <a:buNone/>
            </a:pPr>
            <a:r>
              <a:rPr lang="de-DE" dirty="0" err="1"/>
              <a:t>Conv</a:t>
            </a:r>
            <a:r>
              <a:rPr lang="de-DE" dirty="0"/>
              <a:t>. NN:</a:t>
            </a:r>
          </a:p>
          <a:p>
            <a:pPr marL="171450" indent="-171450">
              <a:buFontTx/>
              <a:buChar char="-"/>
            </a:pPr>
            <a:r>
              <a:rPr lang="de-DE" dirty="0"/>
              <a:t>More </a:t>
            </a:r>
            <a:r>
              <a:rPr lang="de-DE" dirty="0" err="1"/>
              <a:t>than</a:t>
            </a:r>
            <a:r>
              <a:rPr lang="de-DE" dirty="0"/>
              <a:t> 1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Different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Fully-</a:t>
            </a:r>
            <a:r>
              <a:rPr lang="de-DE" dirty="0" err="1"/>
              <a:t>connected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 err="1"/>
              <a:t>Convolution</a:t>
            </a:r>
            <a:r>
              <a:rPr lang="de-DE" dirty="0"/>
              <a:t>: feature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considering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, </a:t>
            </a:r>
            <a:r>
              <a:rPr lang="de-DE" dirty="0" err="1"/>
              <a:t>rotate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/>
              <a:t>Pooling: </a:t>
            </a:r>
            <a:r>
              <a:rPr lang="de-DE" dirty="0" err="1"/>
              <a:t>reduction</a:t>
            </a:r>
            <a:r>
              <a:rPr lang="de-DE" dirty="0"/>
              <a:t> of </a:t>
            </a:r>
            <a:r>
              <a:rPr lang="de-DE" dirty="0" err="1"/>
              <a:t>input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 err="1"/>
              <a:t>ReLU</a:t>
            </a:r>
            <a:r>
              <a:rPr lang="de-DE" dirty="0"/>
              <a:t>: </a:t>
            </a:r>
            <a:r>
              <a:rPr lang="de-DE" dirty="0" err="1"/>
              <a:t>mathmatical</a:t>
            </a:r>
            <a:r>
              <a:rPr lang="de-DE" dirty="0"/>
              <a:t> </a:t>
            </a:r>
            <a:r>
              <a:rPr lang="de-DE" dirty="0" err="1"/>
              <a:t>normalization</a:t>
            </a:r>
            <a:endParaRPr lang="de-DE" dirty="0"/>
          </a:p>
          <a:p>
            <a:pPr marL="0" lvl="0" indent="0">
              <a:buFontTx/>
              <a:buNone/>
            </a:pPr>
            <a:r>
              <a:rPr lang="de-DE" dirty="0" err="1"/>
              <a:t>AlexNet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given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79821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Mediated</a:t>
            </a:r>
            <a:r>
              <a:rPr lang="de-DE" dirty="0"/>
              <a:t> </a:t>
            </a:r>
            <a:r>
              <a:rPr lang="de-DE" dirty="0" err="1"/>
              <a:t>perception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Mutli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Internal 3D </a:t>
            </a:r>
            <a:r>
              <a:rPr lang="de-DE" dirty="0" err="1"/>
              <a:t>model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Problems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given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=&gt; </a:t>
            </a:r>
            <a:r>
              <a:rPr lang="de-DE" dirty="0" err="1"/>
              <a:t>Reasonable</a:t>
            </a:r>
            <a:r>
              <a:rPr lang="de-DE" dirty="0"/>
              <a:t> and </a:t>
            </a:r>
            <a:r>
              <a:rPr lang="de-DE" dirty="0" err="1"/>
              <a:t>sturdy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but </a:t>
            </a:r>
            <a:r>
              <a:rPr lang="de-DE" dirty="0" err="1"/>
              <a:t>lacks</a:t>
            </a:r>
            <a:r>
              <a:rPr lang="de-DE" dirty="0"/>
              <a:t> flex. and </a:t>
            </a:r>
            <a:r>
              <a:rPr lang="de-DE" dirty="0" err="1"/>
              <a:t>efficiency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84190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Behavior</a:t>
            </a:r>
            <a:r>
              <a:rPr lang="de-DE" dirty="0"/>
              <a:t> </a:t>
            </a:r>
            <a:r>
              <a:rPr lang="de-DE" dirty="0" err="1"/>
              <a:t>reflex</a:t>
            </a:r>
            <a:r>
              <a:rPr lang="de-DE" dirty="0"/>
              <a:t>:</a:t>
            </a:r>
          </a:p>
          <a:p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angle</a:t>
            </a:r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70343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11914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89758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6A499FF-C8A4-45FF-9AE2-3844D381B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0"/>
            <a:ext cx="6477000" cy="1219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de-DE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2A3C33C6-9798-4545-8B5E-0C2429B95515}"/>
              </a:ext>
            </a:extLst>
          </p:cNvPr>
          <p:cNvSpPr>
            <a:spLocks noChangeShapeType="1"/>
          </p:cNvSpPr>
          <p:nvPr/>
        </p:nvSpPr>
        <p:spPr bwMode="auto">
          <a:xfrm>
            <a:off x="-1588" y="1219200"/>
            <a:ext cx="9145588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2B191CEC-7FBE-4066-B9EF-76AD043BC09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-1588" y="1143000"/>
            <a:ext cx="9145588" cy="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de-DE"/>
              <a:t>Klicken Sie, um das Titelformat zu bearbeiten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de-DE"/>
              <a:t>Klicken Sie, um das Format des Untertitelmasters zu bearbeiten</a:t>
            </a:r>
          </a:p>
        </p:txBody>
      </p:sp>
    </p:spTree>
    <p:extLst>
      <p:ext uri="{BB962C8B-B14F-4D97-AF65-F5344CB8AC3E}">
        <p14:creationId xmlns:p14="http://schemas.microsoft.com/office/powerpoint/2010/main" val="385043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34200" y="228600"/>
            <a:ext cx="2057400" cy="64770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228600"/>
            <a:ext cx="6019800" cy="64770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34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el, 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iagrammplatzhalter 3"/>
          <p:cNvSpPr>
            <a:spLocks noGrp="1"/>
          </p:cNvSpPr>
          <p:nvPr>
            <p:ph type="chart"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2490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6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1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7267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4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2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59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5215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5633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3">
            <a:extLst>
              <a:ext uri="{FF2B5EF4-FFF2-40B4-BE49-F238E27FC236}">
                <a16:creationId xmlns:a16="http://schemas.microsoft.com/office/drawing/2014/main" id="{40C2DBFA-BC83-48E5-9C0B-772D1E5922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152400"/>
            <a:ext cx="0" cy="99060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Line 4">
            <a:extLst>
              <a:ext uri="{FF2B5EF4-FFF2-40B4-BE49-F238E27FC236}">
                <a16:creationId xmlns:a16="http://schemas.microsoft.com/office/drawing/2014/main" id="{6E92BC3A-C28B-494F-98C8-82876D6C6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1143000"/>
            <a:ext cx="8839200" cy="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8" name="Line 6">
            <a:extLst>
              <a:ext uri="{FF2B5EF4-FFF2-40B4-BE49-F238E27FC236}">
                <a16:creationId xmlns:a16="http://schemas.microsoft.com/office/drawing/2014/main" id="{1EBDDEC8-C412-44E5-8CEC-57649C718B7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52400" y="1219200"/>
            <a:ext cx="88392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2C6939AD-2A9C-4CC9-A642-14DFFF6FC22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295400" y="76200"/>
            <a:ext cx="0" cy="114300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0" name="Rectangle 8">
            <a:extLst>
              <a:ext uri="{FF2B5EF4-FFF2-40B4-BE49-F238E27FC236}">
                <a16:creationId xmlns:a16="http://schemas.microsoft.com/office/drawing/2014/main" id="{17C66CA8-F35F-48B4-A172-FC6549BDA1A4}"/>
              </a:ext>
            </a:extLst>
          </p:cNvPr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31" name="Rectangle 9">
            <a:extLst>
              <a:ext uri="{FF2B5EF4-FFF2-40B4-BE49-F238E27FC236}">
                <a16:creationId xmlns:a16="http://schemas.microsoft.com/office/drawing/2014/main" id="{84718EF1-835D-41A9-A392-CE9CFA9D35C6}"/>
              </a:ext>
            </a:extLst>
          </p:cNvPr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762000" y="1295400"/>
            <a:ext cx="8229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die Formate des Vorlagentextes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32" name="Text Box 10">
            <a:extLst>
              <a:ext uri="{FF2B5EF4-FFF2-40B4-BE49-F238E27FC236}">
                <a16:creationId xmlns:a16="http://schemas.microsoft.com/office/drawing/2014/main" id="{FB37279F-531B-483D-81DE-2C4915907E7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36513" y="152400"/>
            <a:ext cx="1404938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b="1" dirty="0"/>
              <a:t>Seminar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dirty="0"/>
              <a:t>Software Engineering</a:t>
            </a:r>
          </a:p>
          <a:p>
            <a:pPr eaLnBrk="1" hangingPunct="1"/>
            <a:r>
              <a:rPr lang="de-DE" altLang="de-DE" dirty="0"/>
              <a:t>RWTH Aachen</a:t>
            </a:r>
          </a:p>
          <a:p>
            <a:pPr eaLnBrk="1" hangingPunct="1">
              <a:spcBef>
                <a:spcPct val="50000"/>
              </a:spcBef>
            </a:pPr>
            <a:r>
              <a:rPr lang="de-DE" altLang="de-DE" sz="800" dirty="0"/>
              <a:t>18.05.2018,   Folie</a:t>
            </a:r>
            <a:r>
              <a:rPr lang="de-DE" altLang="de-DE" dirty="0"/>
              <a:t> </a:t>
            </a:r>
            <a:fld id="{3FE94315-3296-44FC-9371-9FFCCEF0760F}" type="slidenum">
              <a:rPr lang="de-DE" altLang="de-DE"/>
              <a:pPr eaLnBrk="1" hangingPunct="1">
                <a:spcBef>
                  <a:spcPct val="50000"/>
                </a:spcBef>
              </a:pPr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5443077-5AC5-438D-8EEB-DC6ACB287C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Deep Learning in Autonomous Driving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CC2D2D5-11A1-4E07-B6BC-FE7B7F30019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Direct Perception Approach</a:t>
            </a: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F37061CA-3001-43B2-8D3C-E506F20C9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455765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dirty="0"/>
              <a:t>Timo Bergerbusch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dirty="0"/>
              <a:t>Seminar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dirty="0"/>
              <a:t>am Lehrstuhl für Software Engineering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dirty="0"/>
              <a:t>RWTH Aachen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65AD91-5879-4D0A-BAE0-0979BE4A3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en-US" altLang="en-US" noProof="0" dirty="0"/>
              <a:t>Overview</a:t>
            </a:r>
          </a:p>
        </p:txBody>
      </p:sp>
      <p:grpSp>
        <p:nvGrpSpPr>
          <p:cNvPr id="7200" name="Group 4">
            <a:extLst>
              <a:ext uri="{FF2B5EF4-FFF2-40B4-BE49-F238E27FC236}">
                <a16:creationId xmlns:a16="http://schemas.microsoft.com/office/drawing/2014/main" id="{39043642-EAC6-4799-836E-F35CD463A01D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>
              <a:extLst>
                <a:ext uri="{FF2B5EF4-FFF2-40B4-BE49-F238E27FC236}">
                  <a16:creationId xmlns:a16="http://schemas.microsoft.com/office/drawing/2014/main" id="{37135338-BC11-4CBA-B220-595DC646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>
              <a:extLst>
                <a:ext uri="{FF2B5EF4-FFF2-40B4-BE49-F238E27FC236}">
                  <a16:creationId xmlns:a16="http://schemas.microsoft.com/office/drawing/2014/main" id="{4BA4E46E-4C00-45F7-88CE-C8655D5FA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4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Current Approaches</a:t>
              </a:r>
            </a:p>
          </p:txBody>
        </p:sp>
        <p:sp>
          <p:nvSpPr>
            <p:cNvPr id="7204" name="Rectangle 7">
              <a:extLst>
                <a:ext uri="{FF2B5EF4-FFF2-40B4-BE49-F238E27FC236}">
                  <a16:creationId xmlns:a16="http://schemas.microsoft.com/office/drawing/2014/main" id="{318195B4-7B39-4D80-B111-BB2B6504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>
              <a:extLst>
                <a:ext uri="{FF2B5EF4-FFF2-40B4-BE49-F238E27FC236}">
                  <a16:creationId xmlns:a16="http://schemas.microsoft.com/office/drawing/2014/main" id="{72DADF36-14F7-4235-ACFC-743281AF5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>
            <a:extLst>
              <a:ext uri="{FF2B5EF4-FFF2-40B4-BE49-F238E27FC236}">
                <a16:creationId xmlns:a16="http://schemas.microsoft.com/office/drawing/2014/main" id="{FD49BED0-4A02-4172-96A6-B16CB26F83FF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>
              <a:extLst>
                <a:ext uri="{FF2B5EF4-FFF2-40B4-BE49-F238E27FC236}">
                  <a16:creationId xmlns:a16="http://schemas.microsoft.com/office/drawing/2014/main" id="{402A0190-4562-418A-A430-200A3E015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>
              <a:extLst>
                <a:ext uri="{FF2B5EF4-FFF2-40B4-BE49-F238E27FC236}">
                  <a16:creationId xmlns:a16="http://schemas.microsoft.com/office/drawing/2014/main" id="{96FFCAE5-E1F7-4262-A1DE-9F2236AAF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Direct Perception Approach</a:t>
              </a:r>
            </a:p>
          </p:txBody>
        </p:sp>
        <p:sp>
          <p:nvSpPr>
            <p:cNvPr id="7198" name="Rectangle 14">
              <a:extLst>
                <a:ext uri="{FF2B5EF4-FFF2-40B4-BE49-F238E27FC236}">
                  <a16:creationId xmlns:a16="http://schemas.microsoft.com/office/drawing/2014/main" id="{DB0BEEEE-73F1-49D9-97DE-99E4795CE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>
              <a:extLst>
                <a:ext uri="{FF2B5EF4-FFF2-40B4-BE49-F238E27FC236}">
                  <a16:creationId xmlns:a16="http://schemas.microsoft.com/office/drawing/2014/main" id="{697F9F48-DE26-476E-9532-8D54C382F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73" name="Group 17">
            <a:extLst>
              <a:ext uri="{FF2B5EF4-FFF2-40B4-BE49-F238E27FC236}">
                <a16:creationId xmlns:a16="http://schemas.microsoft.com/office/drawing/2014/main" id="{BE8BA6AD-CEDC-4477-8259-9D9827831EA5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4257675"/>
            <a:ext cx="7486650" cy="500063"/>
            <a:chOff x="240" y="912"/>
            <a:chExt cx="4716" cy="315"/>
          </a:xfrm>
        </p:grpSpPr>
        <p:grpSp>
          <p:nvGrpSpPr>
            <p:cNvPr id="7188" name="Group 18">
              <a:extLst>
                <a:ext uri="{FF2B5EF4-FFF2-40B4-BE49-F238E27FC236}">
                  <a16:creationId xmlns:a16="http://schemas.microsoft.com/office/drawing/2014/main" id="{83486DAD-6CC9-4A1A-BBE6-BFA08219C6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90" name="Rectangle 19">
                <a:extLst>
                  <a:ext uri="{FF2B5EF4-FFF2-40B4-BE49-F238E27FC236}">
                    <a16:creationId xmlns:a16="http://schemas.microsoft.com/office/drawing/2014/main" id="{9C50E157-E166-4E4F-97DF-0C265C2CF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1" name="Text Box 20">
                <a:extLst>
                  <a:ext uri="{FF2B5EF4-FFF2-40B4-BE49-F238E27FC236}">
                    <a16:creationId xmlns:a16="http://schemas.microsoft.com/office/drawing/2014/main" id="{4F3D88CD-94EF-4255-A156-7F8207966D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82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 dirty="0"/>
                  <a:t>Deep Learning Languages</a:t>
                </a:r>
              </a:p>
            </p:txBody>
          </p:sp>
          <p:sp>
            <p:nvSpPr>
              <p:cNvPr id="7192" name="Rectangle 21">
                <a:extLst>
                  <a:ext uri="{FF2B5EF4-FFF2-40B4-BE49-F238E27FC236}">
                    <a16:creationId xmlns:a16="http://schemas.microsoft.com/office/drawing/2014/main" id="{1C62AA14-DD57-42C1-854E-2C92F90AD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3" name="Text Box 22">
                <a:extLst>
                  <a:ext uri="{FF2B5EF4-FFF2-40B4-BE49-F238E27FC236}">
                    <a16:creationId xmlns:a16="http://schemas.microsoft.com/office/drawing/2014/main" id="{36CD2D52-A6AD-4A25-A83B-C8ADE55C60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4.</a:t>
                </a:r>
              </a:p>
            </p:txBody>
          </p:sp>
        </p:grpSp>
        <p:sp>
          <p:nvSpPr>
            <p:cNvPr id="7189" name="AutoShape 23">
              <a:extLst>
                <a:ext uri="{FF2B5EF4-FFF2-40B4-BE49-F238E27FC236}">
                  <a16:creationId xmlns:a16="http://schemas.microsoft.com/office/drawing/2014/main" id="{1C41F86C-90A4-422D-8200-D4E69D80B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76" name="Group 32">
            <a:extLst>
              <a:ext uri="{FF2B5EF4-FFF2-40B4-BE49-F238E27FC236}">
                <a16:creationId xmlns:a16="http://schemas.microsoft.com/office/drawing/2014/main" id="{7B37D790-61FE-4D14-8D71-7ACD27C45E4C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>
              <a:extLst>
                <a:ext uri="{FF2B5EF4-FFF2-40B4-BE49-F238E27FC236}">
                  <a16:creationId xmlns:a16="http://schemas.microsoft.com/office/drawing/2014/main" id="{1EFF63DB-4F28-435A-BAB2-4AECDF6AF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>
              <a:extLst>
                <a:ext uri="{FF2B5EF4-FFF2-40B4-BE49-F238E27FC236}">
                  <a16:creationId xmlns:a16="http://schemas.microsoft.com/office/drawing/2014/main" id="{483D04C6-7FE9-49F9-8739-8B7820244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20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(Convolutional) Neuronal Nets</a:t>
              </a:r>
            </a:p>
          </p:txBody>
        </p:sp>
        <p:sp>
          <p:nvSpPr>
            <p:cNvPr id="7180" name="Rectangle 35">
              <a:extLst>
                <a:ext uri="{FF2B5EF4-FFF2-40B4-BE49-F238E27FC236}">
                  <a16:creationId xmlns:a16="http://schemas.microsoft.com/office/drawing/2014/main" id="{616AD019-EF09-4B63-B770-ACAFD5B49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>
              <a:extLst>
                <a:ext uri="{FF2B5EF4-FFF2-40B4-BE49-F238E27FC236}">
                  <a16:creationId xmlns:a16="http://schemas.microsoft.com/office/drawing/2014/main" id="{38810ABC-A52B-4FB5-976A-991A9DA22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2" name="Group 18">
            <a:extLst/>
          </p:cNvPr>
          <p:cNvGrpSpPr>
            <a:grpSpLocks/>
          </p:cNvGrpSpPr>
          <p:nvPr/>
        </p:nvGrpSpPr>
        <p:grpSpPr bwMode="auto">
          <a:xfrm>
            <a:off x="1641476" y="5062538"/>
            <a:ext cx="6680200" cy="500063"/>
            <a:chOff x="748" y="3668"/>
            <a:chExt cx="4208" cy="315"/>
          </a:xfrm>
        </p:grpSpPr>
        <p:sp>
          <p:nvSpPr>
            <p:cNvPr id="34" name="Rectangle 19">
              <a:extLst/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5" name="Text Box 20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2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Training and Test</a:t>
              </a:r>
            </a:p>
          </p:txBody>
        </p:sp>
        <p:sp>
          <p:nvSpPr>
            <p:cNvPr id="36" name="Rectangle 21">
              <a:extLst/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7" name="Text Box 22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30" name="Group 18">
            <a:extLst>
              <a:ext uri="{FF2B5EF4-FFF2-40B4-BE49-F238E27FC236}">
                <a16:creationId xmlns:a16="http://schemas.microsoft.com/office/drawing/2014/main" id="{F22C7774-DEED-4DBE-96E5-30FFBBB527E9}"/>
              </a:ext>
            </a:extLst>
          </p:cNvPr>
          <p:cNvGrpSpPr>
            <a:grpSpLocks/>
          </p:cNvGrpSpPr>
          <p:nvPr/>
        </p:nvGrpSpPr>
        <p:grpSpPr bwMode="auto">
          <a:xfrm>
            <a:off x="1665845" y="5867400"/>
            <a:ext cx="6680200" cy="500063"/>
            <a:chOff x="748" y="3668"/>
            <a:chExt cx="4208" cy="315"/>
          </a:xfrm>
        </p:grpSpPr>
        <p:sp>
          <p:nvSpPr>
            <p:cNvPr id="31" name="Rectangle 19">
              <a:extLst>
                <a:ext uri="{FF2B5EF4-FFF2-40B4-BE49-F238E27FC236}">
                  <a16:creationId xmlns:a16="http://schemas.microsoft.com/office/drawing/2014/main" id="{13F13C14-AB17-4F85-A0D1-B36359CE3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3" name="Text Box 20">
              <a:extLst>
                <a:ext uri="{FF2B5EF4-FFF2-40B4-BE49-F238E27FC236}">
                  <a16:creationId xmlns:a16="http://schemas.microsoft.com/office/drawing/2014/main" id="{2F7A501B-C1E6-4AE7-BB1E-398FD1F9E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Summary</a:t>
              </a:r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C112A8B4-8D5C-4F80-9C13-B46EE1E83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4BE4D68C-4E81-4BA0-8935-0DDDE0DFC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385745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Deep Learning Languages</a:t>
            </a:r>
          </a:p>
        </p:txBody>
      </p:sp>
      <p:sp>
        <p:nvSpPr>
          <p:cNvPr id="3" name="Rectangle 3">
            <a:extLst/>
          </p:cNvPr>
          <p:cNvSpPr txBox="1">
            <a:spLocks noChangeArrowheads="1"/>
          </p:cNvSpPr>
          <p:nvPr/>
        </p:nvSpPr>
        <p:spPr>
          <a:xfrm>
            <a:off x="914400" y="14478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e-DE" altLang="en-US" kern="0" dirty="0"/>
          </a:p>
        </p:txBody>
      </p:sp>
      <p:sp>
        <p:nvSpPr>
          <p:cNvPr id="4" name="Textplatzhalter 2"/>
          <p:cNvSpPr txBox="1">
            <a:spLocks/>
          </p:cNvSpPr>
          <p:nvPr/>
        </p:nvSpPr>
        <p:spPr>
          <a:xfrm>
            <a:off x="762000" y="1295400"/>
            <a:ext cx="8229600" cy="5410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Different languages to model those CNNs: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u="sng" kern="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u="sng" kern="0" dirty="0" err="1"/>
              <a:t>CNNArchLang</a:t>
            </a:r>
            <a:r>
              <a:rPr lang="en-US" altLang="en-US" kern="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part of the </a:t>
            </a:r>
            <a:r>
              <a:rPr lang="en-US" altLang="en-US" kern="0" dirty="0" err="1"/>
              <a:t>MontiCore</a:t>
            </a:r>
            <a:r>
              <a:rPr lang="en-US" altLang="en-US" kern="0" dirty="0"/>
              <a:t> </a:t>
            </a:r>
            <a:br>
              <a:rPr lang="en-US" altLang="en-US" kern="0" dirty="0"/>
            </a:br>
            <a:r>
              <a:rPr lang="en-US" altLang="en-US" kern="0" dirty="0"/>
              <a:t>language family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uses the </a:t>
            </a:r>
            <a:r>
              <a:rPr lang="en-US" altLang="en-US" kern="0" dirty="0" err="1"/>
              <a:t>MxNet</a:t>
            </a:r>
            <a:r>
              <a:rPr lang="en-US" altLang="en-US" kern="0" dirty="0"/>
              <a:t> framework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/>
              <a:t>Python like Syntax</a:t>
            </a:r>
            <a:endParaRPr lang="en-US" altLang="en-US" kern="0" dirty="0"/>
          </a:p>
          <a:p>
            <a:pPr lvl="1" eaLnBrk="1" hangingPunct="1">
              <a:lnSpc>
                <a:spcPct val="90000"/>
              </a:lnSpc>
            </a:pPr>
            <a:endParaRPr lang="en-US" altLang="en-US" kern="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u="sng" kern="0" dirty="0"/>
              <a:t>Caffe</a:t>
            </a:r>
            <a:r>
              <a:rPr lang="en-US" altLang="en-US" kern="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specialized on modularity, </a:t>
            </a:r>
            <a:br>
              <a:rPr lang="en-US" altLang="en-US" kern="0" dirty="0"/>
            </a:br>
            <a:r>
              <a:rPr lang="en-US" altLang="en-US" kern="0" dirty="0"/>
              <a:t>speed and expressiveness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huge community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 err="1"/>
              <a:t>very</a:t>
            </a:r>
            <a:r>
              <a:rPr lang="de-DE" altLang="en-US" kern="0" dirty="0"/>
              <a:t> verbose </a:t>
            </a:r>
            <a:r>
              <a:rPr lang="de-DE" altLang="en-US" kern="0" dirty="0" err="1"/>
              <a:t>through</a:t>
            </a:r>
            <a:r>
              <a:rPr lang="de-DE" altLang="en-US" kern="0" dirty="0"/>
              <a:t> </a:t>
            </a:r>
            <a:br>
              <a:rPr lang="de-DE" altLang="en-US" kern="0" dirty="0"/>
            </a:br>
            <a:r>
              <a:rPr lang="de-DE" altLang="en-US" kern="0" dirty="0"/>
              <a:t>Protocol Buffers</a:t>
            </a:r>
            <a:endParaRPr lang="en-US" altLang="en-US" kern="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5233CAC-8C13-41E3-93FD-F4BA920B8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50" y="4229100"/>
            <a:ext cx="1476375" cy="24003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E7B8FB0-B39B-4D53-B203-B1C3628DE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50" y="1828800"/>
            <a:ext cx="3790950" cy="2019300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C4958DB-8D1D-467A-B5B4-530C65B6ECB9}"/>
              </a:ext>
            </a:extLst>
          </p:cNvPr>
          <p:cNvGrpSpPr/>
          <p:nvPr/>
        </p:nvGrpSpPr>
        <p:grpSpPr>
          <a:xfrm>
            <a:off x="5200650" y="2655041"/>
            <a:ext cx="3318867" cy="3498109"/>
            <a:chOff x="4788024" y="2564904"/>
            <a:chExt cx="3318867" cy="3498109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6D495646-40F1-4F05-A294-DDE1FA01E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6216" y="4138963"/>
              <a:ext cx="1590675" cy="192405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10E249A5-F65C-47AE-A5DE-A75C4D6637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88024" y="2564904"/>
              <a:ext cx="316835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6F1C7160-7323-4F60-AD1D-03EFDA95540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38497" y="2748313"/>
              <a:ext cx="2673863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1248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65AD91-5879-4D0A-BAE0-0979BE4A3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en-US" altLang="en-US" noProof="0" dirty="0"/>
              <a:t>Overview</a:t>
            </a:r>
          </a:p>
        </p:txBody>
      </p:sp>
      <p:grpSp>
        <p:nvGrpSpPr>
          <p:cNvPr id="7200" name="Group 4">
            <a:extLst>
              <a:ext uri="{FF2B5EF4-FFF2-40B4-BE49-F238E27FC236}">
                <a16:creationId xmlns:a16="http://schemas.microsoft.com/office/drawing/2014/main" id="{39043642-EAC6-4799-836E-F35CD463A01D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>
              <a:extLst>
                <a:ext uri="{FF2B5EF4-FFF2-40B4-BE49-F238E27FC236}">
                  <a16:creationId xmlns:a16="http://schemas.microsoft.com/office/drawing/2014/main" id="{37135338-BC11-4CBA-B220-595DC646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>
              <a:extLst>
                <a:ext uri="{FF2B5EF4-FFF2-40B4-BE49-F238E27FC236}">
                  <a16:creationId xmlns:a16="http://schemas.microsoft.com/office/drawing/2014/main" id="{4BA4E46E-4C00-45F7-88CE-C8655D5FA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4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Current</a:t>
              </a:r>
              <a:r>
                <a:rPr lang="de-DE" altLang="en-US" sz="1800" dirty="0"/>
                <a:t> </a:t>
              </a:r>
              <a:r>
                <a:rPr lang="de-DE" altLang="en-US" sz="1800" dirty="0" err="1"/>
                <a:t>Approaches</a:t>
              </a:r>
              <a:endParaRPr lang="de-DE" altLang="en-US" sz="1800" dirty="0"/>
            </a:p>
          </p:txBody>
        </p:sp>
        <p:sp>
          <p:nvSpPr>
            <p:cNvPr id="7204" name="Rectangle 7">
              <a:extLst>
                <a:ext uri="{FF2B5EF4-FFF2-40B4-BE49-F238E27FC236}">
                  <a16:creationId xmlns:a16="http://schemas.microsoft.com/office/drawing/2014/main" id="{318195B4-7B39-4D80-B111-BB2B6504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>
              <a:extLst>
                <a:ext uri="{FF2B5EF4-FFF2-40B4-BE49-F238E27FC236}">
                  <a16:creationId xmlns:a16="http://schemas.microsoft.com/office/drawing/2014/main" id="{72DADF36-14F7-4235-ACFC-743281AF5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>
            <a:extLst>
              <a:ext uri="{FF2B5EF4-FFF2-40B4-BE49-F238E27FC236}">
                <a16:creationId xmlns:a16="http://schemas.microsoft.com/office/drawing/2014/main" id="{FD49BED0-4A02-4172-96A6-B16CB26F83FF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>
              <a:extLst>
                <a:ext uri="{FF2B5EF4-FFF2-40B4-BE49-F238E27FC236}">
                  <a16:creationId xmlns:a16="http://schemas.microsoft.com/office/drawing/2014/main" id="{402A0190-4562-418A-A430-200A3E015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>
              <a:extLst>
                <a:ext uri="{FF2B5EF4-FFF2-40B4-BE49-F238E27FC236}">
                  <a16:creationId xmlns:a16="http://schemas.microsoft.com/office/drawing/2014/main" id="{96FFCAE5-E1F7-4262-A1DE-9F2236AAF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Direct</a:t>
              </a:r>
              <a:r>
                <a:rPr lang="de-DE" altLang="en-US" sz="1800" dirty="0"/>
                <a:t> </a:t>
              </a:r>
              <a:r>
                <a:rPr lang="de-DE" altLang="en-US" sz="1800" dirty="0" err="1"/>
                <a:t>Perception</a:t>
              </a:r>
              <a:r>
                <a:rPr lang="de-DE" altLang="en-US" sz="1800" dirty="0"/>
                <a:t> Approach</a:t>
              </a:r>
            </a:p>
          </p:txBody>
        </p:sp>
        <p:sp>
          <p:nvSpPr>
            <p:cNvPr id="7198" name="Rectangle 14">
              <a:extLst>
                <a:ext uri="{FF2B5EF4-FFF2-40B4-BE49-F238E27FC236}">
                  <a16:creationId xmlns:a16="http://schemas.microsoft.com/office/drawing/2014/main" id="{DB0BEEEE-73F1-49D9-97DE-99E4795CE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>
              <a:extLst>
                <a:ext uri="{FF2B5EF4-FFF2-40B4-BE49-F238E27FC236}">
                  <a16:creationId xmlns:a16="http://schemas.microsoft.com/office/drawing/2014/main" id="{697F9F48-DE26-476E-9532-8D54C382F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>
            <a:extLst>
              <a:ext uri="{FF2B5EF4-FFF2-40B4-BE49-F238E27FC236}">
                <a16:creationId xmlns:a16="http://schemas.microsoft.com/office/drawing/2014/main" id="{83486DAD-6CC9-4A1A-BBE6-BFA08219C6DE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>
              <a:extLst>
                <a:ext uri="{FF2B5EF4-FFF2-40B4-BE49-F238E27FC236}">
                  <a16:creationId xmlns:a16="http://schemas.microsoft.com/office/drawing/2014/main" id="{9C50E157-E166-4E4F-97DF-0C265C2CF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>
              <a:extLst>
                <a:ext uri="{FF2B5EF4-FFF2-40B4-BE49-F238E27FC236}">
                  <a16:creationId xmlns:a16="http://schemas.microsoft.com/office/drawing/2014/main" id="{4F3D88CD-94EF-4255-A156-7F8207966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Deep</a:t>
              </a:r>
              <a:r>
                <a:rPr lang="de-DE" altLang="en-US" sz="1800" dirty="0"/>
                <a:t> Learning </a:t>
              </a:r>
              <a:r>
                <a:rPr lang="de-DE" altLang="en-US" sz="1800" dirty="0" err="1"/>
                <a:t>Languages</a:t>
              </a:r>
              <a:endParaRPr lang="de-DE" altLang="en-US" sz="1800" dirty="0"/>
            </a:p>
          </p:txBody>
        </p:sp>
        <p:sp>
          <p:nvSpPr>
            <p:cNvPr id="7192" name="Rectangle 21">
              <a:extLst>
                <a:ext uri="{FF2B5EF4-FFF2-40B4-BE49-F238E27FC236}">
                  <a16:creationId xmlns:a16="http://schemas.microsoft.com/office/drawing/2014/main" id="{1C62AA14-DD57-42C1-854E-2C92F90AD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>
              <a:extLst>
                <a:ext uri="{FF2B5EF4-FFF2-40B4-BE49-F238E27FC236}">
                  <a16:creationId xmlns:a16="http://schemas.microsoft.com/office/drawing/2014/main" id="{36CD2D52-A6AD-4A25-A83B-C8ADE55C6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76" name="Group 32">
            <a:extLst>
              <a:ext uri="{FF2B5EF4-FFF2-40B4-BE49-F238E27FC236}">
                <a16:creationId xmlns:a16="http://schemas.microsoft.com/office/drawing/2014/main" id="{7B37D790-61FE-4D14-8D71-7ACD27C45E4C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>
              <a:extLst>
                <a:ext uri="{FF2B5EF4-FFF2-40B4-BE49-F238E27FC236}">
                  <a16:creationId xmlns:a16="http://schemas.microsoft.com/office/drawing/2014/main" id="{1EFF63DB-4F28-435A-BAB2-4AECDF6AF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>
              <a:extLst>
                <a:ext uri="{FF2B5EF4-FFF2-40B4-BE49-F238E27FC236}">
                  <a16:creationId xmlns:a16="http://schemas.microsoft.com/office/drawing/2014/main" id="{483D04C6-7FE9-49F9-8739-8B7820244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20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(</a:t>
              </a:r>
              <a:r>
                <a:rPr lang="de-DE" altLang="en-US" sz="1800" dirty="0" err="1"/>
                <a:t>Convolutional</a:t>
              </a:r>
              <a:r>
                <a:rPr lang="de-DE" altLang="en-US" sz="1800" dirty="0"/>
                <a:t>) Neuronal Nets</a:t>
              </a:r>
            </a:p>
          </p:txBody>
        </p:sp>
        <p:sp>
          <p:nvSpPr>
            <p:cNvPr id="7180" name="Rectangle 35">
              <a:extLst>
                <a:ext uri="{FF2B5EF4-FFF2-40B4-BE49-F238E27FC236}">
                  <a16:creationId xmlns:a16="http://schemas.microsoft.com/office/drawing/2014/main" id="{616AD019-EF09-4B63-B770-ACAFD5B49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>
              <a:extLst>
                <a:ext uri="{FF2B5EF4-FFF2-40B4-BE49-F238E27FC236}">
                  <a16:creationId xmlns:a16="http://schemas.microsoft.com/office/drawing/2014/main" id="{38810ABC-A52B-4FB5-976A-991A9DA22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1" name="Group 17">
            <a:extLst/>
          </p:cNvPr>
          <p:cNvGrpSpPr>
            <a:grpSpLocks/>
          </p:cNvGrpSpPr>
          <p:nvPr/>
        </p:nvGrpSpPr>
        <p:grpSpPr bwMode="auto">
          <a:xfrm>
            <a:off x="835026" y="5062538"/>
            <a:ext cx="7486650" cy="500063"/>
            <a:chOff x="240" y="912"/>
            <a:chExt cx="4716" cy="315"/>
          </a:xfrm>
        </p:grpSpPr>
        <p:grpSp>
          <p:nvGrpSpPr>
            <p:cNvPr id="32" name="Group 18">
              <a:extLst/>
            </p:cNvPr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34" name="Rectangle 19">
                <a:extLst/>
              </p:cNvPr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35" name="Text Box 20">
                <a:extLst/>
              </p:cNvPr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22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Training and Test</a:t>
                </a:r>
              </a:p>
            </p:txBody>
          </p:sp>
          <p:sp>
            <p:nvSpPr>
              <p:cNvPr id="36" name="Rectangle 21">
                <a:extLst/>
              </p:cNvPr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37" name="Text Box 22">
                <a:extLst/>
              </p:cNvPr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5.</a:t>
                </a:r>
              </a:p>
            </p:txBody>
          </p:sp>
        </p:grpSp>
        <p:sp>
          <p:nvSpPr>
            <p:cNvPr id="33" name="AutoShape 23">
              <a:extLst/>
            </p:cNvPr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30" name="Group 18">
            <a:extLst>
              <a:ext uri="{FF2B5EF4-FFF2-40B4-BE49-F238E27FC236}">
                <a16:creationId xmlns:a16="http://schemas.microsoft.com/office/drawing/2014/main" id="{4544EEEE-BEBA-453E-A7A2-9F0DEDC52B53}"/>
              </a:ext>
            </a:extLst>
          </p:cNvPr>
          <p:cNvGrpSpPr>
            <a:grpSpLocks/>
          </p:cNvGrpSpPr>
          <p:nvPr/>
        </p:nvGrpSpPr>
        <p:grpSpPr bwMode="auto">
          <a:xfrm>
            <a:off x="1665845" y="5867400"/>
            <a:ext cx="6680200" cy="500063"/>
            <a:chOff x="748" y="3668"/>
            <a:chExt cx="4208" cy="315"/>
          </a:xfrm>
        </p:grpSpPr>
        <p:sp>
          <p:nvSpPr>
            <p:cNvPr id="38" name="Rectangle 19">
              <a:extLst>
                <a:ext uri="{FF2B5EF4-FFF2-40B4-BE49-F238E27FC236}">
                  <a16:creationId xmlns:a16="http://schemas.microsoft.com/office/drawing/2014/main" id="{43C635B0-2CFC-4148-A878-138ED9202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9" name="Text Box 20">
              <a:extLst>
                <a:ext uri="{FF2B5EF4-FFF2-40B4-BE49-F238E27FC236}">
                  <a16:creationId xmlns:a16="http://schemas.microsoft.com/office/drawing/2014/main" id="{65289316-B8EB-4415-9F91-44F8101B2D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Summary</a:t>
              </a:r>
            </a:p>
          </p:txBody>
        </p:sp>
        <p:sp>
          <p:nvSpPr>
            <p:cNvPr id="40" name="Rectangle 21">
              <a:extLst>
                <a:ext uri="{FF2B5EF4-FFF2-40B4-BE49-F238E27FC236}">
                  <a16:creationId xmlns:a16="http://schemas.microsoft.com/office/drawing/2014/main" id="{8F770C00-F4EA-4F10-AA93-5B21D210F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1" name="Text Box 22">
              <a:extLst>
                <a:ext uri="{FF2B5EF4-FFF2-40B4-BE49-F238E27FC236}">
                  <a16:creationId xmlns:a16="http://schemas.microsoft.com/office/drawing/2014/main" id="{F7D33018-E010-413A-AC13-9F47D36DD8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75890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23BAEB-AFC2-41C3-A54E-4E4BDB92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0" dirty="0"/>
              <a:t>Training</a:t>
            </a:r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FC2A53-5BAC-48C1-8ED5-5E0835C78DAD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170155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Problem: very specific datasets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TORCS: </a:t>
            </a:r>
            <a:r>
              <a:rPr lang="en-US" altLang="en-US" b="1" i="1" kern="0" dirty="0"/>
              <a:t>T</a:t>
            </a:r>
            <a:r>
              <a:rPr lang="en-US" altLang="en-US" i="1" kern="0" dirty="0"/>
              <a:t>he </a:t>
            </a:r>
            <a:r>
              <a:rPr lang="en-US" altLang="en-US" b="1" i="1" kern="0" dirty="0"/>
              <a:t>O</a:t>
            </a:r>
            <a:r>
              <a:rPr lang="en-US" altLang="en-US" i="1" kern="0" dirty="0"/>
              <a:t>pen </a:t>
            </a:r>
            <a:r>
              <a:rPr lang="en-US" altLang="en-US" b="1" i="1" kern="0" dirty="0"/>
              <a:t>R</a:t>
            </a:r>
            <a:r>
              <a:rPr lang="en-US" altLang="en-US" i="1" kern="0" dirty="0"/>
              <a:t>acing </a:t>
            </a:r>
            <a:r>
              <a:rPr lang="en-US" altLang="en-US" b="1" i="1" kern="0" dirty="0"/>
              <a:t>C</a:t>
            </a:r>
            <a:r>
              <a:rPr lang="en-US" altLang="en-US" i="1" kern="0" dirty="0"/>
              <a:t>ar </a:t>
            </a:r>
            <a:r>
              <a:rPr lang="en-US" altLang="en-US" b="1" i="1" kern="0" dirty="0"/>
              <a:t>S</a:t>
            </a:r>
            <a:r>
              <a:rPr lang="en-US" altLang="en-US" i="1" kern="0" dirty="0"/>
              <a:t>imulator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KITTI Dataset: 6 hours drive recording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different cameras and views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Additional measurements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63817F5-CF65-4C61-A40C-CBA6C49B4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77" y="1971991"/>
            <a:ext cx="7271320" cy="3998100"/>
          </a:xfrm>
          <a:prstGeom prst="rect">
            <a:avLst/>
          </a:prstGeom>
        </p:spPr>
      </p:pic>
      <p:pic>
        <p:nvPicPr>
          <p:cNvPr id="8" name="Grafik 7" descr="Ein Bild, das Auto, Transport enthält.&#10;&#10;Mit sehr hoher Zuverlässigkeit generierte Beschreibung">
            <a:extLst>
              <a:ext uri="{FF2B5EF4-FFF2-40B4-BE49-F238E27FC236}">
                <a16:creationId xmlns:a16="http://schemas.microsoft.com/office/drawing/2014/main" id="{965D2D44-0811-4E29-8827-7DEFE6523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755" y="2727394"/>
            <a:ext cx="3760015" cy="3242697"/>
          </a:xfrm>
          <a:prstGeom prst="rect">
            <a:avLst/>
          </a:prstGeom>
        </p:spPr>
      </p:pic>
      <p:sp>
        <p:nvSpPr>
          <p:cNvPr id="16" name="Rectangle 3">
            <a:extLst>
              <a:ext uri="{FF2B5EF4-FFF2-40B4-BE49-F238E27FC236}">
                <a16:creationId xmlns:a16="http://schemas.microsoft.com/office/drawing/2014/main" id="{1485D4DA-3259-4D4B-B60A-E05BD0761B9A}"/>
              </a:ext>
            </a:extLst>
          </p:cNvPr>
          <p:cNvSpPr txBox="1">
            <a:spLocks noChangeArrowheads="1"/>
          </p:cNvSpPr>
          <p:nvPr/>
        </p:nvSpPr>
        <p:spPr>
          <a:xfrm>
            <a:off x="1259633" y="3284984"/>
            <a:ext cx="2520280" cy="6480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de-DE" altLang="en-US" sz="1800" kern="0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C1E002B1-3FD7-4732-8603-1C63FE34F35A}"/>
              </a:ext>
            </a:extLst>
          </p:cNvPr>
          <p:cNvSpPr txBox="1">
            <a:spLocks noChangeArrowheads="1"/>
          </p:cNvSpPr>
          <p:nvPr/>
        </p:nvSpPr>
        <p:spPr>
          <a:xfrm>
            <a:off x="4466218" y="3284984"/>
            <a:ext cx="4591090" cy="6480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de-DE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296727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65AD91-5879-4D0A-BAE0-0979BE4A3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en-US" altLang="en-US" noProof="0" dirty="0"/>
              <a:t>Overview</a:t>
            </a:r>
          </a:p>
        </p:txBody>
      </p:sp>
      <p:grpSp>
        <p:nvGrpSpPr>
          <p:cNvPr id="7200" name="Group 4">
            <a:extLst>
              <a:ext uri="{FF2B5EF4-FFF2-40B4-BE49-F238E27FC236}">
                <a16:creationId xmlns:a16="http://schemas.microsoft.com/office/drawing/2014/main" id="{39043642-EAC6-4799-836E-F35CD463A01D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>
              <a:extLst>
                <a:ext uri="{FF2B5EF4-FFF2-40B4-BE49-F238E27FC236}">
                  <a16:creationId xmlns:a16="http://schemas.microsoft.com/office/drawing/2014/main" id="{37135338-BC11-4CBA-B220-595DC646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>
              <a:extLst>
                <a:ext uri="{FF2B5EF4-FFF2-40B4-BE49-F238E27FC236}">
                  <a16:creationId xmlns:a16="http://schemas.microsoft.com/office/drawing/2014/main" id="{4BA4E46E-4C00-45F7-88CE-C8655D5FA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4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Current</a:t>
              </a:r>
              <a:r>
                <a:rPr lang="de-DE" altLang="en-US" sz="1800" dirty="0"/>
                <a:t> </a:t>
              </a:r>
              <a:r>
                <a:rPr lang="de-DE" altLang="en-US" sz="1800" dirty="0" err="1"/>
                <a:t>Approaches</a:t>
              </a:r>
              <a:endParaRPr lang="de-DE" altLang="en-US" sz="1800" dirty="0"/>
            </a:p>
          </p:txBody>
        </p:sp>
        <p:sp>
          <p:nvSpPr>
            <p:cNvPr id="7204" name="Rectangle 7">
              <a:extLst>
                <a:ext uri="{FF2B5EF4-FFF2-40B4-BE49-F238E27FC236}">
                  <a16:creationId xmlns:a16="http://schemas.microsoft.com/office/drawing/2014/main" id="{318195B4-7B39-4D80-B111-BB2B6504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>
              <a:extLst>
                <a:ext uri="{FF2B5EF4-FFF2-40B4-BE49-F238E27FC236}">
                  <a16:creationId xmlns:a16="http://schemas.microsoft.com/office/drawing/2014/main" id="{72DADF36-14F7-4235-ACFC-743281AF5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>
            <a:extLst>
              <a:ext uri="{FF2B5EF4-FFF2-40B4-BE49-F238E27FC236}">
                <a16:creationId xmlns:a16="http://schemas.microsoft.com/office/drawing/2014/main" id="{FD49BED0-4A02-4172-96A6-B16CB26F83FF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>
              <a:extLst>
                <a:ext uri="{FF2B5EF4-FFF2-40B4-BE49-F238E27FC236}">
                  <a16:creationId xmlns:a16="http://schemas.microsoft.com/office/drawing/2014/main" id="{402A0190-4562-418A-A430-200A3E015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>
              <a:extLst>
                <a:ext uri="{FF2B5EF4-FFF2-40B4-BE49-F238E27FC236}">
                  <a16:creationId xmlns:a16="http://schemas.microsoft.com/office/drawing/2014/main" id="{96FFCAE5-E1F7-4262-A1DE-9F2236AAF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Direct</a:t>
              </a:r>
              <a:r>
                <a:rPr lang="de-DE" altLang="en-US" sz="1800" dirty="0"/>
                <a:t> </a:t>
              </a:r>
              <a:r>
                <a:rPr lang="de-DE" altLang="en-US" sz="1800" dirty="0" err="1"/>
                <a:t>Perception</a:t>
              </a:r>
              <a:r>
                <a:rPr lang="de-DE" altLang="en-US" sz="1800" dirty="0"/>
                <a:t> Approach</a:t>
              </a:r>
            </a:p>
          </p:txBody>
        </p:sp>
        <p:sp>
          <p:nvSpPr>
            <p:cNvPr id="7198" name="Rectangle 14">
              <a:extLst>
                <a:ext uri="{FF2B5EF4-FFF2-40B4-BE49-F238E27FC236}">
                  <a16:creationId xmlns:a16="http://schemas.microsoft.com/office/drawing/2014/main" id="{DB0BEEEE-73F1-49D9-97DE-99E4795CE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>
              <a:extLst>
                <a:ext uri="{FF2B5EF4-FFF2-40B4-BE49-F238E27FC236}">
                  <a16:creationId xmlns:a16="http://schemas.microsoft.com/office/drawing/2014/main" id="{697F9F48-DE26-476E-9532-8D54C382F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>
            <a:extLst>
              <a:ext uri="{FF2B5EF4-FFF2-40B4-BE49-F238E27FC236}">
                <a16:creationId xmlns:a16="http://schemas.microsoft.com/office/drawing/2014/main" id="{83486DAD-6CC9-4A1A-BBE6-BFA08219C6DE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>
              <a:extLst>
                <a:ext uri="{FF2B5EF4-FFF2-40B4-BE49-F238E27FC236}">
                  <a16:creationId xmlns:a16="http://schemas.microsoft.com/office/drawing/2014/main" id="{9C50E157-E166-4E4F-97DF-0C265C2CF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>
              <a:extLst>
                <a:ext uri="{FF2B5EF4-FFF2-40B4-BE49-F238E27FC236}">
                  <a16:creationId xmlns:a16="http://schemas.microsoft.com/office/drawing/2014/main" id="{4F3D88CD-94EF-4255-A156-7F8207966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Deep</a:t>
              </a:r>
              <a:r>
                <a:rPr lang="de-DE" altLang="en-US" sz="1800" dirty="0"/>
                <a:t> Learning </a:t>
              </a:r>
              <a:r>
                <a:rPr lang="de-DE" altLang="en-US" sz="1800" dirty="0" err="1"/>
                <a:t>Languages</a:t>
              </a:r>
              <a:endParaRPr lang="de-DE" altLang="en-US" sz="1800" dirty="0"/>
            </a:p>
          </p:txBody>
        </p:sp>
        <p:sp>
          <p:nvSpPr>
            <p:cNvPr id="7192" name="Rectangle 21">
              <a:extLst>
                <a:ext uri="{FF2B5EF4-FFF2-40B4-BE49-F238E27FC236}">
                  <a16:creationId xmlns:a16="http://schemas.microsoft.com/office/drawing/2014/main" id="{1C62AA14-DD57-42C1-854E-2C92F90AD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>
              <a:extLst>
                <a:ext uri="{FF2B5EF4-FFF2-40B4-BE49-F238E27FC236}">
                  <a16:creationId xmlns:a16="http://schemas.microsoft.com/office/drawing/2014/main" id="{36CD2D52-A6AD-4A25-A83B-C8ADE55C6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76" name="Group 32">
            <a:extLst>
              <a:ext uri="{FF2B5EF4-FFF2-40B4-BE49-F238E27FC236}">
                <a16:creationId xmlns:a16="http://schemas.microsoft.com/office/drawing/2014/main" id="{7B37D790-61FE-4D14-8D71-7ACD27C45E4C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>
              <a:extLst>
                <a:ext uri="{FF2B5EF4-FFF2-40B4-BE49-F238E27FC236}">
                  <a16:creationId xmlns:a16="http://schemas.microsoft.com/office/drawing/2014/main" id="{1EFF63DB-4F28-435A-BAB2-4AECDF6AF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>
              <a:extLst>
                <a:ext uri="{FF2B5EF4-FFF2-40B4-BE49-F238E27FC236}">
                  <a16:creationId xmlns:a16="http://schemas.microsoft.com/office/drawing/2014/main" id="{483D04C6-7FE9-49F9-8739-8B7820244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20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(</a:t>
              </a:r>
              <a:r>
                <a:rPr lang="de-DE" altLang="en-US" sz="1800" dirty="0" err="1"/>
                <a:t>Convolutional</a:t>
              </a:r>
              <a:r>
                <a:rPr lang="de-DE" altLang="en-US" sz="1800" dirty="0"/>
                <a:t>) Neuronal Nets</a:t>
              </a:r>
            </a:p>
          </p:txBody>
        </p:sp>
        <p:sp>
          <p:nvSpPr>
            <p:cNvPr id="7180" name="Rectangle 35">
              <a:extLst>
                <a:ext uri="{FF2B5EF4-FFF2-40B4-BE49-F238E27FC236}">
                  <a16:creationId xmlns:a16="http://schemas.microsoft.com/office/drawing/2014/main" id="{616AD019-EF09-4B63-B770-ACAFD5B49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>
              <a:extLst>
                <a:ext uri="{FF2B5EF4-FFF2-40B4-BE49-F238E27FC236}">
                  <a16:creationId xmlns:a16="http://schemas.microsoft.com/office/drawing/2014/main" id="{38810ABC-A52B-4FB5-976A-991A9DA22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2" name="Group 18">
            <a:extLst/>
          </p:cNvPr>
          <p:cNvGrpSpPr>
            <a:grpSpLocks/>
          </p:cNvGrpSpPr>
          <p:nvPr/>
        </p:nvGrpSpPr>
        <p:grpSpPr bwMode="auto">
          <a:xfrm>
            <a:off x="1641476" y="5062538"/>
            <a:ext cx="6680200" cy="500063"/>
            <a:chOff x="748" y="3668"/>
            <a:chExt cx="4208" cy="315"/>
          </a:xfrm>
        </p:grpSpPr>
        <p:sp>
          <p:nvSpPr>
            <p:cNvPr id="34" name="Rectangle 19">
              <a:extLst/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5" name="Text Box 20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2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Training and Test</a:t>
              </a:r>
            </a:p>
          </p:txBody>
        </p:sp>
        <p:sp>
          <p:nvSpPr>
            <p:cNvPr id="36" name="Rectangle 21">
              <a:extLst/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7" name="Text Box 22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30" name="Group 18">
            <a:extLst>
              <a:ext uri="{FF2B5EF4-FFF2-40B4-BE49-F238E27FC236}">
                <a16:creationId xmlns:a16="http://schemas.microsoft.com/office/drawing/2014/main" id="{4544EEEE-BEBA-453E-A7A2-9F0DEDC52B53}"/>
              </a:ext>
            </a:extLst>
          </p:cNvPr>
          <p:cNvGrpSpPr>
            <a:grpSpLocks/>
          </p:cNvGrpSpPr>
          <p:nvPr/>
        </p:nvGrpSpPr>
        <p:grpSpPr bwMode="auto">
          <a:xfrm>
            <a:off x="1665845" y="5867400"/>
            <a:ext cx="6680200" cy="500063"/>
            <a:chOff x="748" y="3668"/>
            <a:chExt cx="4208" cy="315"/>
          </a:xfrm>
        </p:grpSpPr>
        <p:sp>
          <p:nvSpPr>
            <p:cNvPr id="38" name="Rectangle 19">
              <a:extLst>
                <a:ext uri="{FF2B5EF4-FFF2-40B4-BE49-F238E27FC236}">
                  <a16:creationId xmlns:a16="http://schemas.microsoft.com/office/drawing/2014/main" id="{43C635B0-2CFC-4148-A878-138ED9202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9" name="Text Box 20">
              <a:extLst>
                <a:ext uri="{FF2B5EF4-FFF2-40B4-BE49-F238E27FC236}">
                  <a16:creationId xmlns:a16="http://schemas.microsoft.com/office/drawing/2014/main" id="{65289316-B8EB-4415-9F91-44F8101B2D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Summary</a:t>
              </a:r>
            </a:p>
          </p:txBody>
        </p:sp>
        <p:sp>
          <p:nvSpPr>
            <p:cNvPr id="40" name="Rectangle 21">
              <a:extLst>
                <a:ext uri="{FF2B5EF4-FFF2-40B4-BE49-F238E27FC236}">
                  <a16:creationId xmlns:a16="http://schemas.microsoft.com/office/drawing/2014/main" id="{8F770C00-F4EA-4F10-AA93-5B21D210F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1" name="Text Box 22">
              <a:extLst>
                <a:ext uri="{FF2B5EF4-FFF2-40B4-BE49-F238E27FC236}">
                  <a16:creationId xmlns:a16="http://schemas.microsoft.com/office/drawing/2014/main" id="{F7D33018-E010-413A-AC13-9F47D36DD8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  <p:sp>
        <p:nvSpPr>
          <p:cNvPr id="42" name="AutoShape 23">
            <a:extLst>
              <a:ext uri="{FF2B5EF4-FFF2-40B4-BE49-F238E27FC236}">
                <a16:creationId xmlns:a16="http://schemas.microsoft.com/office/drawing/2014/main" id="{CB6AC10B-EF79-4440-8B13-089B0A21F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041" y="5926931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40196761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E0B4B8D5-0508-45A0-8182-A4F0474FDB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CD856-6523-486E-BE8B-054F80418100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34297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Direct perception: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better than behavior reflex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as good as mediated perception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>
                <a:solidFill>
                  <a:srgbClr val="FF0000"/>
                </a:solidFill>
              </a:rPr>
              <a:t>But: </a:t>
            </a:r>
            <a:r>
              <a:rPr lang="en-US" altLang="en-US" kern="0" dirty="0"/>
              <a:t> what about more complexity?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 err="1"/>
              <a:t>CNNArchLang</a:t>
            </a:r>
            <a:r>
              <a:rPr lang="en-US" altLang="en-US" kern="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simplistic language design (python-like)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/>
              <a:t>elegant </a:t>
            </a:r>
            <a:r>
              <a:rPr lang="de-DE" altLang="en-US" kern="0" dirty="0" err="1"/>
              <a:t>definitions</a:t>
            </a:r>
            <a:r>
              <a:rPr lang="de-DE" altLang="en-US" kern="0" dirty="0"/>
              <a:t> of CNNS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 err="1"/>
              <a:t>through</a:t>
            </a:r>
            <a:r>
              <a:rPr lang="de-DE" altLang="en-US" kern="0" dirty="0"/>
              <a:t> </a:t>
            </a:r>
            <a:r>
              <a:rPr lang="de-DE" altLang="en-US" kern="0" dirty="0" err="1"/>
              <a:t>MxNet</a:t>
            </a:r>
            <a:r>
              <a:rPr lang="de-DE" altLang="en-US" kern="0" dirty="0"/>
              <a:t>: SLI and Cluster </a:t>
            </a:r>
            <a:r>
              <a:rPr lang="de-DE" altLang="en-US" kern="0" dirty="0" err="1"/>
              <a:t>usage</a:t>
            </a:r>
            <a:endParaRPr lang="de-DE" altLang="en-US" kern="0" dirty="0"/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 err="1">
                <a:solidFill>
                  <a:srgbClr val="FF0000"/>
                </a:solidFill>
              </a:rPr>
              <a:t>drawbacks</a:t>
            </a:r>
            <a:r>
              <a:rPr lang="de-DE" altLang="en-US" kern="0" dirty="0"/>
              <a:t>:</a:t>
            </a: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lvl="1" eaLnBrk="1" hangingPunct="1">
              <a:lnSpc>
                <a:spcPct val="90000"/>
              </a:lnSpc>
            </a:pPr>
            <a:endParaRPr lang="en-US" altLang="en-US" kern="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CCE297B-16AF-499C-8DE6-01C4CE611B78}"/>
              </a:ext>
            </a:extLst>
          </p:cNvPr>
          <p:cNvSpPr txBox="1">
            <a:spLocks noChangeArrowheads="1"/>
          </p:cNvSpPr>
          <p:nvPr/>
        </p:nvSpPr>
        <p:spPr>
          <a:xfrm>
            <a:off x="2946325" y="4293096"/>
            <a:ext cx="5010051" cy="257502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kern="0" dirty="0"/>
              <a:t>no recurrent neural nets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kern="0" dirty="0"/>
              <a:t>missing set of pre-trained models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de-DE" altLang="en-US" kern="0" dirty="0" err="1"/>
              <a:t>documentation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225795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E0B4B8D5-0508-45A0-8182-A4F0474FDB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Fin.</a:t>
            </a: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B0863541-5D11-4CB3-A011-5AB1A83AE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0159" y="3167390"/>
            <a:ext cx="46634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chemeClr val="tx2"/>
                </a:solidFill>
              </a:rPr>
              <a:t>thank your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62585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65AD91-5879-4D0A-BAE0-0979BE4A3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en-US" altLang="en-US" noProof="0" dirty="0"/>
              <a:t>Overview</a:t>
            </a:r>
          </a:p>
        </p:txBody>
      </p:sp>
      <p:grpSp>
        <p:nvGrpSpPr>
          <p:cNvPr id="7200" name="Group 4">
            <a:extLst>
              <a:ext uri="{FF2B5EF4-FFF2-40B4-BE49-F238E27FC236}">
                <a16:creationId xmlns:a16="http://schemas.microsoft.com/office/drawing/2014/main" id="{39043642-EAC6-4799-836E-F35CD463A01D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>
              <a:extLst>
                <a:ext uri="{FF2B5EF4-FFF2-40B4-BE49-F238E27FC236}">
                  <a16:creationId xmlns:a16="http://schemas.microsoft.com/office/drawing/2014/main" id="{37135338-BC11-4CBA-B220-595DC646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>
              <a:extLst>
                <a:ext uri="{FF2B5EF4-FFF2-40B4-BE49-F238E27FC236}">
                  <a16:creationId xmlns:a16="http://schemas.microsoft.com/office/drawing/2014/main" id="{4BA4E46E-4C00-45F7-88CE-C8655D5FA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4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Current</a:t>
              </a:r>
              <a:r>
                <a:rPr lang="de-DE" altLang="en-US" sz="1800" dirty="0"/>
                <a:t> </a:t>
              </a:r>
              <a:r>
                <a:rPr lang="de-DE" altLang="en-US" sz="1800" dirty="0" err="1"/>
                <a:t>Approaches</a:t>
              </a:r>
              <a:endParaRPr lang="de-DE" altLang="en-US" sz="1800" dirty="0"/>
            </a:p>
          </p:txBody>
        </p:sp>
        <p:sp>
          <p:nvSpPr>
            <p:cNvPr id="7204" name="Rectangle 7">
              <a:extLst>
                <a:ext uri="{FF2B5EF4-FFF2-40B4-BE49-F238E27FC236}">
                  <a16:creationId xmlns:a16="http://schemas.microsoft.com/office/drawing/2014/main" id="{318195B4-7B39-4D80-B111-BB2B6504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>
              <a:extLst>
                <a:ext uri="{FF2B5EF4-FFF2-40B4-BE49-F238E27FC236}">
                  <a16:creationId xmlns:a16="http://schemas.microsoft.com/office/drawing/2014/main" id="{72DADF36-14F7-4235-ACFC-743281AF5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>
            <a:extLst>
              <a:ext uri="{FF2B5EF4-FFF2-40B4-BE49-F238E27FC236}">
                <a16:creationId xmlns:a16="http://schemas.microsoft.com/office/drawing/2014/main" id="{FD49BED0-4A02-4172-96A6-B16CB26F83FF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>
              <a:extLst>
                <a:ext uri="{FF2B5EF4-FFF2-40B4-BE49-F238E27FC236}">
                  <a16:creationId xmlns:a16="http://schemas.microsoft.com/office/drawing/2014/main" id="{402A0190-4562-418A-A430-200A3E015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>
              <a:extLst>
                <a:ext uri="{FF2B5EF4-FFF2-40B4-BE49-F238E27FC236}">
                  <a16:creationId xmlns:a16="http://schemas.microsoft.com/office/drawing/2014/main" id="{96FFCAE5-E1F7-4262-A1DE-9F2236AAF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Direct</a:t>
              </a:r>
              <a:r>
                <a:rPr lang="de-DE" altLang="en-US" sz="1800" dirty="0"/>
                <a:t> </a:t>
              </a:r>
              <a:r>
                <a:rPr lang="de-DE" altLang="en-US" sz="1800" dirty="0" err="1"/>
                <a:t>Perception</a:t>
              </a:r>
              <a:r>
                <a:rPr lang="de-DE" altLang="en-US" sz="1800" dirty="0"/>
                <a:t> Approach</a:t>
              </a:r>
            </a:p>
          </p:txBody>
        </p:sp>
        <p:sp>
          <p:nvSpPr>
            <p:cNvPr id="7198" name="Rectangle 14">
              <a:extLst>
                <a:ext uri="{FF2B5EF4-FFF2-40B4-BE49-F238E27FC236}">
                  <a16:creationId xmlns:a16="http://schemas.microsoft.com/office/drawing/2014/main" id="{DB0BEEEE-73F1-49D9-97DE-99E4795CE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>
              <a:extLst>
                <a:ext uri="{FF2B5EF4-FFF2-40B4-BE49-F238E27FC236}">
                  <a16:creationId xmlns:a16="http://schemas.microsoft.com/office/drawing/2014/main" id="{697F9F48-DE26-476E-9532-8D54C382F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>
            <a:extLst>
              <a:ext uri="{FF2B5EF4-FFF2-40B4-BE49-F238E27FC236}">
                <a16:creationId xmlns:a16="http://schemas.microsoft.com/office/drawing/2014/main" id="{83486DAD-6CC9-4A1A-BBE6-BFA08219C6DE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>
              <a:extLst>
                <a:ext uri="{FF2B5EF4-FFF2-40B4-BE49-F238E27FC236}">
                  <a16:creationId xmlns:a16="http://schemas.microsoft.com/office/drawing/2014/main" id="{9C50E157-E166-4E4F-97DF-0C265C2CF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>
              <a:extLst>
                <a:ext uri="{FF2B5EF4-FFF2-40B4-BE49-F238E27FC236}">
                  <a16:creationId xmlns:a16="http://schemas.microsoft.com/office/drawing/2014/main" id="{4F3D88CD-94EF-4255-A156-7F8207966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Deep</a:t>
              </a:r>
              <a:r>
                <a:rPr lang="de-DE" altLang="en-US" sz="1800" dirty="0"/>
                <a:t> Learning </a:t>
              </a:r>
              <a:r>
                <a:rPr lang="de-DE" altLang="en-US" sz="1800" dirty="0" err="1"/>
                <a:t>Languages</a:t>
              </a:r>
              <a:endParaRPr lang="de-DE" altLang="en-US" sz="1800" dirty="0"/>
            </a:p>
          </p:txBody>
        </p:sp>
        <p:sp>
          <p:nvSpPr>
            <p:cNvPr id="7192" name="Rectangle 21">
              <a:extLst>
                <a:ext uri="{FF2B5EF4-FFF2-40B4-BE49-F238E27FC236}">
                  <a16:creationId xmlns:a16="http://schemas.microsoft.com/office/drawing/2014/main" id="{1C62AA14-DD57-42C1-854E-2C92F90AD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>
              <a:extLst>
                <a:ext uri="{FF2B5EF4-FFF2-40B4-BE49-F238E27FC236}">
                  <a16:creationId xmlns:a16="http://schemas.microsoft.com/office/drawing/2014/main" id="{36CD2D52-A6AD-4A25-A83B-C8ADE55C6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75" name="Group 31">
            <a:extLst>
              <a:ext uri="{FF2B5EF4-FFF2-40B4-BE49-F238E27FC236}">
                <a16:creationId xmlns:a16="http://schemas.microsoft.com/office/drawing/2014/main" id="{115E0374-7D2E-4ABF-9558-BBD6170D6413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1843088"/>
            <a:ext cx="7486650" cy="500062"/>
            <a:chOff x="240" y="912"/>
            <a:chExt cx="4716" cy="315"/>
          </a:xfrm>
        </p:grpSpPr>
        <p:grpSp>
          <p:nvGrpSpPr>
            <p:cNvPr id="7176" name="Group 32">
              <a:extLst>
                <a:ext uri="{FF2B5EF4-FFF2-40B4-BE49-F238E27FC236}">
                  <a16:creationId xmlns:a16="http://schemas.microsoft.com/office/drawing/2014/main" id="{7B37D790-61FE-4D14-8D71-7ACD27C45E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78" name="Rectangle 33">
                <a:extLst>
                  <a:ext uri="{FF2B5EF4-FFF2-40B4-BE49-F238E27FC236}">
                    <a16:creationId xmlns:a16="http://schemas.microsoft.com/office/drawing/2014/main" id="{1EFF63DB-4F28-435A-BAB2-4AECDF6AF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79" name="Text Box 34">
                <a:extLst>
                  <a:ext uri="{FF2B5EF4-FFF2-40B4-BE49-F238E27FC236}">
                    <a16:creationId xmlns:a16="http://schemas.microsoft.com/office/drawing/2014/main" id="{483D04C6-7FE9-49F9-8739-8B7820244D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214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(</a:t>
                </a:r>
                <a:r>
                  <a:rPr lang="de-DE" altLang="en-US" sz="1800" dirty="0" err="1"/>
                  <a:t>Convolutional</a:t>
                </a:r>
                <a:r>
                  <a:rPr lang="de-DE" altLang="en-US" sz="1800" dirty="0"/>
                  <a:t>) Neuronal Nets</a:t>
                </a:r>
              </a:p>
            </p:txBody>
          </p:sp>
          <p:sp>
            <p:nvSpPr>
              <p:cNvPr id="7180" name="Rectangle 35">
                <a:extLst>
                  <a:ext uri="{FF2B5EF4-FFF2-40B4-BE49-F238E27FC236}">
                    <a16:creationId xmlns:a16="http://schemas.microsoft.com/office/drawing/2014/main" id="{616AD019-EF09-4B63-B770-ACAFD5B49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1" name="Text Box 36">
                <a:extLst>
                  <a:ext uri="{FF2B5EF4-FFF2-40B4-BE49-F238E27FC236}">
                    <a16:creationId xmlns:a16="http://schemas.microsoft.com/office/drawing/2014/main" id="{38810ABC-A52B-4FB5-976A-991A9DA22D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" y="3710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/>
                  <a:t>1.</a:t>
                </a:r>
              </a:p>
            </p:txBody>
          </p:sp>
        </p:grpSp>
        <p:sp>
          <p:nvSpPr>
            <p:cNvPr id="7177" name="AutoShape 37">
              <a:extLst>
                <a:ext uri="{FF2B5EF4-FFF2-40B4-BE49-F238E27FC236}">
                  <a16:creationId xmlns:a16="http://schemas.microsoft.com/office/drawing/2014/main" id="{236610C0-74A5-4332-941C-FD509206B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32" name="Group 18">
            <a:extLst/>
          </p:cNvPr>
          <p:cNvGrpSpPr>
            <a:grpSpLocks/>
          </p:cNvGrpSpPr>
          <p:nvPr/>
        </p:nvGrpSpPr>
        <p:grpSpPr bwMode="auto">
          <a:xfrm>
            <a:off x="1641476" y="5062538"/>
            <a:ext cx="6680200" cy="500063"/>
            <a:chOff x="748" y="3668"/>
            <a:chExt cx="4208" cy="315"/>
          </a:xfrm>
        </p:grpSpPr>
        <p:sp>
          <p:nvSpPr>
            <p:cNvPr id="34" name="Rectangle 19">
              <a:extLst/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5" name="Text Box 20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2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Training and Test</a:t>
              </a:r>
            </a:p>
          </p:txBody>
        </p:sp>
        <p:sp>
          <p:nvSpPr>
            <p:cNvPr id="36" name="Rectangle 21">
              <a:extLst/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7" name="Text Box 22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30" name="Group 18">
            <a:extLst>
              <a:ext uri="{FF2B5EF4-FFF2-40B4-BE49-F238E27FC236}">
                <a16:creationId xmlns:a16="http://schemas.microsoft.com/office/drawing/2014/main" id="{7DCFA399-5A35-47DB-8FBC-9A815D36F3DD}"/>
              </a:ext>
            </a:extLst>
          </p:cNvPr>
          <p:cNvGrpSpPr>
            <a:grpSpLocks/>
          </p:cNvGrpSpPr>
          <p:nvPr/>
        </p:nvGrpSpPr>
        <p:grpSpPr bwMode="auto">
          <a:xfrm>
            <a:off x="1665845" y="5867400"/>
            <a:ext cx="6680200" cy="500063"/>
            <a:chOff x="748" y="3668"/>
            <a:chExt cx="4208" cy="315"/>
          </a:xfrm>
        </p:grpSpPr>
        <p:sp>
          <p:nvSpPr>
            <p:cNvPr id="31" name="Rectangle 19">
              <a:extLst>
                <a:ext uri="{FF2B5EF4-FFF2-40B4-BE49-F238E27FC236}">
                  <a16:creationId xmlns:a16="http://schemas.microsoft.com/office/drawing/2014/main" id="{842F9903-0D50-4D9C-8816-8D5E146C7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3" name="Text Box 20">
              <a:extLst>
                <a:ext uri="{FF2B5EF4-FFF2-40B4-BE49-F238E27FC236}">
                  <a16:creationId xmlns:a16="http://schemas.microsoft.com/office/drawing/2014/main" id="{0B838691-E8F0-4B16-A7AE-E7910859F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Summary</a:t>
              </a:r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FE16F440-A74C-4145-BCC6-EA2735B75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FE3032CC-F2D5-4AD5-9C96-81D1989EE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700473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DDF51-3F2D-4F16-953A-A41E25D8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(Convolution) Neural Nets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7D9EC76-B1E0-43A8-9721-89BB6D9EC3C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19442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neural net: 3 layer-types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convolutional: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multiple Hidden-Layer (deep)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different layers: fully-connected, convolution, pooling, </a:t>
            </a:r>
            <a:r>
              <a:rPr lang="en-US" altLang="en-US" kern="0" dirty="0" err="1"/>
              <a:t>ReLU</a:t>
            </a: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 err="1"/>
              <a:t>AlexNet</a:t>
            </a:r>
            <a:endParaRPr lang="en-US" altLang="en-US" kern="0" dirty="0"/>
          </a:p>
        </p:txBody>
      </p:sp>
      <p:grpSp>
        <p:nvGrpSpPr>
          <p:cNvPr id="334" name="Verschwindenen Pfeile kleines NN">
            <a:extLst>
              <a:ext uri="{FF2B5EF4-FFF2-40B4-BE49-F238E27FC236}">
                <a16:creationId xmlns:a16="http://schemas.microsoft.com/office/drawing/2014/main" id="{2E385AC7-1064-498F-B44D-50750986CD07}"/>
              </a:ext>
            </a:extLst>
          </p:cNvPr>
          <p:cNvGrpSpPr/>
          <p:nvPr/>
        </p:nvGrpSpPr>
        <p:grpSpPr>
          <a:xfrm>
            <a:off x="4716016" y="3789040"/>
            <a:ext cx="648072" cy="2019416"/>
            <a:chOff x="4716016" y="3789040"/>
            <a:chExt cx="648072" cy="2019416"/>
          </a:xfrm>
        </p:grpSpPr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0B5C3ADF-E4B1-47CF-88B1-F7C4F3B7BF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16016" y="3789040"/>
              <a:ext cx="648072" cy="1011305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431E9D02-6140-48D5-B804-033808930B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16016" y="4293096"/>
              <a:ext cx="648072" cy="507249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2BD24F66-6A3F-4E13-B0E5-B6517CE7F7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16016" y="4800344"/>
              <a:ext cx="648072" cy="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AD38853C-DAC9-4B88-ADA1-613528AE7CC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16016" y="4800345"/>
              <a:ext cx="648072" cy="50724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787438C6-6205-41C1-B931-3767EAC5029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16016" y="4800345"/>
              <a:ext cx="648072" cy="100811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83" name="Geschweifte Klammer rechts 82">
            <a:extLst>
              <a:ext uri="{FF2B5EF4-FFF2-40B4-BE49-F238E27FC236}">
                <a16:creationId xmlns:a16="http://schemas.microsoft.com/office/drawing/2014/main" id="{2301DB8B-2AAD-4C85-BBEB-71410885D3F4}"/>
              </a:ext>
            </a:extLst>
          </p:cNvPr>
          <p:cNvSpPr/>
          <p:nvPr/>
        </p:nvSpPr>
        <p:spPr bwMode="auto">
          <a:xfrm rot="5400000">
            <a:off x="4535996" y="5778836"/>
            <a:ext cx="144016" cy="648071"/>
          </a:xfrm>
          <a:prstGeom prst="rightBrace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Geschweifte Klammer rechts 83">
            <a:extLst>
              <a:ext uri="{FF2B5EF4-FFF2-40B4-BE49-F238E27FC236}">
                <a16:creationId xmlns:a16="http://schemas.microsoft.com/office/drawing/2014/main" id="{ED8A96B9-FD26-422C-A475-87BFB2DBCD88}"/>
              </a:ext>
            </a:extLst>
          </p:cNvPr>
          <p:cNvSpPr/>
          <p:nvPr/>
        </p:nvSpPr>
        <p:spPr bwMode="auto">
          <a:xfrm rot="5400000">
            <a:off x="5440910" y="5885257"/>
            <a:ext cx="144016" cy="428846"/>
          </a:xfrm>
          <a:prstGeom prst="rightBrace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8518B874-E79B-48BD-A6E2-61ADC70E8D66}"/>
              </a:ext>
            </a:extLst>
          </p:cNvPr>
          <p:cNvSpPr txBox="1"/>
          <p:nvPr/>
        </p:nvSpPr>
        <p:spPr>
          <a:xfrm>
            <a:off x="4324913" y="6146419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</a:p>
        </p:txBody>
      </p:sp>
      <p:sp>
        <p:nvSpPr>
          <p:cNvPr id="318" name="Geschweifte Klammer rechts 317">
            <a:extLst>
              <a:ext uri="{FF2B5EF4-FFF2-40B4-BE49-F238E27FC236}">
                <a16:creationId xmlns:a16="http://schemas.microsoft.com/office/drawing/2014/main" id="{1FF7A1E2-D8AA-4356-8CBC-3546ECC11EFB}"/>
              </a:ext>
            </a:extLst>
          </p:cNvPr>
          <p:cNvSpPr/>
          <p:nvPr/>
        </p:nvSpPr>
        <p:spPr bwMode="auto">
          <a:xfrm rot="5400000">
            <a:off x="5451123" y="4862113"/>
            <a:ext cx="113961" cy="2448271"/>
          </a:xfrm>
          <a:prstGeom prst="rightBrace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36" name="Input Layer Beschriftung">
            <a:extLst>
              <a:ext uri="{FF2B5EF4-FFF2-40B4-BE49-F238E27FC236}">
                <a16:creationId xmlns:a16="http://schemas.microsoft.com/office/drawing/2014/main" id="{10385DA9-F651-4ABA-B446-90BD572DE89E}"/>
              </a:ext>
            </a:extLst>
          </p:cNvPr>
          <p:cNvGrpSpPr/>
          <p:nvPr/>
        </p:nvGrpSpPr>
        <p:grpSpPr>
          <a:xfrm>
            <a:off x="3406652" y="6027672"/>
            <a:ext cx="466794" cy="364968"/>
            <a:chOff x="3406652" y="6027672"/>
            <a:chExt cx="466794" cy="364968"/>
          </a:xfrm>
        </p:grpSpPr>
        <p:sp>
          <p:nvSpPr>
            <p:cNvPr id="82" name="Geschweifte Klammer rechts 81">
              <a:extLst>
                <a:ext uri="{FF2B5EF4-FFF2-40B4-BE49-F238E27FC236}">
                  <a16:creationId xmlns:a16="http://schemas.microsoft.com/office/drawing/2014/main" id="{9EC36003-4D5D-403B-A795-9ADABF873617}"/>
                </a:ext>
              </a:extLst>
            </p:cNvPr>
            <p:cNvSpPr/>
            <p:nvPr/>
          </p:nvSpPr>
          <p:spPr bwMode="auto">
            <a:xfrm rot="5400000">
              <a:off x="3563888" y="5885257"/>
              <a:ext cx="144016" cy="428846"/>
            </a:xfrm>
            <a:prstGeom prst="rightBrace">
              <a:avLst/>
            </a:prstGeom>
            <a:solidFill>
              <a:srgbClr val="FFFF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6F51DBDA-D463-4610-B2B0-CCDE114C50DD}"/>
                </a:ext>
              </a:extLst>
            </p:cNvPr>
            <p:cNvSpPr txBox="1"/>
            <p:nvPr/>
          </p:nvSpPr>
          <p:spPr>
            <a:xfrm>
              <a:off x="3406652" y="6146419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</p:grpSp>
      <p:grpSp>
        <p:nvGrpSpPr>
          <p:cNvPr id="328" name="Output Layer Beschriftung">
            <a:extLst>
              <a:ext uri="{FF2B5EF4-FFF2-40B4-BE49-F238E27FC236}">
                <a16:creationId xmlns:a16="http://schemas.microsoft.com/office/drawing/2014/main" id="{BECBB8A5-46BB-4AE8-A460-31CEFD1267B8}"/>
              </a:ext>
            </a:extLst>
          </p:cNvPr>
          <p:cNvGrpSpPr/>
          <p:nvPr/>
        </p:nvGrpSpPr>
        <p:grpSpPr>
          <a:xfrm>
            <a:off x="5239439" y="6031069"/>
            <a:ext cx="537327" cy="390237"/>
            <a:chOff x="5239440" y="6026076"/>
            <a:chExt cx="537327" cy="390237"/>
          </a:xfrm>
        </p:grpSpPr>
        <p:sp>
          <p:nvSpPr>
            <p:cNvPr id="319" name="Geschweifte Klammer rechts 318">
              <a:extLst>
                <a:ext uri="{FF2B5EF4-FFF2-40B4-BE49-F238E27FC236}">
                  <a16:creationId xmlns:a16="http://schemas.microsoft.com/office/drawing/2014/main" id="{A0DA105F-4371-4009-81CF-E2034F509401}"/>
                </a:ext>
              </a:extLst>
            </p:cNvPr>
            <p:cNvSpPr/>
            <p:nvPr/>
          </p:nvSpPr>
          <p:spPr bwMode="auto">
            <a:xfrm rot="5400000">
              <a:off x="5440910" y="5883661"/>
              <a:ext cx="144016" cy="428846"/>
            </a:xfrm>
            <a:prstGeom prst="rightBrace">
              <a:avLst/>
            </a:prstGeom>
            <a:solidFill>
              <a:srgbClr val="FFFF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2" name="Textfeld 321">
              <a:extLst>
                <a:ext uri="{FF2B5EF4-FFF2-40B4-BE49-F238E27FC236}">
                  <a16:creationId xmlns:a16="http://schemas.microsoft.com/office/drawing/2014/main" id="{F24E3D3D-A612-4B27-8563-1DAE1E91BD9A}"/>
                </a:ext>
              </a:extLst>
            </p:cNvPr>
            <p:cNvSpPr txBox="1"/>
            <p:nvPr/>
          </p:nvSpPr>
          <p:spPr>
            <a:xfrm>
              <a:off x="5239440" y="6170092"/>
              <a:ext cx="5373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  <p:grpSp>
        <p:nvGrpSpPr>
          <p:cNvPr id="271" name="Middle Layer first layer">
            <a:extLst>
              <a:ext uri="{FF2B5EF4-FFF2-40B4-BE49-F238E27FC236}">
                <a16:creationId xmlns:a16="http://schemas.microsoft.com/office/drawing/2014/main" id="{7BEBE264-CFEA-4B7C-BB38-CB4B8A0BC0D4}"/>
              </a:ext>
            </a:extLst>
          </p:cNvPr>
          <p:cNvGrpSpPr/>
          <p:nvPr/>
        </p:nvGrpSpPr>
        <p:grpSpPr>
          <a:xfrm>
            <a:off x="4427984" y="3643428"/>
            <a:ext cx="288032" cy="2307448"/>
            <a:chOff x="4427984" y="3643428"/>
            <a:chExt cx="288032" cy="2307448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AE3860AE-AF68-4A0D-9554-9F5C4486CD2C}"/>
                </a:ext>
              </a:extLst>
            </p:cNvPr>
            <p:cNvSpPr/>
            <p:nvPr/>
          </p:nvSpPr>
          <p:spPr bwMode="auto">
            <a:xfrm>
              <a:off x="4427984" y="3643428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7F14530D-1BE7-4A3F-9F28-BB5FA3D29AB6}"/>
                </a:ext>
              </a:extLst>
            </p:cNvPr>
            <p:cNvSpPr/>
            <p:nvPr/>
          </p:nvSpPr>
          <p:spPr bwMode="auto">
            <a:xfrm>
              <a:off x="4427984" y="414748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B6760EF0-4215-4C0B-931F-9B9032F0F28E}"/>
                </a:ext>
              </a:extLst>
            </p:cNvPr>
            <p:cNvSpPr/>
            <p:nvPr/>
          </p:nvSpPr>
          <p:spPr bwMode="auto">
            <a:xfrm>
              <a:off x="4427984" y="4654732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6184C512-011B-417E-9DCE-999C682E76CB}"/>
                </a:ext>
              </a:extLst>
            </p:cNvPr>
            <p:cNvSpPr/>
            <p:nvPr/>
          </p:nvSpPr>
          <p:spPr bwMode="auto">
            <a:xfrm>
              <a:off x="4427984" y="5161980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2B141E23-BB20-4E8F-99C0-811E15CF6025}"/>
                </a:ext>
              </a:extLst>
            </p:cNvPr>
            <p:cNvSpPr/>
            <p:nvPr/>
          </p:nvSpPr>
          <p:spPr bwMode="auto">
            <a:xfrm>
              <a:off x="4427984" y="566284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92" name="Input to Middle Layer Verbindungen">
            <a:extLst>
              <a:ext uri="{FF2B5EF4-FFF2-40B4-BE49-F238E27FC236}">
                <a16:creationId xmlns:a16="http://schemas.microsoft.com/office/drawing/2014/main" id="{A0213DB4-7906-47AE-8037-ED7CCB019F9E}"/>
              </a:ext>
            </a:extLst>
          </p:cNvPr>
          <p:cNvGrpSpPr/>
          <p:nvPr/>
        </p:nvGrpSpPr>
        <p:grpSpPr>
          <a:xfrm>
            <a:off x="3779912" y="3787444"/>
            <a:ext cx="648072" cy="2019416"/>
            <a:chOff x="3779912" y="3787444"/>
            <a:chExt cx="648072" cy="2019416"/>
          </a:xfrm>
        </p:grpSpPr>
        <p:cxnSp>
          <p:nvCxnSpPr>
            <p:cNvPr id="100" name="Gerade Verbindung mit Pfeil 99">
              <a:extLst>
                <a:ext uri="{FF2B5EF4-FFF2-40B4-BE49-F238E27FC236}">
                  <a16:creationId xmlns:a16="http://schemas.microsoft.com/office/drawing/2014/main" id="{59D6DB65-EC98-44FE-B8AC-30B1E5D5257E}"/>
                </a:ext>
              </a:extLst>
            </p:cNvPr>
            <p:cNvCxnSpPr>
              <a:stCxn id="90" idx="6"/>
              <a:endCxn id="94" idx="2"/>
            </p:cNvCxnSpPr>
            <p:nvPr/>
          </p:nvCxnSpPr>
          <p:spPr bwMode="auto">
            <a:xfrm flipV="1">
              <a:off x="3779912" y="3787444"/>
              <a:ext cx="648072" cy="28803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Gerade Verbindung mit Pfeil 100">
              <a:extLst>
                <a:ext uri="{FF2B5EF4-FFF2-40B4-BE49-F238E27FC236}">
                  <a16:creationId xmlns:a16="http://schemas.microsoft.com/office/drawing/2014/main" id="{57980078-B906-408C-90FC-3FF0BFA576FD}"/>
                </a:ext>
              </a:extLst>
            </p:cNvPr>
            <p:cNvCxnSpPr>
              <a:stCxn id="90" idx="6"/>
              <a:endCxn id="95" idx="2"/>
            </p:cNvCxnSpPr>
            <p:nvPr/>
          </p:nvCxnSpPr>
          <p:spPr bwMode="auto">
            <a:xfrm>
              <a:off x="3779912" y="4075476"/>
              <a:ext cx="648072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Gerade Verbindung mit Pfeil 101">
              <a:extLst>
                <a:ext uri="{FF2B5EF4-FFF2-40B4-BE49-F238E27FC236}">
                  <a16:creationId xmlns:a16="http://schemas.microsoft.com/office/drawing/2014/main" id="{F4B5423E-9AF9-4590-B668-8370B65ADC3A}"/>
                </a:ext>
              </a:extLst>
            </p:cNvPr>
            <p:cNvCxnSpPr>
              <a:stCxn id="90" idx="6"/>
              <a:endCxn id="96" idx="2"/>
            </p:cNvCxnSpPr>
            <p:nvPr/>
          </p:nvCxnSpPr>
          <p:spPr bwMode="auto">
            <a:xfrm>
              <a:off x="3779912" y="4075476"/>
              <a:ext cx="648072" cy="72327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3" name="Gerade Verbindung mit Pfeil 102">
              <a:extLst>
                <a:ext uri="{FF2B5EF4-FFF2-40B4-BE49-F238E27FC236}">
                  <a16:creationId xmlns:a16="http://schemas.microsoft.com/office/drawing/2014/main" id="{0363D8B9-C2C1-4680-86E6-51062D592BDA}"/>
                </a:ext>
              </a:extLst>
            </p:cNvPr>
            <p:cNvCxnSpPr>
              <a:stCxn id="90" idx="6"/>
              <a:endCxn id="97" idx="2"/>
            </p:cNvCxnSpPr>
            <p:nvPr/>
          </p:nvCxnSpPr>
          <p:spPr bwMode="auto">
            <a:xfrm>
              <a:off x="3779912" y="4075476"/>
              <a:ext cx="648072" cy="123052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2281E7F8-4A39-4920-AEE6-E01E78B3139C}"/>
                </a:ext>
              </a:extLst>
            </p:cNvPr>
            <p:cNvCxnSpPr>
              <a:stCxn id="90" idx="6"/>
              <a:endCxn id="98" idx="2"/>
            </p:cNvCxnSpPr>
            <p:nvPr/>
          </p:nvCxnSpPr>
          <p:spPr bwMode="auto">
            <a:xfrm>
              <a:off x="3779912" y="4075476"/>
              <a:ext cx="648072" cy="173138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Gerade Verbindung mit Pfeil 104">
              <a:extLst>
                <a:ext uri="{FF2B5EF4-FFF2-40B4-BE49-F238E27FC236}">
                  <a16:creationId xmlns:a16="http://schemas.microsoft.com/office/drawing/2014/main" id="{FA68FEFA-CE2E-4818-85F5-FB5DC25FA27D}"/>
                </a:ext>
              </a:extLst>
            </p:cNvPr>
            <p:cNvCxnSpPr>
              <a:stCxn id="91" idx="6"/>
              <a:endCxn id="94" idx="2"/>
            </p:cNvCxnSpPr>
            <p:nvPr/>
          </p:nvCxnSpPr>
          <p:spPr bwMode="auto">
            <a:xfrm flipV="1">
              <a:off x="3779912" y="3787444"/>
              <a:ext cx="648072" cy="79208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7F4353E5-A8FC-4A29-A35A-DDFBD009A6F2}"/>
                </a:ext>
              </a:extLst>
            </p:cNvPr>
            <p:cNvCxnSpPr>
              <a:stCxn id="91" idx="6"/>
              <a:endCxn id="95" idx="2"/>
            </p:cNvCxnSpPr>
            <p:nvPr/>
          </p:nvCxnSpPr>
          <p:spPr bwMode="auto">
            <a:xfrm flipV="1">
              <a:off x="3779912" y="4291500"/>
              <a:ext cx="648072" cy="28803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Gerade Verbindung mit Pfeil 106">
              <a:extLst>
                <a:ext uri="{FF2B5EF4-FFF2-40B4-BE49-F238E27FC236}">
                  <a16:creationId xmlns:a16="http://schemas.microsoft.com/office/drawing/2014/main" id="{BD5F3B9D-AC08-4579-948A-5AC60AA3708B}"/>
                </a:ext>
              </a:extLst>
            </p:cNvPr>
            <p:cNvCxnSpPr>
              <a:stCxn id="91" idx="6"/>
              <a:endCxn id="96" idx="2"/>
            </p:cNvCxnSpPr>
            <p:nvPr/>
          </p:nvCxnSpPr>
          <p:spPr bwMode="auto">
            <a:xfrm>
              <a:off x="3779912" y="4579532"/>
              <a:ext cx="648072" cy="21921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Gerade Verbindung mit Pfeil 107">
              <a:extLst>
                <a:ext uri="{FF2B5EF4-FFF2-40B4-BE49-F238E27FC236}">
                  <a16:creationId xmlns:a16="http://schemas.microsoft.com/office/drawing/2014/main" id="{94029F98-4574-4A45-A9A6-B05790941B1C}"/>
                </a:ext>
              </a:extLst>
            </p:cNvPr>
            <p:cNvCxnSpPr>
              <a:stCxn id="92" idx="6"/>
              <a:endCxn id="97" idx="2"/>
            </p:cNvCxnSpPr>
            <p:nvPr/>
          </p:nvCxnSpPr>
          <p:spPr bwMode="auto">
            <a:xfrm>
              <a:off x="3779912" y="5086780"/>
              <a:ext cx="648072" cy="21921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Gerade Verbindung mit Pfeil 108">
              <a:extLst>
                <a:ext uri="{FF2B5EF4-FFF2-40B4-BE49-F238E27FC236}">
                  <a16:creationId xmlns:a16="http://schemas.microsoft.com/office/drawing/2014/main" id="{8E62A4BE-6433-4509-938A-6F655512AA30}"/>
                </a:ext>
              </a:extLst>
            </p:cNvPr>
            <p:cNvCxnSpPr>
              <a:stCxn id="92" idx="6"/>
              <a:endCxn id="98" idx="2"/>
            </p:cNvCxnSpPr>
            <p:nvPr/>
          </p:nvCxnSpPr>
          <p:spPr bwMode="auto">
            <a:xfrm>
              <a:off x="3779912" y="5086780"/>
              <a:ext cx="648072" cy="72008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A5F09962-93BB-45F4-B08C-08067C70DA99}"/>
                </a:ext>
              </a:extLst>
            </p:cNvPr>
            <p:cNvCxnSpPr>
              <a:stCxn id="91" idx="6"/>
              <a:endCxn id="97" idx="2"/>
            </p:cNvCxnSpPr>
            <p:nvPr/>
          </p:nvCxnSpPr>
          <p:spPr bwMode="auto">
            <a:xfrm>
              <a:off x="3779912" y="4579532"/>
              <a:ext cx="648072" cy="72646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4217DD7C-B5D1-484F-A6AC-305ACCD958F9}"/>
                </a:ext>
              </a:extLst>
            </p:cNvPr>
            <p:cNvCxnSpPr>
              <a:stCxn id="91" idx="6"/>
              <a:endCxn id="98" idx="2"/>
            </p:cNvCxnSpPr>
            <p:nvPr/>
          </p:nvCxnSpPr>
          <p:spPr bwMode="auto">
            <a:xfrm>
              <a:off x="3779912" y="4579532"/>
              <a:ext cx="648072" cy="122732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2" name="Gerade Verbindung mit Pfeil 111">
              <a:extLst>
                <a:ext uri="{FF2B5EF4-FFF2-40B4-BE49-F238E27FC236}">
                  <a16:creationId xmlns:a16="http://schemas.microsoft.com/office/drawing/2014/main" id="{129F25EF-DC32-4BA0-8C22-B49BE7C01B31}"/>
                </a:ext>
              </a:extLst>
            </p:cNvPr>
            <p:cNvCxnSpPr>
              <a:stCxn id="92" idx="6"/>
              <a:endCxn id="94" idx="2"/>
            </p:cNvCxnSpPr>
            <p:nvPr/>
          </p:nvCxnSpPr>
          <p:spPr bwMode="auto">
            <a:xfrm flipV="1">
              <a:off x="3779912" y="3787444"/>
              <a:ext cx="648072" cy="129933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3" name="Gerade Verbindung mit Pfeil 112">
              <a:extLst>
                <a:ext uri="{FF2B5EF4-FFF2-40B4-BE49-F238E27FC236}">
                  <a16:creationId xmlns:a16="http://schemas.microsoft.com/office/drawing/2014/main" id="{7F43B7D8-EC3D-46E3-BFFC-1DD341F9E409}"/>
                </a:ext>
              </a:extLst>
            </p:cNvPr>
            <p:cNvCxnSpPr>
              <a:stCxn id="92" idx="6"/>
              <a:endCxn id="95" idx="2"/>
            </p:cNvCxnSpPr>
            <p:nvPr/>
          </p:nvCxnSpPr>
          <p:spPr bwMode="auto">
            <a:xfrm flipV="1">
              <a:off x="3779912" y="4291500"/>
              <a:ext cx="648072" cy="79528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Gerade Verbindung mit Pfeil 113">
              <a:extLst>
                <a:ext uri="{FF2B5EF4-FFF2-40B4-BE49-F238E27FC236}">
                  <a16:creationId xmlns:a16="http://schemas.microsoft.com/office/drawing/2014/main" id="{5D5F4448-82DF-4470-A275-1BB39BB57468}"/>
                </a:ext>
              </a:extLst>
            </p:cNvPr>
            <p:cNvCxnSpPr>
              <a:stCxn id="92" idx="6"/>
              <a:endCxn id="96" idx="2"/>
            </p:cNvCxnSpPr>
            <p:nvPr/>
          </p:nvCxnSpPr>
          <p:spPr bwMode="auto">
            <a:xfrm flipV="1">
              <a:off x="3779912" y="4798748"/>
              <a:ext cx="648072" cy="28803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5" name="Gerade Verbindung mit Pfeil 114">
              <a:extLst>
                <a:ext uri="{FF2B5EF4-FFF2-40B4-BE49-F238E27FC236}">
                  <a16:creationId xmlns:a16="http://schemas.microsoft.com/office/drawing/2014/main" id="{A02D184E-4E44-44FB-A751-510B0DAAC44C}"/>
                </a:ext>
              </a:extLst>
            </p:cNvPr>
            <p:cNvCxnSpPr>
              <a:stCxn id="93" idx="6"/>
              <a:endCxn id="94" idx="2"/>
            </p:cNvCxnSpPr>
            <p:nvPr/>
          </p:nvCxnSpPr>
          <p:spPr bwMode="auto">
            <a:xfrm flipV="1">
              <a:off x="3779912" y="3787444"/>
              <a:ext cx="648072" cy="180658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Gerade Verbindung mit Pfeil 115">
              <a:extLst>
                <a:ext uri="{FF2B5EF4-FFF2-40B4-BE49-F238E27FC236}">
                  <a16:creationId xmlns:a16="http://schemas.microsoft.com/office/drawing/2014/main" id="{04D690E2-1936-4799-BC35-51C5855FBB9E}"/>
                </a:ext>
              </a:extLst>
            </p:cNvPr>
            <p:cNvCxnSpPr>
              <a:stCxn id="93" idx="6"/>
              <a:endCxn id="95" idx="2"/>
            </p:cNvCxnSpPr>
            <p:nvPr/>
          </p:nvCxnSpPr>
          <p:spPr bwMode="auto">
            <a:xfrm flipV="1">
              <a:off x="3779912" y="4291500"/>
              <a:ext cx="648072" cy="130252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Gerade Verbindung mit Pfeil 116">
              <a:extLst>
                <a:ext uri="{FF2B5EF4-FFF2-40B4-BE49-F238E27FC236}">
                  <a16:creationId xmlns:a16="http://schemas.microsoft.com/office/drawing/2014/main" id="{2A5774E6-DA62-46DC-BEF0-935509003837}"/>
                </a:ext>
              </a:extLst>
            </p:cNvPr>
            <p:cNvCxnSpPr>
              <a:stCxn id="93" idx="6"/>
              <a:endCxn id="96" idx="2"/>
            </p:cNvCxnSpPr>
            <p:nvPr/>
          </p:nvCxnSpPr>
          <p:spPr bwMode="auto">
            <a:xfrm flipV="1">
              <a:off x="3779912" y="4798748"/>
              <a:ext cx="648072" cy="79528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Gerade Verbindung mit Pfeil 117">
              <a:extLst>
                <a:ext uri="{FF2B5EF4-FFF2-40B4-BE49-F238E27FC236}">
                  <a16:creationId xmlns:a16="http://schemas.microsoft.com/office/drawing/2014/main" id="{9B5E4288-BC2A-486B-93BF-E081E7522C75}"/>
                </a:ext>
              </a:extLst>
            </p:cNvPr>
            <p:cNvCxnSpPr>
              <a:stCxn id="93" idx="6"/>
              <a:endCxn id="97" idx="2"/>
            </p:cNvCxnSpPr>
            <p:nvPr/>
          </p:nvCxnSpPr>
          <p:spPr bwMode="auto">
            <a:xfrm flipV="1">
              <a:off x="3779912" y="5305996"/>
              <a:ext cx="648072" cy="28803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Gerade Verbindung mit Pfeil 118">
              <a:extLst>
                <a:ext uri="{FF2B5EF4-FFF2-40B4-BE49-F238E27FC236}">
                  <a16:creationId xmlns:a16="http://schemas.microsoft.com/office/drawing/2014/main" id="{2BAF92AC-AC8A-4A7D-AED0-823E97092464}"/>
                </a:ext>
              </a:extLst>
            </p:cNvPr>
            <p:cNvCxnSpPr>
              <a:stCxn id="93" idx="6"/>
              <a:endCxn id="98" idx="2"/>
            </p:cNvCxnSpPr>
            <p:nvPr/>
          </p:nvCxnSpPr>
          <p:spPr bwMode="auto">
            <a:xfrm>
              <a:off x="3779912" y="5594028"/>
              <a:ext cx="648072" cy="21283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90" name="Input Layer">
            <a:extLst>
              <a:ext uri="{FF2B5EF4-FFF2-40B4-BE49-F238E27FC236}">
                <a16:creationId xmlns:a16="http://schemas.microsoft.com/office/drawing/2014/main" id="{D653301A-D35E-4072-81DE-081A7A8FB3AF}"/>
              </a:ext>
            </a:extLst>
          </p:cNvPr>
          <p:cNvGrpSpPr/>
          <p:nvPr/>
        </p:nvGrpSpPr>
        <p:grpSpPr>
          <a:xfrm>
            <a:off x="3275856" y="3931460"/>
            <a:ext cx="504056" cy="1806584"/>
            <a:chOff x="3275856" y="3931460"/>
            <a:chExt cx="504056" cy="1806584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E3339833-6FF6-4107-B526-294EBA2D483D}"/>
                </a:ext>
              </a:extLst>
            </p:cNvPr>
            <p:cNvSpPr/>
            <p:nvPr/>
          </p:nvSpPr>
          <p:spPr bwMode="auto">
            <a:xfrm>
              <a:off x="3491880" y="3931460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87AF8639-2DBC-4D4D-95AF-8399004FCE71}"/>
                </a:ext>
              </a:extLst>
            </p:cNvPr>
            <p:cNvSpPr/>
            <p:nvPr/>
          </p:nvSpPr>
          <p:spPr bwMode="auto">
            <a:xfrm>
              <a:off x="3491880" y="4435516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DE57F7D2-F263-4F5A-AE66-6A6AC32A1ABA}"/>
                </a:ext>
              </a:extLst>
            </p:cNvPr>
            <p:cNvSpPr/>
            <p:nvPr/>
          </p:nvSpPr>
          <p:spPr bwMode="auto">
            <a:xfrm>
              <a:off x="3491880" y="4942764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ECB7520B-EC15-4494-8FBB-546C895F4C71}"/>
                </a:ext>
              </a:extLst>
            </p:cNvPr>
            <p:cNvSpPr/>
            <p:nvPr/>
          </p:nvSpPr>
          <p:spPr bwMode="auto">
            <a:xfrm>
              <a:off x="3491880" y="5450012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6" name="Gerade Verbindung mit Pfeil 125">
              <a:extLst>
                <a:ext uri="{FF2B5EF4-FFF2-40B4-BE49-F238E27FC236}">
                  <a16:creationId xmlns:a16="http://schemas.microsoft.com/office/drawing/2014/main" id="{4EA18E15-18BE-427E-9568-01F1B627A55F}"/>
                </a:ext>
              </a:extLst>
            </p:cNvPr>
            <p:cNvCxnSpPr>
              <a:endCxn id="90" idx="2"/>
            </p:cNvCxnSpPr>
            <p:nvPr/>
          </p:nvCxnSpPr>
          <p:spPr bwMode="auto">
            <a:xfrm>
              <a:off x="3275856" y="4075476"/>
              <a:ext cx="216024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7" name="Gerade Verbindung mit Pfeil 126">
              <a:extLst>
                <a:ext uri="{FF2B5EF4-FFF2-40B4-BE49-F238E27FC236}">
                  <a16:creationId xmlns:a16="http://schemas.microsoft.com/office/drawing/2014/main" id="{AA33C7A0-5754-424F-9DEE-48FE1A344F21}"/>
                </a:ext>
              </a:extLst>
            </p:cNvPr>
            <p:cNvCxnSpPr>
              <a:endCxn id="91" idx="2"/>
            </p:cNvCxnSpPr>
            <p:nvPr/>
          </p:nvCxnSpPr>
          <p:spPr bwMode="auto">
            <a:xfrm>
              <a:off x="3275856" y="4579532"/>
              <a:ext cx="216024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8" name="Gerade Verbindung mit Pfeil 127">
              <a:extLst>
                <a:ext uri="{FF2B5EF4-FFF2-40B4-BE49-F238E27FC236}">
                  <a16:creationId xmlns:a16="http://schemas.microsoft.com/office/drawing/2014/main" id="{8E397EF7-6BCD-4504-9733-6EA2B785294B}"/>
                </a:ext>
              </a:extLst>
            </p:cNvPr>
            <p:cNvCxnSpPr>
              <a:cxnSpLocks/>
              <a:endCxn id="92" idx="2"/>
            </p:cNvCxnSpPr>
            <p:nvPr/>
          </p:nvCxnSpPr>
          <p:spPr bwMode="auto">
            <a:xfrm>
              <a:off x="3275856" y="5086780"/>
              <a:ext cx="216024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9" name="Gerade Verbindung mit Pfeil 128">
              <a:extLst>
                <a:ext uri="{FF2B5EF4-FFF2-40B4-BE49-F238E27FC236}">
                  <a16:creationId xmlns:a16="http://schemas.microsoft.com/office/drawing/2014/main" id="{312CA17F-500C-42C3-BC20-78A34080DAF9}"/>
                </a:ext>
              </a:extLst>
            </p:cNvPr>
            <p:cNvCxnSpPr>
              <a:cxnSpLocks/>
              <a:endCxn id="93" idx="2"/>
            </p:cNvCxnSpPr>
            <p:nvPr/>
          </p:nvCxnSpPr>
          <p:spPr bwMode="auto">
            <a:xfrm>
              <a:off x="3275856" y="5594028"/>
              <a:ext cx="216024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31" name="Middle Layer second layer">
            <a:extLst>
              <a:ext uri="{FF2B5EF4-FFF2-40B4-BE49-F238E27FC236}">
                <a16:creationId xmlns:a16="http://schemas.microsoft.com/office/drawing/2014/main" id="{6027DF03-B575-49B3-A2E0-77B8425C3FF3}"/>
              </a:ext>
            </a:extLst>
          </p:cNvPr>
          <p:cNvGrpSpPr/>
          <p:nvPr/>
        </p:nvGrpSpPr>
        <p:grpSpPr>
          <a:xfrm>
            <a:off x="5364087" y="3641832"/>
            <a:ext cx="288032" cy="2307448"/>
            <a:chOff x="5832140" y="3643428"/>
            <a:chExt cx="288032" cy="2307448"/>
          </a:xfrm>
        </p:grpSpPr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D15E8B31-A0B5-4654-94C1-A86AE3DDB48B}"/>
                </a:ext>
              </a:extLst>
            </p:cNvPr>
            <p:cNvSpPr/>
            <p:nvPr/>
          </p:nvSpPr>
          <p:spPr bwMode="auto">
            <a:xfrm>
              <a:off x="5832140" y="3643428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D333E58E-612A-4AEA-BF1F-120AED64B9B7}"/>
                </a:ext>
              </a:extLst>
            </p:cNvPr>
            <p:cNvSpPr/>
            <p:nvPr/>
          </p:nvSpPr>
          <p:spPr bwMode="auto">
            <a:xfrm>
              <a:off x="5832140" y="414748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558CE225-6864-40DC-A8AC-B0DDF5F15362}"/>
                </a:ext>
              </a:extLst>
            </p:cNvPr>
            <p:cNvSpPr/>
            <p:nvPr/>
          </p:nvSpPr>
          <p:spPr bwMode="auto">
            <a:xfrm>
              <a:off x="5832140" y="4654732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CD430463-CC69-47AC-AE60-797E6348A443}"/>
                </a:ext>
              </a:extLst>
            </p:cNvPr>
            <p:cNvSpPr/>
            <p:nvPr/>
          </p:nvSpPr>
          <p:spPr bwMode="auto">
            <a:xfrm>
              <a:off x="5832140" y="5161980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3960F93D-E93D-4A9B-8258-E239586D19F7}"/>
                </a:ext>
              </a:extLst>
            </p:cNvPr>
            <p:cNvSpPr/>
            <p:nvPr/>
          </p:nvSpPr>
          <p:spPr bwMode="auto">
            <a:xfrm>
              <a:off x="5832140" y="566284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94" name="Middle Layer last layer">
            <a:extLst>
              <a:ext uri="{FF2B5EF4-FFF2-40B4-BE49-F238E27FC236}">
                <a16:creationId xmlns:a16="http://schemas.microsoft.com/office/drawing/2014/main" id="{70E2AA30-B898-46E3-8A16-7DB940078B8D}"/>
              </a:ext>
            </a:extLst>
          </p:cNvPr>
          <p:cNvGrpSpPr/>
          <p:nvPr/>
        </p:nvGrpSpPr>
        <p:grpSpPr>
          <a:xfrm>
            <a:off x="6300191" y="3641832"/>
            <a:ext cx="288032" cy="2307448"/>
            <a:chOff x="5832140" y="3643428"/>
            <a:chExt cx="288032" cy="2307448"/>
          </a:xfrm>
        </p:grpSpPr>
        <p:sp>
          <p:nvSpPr>
            <p:cNvPr id="295" name="Ellipse 294">
              <a:extLst>
                <a:ext uri="{FF2B5EF4-FFF2-40B4-BE49-F238E27FC236}">
                  <a16:creationId xmlns:a16="http://schemas.microsoft.com/office/drawing/2014/main" id="{326B3089-EF0C-448A-8154-2CA98099A08B}"/>
                </a:ext>
              </a:extLst>
            </p:cNvPr>
            <p:cNvSpPr/>
            <p:nvPr/>
          </p:nvSpPr>
          <p:spPr bwMode="auto">
            <a:xfrm>
              <a:off x="5832140" y="3643428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6" name="Ellipse 295">
              <a:extLst>
                <a:ext uri="{FF2B5EF4-FFF2-40B4-BE49-F238E27FC236}">
                  <a16:creationId xmlns:a16="http://schemas.microsoft.com/office/drawing/2014/main" id="{0E0B210B-95C6-4ADC-B98D-4102760BF343}"/>
                </a:ext>
              </a:extLst>
            </p:cNvPr>
            <p:cNvSpPr/>
            <p:nvPr/>
          </p:nvSpPr>
          <p:spPr bwMode="auto">
            <a:xfrm>
              <a:off x="5832140" y="414748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7" name="Ellipse 296">
              <a:extLst>
                <a:ext uri="{FF2B5EF4-FFF2-40B4-BE49-F238E27FC236}">
                  <a16:creationId xmlns:a16="http://schemas.microsoft.com/office/drawing/2014/main" id="{424BC184-A0C8-43EC-995B-34A4D836B158}"/>
                </a:ext>
              </a:extLst>
            </p:cNvPr>
            <p:cNvSpPr/>
            <p:nvPr/>
          </p:nvSpPr>
          <p:spPr bwMode="auto">
            <a:xfrm>
              <a:off x="5832140" y="4654732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8" name="Ellipse 297">
              <a:extLst>
                <a:ext uri="{FF2B5EF4-FFF2-40B4-BE49-F238E27FC236}">
                  <a16:creationId xmlns:a16="http://schemas.microsoft.com/office/drawing/2014/main" id="{3D328FDE-D415-4D60-823A-78356A7B862C}"/>
                </a:ext>
              </a:extLst>
            </p:cNvPr>
            <p:cNvSpPr/>
            <p:nvPr/>
          </p:nvSpPr>
          <p:spPr bwMode="auto">
            <a:xfrm>
              <a:off x="5832140" y="5161980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9" name="Ellipse 298">
              <a:extLst>
                <a:ext uri="{FF2B5EF4-FFF2-40B4-BE49-F238E27FC236}">
                  <a16:creationId xmlns:a16="http://schemas.microsoft.com/office/drawing/2014/main" id="{EE4934AA-0778-4943-8143-8B2473935286}"/>
                </a:ext>
              </a:extLst>
            </p:cNvPr>
            <p:cNvSpPr/>
            <p:nvPr/>
          </p:nvSpPr>
          <p:spPr bwMode="auto">
            <a:xfrm>
              <a:off x="5832140" y="566284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37" name="Output Layer">
            <a:extLst>
              <a:ext uri="{FF2B5EF4-FFF2-40B4-BE49-F238E27FC236}">
                <a16:creationId xmlns:a16="http://schemas.microsoft.com/office/drawing/2014/main" id="{6486873F-3E6A-40E2-BC03-96500739EACF}"/>
              </a:ext>
            </a:extLst>
          </p:cNvPr>
          <p:cNvGrpSpPr/>
          <p:nvPr/>
        </p:nvGrpSpPr>
        <p:grpSpPr>
          <a:xfrm>
            <a:off x="5364087" y="4654448"/>
            <a:ext cx="504056" cy="288032"/>
            <a:chOff x="7236296" y="4652338"/>
            <a:chExt cx="504056" cy="288032"/>
          </a:xfrm>
        </p:grpSpPr>
        <p:sp>
          <p:nvSpPr>
            <p:cNvPr id="338" name="Ellipse 337">
              <a:extLst>
                <a:ext uri="{FF2B5EF4-FFF2-40B4-BE49-F238E27FC236}">
                  <a16:creationId xmlns:a16="http://schemas.microsoft.com/office/drawing/2014/main" id="{8E474CF7-9B3A-4F43-99EF-1B146BA86456}"/>
                </a:ext>
              </a:extLst>
            </p:cNvPr>
            <p:cNvSpPr/>
            <p:nvPr/>
          </p:nvSpPr>
          <p:spPr bwMode="auto">
            <a:xfrm>
              <a:off x="7236296" y="4652338"/>
              <a:ext cx="288032" cy="288032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39" name="Gerade Verbindung mit Pfeil 338">
              <a:extLst>
                <a:ext uri="{FF2B5EF4-FFF2-40B4-BE49-F238E27FC236}">
                  <a16:creationId xmlns:a16="http://schemas.microsoft.com/office/drawing/2014/main" id="{2C1078FA-E955-4F6E-9BB8-1DB18B11AE65}"/>
                </a:ext>
              </a:extLst>
            </p:cNvPr>
            <p:cNvCxnSpPr>
              <a:stCxn id="338" idx="6"/>
            </p:cNvCxnSpPr>
            <p:nvPr/>
          </p:nvCxnSpPr>
          <p:spPr bwMode="auto">
            <a:xfrm flipV="1">
              <a:off x="7524328" y="4793162"/>
              <a:ext cx="216024" cy="319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11" name="Middle to Output Layer Verbindungen">
            <a:extLst>
              <a:ext uri="{FF2B5EF4-FFF2-40B4-BE49-F238E27FC236}">
                <a16:creationId xmlns:a16="http://schemas.microsoft.com/office/drawing/2014/main" id="{3162C28D-ACF1-4028-BAFF-D7F917913160}"/>
              </a:ext>
            </a:extLst>
          </p:cNvPr>
          <p:cNvGrpSpPr/>
          <p:nvPr/>
        </p:nvGrpSpPr>
        <p:grpSpPr>
          <a:xfrm>
            <a:off x="6588223" y="3785848"/>
            <a:ext cx="648073" cy="2019416"/>
            <a:chOff x="6588223" y="3785848"/>
            <a:chExt cx="648073" cy="2019416"/>
          </a:xfrm>
        </p:grpSpPr>
        <p:cxnSp>
          <p:nvCxnSpPr>
            <p:cNvPr id="302" name="Gerade Verbindung mit Pfeil 301">
              <a:extLst>
                <a:ext uri="{FF2B5EF4-FFF2-40B4-BE49-F238E27FC236}">
                  <a16:creationId xmlns:a16="http://schemas.microsoft.com/office/drawing/2014/main" id="{CD5411F0-A256-4672-8883-8DE427E42E2E}"/>
                </a:ext>
              </a:extLst>
            </p:cNvPr>
            <p:cNvCxnSpPr>
              <a:cxnSpLocks/>
              <a:stCxn id="295" idx="6"/>
            </p:cNvCxnSpPr>
            <p:nvPr/>
          </p:nvCxnSpPr>
          <p:spPr bwMode="auto">
            <a:xfrm>
              <a:off x="6588223" y="3785848"/>
              <a:ext cx="648073" cy="101050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4" name="Gerade Verbindung mit Pfeil 303">
              <a:extLst>
                <a:ext uri="{FF2B5EF4-FFF2-40B4-BE49-F238E27FC236}">
                  <a16:creationId xmlns:a16="http://schemas.microsoft.com/office/drawing/2014/main" id="{F3390336-D31F-4457-8DF1-0B8FA432F981}"/>
                </a:ext>
              </a:extLst>
            </p:cNvPr>
            <p:cNvCxnSpPr>
              <a:cxnSpLocks/>
              <a:stCxn id="296" idx="6"/>
            </p:cNvCxnSpPr>
            <p:nvPr/>
          </p:nvCxnSpPr>
          <p:spPr bwMode="auto">
            <a:xfrm>
              <a:off x="6588223" y="4289904"/>
              <a:ext cx="648073" cy="50645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6" name="Gerade Verbindung mit Pfeil 305">
              <a:extLst>
                <a:ext uri="{FF2B5EF4-FFF2-40B4-BE49-F238E27FC236}">
                  <a16:creationId xmlns:a16="http://schemas.microsoft.com/office/drawing/2014/main" id="{A4239A96-EEFF-4157-B86E-259D1CCBBBE8}"/>
                </a:ext>
              </a:extLst>
            </p:cNvPr>
            <p:cNvCxnSpPr>
              <a:cxnSpLocks/>
              <a:stCxn id="297" idx="6"/>
            </p:cNvCxnSpPr>
            <p:nvPr/>
          </p:nvCxnSpPr>
          <p:spPr bwMode="auto">
            <a:xfrm flipV="1">
              <a:off x="6588223" y="4796354"/>
              <a:ext cx="648073" cy="79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8" name="Gerade Verbindung mit Pfeil 307">
              <a:extLst>
                <a:ext uri="{FF2B5EF4-FFF2-40B4-BE49-F238E27FC236}">
                  <a16:creationId xmlns:a16="http://schemas.microsoft.com/office/drawing/2014/main" id="{3946E150-C6F1-4C6E-8428-87C92925B403}"/>
                </a:ext>
              </a:extLst>
            </p:cNvPr>
            <p:cNvCxnSpPr>
              <a:cxnSpLocks/>
              <a:stCxn id="298" idx="6"/>
            </p:cNvCxnSpPr>
            <p:nvPr/>
          </p:nvCxnSpPr>
          <p:spPr bwMode="auto">
            <a:xfrm flipV="1">
              <a:off x="6588223" y="4796354"/>
              <a:ext cx="648073" cy="50804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0" name="Gerade Verbindung mit Pfeil 309">
              <a:extLst>
                <a:ext uri="{FF2B5EF4-FFF2-40B4-BE49-F238E27FC236}">
                  <a16:creationId xmlns:a16="http://schemas.microsoft.com/office/drawing/2014/main" id="{FB78E7E4-6EBF-4E80-87AB-C8FAA9FE0F50}"/>
                </a:ext>
              </a:extLst>
            </p:cNvPr>
            <p:cNvCxnSpPr>
              <a:cxnSpLocks/>
              <a:stCxn id="299" idx="6"/>
            </p:cNvCxnSpPr>
            <p:nvPr/>
          </p:nvCxnSpPr>
          <p:spPr bwMode="auto">
            <a:xfrm flipV="1">
              <a:off x="6588223" y="4796354"/>
              <a:ext cx="648073" cy="100891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33" name="Bleibende Connections">
            <a:extLst>
              <a:ext uri="{FF2B5EF4-FFF2-40B4-BE49-F238E27FC236}">
                <a16:creationId xmlns:a16="http://schemas.microsoft.com/office/drawing/2014/main" id="{9C54A837-9CB1-4EFB-804D-225E939B8190}"/>
              </a:ext>
            </a:extLst>
          </p:cNvPr>
          <p:cNvGrpSpPr/>
          <p:nvPr/>
        </p:nvGrpSpPr>
        <p:grpSpPr>
          <a:xfrm>
            <a:off x="4716016" y="3785848"/>
            <a:ext cx="648071" cy="2021012"/>
            <a:chOff x="4716016" y="3785848"/>
            <a:chExt cx="648071" cy="2021012"/>
          </a:xfrm>
        </p:grpSpPr>
        <p:cxnSp>
          <p:nvCxnSpPr>
            <p:cNvPr id="179" name="Gerade Verbindung mit Pfeil 178">
              <a:extLst>
                <a:ext uri="{FF2B5EF4-FFF2-40B4-BE49-F238E27FC236}">
                  <a16:creationId xmlns:a16="http://schemas.microsoft.com/office/drawing/2014/main" id="{8DEC48D5-4FE7-4029-AC51-C35452A01DEE}"/>
                </a:ext>
              </a:extLst>
            </p:cNvPr>
            <p:cNvCxnSpPr>
              <a:stCxn id="94" idx="6"/>
              <a:endCxn id="136" idx="2"/>
            </p:cNvCxnSpPr>
            <p:nvPr/>
          </p:nvCxnSpPr>
          <p:spPr bwMode="auto">
            <a:xfrm>
              <a:off x="4716016" y="3787444"/>
              <a:ext cx="648071" cy="50246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1" name="Gerade Verbindung mit Pfeil 180">
              <a:extLst>
                <a:ext uri="{FF2B5EF4-FFF2-40B4-BE49-F238E27FC236}">
                  <a16:creationId xmlns:a16="http://schemas.microsoft.com/office/drawing/2014/main" id="{A8608D8C-EF6D-485D-96C4-061F151442C8}"/>
                </a:ext>
              </a:extLst>
            </p:cNvPr>
            <p:cNvCxnSpPr>
              <a:cxnSpLocks/>
              <a:stCxn id="94" idx="6"/>
              <a:endCxn id="137" idx="2"/>
            </p:cNvCxnSpPr>
            <p:nvPr/>
          </p:nvCxnSpPr>
          <p:spPr bwMode="auto">
            <a:xfrm>
              <a:off x="4716016" y="3787444"/>
              <a:ext cx="648071" cy="100970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0" name="Gerade Verbindung mit Pfeil 189">
              <a:extLst>
                <a:ext uri="{FF2B5EF4-FFF2-40B4-BE49-F238E27FC236}">
                  <a16:creationId xmlns:a16="http://schemas.microsoft.com/office/drawing/2014/main" id="{962BA4C4-1166-4B05-B4D4-B3268021BC12}"/>
                </a:ext>
              </a:extLst>
            </p:cNvPr>
            <p:cNvCxnSpPr>
              <a:stCxn id="94" idx="6"/>
              <a:endCxn id="139" idx="2"/>
            </p:cNvCxnSpPr>
            <p:nvPr/>
          </p:nvCxnSpPr>
          <p:spPr bwMode="auto">
            <a:xfrm>
              <a:off x="4716016" y="3787444"/>
              <a:ext cx="648071" cy="201782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4" name="Gerade Verbindung mit Pfeil 193">
              <a:extLst>
                <a:ext uri="{FF2B5EF4-FFF2-40B4-BE49-F238E27FC236}">
                  <a16:creationId xmlns:a16="http://schemas.microsoft.com/office/drawing/2014/main" id="{DB50DCD1-7694-4F49-90AB-CFC88D263B2E}"/>
                </a:ext>
              </a:extLst>
            </p:cNvPr>
            <p:cNvCxnSpPr>
              <a:stCxn id="95" idx="6"/>
              <a:endCxn id="136" idx="2"/>
            </p:cNvCxnSpPr>
            <p:nvPr/>
          </p:nvCxnSpPr>
          <p:spPr bwMode="auto">
            <a:xfrm flipV="1">
              <a:off x="4716016" y="4289904"/>
              <a:ext cx="648071" cy="159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8" name="Gerade Verbindung mit Pfeil 197">
              <a:extLst>
                <a:ext uri="{FF2B5EF4-FFF2-40B4-BE49-F238E27FC236}">
                  <a16:creationId xmlns:a16="http://schemas.microsoft.com/office/drawing/2014/main" id="{E7DF5588-E3AB-4FE2-9352-C5D2835F83C9}"/>
                </a:ext>
              </a:extLst>
            </p:cNvPr>
            <p:cNvCxnSpPr>
              <a:stCxn id="95" idx="6"/>
              <a:endCxn id="138" idx="2"/>
            </p:cNvCxnSpPr>
            <p:nvPr/>
          </p:nvCxnSpPr>
          <p:spPr bwMode="auto">
            <a:xfrm>
              <a:off x="4716016" y="4291500"/>
              <a:ext cx="648071" cy="101290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6" name="Gerade Verbindung mit Pfeil 195">
              <a:extLst>
                <a:ext uri="{FF2B5EF4-FFF2-40B4-BE49-F238E27FC236}">
                  <a16:creationId xmlns:a16="http://schemas.microsoft.com/office/drawing/2014/main" id="{B339B27C-621F-40BA-AD5A-600E27E172EB}"/>
                </a:ext>
              </a:extLst>
            </p:cNvPr>
            <p:cNvCxnSpPr>
              <a:stCxn id="95" idx="6"/>
              <a:endCxn id="137" idx="2"/>
            </p:cNvCxnSpPr>
            <p:nvPr/>
          </p:nvCxnSpPr>
          <p:spPr bwMode="auto">
            <a:xfrm>
              <a:off x="4716016" y="4291500"/>
              <a:ext cx="648071" cy="50565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2" name="Gerade Verbindung mit Pfeil 201">
              <a:extLst>
                <a:ext uri="{FF2B5EF4-FFF2-40B4-BE49-F238E27FC236}">
                  <a16:creationId xmlns:a16="http://schemas.microsoft.com/office/drawing/2014/main" id="{44F55959-7287-4A4B-94DF-3A6BB9DC3A26}"/>
                </a:ext>
              </a:extLst>
            </p:cNvPr>
            <p:cNvCxnSpPr>
              <a:stCxn id="96" idx="6"/>
              <a:endCxn id="135" idx="2"/>
            </p:cNvCxnSpPr>
            <p:nvPr/>
          </p:nvCxnSpPr>
          <p:spPr bwMode="auto">
            <a:xfrm flipV="1">
              <a:off x="4716016" y="3785848"/>
              <a:ext cx="648071" cy="101290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4" name="Gerade Verbindung mit Pfeil 203">
              <a:extLst>
                <a:ext uri="{FF2B5EF4-FFF2-40B4-BE49-F238E27FC236}">
                  <a16:creationId xmlns:a16="http://schemas.microsoft.com/office/drawing/2014/main" id="{77201EDA-9981-47D8-9566-A75602C56E87}"/>
                </a:ext>
              </a:extLst>
            </p:cNvPr>
            <p:cNvCxnSpPr>
              <a:stCxn id="96" idx="6"/>
              <a:endCxn id="136" idx="2"/>
            </p:cNvCxnSpPr>
            <p:nvPr/>
          </p:nvCxnSpPr>
          <p:spPr bwMode="auto">
            <a:xfrm flipV="1">
              <a:off x="4716016" y="4289904"/>
              <a:ext cx="648071" cy="50884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6" name="Gerade Verbindung mit Pfeil 205">
              <a:extLst>
                <a:ext uri="{FF2B5EF4-FFF2-40B4-BE49-F238E27FC236}">
                  <a16:creationId xmlns:a16="http://schemas.microsoft.com/office/drawing/2014/main" id="{B0D2D3FF-DCCB-408E-B1F0-469D7DF2ECBD}"/>
                </a:ext>
              </a:extLst>
            </p:cNvPr>
            <p:cNvCxnSpPr>
              <a:stCxn id="96" idx="6"/>
              <a:endCxn id="137" idx="2"/>
            </p:cNvCxnSpPr>
            <p:nvPr/>
          </p:nvCxnSpPr>
          <p:spPr bwMode="auto">
            <a:xfrm flipV="1">
              <a:off x="4716016" y="4797152"/>
              <a:ext cx="648071" cy="159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2" name="Gerade Verbindung mit Pfeil 211">
              <a:extLst>
                <a:ext uri="{FF2B5EF4-FFF2-40B4-BE49-F238E27FC236}">
                  <a16:creationId xmlns:a16="http://schemas.microsoft.com/office/drawing/2014/main" id="{24841948-63D0-45A9-A567-BD054B2D60CB}"/>
                </a:ext>
              </a:extLst>
            </p:cNvPr>
            <p:cNvCxnSpPr>
              <a:stCxn id="97" idx="6"/>
              <a:endCxn id="135" idx="2"/>
            </p:cNvCxnSpPr>
            <p:nvPr/>
          </p:nvCxnSpPr>
          <p:spPr bwMode="auto">
            <a:xfrm flipV="1">
              <a:off x="4716016" y="3785848"/>
              <a:ext cx="648071" cy="152014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6" name="Gerade Verbindung mit Pfeil 215">
              <a:extLst>
                <a:ext uri="{FF2B5EF4-FFF2-40B4-BE49-F238E27FC236}">
                  <a16:creationId xmlns:a16="http://schemas.microsoft.com/office/drawing/2014/main" id="{F839140F-4255-4A01-9530-54D9B6C15741}"/>
                </a:ext>
              </a:extLst>
            </p:cNvPr>
            <p:cNvCxnSpPr>
              <a:stCxn id="97" idx="6"/>
              <a:endCxn id="137" idx="2"/>
            </p:cNvCxnSpPr>
            <p:nvPr/>
          </p:nvCxnSpPr>
          <p:spPr bwMode="auto">
            <a:xfrm flipV="1">
              <a:off x="4716016" y="4797152"/>
              <a:ext cx="648071" cy="50884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8" name="Gerade Verbindung mit Pfeil 217">
              <a:extLst>
                <a:ext uri="{FF2B5EF4-FFF2-40B4-BE49-F238E27FC236}">
                  <a16:creationId xmlns:a16="http://schemas.microsoft.com/office/drawing/2014/main" id="{8427888D-B7C9-40B1-A047-A1E35E46A173}"/>
                </a:ext>
              </a:extLst>
            </p:cNvPr>
            <p:cNvCxnSpPr>
              <a:stCxn id="97" idx="6"/>
              <a:endCxn id="138" idx="2"/>
            </p:cNvCxnSpPr>
            <p:nvPr/>
          </p:nvCxnSpPr>
          <p:spPr bwMode="auto">
            <a:xfrm flipV="1">
              <a:off x="4716016" y="5304400"/>
              <a:ext cx="648071" cy="159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2" name="Gerade Verbindung mit Pfeil 221">
              <a:extLst>
                <a:ext uri="{FF2B5EF4-FFF2-40B4-BE49-F238E27FC236}">
                  <a16:creationId xmlns:a16="http://schemas.microsoft.com/office/drawing/2014/main" id="{D412DEB5-ED5F-47ED-A5BD-65FDEE9B9BDE}"/>
                </a:ext>
              </a:extLst>
            </p:cNvPr>
            <p:cNvCxnSpPr>
              <a:stCxn id="98" idx="6"/>
              <a:endCxn id="135" idx="2"/>
            </p:cNvCxnSpPr>
            <p:nvPr/>
          </p:nvCxnSpPr>
          <p:spPr bwMode="auto">
            <a:xfrm flipV="1">
              <a:off x="4716016" y="3785848"/>
              <a:ext cx="648071" cy="202101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6" name="Gerade Verbindung mit Pfeil 225">
              <a:extLst>
                <a:ext uri="{FF2B5EF4-FFF2-40B4-BE49-F238E27FC236}">
                  <a16:creationId xmlns:a16="http://schemas.microsoft.com/office/drawing/2014/main" id="{335F525A-FE83-4B67-9752-0147D4594E0A}"/>
                </a:ext>
              </a:extLst>
            </p:cNvPr>
            <p:cNvCxnSpPr>
              <a:stCxn id="98" idx="6"/>
              <a:endCxn id="137" idx="2"/>
            </p:cNvCxnSpPr>
            <p:nvPr/>
          </p:nvCxnSpPr>
          <p:spPr bwMode="auto">
            <a:xfrm flipV="1">
              <a:off x="4716016" y="4797152"/>
              <a:ext cx="648071" cy="100970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8" name="Gerade Verbindung mit Pfeil 227">
              <a:extLst>
                <a:ext uri="{FF2B5EF4-FFF2-40B4-BE49-F238E27FC236}">
                  <a16:creationId xmlns:a16="http://schemas.microsoft.com/office/drawing/2014/main" id="{7C640467-DC5F-4772-8DD3-1BD859A66500}"/>
                </a:ext>
              </a:extLst>
            </p:cNvPr>
            <p:cNvCxnSpPr>
              <a:stCxn id="98" idx="6"/>
              <a:endCxn id="138" idx="2"/>
            </p:cNvCxnSpPr>
            <p:nvPr/>
          </p:nvCxnSpPr>
          <p:spPr bwMode="auto">
            <a:xfrm flipV="1">
              <a:off x="4716016" y="5304400"/>
              <a:ext cx="648071" cy="50246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32" name="Verschwindende Connections">
            <a:extLst>
              <a:ext uri="{FF2B5EF4-FFF2-40B4-BE49-F238E27FC236}">
                <a16:creationId xmlns:a16="http://schemas.microsoft.com/office/drawing/2014/main" id="{A673976D-D528-4254-B6A9-C5C11C6B32E3}"/>
              </a:ext>
            </a:extLst>
          </p:cNvPr>
          <p:cNvGrpSpPr/>
          <p:nvPr/>
        </p:nvGrpSpPr>
        <p:grpSpPr>
          <a:xfrm>
            <a:off x="4716016" y="3785848"/>
            <a:ext cx="648071" cy="2021012"/>
            <a:chOff x="4716016" y="3785848"/>
            <a:chExt cx="648071" cy="2021012"/>
          </a:xfrm>
        </p:grpSpPr>
        <p:cxnSp>
          <p:nvCxnSpPr>
            <p:cNvPr id="177" name="Gerade Verbindung mit Pfeil 176">
              <a:extLst>
                <a:ext uri="{FF2B5EF4-FFF2-40B4-BE49-F238E27FC236}">
                  <a16:creationId xmlns:a16="http://schemas.microsoft.com/office/drawing/2014/main" id="{76149189-7C10-4271-B9EB-A73B760E10A7}"/>
                </a:ext>
              </a:extLst>
            </p:cNvPr>
            <p:cNvCxnSpPr>
              <a:stCxn id="94" idx="6"/>
              <a:endCxn id="135" idx="2"/>
            </p:cNvCxnSpPr>
            <p:nvPr/>
          </p:nvCxnSpPr>
          <p:spPr bwMode="auto">
            <a:xfrm flipV="1">
              <a:off x="4716016" y="3785848"/>
              <a:ext cx="648071" cy="159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8" name="Gerade Verbindung mit Pfeil 187">
              <a:extLst>
                <a:ext uri="{FF2B5EF4-FFF2-40B4-BE49-F238E27FC236}">
                  <a16:creationId xmlns:a16="http://schemas.microsoft.com/office/drawing/2014/main" id="{5A9373E1-7365-4C37-B0E4-A1B13F110966}"/>
                </a:ext>
              </a:extLst>
            </p:cNvPr>
            <p:cNvCxnSpPr>
              <a:stCxn id="94" idx="6"/>
              <a:endCxn id="138" idx="2"/>
            </p:cNvCxnSpPr>
            <p:nvPr/>
          </p:nvCxnSpPr>
          <p:spPr bwMode="auto">
            <a:xfrm>
              <a:off x="4716016" y="3787444"/>
              <a:ext cx="648071" cy="151695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2" name="Gerade Verbindung mit Pfeil 191">
              <a:extLst>
                <a:ext uri="{FF2B5EF4-FFF2-40B4-BE49-F238E27FC236}">
                  <a16:creationId xmlns:a16="http://schemas.microsoft.com/office/drawing/2014/main" id="{32DB26F0-8704-47B6-85CD-B40FCBB6CAFB}"/>
                </a:ext>
              </a:extLst>
            </p:cNvPr>
            <p:cNvCxnSpPr>
              <a:stCxn id="95" idx="6"/>
              <a:endCxn id="135" idx="2"/>
            </p:cNvCxnSpPr>
            <p:nvPr/>
          </p:nvCxnSpPr>
          <p:spPr bwMode="auto">
            <a:xfrm flipV="1">
              <a:off x="4716016" y="3785848"/>
              <a:ext cx="648071" cy="50565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0" name="Gerade Verbindung mit Pfeil 199">
              <a:extLst>
                <a:ext uri="{FF2B5EF4-FFF2-40B4-BE49-F238E27FC236}">
                  <a16:creationId xmlns:a16="http://schemas.microsoft.com/office/drawing/2014/main" id="{EBE40D5B-C7D3-409E-BE72-47072923D16A}"/>
                </a:ext>
              </a:extLst>
            </p:cNvPr>
            <p:cNvCxnSpPr>
              <a:stCxn id="95" idx="6"/>
              <a:endCxn id="139" idx="2"/>
            </p:cNvCxnSpPr>
            <p:nvPr/>
          </p:nvCxnSpPr>
          <p:spPr bwMode="auto">
            <a:xfrm>
              <a:off x="4716016" y="4291500"/>
              <a:ext cx="648071" cy="151376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8" name="Gerade Verbindung mit Pfeil 207">
              <a:extLst>
                <a:ext uri="{FF2B5EF4-FFF2-40B4-BE49-F238E27FC236}">
                  <a16:creationId xmlns:a16="http://schemas.microsoft.com/office/drawing/2014/main" id="{473C94A3-350A-4BFA-8CD9-63DA774D22F1}"/>
                </a:ext>
              </a:extLst>
            </p:cNvPr>
            <p:cNvCxnSpPr>
              <a:stCxn id="96" idx="6"/>
              <a:endCxn id="138" idx="2"/>
            </p:cNvCxnSpPr>
            <p:nvPr/>
          </p:nvCxnSpPr>
          <p:spPr bwMode="auto">
            <a:xfrm>
              <a:off x="4716016" y="4798748"/>
              <a:ext cx="648071" cy="50565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0" name="Gerade Verbindung mit Pfeil 209">
              <a:extLst>
                <a:ext uri="{FF2B5EF4-FFF2-40B4-BE49-F238E27FC236}">
                  <a16:creationId xmlns:a16="http://schemas.microsoft.com/office/drawing/2014/main" id="{3D503FB7-4BD8-48CD-BEB8-62F4B46AFCA8}"/>
                </a:ext>
              </a:extLst>
            </p:cNvPr>
            <p:cNvCxnSpPr>
              <a:stCxn id="96" idx="6"/>
              <a:endCxn id="139" idx="2"/>
            </p:cNvCxnSpPr>
            <p:nvPr/>
          </p:nvCxnSpPr>
          <p:spPr bwMode="auto">
            <a:xfrm>
              <a:off x="4716016" y="4798748"/>
              <a:ext cx="648071" cy="100651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4" name="Gerade Verbindung mit Pfeil 213">
              <a:extLst>
                <a:ext uri="{FF2B5EF4-FFF2-40B4-BE49-F238E27FC236}">
                  <a16:creationId xmlns:a16="http://schemas.microsoft.com/office/drawing/2014/main" id="{B8ADDBB1-C4F3-464A-BA27-BEFED950A651}"/>
                </a:ext>
              </a:extLst>
            </p:cNvPr>
            <p:cNvCxnSpPr>
              <a:stCxn id="97" idx="6"/>
              <a:endCxn id="136" idx="2"/>
            </p:cNvCxnSpPr>
            <p:nvPr/>
          </p:nvCxnSpPr>
          <p:spPr bwMode="auto">
            <a:xfrm flipV="1">
              <a:off x="4716016" y="4289904"/>
              <a:ext cx="648071" cy="101609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0" name="Gerade Verbindung mit Pfeil 219">
              <a:extLst>
                <a:ext uri="{FF2B5EF4-FFF2-40B4-BE49-F238E27FC236}">
                  <a16:creationId xmlns:a16="http://schemas.microsoft.com/office/drawing/2014/main" id="{794B81C9-4D44-4329-83A8-9BEB8FE8D3E5}"/>
                </a:ext>
              </a:extLst>
            </p:cNvPr>
            <p:cNvCxnSpPr>
              <a:stCxn id="97" idx="6"/>
              <a:endCxn id="139" idx="2"/>
            </p:cNvCxnSpPr>
            <p:nvPr/>
          </p:nvCxnSpPr>
          <p:spPr bwMode="auto">
            <a:xfrm>
              <a:off x="4716016" y="5305996"/>
              <a:ext cx="648071" cy="49926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1B1BC4C7-2F2A-44D3-A0B5-45120CA37C29}"/>
                </a:ext>
              </a:extLst>
            </p:cNvPr>
            <p:cNvCxnSpPr>
              <a:stCxn id="98" idx="6"/>
              <a:endCxn id="139" idx="2"/>
            </p:cNvCxnSpPr>
            <p:nvPr/>
          </p:nvCxnSpPr>
          <p:spPr bwMode="auto">
            <a:xfrm flipV="1">
              <a:off x="4716016" y="5805264"/>
              <a:ext cx="648071" cy="159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4" name="Gerade Verbindung mit Pfeil 313">
              <a:extLst>
                <a:ext uri="{FF2B5EF4-FFF2-40B4-BE49-F238E27FC236}">
                  <a16:creationId xmlns:a16="http://schemas.microsoft.com/office/drawing/2014/main" id="{22AEF3BD-F5B6-464C-8C99-AD1C0F92BCB0}"/>
                </a:ext>
              </a:extLst>
            </p:cNvPr>
            <p:cNvCxnSpPr>
              <a:stCxn id="98" idx="6"/>
              <a:endCxn id="136" idx="2"/>
            </p:cNvCxnSpPr>
            <p:nvPr/>
          </p:nvCxnSpPr>
          <p:spPr bwMode="auto">
            <a:xfrm flipV="1">
              <a:off x="4716016" y="4289904"/>
              <a:ext cx="648071" cy="151695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26" name="Textfeld 325">
            <a:extLst>
              <a:ext uri="{FF2B5EF4-FFF2-40B4-BE49-F238E27FC236}">
                <a16:creationId xmlns:a16="http://schemas.microsoft.com/office/drawing/2014/main" id="{A9F547B8-5B42-4DF3-BB71-CC71FC6D4B62}"/>
              </a:ext>
            </a:extLst>
          </p:cNvPr>
          <p:cNvSpPr txBox="1"/>
          <p:nvPr/>
        </p:nvSpPr>
        <p:spPr>
          <a:xfrm>
            <a:off x="5796134" y="457953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…</a:t>
            </a:r>
          </a:p>
        </p:txBody>
      </p:sp>
      <p:pic>
        <p:nvPicPr>
          <p:cNvPr id="341" name="Grafik 340">
            <a:extLst>
              <a:ext uri="{FF2B5EF4-FFF2-40B4-BE49-F238E27FC236}">
                <a16:creationId xmlns:a16="http://schemas.microsoft.com/office/drawing/2014/main" id="{19334B69-F06C-42FB-8DDE-1D971EE29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85" y="3160597"/>
            <a:ext cx="7813436" cy="27446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4980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7 L 0.09861 -0.00278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1" y="-13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037E-7 L 0.20486 -0.00069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3" y="-4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0.20087 0.00023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5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3" grpId="1" animBg="1"/>
      <p:bldP spid="83" grpId="2" animBg="1"/>
      <p:bldP spid="84" grpId="0" animBg="1"/>
      <p:bldP spid="86" grpId="0"/>
      <p:bldP spid="86" grpId="1"/>
      <p:bldP spid="318" grpId="0" animBg="1"/>
      <p:bldP spid="318" grpId="1" animBg="1"/>
      <p:bldP spid="326" grpId="0"/>
      <p:bldP spid="32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65AD91-5879-4D0A-BAE0-0979BE4A3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en-US" altLang="en-US" noProof="0" dirty="0"/>
              <a:t>Overview</a:t>
            </a:r>
          </a:p>
        </p:txBody>
      </p:sp>
      <p:grpSp>
        <p:nvGrpSpPr>
          <p:cNvPr id="7171" name="Group 3">
            <a:extLst>
              <a:ext uri="{FF2B5EF4-FFF2-40B4-BE49-F238E27FC236}">
                <a16:creationId xmlns:a16="http://schemas.microsoft.com/office/drawing/2014/main" id="{58D8D706-D46A-4287-8FF7-92237249D7E3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2647950"/>
            <a:ext cx="7486650" cy="500063"/>
            <a:chOff x="240" y="912"/>
            <a:chExt cx="4716" cy="315"/>
          </a:xfrm>
        </p:grpSpPr>
        <p:grpSp>
          <p:nvGrpSpPr>
            <p:cNvPr id="7200" name="Group 4">
              <a:extLst>
                <a:ext uri="{FF2B5EF4-FFF2-40B4-BE49-F238E27FC236}">
                  <a16:creationId xmlns:a16="http://schemas.microsoft.com/office/drawing/2014/main" id="{39043642-EAC6-4799-836E-F35CD463A0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202" name="Rectangle 5">
                <a:extLst>
                  <a:ext uri="{FF2B5EF4-FFF2-40B4-BE49-F238E27FC236}">
                    <a16:creationId xmlns:a16="http://schemas.microsoft.com/office/drawing/2014/main" id="{37135338-BC11-4CBA-B220-595DC646C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 b="1"/>
              </a:p>
            </p:txBody>
          </p:sp>
          <p:sp>
            <p:nvSpPr>
              <p:cNvPr id="7203" name="Text Box 6">
                <a:extLst>
                  <a:ext uri="{FF2B5EF4-FFF2-40B4-BE49-F238E27FC236}">
                    <a16:creationId xmlns:a16="http://schemas.microsoft.com/office/drawing/2014/main" id="{4BA4E46E-4C00-45F7-88CE-C8655D5FA4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40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Current Approaches</a:t>
                </a:r>
              </a:p>
            </p:txBody>
          </p:sp>
          <p:sp>
            <p:nvSpPr>
              <p:cNvPr id="7204" name="Rectangle 7">
                <a:extLst>
                  <a:ext uri="{FF2B5EF4-FFF2-40B4-BE49-F238E27FC236}">
                    <a16:creationId xmlns:a16="http://schemas.microsoft.com/office/drawing/2014/main" id="{318195B4-7B39-4D80-B111-BB2B65046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 b="1"/>
              </a:p>
            </p:txBody>
          </p:sp>
          <p:sp>
            <p:nvSpPr>
              <p:cNvPr id="7205" name="Text Box 8">
                <a:extLst>
                  <a:ext uri="{FF2B5EF4-FFF2-40B4-BE49-F238E27FC236}">
                    <a16:creationId xmlns:a16="http://schemas.microsoft.com/office/drawing/2014/main" id="{72DADF36-14F7-4235-ACFC-743281AF5A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2.</a:t>
                </a:r>
              </a:p>
            </p:txBody>
          </p:sp>
        </p:grpSp>
        <p:sp>
          <p:nvSpPr>
            <p:cNvPr id="7201" name="AutoShape 9">
              <a:extLst>
                <a:ext uri="{FF2B5EF4-FFF2-40B4-BE49-F238E27FC236}">
                  <a16:creationId xmlns:a16="http://schemas.microsoft.com/office/drawing/2014/main" id="{AB5766CD-5BC4-4579-8B05-311AF5F12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94" name="Group 11">
            <a:extLst>
              <a:ext uri="{FF2B5EF4-FFF2-40B4-BE49-F238E27FC236}">
                <a16:creationId xmlns:a16="http://schemas.microsoft.com/office/drawing/2014/main" id="{FD49BED0-4A02-4172-96A6-B16CB26F83FF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>
              <a:extLst>
                <a:ext uri="{FF2B5EF4-FFF2-40B4-BE49-F238E27FC236}">
                  <a16:creationId xmlns:a16="http://schemas.microsoft.com/office/drawing/2014/main" id="{402A0190-4562-418A-A430-200A3E015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97" name="Text Box 13">
              <a:extLst>
                <a:ext uri="{FF2B5EF4-FFF2-40B4-BE49-F238E27FC236}">
                  <a16:creationId xmlns:a16="http://schemas.microsoft.com/office/drawing/2014/main" id="{96FFCAE5-E1F7-4262-A1DE-9F2236AAF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Direct Perception Approach</a:t>
              </a:r>
            </a:p>
          </p:txBody>
        </p:sp>
        <p:sp>
          <p:nvSpPr>
            <p:cNvPr id="7198" name="Rectangle 14">
              <a:extLst>
                <a:ext uri="{FF2B5EF4-FFF2-40B4-BE49-F238E27FC236}">
                  <a16:creationId xmlns:a16="http://schemas.microsoft.com/office/drawing/2014/main" id="{DB0BEEEE-73F1-49D9-97DE-99E4795CE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99" name="Text Box 15">
              <a:extLst>
                <a:ext uri="{FF2B5EF4-FFF2-40B4-BE49-F238E27FC236}">
                  <a16:creationId xmlns:a16="http://schemas.microsoft.com/office/drawing/2014/main" id="{697F9F48-DE26-476E-9532-8D54C382F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3.</a:t>
              </a:r>
            </a:p>
          </p:txBody>
        </p:sp>
      </p:grpSp>
      <p:grpSp>
        <p:nvGrpSpPr>
          <p:cNvPr id="7188" name="Group 18">
            <a:extLst>
              <a:ext uri="{FF2B5EF4-FFF2-40B4-BE49-F238E27FC236}">
                <a16:creationId xmlns:a16="http://schemas.microsoft.com/office/drawing/2014/main" id="{83486DAD-6CC9-4A1A-BBE6-BFA08219C6DE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>
              <a:extLst>
                <a:ext uri="{FF2B5EF4-FFF2-40B4-BE49-F238E27FC236}">
                  <a16:creationId xmlns:a16="http://schemas.microsoft.com/office/drawing/2014/main" id="{9C50E157-E166-4E4F-97DF-0C265C2CF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91" name="Text Box 20">
              <a:extLst>
                <a:ext uri="{FF2B5EF4-FFF2-40B4-BE49-F238E27FC236}">
                  <a16:creationId xmlns:a16="http://schemas.microsoft.com/office/drawing/2014/main" id="{4F3D88CD-94EF-4255-A156-7F8207966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Deep Learning Languages</a:t>
              </a:r>
            </a:p>
          </p:txBody>
        </p:sp>
        <p:sp>
          <p:nvSpPr>
            <p:cNvPr id="7192" name="Rectangle 21">
              <a:extLst>
                <a:ext uri="{FF2B5EF4-FFF2-40B4-BE49-F238E27FC236}">
                  <a16:creationId xmlns:a16="http://schemas.microsoft.com/office/drawing/2014/main" id="{1C62AA14-DD57-42C1-854E-2C92F90AD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93" name="Text Box 22">
              <a:extLst>
                <a:ext uri="{FF2B5EF4-FFF2-40B4-BE49-F238E27FC236}">
                  <a16:creationId xmlns:a16="http://schemas.microsoft.com/office/drawing/2014/main" id="{36CD2D52-A6AD-4A25-A83B-C8ADE55C6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4.</a:t>
              </a:r>
            </a:p>
          </p:txBody>
        </p:sp>
      </p:grpSp>
      <p:grpSp>
        <p:nvGrpSpPr>
          <p:cNvPr id="7176" name="Group 32">
            <a:extLst>
              <a:ext uri="{FF2B5EF4-FFF2-40B4-BE49-F238E27FC236}">
                <a16:creationId xmlns:a16="http://schemas.microsoft.com/office/drawing/2014/main" id="{7B37D790-61FE-4D14-8D71-7ACD27C45E4C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>
              <a:extLst>
                <a:ext uri="{FF2B5EF4-FFF2-40B4-BE49-F238E27FC236}">
                  <a16:creationId xmlns:a16="http://schemas.microsoft.com/office/drawing/2014/main" id="{1EFF63DB-4F28-435A-BAB2-4AECDF6AF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79" name="Text Box 34">
              <a:extLst>
                <a:ext uri="{FF2B5EF4-FFF2-40B4-BE49-F238E27FC236}">
                  <a16:creationId xmlns:a16="http://schemas.microsoft.com/office/drawing/2014/main" id="{483D04C6-7FE9-49F9-8739-8B7820244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20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(Convolutional) Neuronal Nets</a:t>
              </a:r>
            </a:p>
          </p:txBody>
        </p:sp>
        <p:sp>
          <p:nvSpPr>
            <p:cNvPr id="7180" name="Rectangle 35">
              <a:extLst>
                <a:ext uri="{FF2B5EF4-FFF2-40B4-BE49-F238E27FC236}">
                  <a16:creationId xmlns:a16="http://schemas.microsoft.com/office/drawing/2014/main" id="{616AD019-EF09-4B63-B770-ACAFD5B49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81" name="Text Box 36">
              <a:extLst>
                <a:ext uri="{FF2B5EF4-FFF2-40B4-BE49-F238E27FC236}">
                  <a16:creationId xmlns:a16="http://schemas.microsoft.com/office/drawing/2014/main" id="{38810ABC-A52B-4FB5-976A-991A9DA22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1.</a:t>
              </a:r>
            </a:p>
          </p:txBody>
        </p:sp>
      </p:grpSp>
      <p:grpSp>
        <p:nvGrpSpPr>
          <p:cNvPr id="32" name="Group 18">
            <a:extLst/>
          </p:cNvPr>
          <p:cNvGrpSpPr>
            <a:grpSpLocks/>
          </p:cNvGrpSpPr>
          <p:nvPr/>
        </p:nvGrpSpPr>
        <p:grpSpPr bwMode="auto">
          <a:xfrm>
            <a:off x="1641476" y="5062538"/>
            <a:ext cx="6680200" cy="500063"/>
            <a:chOff x="748" y="3668"/>
            <a:chExt cx="4208" cy="315"/>
          </a:xfrm>
        </p:grpSpPr>
        <p:sp>
          <p:nvSpPr>
            <p:cNvPr id="34" name="Rectangle 19">
              <a:extLst/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5" name="Text Box 20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2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Training and Test</a:t>
              </a:r>
            </a:p>
          </p:txBody>
        </p:sp>
        <p:sp>
          <p:nvSpPr>
            <p:cNvPr id="36" name="Rectangle 21">
              <a:extLst/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7" name="Text Box 22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5.</a:t>
              </a:r>
            </a:p>
          </p:txBody>
        </p:sp>
      </p:grpSp>
      <p:grpSp>
        <p:nvGrpSpPr>
          <p:cNvPr id="30" name="Group 18">
            <a:extLst>
              <a:ext uri="{FF2B5EF4-FFF2-40B4-BE49-F238E27FC236}">
                <a16:creationId xmlns:a16="http://schemas.microsoft.com/office/drawing/2014/main" id="{508453AD-85BD-4206-8C7D-1606B85B6D08}"/>
              </a:ext>
            </a:extLst>
          </p:cNvPr>
          <p:cNvGrpSpPr>
            <a:grpSpLocks/>
          </p:cNvGrpSpPr>
          <p:nvPr/>
        </p:nvGrpSpPr>
        <p:grpSpPr bwMode="auto">
          <a:xfrm>
            <a:off x="1665845" y="5867400"/>
            <a:ext cx="6680200" cy="500063"/>
            <a:chOff x="748" y="3668"/>
            <a:chExt cx="4208" cy="315"/>
          </a:xfrm>
        </p:grpSpPr>
        <p:sp>
          <p:nvSpPr>
            <p:cNvPr id="31" name="Rectangle 19">
              <a:extLst>
                <a:ext uri="{FF2B5EF4-FFF2-40B4-BE49-F238E27FC236}">
                  <a16:creationId xmlns:a16="http://schemas.microsoft.com/office/drawing/2014/main" id="{07AFF50E-5D95-4C39-A495-33E3371F1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3" name="Text Box 20">
              <a:extLst>
                <a:ext uri="{FF2B5EF4-FFF2-40B4-BE49-F238E27FC236}">
                  <a16:creationId xmlns:a16="http://schemas.microsoft.com/office/drawing/2014/main" id="{81C5A182-FCC8-407E-8F0C-E897C4F6B2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Summary</a:t>
              </a:r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522EB96B-0025-49D6-BAA7-C6CC8F608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F92DB8BC-AF8A-4E5F-AA0C-769ED1640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570666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C979D3F-C218-4AD2-A677-01435E1F1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pPr eaLnBrk="1" hangingPunct="1"/>
            <a:r>
              <a:rPr lang="en-US" altLang="en-US" noProof="0" dirty="0"/>
              <a:t>Current Approaches:</a:t>
            </a:r>
            <a:br>
              <a:rPr lang="en-US" altLang="en-US" noProof="0" dirty="0"/>
            </a:br>
            <a:r>
              <a:rPr lang="en-US" altLang="en-US" noProof="0" dirty="0"/>
              <a:t>mediated perception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4B8D85F-0C93-4214-9551-2B042501BD2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295400"/>
            <a:ext cx="4037013" cy="1137756"/>
          </a:xfrm>
        </p:spPr>
        <p:txBody>
          <a:bodyPr/>
          <a:lstStyle/>
          <a:p>
            <a:pPr eaLnBrk="1" hangingPunct="1"/>
            <a:r>
              <a:rPr lang="en-US" altLang="en-US" sz="1800" noProof="0" dirty="0"/>
              <a:t>multi-components</a:t>
            </a:r>
          </a:p>
          <a:p>
            <a:pPr eaLnBrk="1" hangingPunct="1"/>
            <a:r>
              <a:rPr lang="en-US" altLang="en-US" sz="1800" noProof="0" dirty="0"/>
              <a:t>internal 3D-model </a:t>
            </a:r>
          </a:p>
          <a:p>
            <a:pPr eaLnBrk="1" hangingPunct="1"/>
            <a:endParaRPr lang="en-US" altLang="en-US" sz="1800" noProof="0" dirty="0"/>
          </a:p>
          <a:p>
            <a:pPr eaLnBrk="1" hangingPunct="1"/>
            <a:endParaRPr lang="en-US" altLang="en-US" sz="1800" noProof="0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75732722-1AF3-4C14-A261-5307F327C36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139953" y="1295400"/>
            <a:ext cx="5195214" cy="1137756"/>
          </a:xfrm>
        </p:spPr>
        <p:txBody>
          <a:bodyPr/>
          <a:lstStyle/>
          <a:p>
            <a:pPr eaLnBrk="1" hangingPunct="1"/>
            <a:r>
              <a:rPr lang="en-US" altLang="en-US" sz="1800" noProof="0" dirty="0"/>
              <a:t>problems:</a:t>
            </a:r>
          </a:p>
          <a:p>
            <a:pPr lvl="1" eaLnBrk="1" hangingPunct="1"/>
            <a:r>
              <a:rPr lang="en-US" altLang="en-US" sz="1400" noProof="0" dirty="0"/>
              <a:t>complex</a:t>
            </a:r>
          </a:p>
          <a:p>
            <a:pPr lvl="1" eaLnBrk="1" hangingPunct="1"/>
            <a:r>
              <a:rPr lang="en-US" altLang="en-US" sz="1400" noProof="0" dirty="0"/>
              <a:t>irrelevant/redundant  data</a:t>
            </a:r>
          </a:p>
          <a:p>
            <a:pPr lvl="1" eaLnBrk="1" hangingPunct="1"/>
            <a:r>
              <a:rPr lang="en-US" altLang="en-US" sz="1400" noProof="0" dirty="0"/>
              <a:t>Components still research topics themselves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DFEECA7-39BD-4A15-93CB-3AAFF26312E0}"/>
              </a:ext>
            </a:extLst>
          </p:cNvPr>
          <p:cNvGrpSpPr/>
          <p:nvPr/>
        </p:nvGrpSpPr>
        <p:grpSpPr>
          <a:xfrm>
            <a:off x="176213" y="3501008"/>
            <a:ext cx="8815387" cy="1836440"/>
            <a:chOff x="971600" y="1602341"/>
            <a:chExt cx="7272808" cy="1322603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BC9E76D5-6F55-4E1F-A54A-E417B942E1CE}"/>
                </a:ext>
              </a:extLst>
            </p:cNvPr>
            <p:cNvGrpSpPr/>
            <p:nvPr/>
          </p:nvGrpSpPr>
          <p:grpSpPr>
            <a:xfrm>
              <a:off x="971600" y="1628800"/>
              <a:ext cx="7272808" cy="1296144"/>
              <a:chOff x="971600" y="1628800"/>
              <a:chExt cx="7272808" cy="1296144"/>
            </a:xfrm>
          </p:grpSpPr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34592EF1-2ADF-4932-8F22-377B0A2F6CFF}"/>
                  </a:ext>
                </a:extLst>
              </p:cNvPr>
              <p:cNvCxnSpPr/>
              <p:nvPr/>
            </p:nvCxnSpPr>
            <p:spPr bwMode="auto">
              <a:xfrm>
                <a:off x="8244408" y="1628800"/>
                <a:ext cx="0" cy="1296144"/>
              </a:xfrm>
              <a:prstGeom prst="line">
                <a:avLst/>
              </a:prstGeom>
              <a:solidFill>
                <a:srgbClr val="FFFFFF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3C8F4C8A-53D0-4004-A058-989368C208E7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7272808" cy="0"/>
              </a:xfrm>
              <a:prstGeom prst="line">
                <a:avLst/>
              </a:prstGeom>
              <a:solidFill>
                <a:srgbClr val="FFFFFF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B7048A95-0DE6-4C6D-A863-F679D83F2DFB}"/>
                  </a:ext>
                </a:extLst>
              </p:cNvPr>
              <p:cNvCxnSpPr/>
              <p:nvPr/>
            </p:nvCxnSpPr>
            <p:spPr bwMode="auto">
              <a:xfrm>
                <a:off x="977941" y="1628800"/>
                <a:ext cx="0" cy="1296144"/>
              </a:xfrm>
              <a:prstGeom prst="line">
                <a:avLst/>
              </a:prstGeom>
              <a:solidFill>
                <a:srgbClr val="FFFFFF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B8B0B8D-1564-47A9-93DD-99581AD6E0C3}"/>
                </a:ext>
              </a:extLst>
            </p:cNvPr>
            <p:cNvSpPr txBox="1"/>
            <p:nvPr/>
          </p:nvSpPr>
          <p:spPr>
            <a:xfrm>
              <a:off x="1171435" y="2502867"/>
              <a:ext cx="1992226" cy="221661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Lane-</a:t>
              </a:r>
              <a:r>
                <a:rPr lang="de-DE" sz="1400" dirty="0" err="1"/>
                <a:t>detection</a:t>
              </a:r>
              <a:endParaRPr lang="de-DE" sz="1400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D52169E9-C002-4B01-9B4D-4DE8D5EE17B3}"/>
                </a:ext>
              </a:extLst>
            </p:cNvPr>
            <p:cNvSpPr txBox="1"/>
            <p:nvPr/>
          </p:nvSpPr>
          <p:spPr>
            <a:xfrm>
              <a:off x="1171435" y="2112739"/>
              <a:ext cx="1992233" cy="221661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Abrasion-</a:t>
              </a:r>
              <a:r>
                <a:rPr lang="de-DE" sz="1400" dirty="0" err="1"/>
                <a:t>detection</a:t>
              </a:r>
              <a:endParaRPr lang="de-DE" sz="1400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E954F08B-E181-4DA3-92F1-E0BCE0C7A222}"/>
                </a:ext>
              </a:extLst>
            </p:cNvPr>
            <p:cNvSpPr txBox="1"/>
            <p:nvPr/>
          </p:nvSpPr>
          <p:spPr>
            <a:xfrm>
              <a:off x="3354173" y="2507132"/>
              <a:ext cx="2175633" cy="221661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Vehicle-</a:t>
              </a:r>
              <a:r>
                <a:rPr lang="de-DE" sz="1400" dirty="0" err="1"/>
                <a:t>detection</a:t>
              </a:r>
              <a:endParaRPr lang="de-DE" sz="1400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84B579DF-18E1-4048-A4C7-A460FE415A3B}"/>
                </a:ext>
              </a:extLst>
            </p:cNvPr>
            <p:cNvSpPr txBox="1"/>
            <p:nvPr/>
          </p:nvSpPr>
          <p:spPr>
            <a:xfrm>
              <a:off x="2948799" y="1602341"/>
              <a:ext cx="32464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u="sng" dirty="0"/>
                <a:t>Mögliche eigenständige Einheiten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D6AD0FC0-FE4D-4D28-9247-84DA7CBF59BA}"/>
                </a:ext>
              </a:extLst>
            </p:cNvPr>
            <p:cNvSpPr txBox="1"/>
            <p:nvPr/>
          </p:nvSpPr>
          <p:spPr>
            <a:xfrm>
              <a:off x="5720306" y="2112738"/>
              <a:ext cx="2419805" cy="221661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Distance-measures</a:t>
              </a:r>
              <a:endParaRPr lang="de-DE" sz="1400" dirty="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D766C32-8684-4EDB-A2BE-A822A07E3063}"/>
                </a:ext>
              </a:extLst>
            </p:cNvPr>
            <p:cNvSpPr txBox="1"/>
            <p:nvPr/>
          </p:nvSpPr>
          <p:spPr>
            <a:xfrm>
              <a:off x="5720306" y="2502866"/>
              <a:ext cx="2419807" cy="221661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Veloctiy-measures</a:t>
              </a:r>
              <a:endParaRPr lang="de-DE" sz="1400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04F75DAD-C355-4E3B-82C7-5B3AC971AE83}"/>
                </a:ext>
              </a:extLst>
            </p:cNvPr>
            <p:cNvSpPr txBox="1"/>
            <p:nvPr/>
          </p:nvSpPr>
          <p:spPr>
            <a:xfrm>
              <a:off x="3354173" y="2112738"/>
              <a:ext cx="2175633" cy="221661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Pedestrian-detection</a:t>
              </a:r>
              <a:endParaRPr lang="de-DE" sz="1400" dirty="0"/>
            </a:p>
          </p:txBody>
        </p:sp>
      </p:grpSp>
      <p:pic>
        <p:nvPicPr>
          <p:cNvPr id="17" name="Grafik 16" descr="Ein Bild, das Himmel, draußen, Straße, Szene enthält.&#10;&#10;Mit sehr hoher Zuverlässigkeit generierte Beschreibung">
            <a:extLst>
              <a:ext uri="{FF2B5EF4-FFF2-40B4-BE49-F238E27FC236}">
                <a16:creationId xmlns:a16="http://schemas.microsoft.com/office/drawing/2014/main" id="{B710F857-7ECC-4A71-B489-90694C604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87" y="2469072"/>
            <a:ext cx="7854678" cy="42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6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803BD-C9C8-4065-A71B-EAF6D122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0" dirty="0"/>
              <a:t>Current Approaches:</a:t>
            </a:r>
            <a:br>
              <a:rPr lang="en-US" altLang="en-US" noProof="0" dirty="0"/>
            </a:br>
            <a:r>
              <a:rPr lang="en-US" altLang="en-US" noProof="0" dirty="0"/>
              <a:t>Behavior Reflex</a:t>
            </a:r>
            <a:endParaRPr lang="en-US" noProof="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01017DA-E499-4814-A65B-5F184761389A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5410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e-DE" altLang="en-US" kern="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A2D25C4-FF95-4BAE-9F00-A58C0802B0D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6019800"/>
            <a:ext cx="8610600" cy="685800"/>
            <a:chOff x="240" y="3792"/>
            <a:chExt cx="5424" cy="432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21B7E1FE-A9F8-40D8-92A6-641570ACF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888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AD4796DB-0918-446B-B146-D9E70B285C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3792"/>
              <a:ext cx="4896" cy="432"/>
              <a:chOff x="768" y="3792"/>
              <a:chExt cx="4896" cy="432"/>
            </a:xfrm>
          </p:grpSpPr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FF561464-940B-4086-8DCE-4300F60AC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3792"/>
                <a:ext cx="489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8" name="Text Box 8">
                <a:extLst>
                  <a:ext uri="{FF2B5EF4-FFF2-40B4-BE49-F238E27FC236}">
                    <a16:creationId xmlns:a16="http://schemas.microsoft.com/office/drawing/2014/main" id="{F29A6D45-2716-4A29-9D91-0202FBED1A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3883"/>
                <a:ext cx="48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dirty="0"/>
                  <a:t>good for simple, bad very poor for complex tasks</a:t>
                </a:r>
              </a:p>
            </p:txBody>
          </p:sp>
        </p:grpSp>
      </p:grpSp>
      <p:sp>
        <p:nvSpPr>
          <p:cNvPr id="25" name="Rectangle 3">
            <a:extLst>
              <a:ext uri="{FF2B5EF4-FFF2-40B4-BE49-F238E27FC236}">
                <a16:creationId xmlns:a16="http://schemas.microsoft.com/office/drawing/2014/main" id="{BAC3A49A-6CCA-4BC5-B9CD-CC1ACF3D56F9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4478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direct mapping of: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B1235670-F2EA-4C99-B699-A846FCC5C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46" y="3055495"/>
            <a:ext cx="5484157" cy="2337510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5BC78F0D-55A0-42C1-85EC-555D4C30D249}"/>
              </a:ext>
            </a:extLst>
          </p:cNvPr>
          <p:cNvSpPr txBox="1"/>
          <p:nvPr/>
        </p:nvSpPr>
        <p:spPr>
          <a:xfrm>
            <a:off x="1835696" y="2541085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Image-input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4FD6753A-B2E5-4815-8604-D10C067C8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494" y="3072690"/>
            <a:ext cx="2467372" cy="2337510"/>
          </a:xfrm>
          <a:prstGeom prst="rect">
            <a:avLst/>
          </a:prstGeom>
        </p:spPr>
      </p:pic>
      <p:sp>
        <p:nvSpPr>
          <p:cNvPr id="35" name="Pfeil: 180-Grad 34">
            <a:extLst>
              <a:ext uri="{FF2B5EF4-FFF2-40B4-BE49-F238E27FC236}">
                <a16:creationId xmlns:a16="http://schemas.microsoft.com/office/drawing/2014/main" id="{29B505A6-A5B3-40C1-AA9B-5F59ABEF3EBF}"/>
              </a:ext>
            </a:extLst>
          </p:cNvPr>
          <p:cNvSpPr/>
          <p:nvPr/>
        </p:nvSpPr>
        <p:spPr bwMode="auto">
          <a:xfrm>
            <a:off x="4148403" y="2306126"/>
            <a:ext cx="3657600" cy="576064"/>
          </a:xfrm>
          <a:prstGeom prst="uturn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C7DDC17-DDE2-49E9-9740-0CBD5399F849}"/>
              </a:ext>
            </a:extLst>
          </p:cNvPr>
          <p:cNvSpPr txBox="1"/>
          <p:nvPr/>
        </p:nvSpPr>
        <p:spPr>
          <a:xfrm>
            <a:off x="6735919" y="2726495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steering angle</a:t>
            </a:r>
          </a:p>
        </p:txBody>
      </p:sp>
    </p:spTree>
    <p:extLst>
      <p:ext uri="{BB962C8B-B14F-4D97-AF65-F5344CB8AC3E}">
        <p14:creationId xmlns:p14="http://schemas.microsoft.com/office/powerpoint/2010/main" val="300559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5" grpId="0" animBg="1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65AD91-5879-4D0A-BAE0-0979BE4A3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en-US" altLang="en-US" noProof="0" dirty="0"/>
              <a:t>Overview</a:t>
            </a:r>
          </a:p>
        </p:txBody>
      </p:sp>
      <p:grpSp>
        <p:nvGrpSpPr>
          <p:cNvPr id="7200" name="Group 4">
            <a:extLst>
              <a:ext uri="{FF2B5EF4-FFF2-40B4-BE49-F238E27FC236}">
                <a16:creationId xmlns:a16="http://schemas.microsoft.com/office/drawing/2014/main" id="{39043642-EAC6-4799-836E-F35CD463A01D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>
              <a:extLst>
                <a:ext uri="{FF2B5EF4-FFF2-40B4-BE49-F238E27FC236}">
                  <a16:creationId xmlns:a16="http://schemas.microsoft.com/office/drawing/2014/main" id="{37135338-BC11-4CBA-B220-595DC646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203" name="Text Box 6">
              <a:extLst>
                <a:ext uri="{FF2B5EF4-FFF2-40B4-BE49-F238E27FC236}">
                  <a16:creationId xmlns:a16="http://schemas.microsoft.com/office/drawing/2014/main" id="{4BA4E46E-4C00-45F7-88CE-C8655D5FA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4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Current Approaches</a:t>
              </a:r>
            </a:p>
          </p:txBody>
        </p:sp>
        <p:sp>
          <p:nvSpPr>
            <p:cNvPr id="7204" name="Rectangle 7">
              <a:extLst>
                <a:ext uri="{FF2B5EF4-FFF2-40B4-BE49-F238E27FC236}">
                  <a16:creationId xmlns:a16="http://schemas.microsoft.com/office/drawing/2014/main" id="{318195B4-7B39-4D80-B111-BB2B6504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205" name="Text Box 8">
              <a:extLst>
                <a:ext uri="{FF2B5EF4-FFF2-40B4-BE49-F238E27FC236}">
                  <a16:creationId xmlns:a16="http://schemas.microsoft.com/office/drawing/2014/main" id="{72DADF36-14F7-4235-ACFC-743281AF5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2.</a:t>
              </a:r>
            </a:p>
          </p:txBody>
        </p:sp>
      </p:grpSp>
      <p:grpSp>
        <p:nvGrpSpPr>
          <p:cNvPr id="7172" name="Group 10">
            <a:extLst>
              <a:ext uri="{FF2B5EF4-FFF2-40B4-BE49-F238E27FC236}">
                <a16:creationId xmlns:a16="http://schemas.microsoft.com/office/drawing/2014/main" id="{A36E1EF7-7A19-4A54-B892-3CDD5CE63FA4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3452813"/>
            <a:ext cx="7486650" cy="500062"/>
            <a:chOff x="240" y="912"/>
            <a:chExt cx="4716" cy="315"/>
          </a:xfrm>
        </p:grpSpPr>
        <p:grpSp>
          <p:nvGrpSpPr>
            <p:cNvPr id="7194" name="Group 11">
              <a:extLst>
                <a:ext uri="{FF2B5EF4-FFF2-40B4-BE49-F238E27FC236}">
                  <a16:creationId xmlns:a16="http://schemas.microsoft.com/office/drawing/2014/main" id="{FD49BED0-4A02-4172-96A6-B16CB26F83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96" name="Rectangle 12">
                <a:extLst>
                  <a:ext uri="{FF2B5EF4-FFF2-40B4-BE49-F238E27FC236}">
                    <a16:creationId xmlns:a16="http://schemas.microsoft.com/office/drawing/2014/main" id="{402A0190-4562-418A-A430-200A3E015D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 b="1"/>
              </a:p>
            </p:txBody>
          </p:sp>
          <p:sp>
            <p:nvSpPr>
              <p:cNvPr id="7197" name="Text Box 13">
                <a:extLst>
                  <a:ext uri="{FF2B5EF4-FFF2-40B4-BE49-F238E27FC236}">
                    <a16:creationId xmlns:a16="http://schemas.microsoft.com/office/drawing/2014/main" id="{96FFCAE5-E1F7-4262-A1DE-9F2236AAF8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88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Direct Perception Approach</a:t>
                </a:r>
              </a:p>
            </p:txBody>
          </p:sp>
          <p:sp>
            <p:nvSpPr>
              <p:cNvPr id="7198" name="Rectangle 14">
                <a:extLst>
                  <a:ext uri="{FF2B5EF4-FFF2-40B4-BE49-F238E27FC236}">
                    <a16:creationId xmlns:a16="http://schemas.microsoft.com/office/drawing/2014/main" id="{DB0BEEEE-73F1-49D9-97DE-99E4795CE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 b="1"/>
              </a:p>
            </p:txBody>
          </p:sp>
          <p:sp>
            <p:nvSpPr>
              <p:cNvPr id="7199" name="Text Box 15">
                <a:extLst>
                  <a:ext uri="{FF2B5EF4-FFF2-40B4-BE49-F238E27FC236}">
                    <a16:creationId xmlns:a16="http://schemas.microsoft.com/office/drawing/2014/main" id="{697F9F48-DE26-476E-9532-8D54C382FB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3.</a:t>
                </a:r>
              </a:p>
            </p:txBody>
          </p:sp>
        </p:grpSp>
        <p:sp>
          <p:nvSpPr>
            <p:cNvPr id="7195" name="AutoShape 16">
              <a:extLst>
                <a:ext uri="{FF2B5EF4-FFF2-40B4-BE49-F238E27FC236}">
                  <a16:creationId xmlns:a16="http://schemas.microsoft.com/office/drawing/2014/main" id="{173ADD3A-83BC-4B6D-A852-76CC45160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88" name="Group 18">
            <a:extLst>
              <a:ext uri="{FF2B5EF4-FFF2-40B4-BE49-F238E27FC236}">
                <a16:creationId xmlns:a16="http://schemas.microsoft.com/office/drawing/2014/main" id="{83486DAD-6CC9-4A1A-BBE6-BFA08219C6DE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>
              <a:extLst>
                <a:ext uri="{FF2B5EF4-FFF2-40B4-BE49-F238E27FC236}">
                  <a16:creationId xmlns:a16="http://schemas.microsoft.com/office/drawing/2014/main" id="{9C50E157-E166-4E4F-97DF-0C265C2CF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91" name="Text Box 20">
              <a:extLst>
                <a:ext uri="{FF2B5EF4-FFF2-40B4-BE49-F238E27FC236}">
                  <a16:creationId xmlns:a16="http://schemas.microsoft.com/office/drawing/2014/main" id="{4F3D88CD-94EF-4255-A156-7F8207966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Deep Learning Languages</a:t>
              </a:r>
            </a:p>
          </p:txBody>
        </p:sp>
        <p:sp>
          <p:nvSpPr>
            <p:cNvPr id="7192" name="Rectangle 21">
              <a:extLst>
                <a:ext uri="{FF2B5EF4-FFF2-40B4-BE49-F238E27FC236}">
                  <a16:creationId xmlns:a16="http://schemas.microsoft.com/office/drawing/2014/main" id="{1C62AA14-DD57-42C1-854E-2C92F90AD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93" name="Text Box 22">
              <a:extLst>
                <a:ext uri="{FF2B5EF4-FFF2-40B4-BE49-F238E27FC236}">
                  <a16:creationId xmlns:a16="http://schemas.microsoft.com/office/drawing/2014/main" id="{36CD2D52-A6AD-4A25-A83B-C8ADE55C6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4.</a:t>
              </a:r>
            </a:p>
          </p:txBody>
        </p:sp>
      </p:grpSp>
      <p:grpSp>
        <p:nvGrpSpPr>
          <p:cNvPr id="7176" name="Group 32">
            <a:extLst>
              <a:ext uri="{FF2B5EF4-FFF2-40B4-BE49-F238E27FC236}">
                <a16:creationId xmlns:a16="http://schemas.microsoft.com/office/drawing/2014/main" id="{7B37D790-61FE-4D14-8D71-7ACD27C45E4C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>
              <a:extLst>
                <a:ext uri="{FF2B5EF4-FFF2-40B4-BE49-F238E27FC236}">
                  <a16:creationId xmlns:a16="http://schemas.microsoft.com/office/drawing/2014/main" id="{1EFF63DB-4F28-435A-BAB2-4AECDF6AF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79" name="Text Box 34">
              <a:extLst>
                <a:ext uri="{FF2B5EF4-FFF2-40B4-BE49-F238E27FC236}">
                  <a16:creationId xmlns:a16="http://schemas.microsoft.com/office/drawing/2014/main" id="{483D04C6-7FE9-49F9-8739-8B7820244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20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(Convolutional) Neuronal Nets</a:t>
              </a:r>
            </a:p>
          </p:txBody>
        </p:sp>
        <p:sp>
          <p:nvSpPr>
            <p:cNvPr id="7180" name="Rectangle 35">
              <a:extLst>
                <a:ext uri="{FF2B5EF4-FFF2-40B4-BE49-F238E27FC236}">
                  <a16:creationId xmlns:a16="http://schemas.microsoft.com/office/drawing/2014/main" id="{616AD019-EF09-4B63-B770-ACAFD5B49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81" name="Text Box 36">
              <a:extLst>
                <a:ext uri="{FF2B5EF4-FFF2-40B4-BE49-F238E27FC236}">
                  <a16:creationId xmlns:a16="http://schemas.microsoft.com/office/drawing/2014/main" id="{38810ABC-A52B-4FB5-976A-991A9DA22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1.</a:t>
              </a:r>
            </a:p>
          </p:txBody>
        </p:sp>
      </p:grpSp>
      <p:grpSp>
        <p:nvGrpSpPr>
          <p:cNvPr id="32" name="Group 18">
            <a:extLst/>
          </p:cNvPr>
          <p:cNvGrpSpPr>
            <a:grpSpLocks/>
          </p:cNvGrpSpPr>
          <p:nvPr/>
        </p:nvGrpSpPr>
        <p:grpSpPr bwMode="auto">
          <a:xfrm>
            <a:off x="1641476" y="5062538"/>
            <a:ext cx="6680200" cy="500063"/>
            <a:chOff x="748" y="3668"/>
            <a:chExt cx="4208" cy="315"/>
          </a:xfrm>
        </p:grpSpPr>
        <p:sp>
          <p:nvSpPr>
            <p:cNvPr id="34" name="Rectangle 19">
              <a:extLst/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5" name="Text Box 20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2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Training and Test</a:t>
              </a:r>
            </a:p>
          </p:txBody>
        </p:sp>
        <p:sp>
          <p:nvSpPr>
            <p:cNvPr id="36" name="Rectangle 21">
              <a:extLst/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7" name="Text Box 22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5.</a:t>
              </a:r>
            </a:p>
          </p:txBody>
        </p:sp>
      </p:grpSp>
      <p:grpSp>
        <p:nvGrpSpPr>
          <p:cNvPr id="30" name="Group 18">
            <a:extLst>
              <a:ext uri="{FF2B5EF4-FFF2-40B4-BE49-F238E27FC236}">
                <a16:creationId xmlns:a16="http://schemas.microsoft.com/office/drawing/2014/main" id="{10800759-1A59-4EEB-8D32-7684149D860D}"/>
              </a:ext>
            </a:extLst>
          </p:cNvPr>
          <p:cNvGrpSpPr>
            <a:grpSpLocks/>
          </p:cNvGrpSpPr>
          <p:nvPr/>
        </p:nvGrpSpPr>
        <p:grpSpPr bwMode="auto">
          <a:xfrm>
            <a:off x="1665845" y="5867400"/>
            <a:ext cx="6680200" cy="500063"/>
            <a:chOff x="748" y="3668"/>
            <a:chExt cx="4208" cy="315"/>
          </a:xfrm>
        </p:grpSpPr>
        <p:sp>
          <p:nvSpPr>
            <p:cNvPr id="31" name="Rectangle 19">
              <a:extLst>
                <a:ext uri="{FF2B5EF4-FFF2-40B4-BE49-F238E27FC236}">
                  <a16:creationId xmlns:a16="http://schemas.microsoft.com/office/drawing/2014/main" id="{4C472A76-055E-4035-BBEE-52D22CE19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3" name="Text Box 20">
              <a:extLst>
                <a:ext uri="{FF2B5EF4-FFF2-40B4-BE49-F238E27FC236}">
                  <a16:creationId xmlns:a16="http://schemas.microsoft.com/office/drawing/2014/main" id="{C130F57A-5DB6-43A0-AEAA-698BFFAD05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Summary</a:t>
              </a:r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BF30B63B-F854-43D3-AB97-ED2664A51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F35EFFED-8CA1-4A7E-AB61-56810DBBB8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21647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803BD-C9C8-4065-A71B-EAF6D122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Die Direct Perception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01017DA-E499-4814-A65B-5F184761389A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5410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e-DE" altLang="en-US" kern="0" dirty="0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BAC3A49A-6CCA-4BC5-B9CD-CC1ACF3D56F9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4478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hybrid of: mediated und behavior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13 affordance-values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minimalistic modelling</a:t>
            </a:r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5FE5A11-9CC4-4368-BAA3-895B23003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994" y="2851745"/>
            <a:ext cx="5465895" cy="243032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2EFE39D-5A69-462D-9BEB-072590DFD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482" y="1295400"/>
            <a:ext cx="19145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9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803BD-C9C8-4065-A71B-EAF6D122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Die Direct Perception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01017DA-E499-4814-A65B-5F184761389A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5410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e-DE" altLang="en-US" kern="0" dirty="0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BAC3A49A-6CCA-4BC5-B9CD-CC1ACF3D56F9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447800"/>
            <a:ext cx="7906072" cy="26292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Highway driving scenarios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distinguish 2 situations:</a:t>
            </a:r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Inactivity of currently irrelevant values</a:t>
            </a:r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6" y="2502978"/>
            <a:ext cx="8726588" cy="1462442"/>
          </a:xfrm>
          <a:prstGeom prst="rect">
            <a:avLst/>
          </a:prstGeom>
        </p:spPr>
      </p:pic>
      <p:sp>
        <p:nvSpPr>
          <p:cNvPr id="8" name="Rectangle 3">
            <a:extLst/>
          </p:cNvPr>
          <p:cNvSpPr txBox="1">
            <a:spLocks noChangeArrowheads="1"/>
          </p:cNvSpPr>
          <p:nvPr/>
        </p:nvSpPr>
        <p:spPr>
          <a:xfrm>
            <a:off x="1619672" y="2133792"/>
            <a:ext cx="3107333" cy="40944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de-DE" altLang="en-US" sz="1800" kern="0" dirty="0"/>
              <a:t>in </a:t>
            </a:r>
            <a:r>
              <a:rPr lang="de-DE" altLang="en-US" sz="1800" kern="0" dirty="0" err="1"/>
              <a:t>lane</a:t>
            </a:r>
            <a:endParaRPr lang="de-DE" altLang="en-US" sz="1800" kern="0" dirty="0"/>
          </a:p>
        </p:txBody>
      </p:sp>
      <p:sp>
        <p:nvSpPr>
          <p:cNvPr id="9" name="Rectangle 4">
            <a:extLst/>
          </p:cNvPr>
          <p:cNvSpPr txBox="1">
            <a:spLocks noChangeArrowheads="1"/>
          </p:cNvSpPr>
          <p:nvPr/>
        </p:nvSpPr>
        <p:spPr>
          <a:xfrm>
            <a:off x="4137670" y="2122029"/>
            <a:ext cx="4037012" cy="381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de-DE" altLang="en-US" sz="1800" kern="0" dirty="0"/>
              <a:t>on </a:t>
            </a:r>
            <a:r>
              <a:rPr lang="de-DE" altLang="en-US" sz="1800" kern="0" dirty="0" err="1"/>
              <a:t>marking</a:t>
            </a:r>
            <a:endParaRPr lang="de-DE" altLang="en-US" sz="1800" kern="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999" y="4635889"/>
            <a:ext cx="2028571" cy="2028571"/>
          </a:xfrm>
          <a:prstGeom prst="rect">
            <a:avLst/>
          </a:prstGeom>
        </p:spPr>
      </p:pic>
      <p:sp>
        <p:nvSpPr>
          <p:cNvPr id="11" name="Rectangle 3">
            <a:extLst/>
          </p:cNvPr>
          <p:cNvSpPr txBox="1">
            <a:spLocks noChangeArrowheads="1"/>
          </p:cNvSpPr>
          <p:nvPr/>
        </p:nvSpPr>
        <p:spPr>
          <a:xfrm>
            <a:off x="3707904" y="4635889"/>
            <a:ext cx="4896544" cy="20278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1800" u="sng" kern="0" dirty="0"/>
              <a:t>Example:</a:t>
            </a:r>
          </a:p>
          <a:p>
            <a:pPr eaLnBrk="1" hangingPunct="1"/>
            <a:r>
              <a:rPr lang="en-US" altLang="en-US" sz="1800" kern="0" dirty="0"/>
              <a:t>No cars on „right“ lane</a:t>
            </a:r>
          </a:p>
          <a:p>
            <a:pPr eaLnBrk="1" hangingPunct="1"/>
            <a:r>
              <a:rPr lang="en-US" altLang="en-US" sz="1800" kern="0" dirty="0"/>
              <a:t>No cars on “left” lane</a:t>
            </a:r>
          </a:p>
          <a:p>
            <a:pPr eaLnBrk="1" hangingPunct="1"/>
            <a:r>
              <a:rPr lang="en-US" altLang="en-US" sz="1800" kern="0" dirty="0">
                <a:solidFill>
                  <a:srgbClr val="FF0000"/>
                </a:solidFill>
              </a:rPr>
              <a:t>But: </a:t>
            </a:r>
            <a:r>
              <a:rPr lang="en-US" altLang="en-US" sz="1800" kern="0" dirty="0"/>
              <a:t>distance to right lane</a:t>
            </a:r>
          </a:p>
          <a:p>
            <a:pPr eaLnBrk="1" hangingPunct="1"/>
            <a:endParaRPr lang="en-US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424075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SSE">
  <a:themeElements>
    <a:clrScheme name="SS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S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S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S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C:\Dokumente und Einstellungen\krahn\Anwendungsdaten\Microsoft\Vorlagen\SSE.pot</Template>
  <TotalTime>0</TotalTime>
  <Words>522</Words>
  <Application>Microsoft Office PowerPoint</Application>
  <PresentationFormat>Bildschirmpräsentation (4:3)</PresentationFormat>
  <Paragraphs>209</Paragraphs>
  <Slides>16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Times New Roman</vt:lpstr>
      <vt:lpstr>Wingdings</vt:lpstr>
      <vt:lpstr>SSE</vt:lpstr>
      <vt:lpstr>Deep Learning in Autonomous Driving</vt:lpstr>
      <vt:lpstr>Overview</vt:lpstr>
      <vt:lpstr>(Convolution) Neural Nets</vt:lpstr>
      <vt:lpstr>Overview</vt:lpstr>
      <vt:lpstr>Current Approaches: mediated perception</vt:lpstr>
      <vt:lpstr>Current Approaches: Behavior Reflex</vt:lpstr>
      <vt:lpstr>Overview</vt:lpstr>
      <vt:lpstr>Die Direct Perception</vt:lpstr>
      <vt:lpstr>Die Direct Perception</vt:lpstr>
      <vt:lpstr>Overview</vt:lpstr>
      <vt:lpstr>Deep Learning Languages</vt:lpstr>
      <vt:lpstr>Overview</vt:lpstr>
      <vt:lpstr>Training</vt:lpstr>
      <vt:lpstr>Overview</vt:lpstr>
      <vt:lpstr>Summary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Präsentation.  besteht aus 1-2 Zeilen</dc:title>
  <dc:creator>hk</dc:creator>
  <cp:lastModifiedBy>Timo Bergerbusch</cp:lastModifiedBy>
  <cp:revision>172</cp:revision>
  <dcterms:created xsi:type="dcterms:W3CDTF">2004-04-15T17:51:00Z</dcterms:created>
  <dcterms:modified xsi:type="dcterms:W3CDTF">2018-06-11T13:43:59Z</dcterms:modified>
</cp:coreProperties>
</file>