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7" r:id="rId2"/>
    <p:sldId id="331" r:id="rId3"/>
    <p:sldId id="319" r:id="rId4"/>
    <p:sldId id="332" r:id="rId5"/>
    <p:sldId id="322" r:id="rId6"/>
    <p:sldId id="324" r:id="rId7"/>
    <p:sldId id="333" r:id="rId8"/>
    <p:sldId id="325" r:id="rId9"/>
    <p:sldId id="328" r:id="rId10"/>
    <p:sldId id="334" r:id="rId11"/>
    <p:sldId id="336" r:id="rId12"/>
    <p:sldId id="335" r:id="rId13"/>
    <p:sldId id="327" r:id="rId14"/>
    <p:sldId id="329" r:id="rId15"/>
    <p:sldId id="330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 autoAdjust="0"/>
    <p:restoredTop sz="96374" autoAdjust="0"/>
  </p:normalViewPr>
  <p:slideViewPr>
    <p:cSldViewPr>
      <p:cViewPr varScale="1">
        <p:scale>
          <a:sx n="90" d="100"/>
          <a:sy n="90" d="100"/>
        </p:scale>
        <p:origin x="6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18.05.2018,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Deep Learning für autonomes Fahren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Ansatz der </a:t>
            </a:r>
            <a:r>
              <a:rPr lang="de-DE" altLang="en-US" dirty="0" err="1"/>
              <a:t>Direct</a:t>
            </a:r>
            <a:r>
              <a:rPr lang="de-DE" altLang="en-US" dirty="0"/>
              <a:t> </a:t>
            </a:r>
            <a:r>
              <a:rPr lang="de-DE" altLang="en-US" dirty="0" err="1"/>
              <a:t>Perception</a:t>
            </a:r>
            <a:endParaRPr lang="de-DE" altLang="en-US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Übersicht bisheriger Entwürfe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Die </a:t>
              </a: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endParaRPr lang="de-DE" altLang="en-US" sz="1800" dirty="0"/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BE8BA6AD-CEDC-4477-8259-9D9827831EA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>
              <a:extLst>
                <a:ext uri="{FF2B5EF4-FFF2-40B4-BE49-F238E27FC236}">
                  <a16:creationId xmlns:a16="http://schemas.microsoft.com/office/drawing/2014/main" id="{83486DAD-6CC9-4A1A-BBE6-BFA08219C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>
                <a:extLst>
                  <a:ext uri="{FF2B5EF4-FFF2-40B4-BE49-F238E27FC236}">
                    <a16:creationId xmlns:a16="http://schemas.microsoft.com/office/drawing/2014/main" id="{9C50E157-E166-4E4F-97DF-0C265C2C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>
                <a:extLst>
                  <a:ext uri="{FF2B5EF4-FFF2-40B4-BE49-F238E27FC236}">
                    <a16:creationId xmlns:a16="http://schemas.microsoft.com/office/drawing/2014/main" id="{4F3D88CD-94EF-4255-A156-7F8207966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 err="1"/>
                  <a:t>Deep</a:t>
                </a:r>
                <a:r>
                  <a:rPr lang="de-DE" altLang="en-US" sz="1800" dirty="0"/>
                  <a:t> Learning </a:t>
                </a:r>
                <a:r>
                  <a:rPr lang="de-DE" altLang="en-US" sz="1800" dirty="0" err="1"/>
                  <a:t>Languages</a:t>
                </a:r>
                <a:endParaRPr lang="de-DE" altLang="en-US" sz="1800" dirty="0"/>
              </a:p>
            </p:txBody>
          </p:sp>
          <p:sp>
            <p:nvSpPr>
              <p:cNvPr id="7192" name="Rectangle 21">
                <a:extLst>
                  <a:ext uri="{FF2B5EF4-FFF2-40B4-BE49-F238E27FC236}">
                    <a16:creationId xmlns:a16="http://schemas.microsoft.com/office/drawing/2014/main" id="{1C62AA14-DD57-42C1-854E-2C92F90A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>
                <a:extLst>
                  <a:ext uri="{FF2B5EF4-FFF2-40B4-BE49-F238E27FC236}">
                    <a16:creationId xmlns:a16="http://schemas.microsoft.com/office/drawing/2014/main" id="{36CD2D52-A6AD-4A25-A83B-C8ADE55C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>
              <a:extLst>
                <a:ext uri="{FF2B5EF4-FFF2-40B4-BE49-F238E27FC236}">
                  <a16:creationId xmlns:a16="http://schemas.microsoft.com/office/drawing/2014/main" id="{1C41F86C-90A4-422D-8200-D4E69D80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34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Generelle Einführung: 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und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74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Learning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Verschiedene Sprachen um solche CNNs zu modellieren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e-DE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u="sng" kern="0" dirty="0" err="1"/>
              <a:t>CNNArchLang</a:t>
            </a:r>
            <a:r>
              <a:rPr lang="de-DE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Spezialisiert auf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Teil der </a:t>
            </a:r>
            <a:r>
              <a:rPr lang="de-DE" altLang="en-US" kern="0" dirty="0" err="1"/>
              <a:t>MontiCar</a:t>
            </a:r>
            <a:r>
              <a:rPr lang="de-DE" altLang="en-US" kern="0" dirty="0"/>
              <a:t> Sprachen Familie</a:t>
            </a:r>
          </a:p>
          <a:p>
            <a:pPr lvl="1" eaLnBrk="1" hangingPunct="1">
              <a:lnSpc>
                <a:spcPct val="90000"/>
              </a:lnSpc>
            </a:pPr>
            <a:endParaRPr lang="de-DE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u="sng" kern="0" dirty="0" err="1"/>
              <a:t>Caffe</a:t>
            </a:r>
            <a:r>
              <a:rPr lang="de-DE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Spezialisierung auf Modularität, Geschwindigkeit und Ausdruckskraft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Große Community</a:t>
            </a:r>
          </a:p>
          <a:p>
            <a:pPr lvl="1" eaLnBrk="1" hangingPunct="1">
              <a:lnSpc>
                <a:spcPct val="90000"/>
              </a:lnSpc>
            </a:pPr>
            <a:endParaRPr lang="de-DE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u="sng" kern="0" dirty="0" err="1"/>
              <a:t>MxNet</a:t>
            </a:r>
            <a:r>
              <a:rPr lang="de-DE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Sehr gut skalierbar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Multiple GPU und Rechner gleichzeitig</a:t>
            </a:r>
          </a:p>
        </p:txBody>
      </p: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Übersicht bisheriger Entwürfe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Die </a:t>
              </a: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endParaRPr lang="de-DE" altLang="en-US" sz="1800" dirty="0"/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34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Generelle Einführung: 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1" name="Group 17">
            <a:extLst/>
          </p:cNvPr>
          <p:cNvGrpSpPr>
            <a:grpSpLocks/>
          </p:cNvGrpSpPr>
          <p:nvPr/>
        </p:nvGrpSpPr>
        <p:grpSpPr bwMode="auto">
          <a:xfrm>
            <a:off x="835026" y="5062538"/>
            <a:ext cx="7486650" cy="500063"/>
            <a:chOff x="240" y="912"/>
            <a:chExt cx="4716" cy="315"/>
          </a:xfrm>
        </p:grpSpPr>
        <p:grpSp>
          <p:nvGrpSpPr>
            <p:cNvPr id="32" name="Group 18">
              <a:extLst/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34" name="Rectangle 19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5" name="Text Box 20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Training und Test</a:t>
                </a:r>
              </a:p>
            </p:txBody>
          </p:sp>
          <p:sp>
            <p:nvSpPr>
              <p:cNvPr id="36" name="Rectangle 21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7" name="Text Box 22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33" name="AutoShape 23">
              <a:extLst/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857589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Training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TORCS: </a:t>
            </a:r>
            <a:r>
              <a:rPr lang="de-DE" altLang="en-US" b="1" i="1" kern="0" dirty="0"/>
              <a:t>T</a:t>
            </a:r>
            <a:r>
              <a:rPr lang="de-DE" altLang="en-US" i="1" kern="0" dirty="0"/>
              <a:t>he </a:t>
            </a:r>
            <a:r>
              <a:rPr lang="de-DE" altLang="en-US" b="1" i="1" kern="0" dirty="0"/>
              <a:t>O</a:t>
            </a:r>
            <a:r>
              <a:rPr lang="de-DE" altLang="en-US" i="1" kern="0" dirty="0"/>
              <a:t>pen </a:t>
            </a:r>
            <a:r>
              <a:rPr lang="de-DE" altLang="en-US" b="1" i="1" kern="0" dirty="0"/>
              <a:t>R</a:t>
            </a:r>
            <a:r>
              <a:rPr lang="de-DE" altLang="en-US" i="1" kern="0" dirty="0"/>
              <a:t>acing </a:t>
            </a:r>
            <a:r>
              <a:rPr lang="de-DE" altLang="en-US" b="1" i="1" kern="0" dirty="0"/>
              <a:t>C</a:t>
            </a:r>
            <a:r>
              <a:rPr lang="de-DE" altLang="en-US" i="1" kern="0" dirty="0"/>
              <a:t>ar </a:t>
            </a:r>
            <a:r>
              <a:rPr lang="de-DE" altLang="en-US" b="1" i="1" kern="0" dirty="0"/>
              <a:t>S</a:t>
            </a:r>
            <a:r>
              <a:rPr lang="de-DE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KITTI Datensatz: 6 Stunden echter Fahrt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Verschiedene Kameraarten und Winkel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Zusätzliche Messungen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Standard zum Vergleich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 err="1"/>
              <a:t>MontiSim</a:t>
            </a:r>
            <a:br>
              <a:rPr lang="de-DE" altLang="en-US" kern="0" dirty="0"/>
            </a:br>
            <a:endParaRPr lang="de-DE" altLang="en-US" kern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08920"/>
            <a:ext cx="3760015" cy="3242697"/>
          </a:xfrm>
          <a:prstGeom prst="rect">
            <a:avLst/>
          </a:prstGeom>
        </p:spPr>
      </p:pic>
      <p:pic>
        <p:nvPicPr>
          <p:cNvPr id="14" name="Grafik 13" descr="Ein Bild, das Weg, Szene, Gras, Straße enthält.&#10;&#10;Mit sehr hoher Zuverlässigkeit generierte Beschreibung">
            <a:extLst>
              <a:ext uri="{FF2B5EF4-FFF2-40B4-BE49-F238E27FC236}">
                <a16:creationId xmlns:a16="http://schemas.microsoft.com/office/drawing/2014/main" id="{390139D7-17CF-4897-9AF0-5073D98C9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12944"/>
            <a:ext cx="3635896" cy="204519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E5C305-B878-4AA4-906D-A8441E4F7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218" y="4077072"/>
            <a:ext cx="4591091" cy="2716936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1485D4DA-3259-4D4B-B60A-E05BD0761B9A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3" y="3284984"/>
            <a:ext cx="252028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Physik-Engine</a:t>
            </a:r>
          </a:p>
          <a:p>
            <a:pPr eaLnBrk="1" hangingPunct="1"/>
            <a:r>
              <a:rPr lang="de-DE" altLang="en-US" sz="1800" kern="0" dirty="0"/>
              <a:t>Umweltsimulation</a:t>
            </a:r>
          </a:p>
          <a:p>
            <a:pPr eaLnBrk="1" hangingPunct="1"/>
            <a:endParaRPr lang="de-DE" altLang="en-US" sz="1800" kern="0" dirty="0"/>
          </a:p>
          <a:p>
            <a:pPr eaLnBrk="1" hangingPunct="1"/>
            <a:endParaRPr lang="de-DE" altLang="en-US" sz="1800" kern="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Browser Visualisierung</a:t>
            </a:r>
          </a:p>
          <a:p>
            <a:pPr eaLnBrk="1" hangingPunct="1"/>
            <a:r>
              <a:rPr lang="de-DE" altLang="en-US" sz="1800" kern="0" dirty="0"/>
              <a:t>Simulator Verknüpfungen</a:t>
            </a:r>
          </a:p>
          <a:p>
            <a:pPr eaLnBrk="1" hangingPunct="1"/>
            <a:endParaRPr lang="de-DE" altLang="en-US" sz="1800" kern="0" dirty="0"/>
          </a:p>
          <a:p>
            <a:pPr eaLnBrk="1" hangingPunct="1"/>
            <a:endParaRPr lang="de-DE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9F732DB-1DE0-482D-985D-36E544BA4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Was soll mein Seminar klären?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38E7077-77AA-49E7-9545-91B345736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/>
              <a:t>Erste Ergebnisse sind vielversprechend:</a:t>
            </a:r>
            <a:br>
              <a:rPr lang="de-DE" altLang="en-US" dirty="0"/>
            </a:br>
            <a:r>
              <a:rPr lang="de-DE" altLang="en-US" dirty="0"/>
              <a:t>Sind die Ergebnisse Reproduzierbar?</a:t>
            </a:r>
          </a:p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/>
              <a:t>Welche Sprachen sind gut geeignet?</a:t>
            </a:r>
          </a:p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/>
              <a:t>Warum sind manche nicht gut geeignet?</a:t>
            </a:r>
          </a:p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/>
              <a:t>Wo sind verschwiegene Schwächen der </a:t>
            </a:r>
            <a:r>
              <a:rPr lang="de-DE" altLang="en-US" dirty="0" err="1"/>
              <a:t>Direct</a:t>
            </a:r>
            <a:r>
              <a:rPr lang="de-DE" altLang="en-US" dirty="0"/>
              <a:t> </a:t>
            </a:r>
            <a:r>
              <a:rPr lang="de-DE" altLang="en-US" dirty="0" err="1"/>
              <a:t>Perception</a:t>
            </a:r>
            <a:r>
              <a:rPr lang="de-DE" altLang="en-US" dirty="0"/>
              <a:t>?</a:t>
            </a:r>
          </a:p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865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Ende.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7660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solidFill>
                  <a:schemeClr val="tx2"/>
                </a:solidFill>
              </a:rPr>
              <a:t>Wir danken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Übersicht bisheriger Entwürfe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Die </a:t>
              </a: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endParaRPr lang="de-DE" altLang="en-US" sz="1800" dirty="0"/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5" name="Group 31">
            <a:extLst>
              <a:ext uri="{FF2B5EF4-FFF2-40B4-BE49-F238E27FC236}">
                <a16:creationId xmlns:a16="http://schemas.microsoft.com/office/drawing/2014/main" id="{115E0374-7D2E-4ABF-9558-BBD6170D641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>
              <a:extLst>
                <a:ext uri="{FF2B5EF4-FFF2-40B4-BE49-F238E27FC236}">
                  <a16:creationId xmlns:a16="http://schemas.microsoft.com/office/drawing/2014/main" id="{7B37D790-61FE-4D14-8D71-7ACD27C45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>
                <a:extLst>
                  <a:ext uri="{FF2B5EF4-FFF2-40B4-BE49-F238E27FC236}">
                    <a16:creationId xmlns:a16="http://schemas.microsoft.com/office/drawing/2014/main" id="{1EFF63DB-4F28-435A-BAB2-4AECDF6A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>
                <a:extLst>
                  <a:ext uri="{FF2B5EF4-FFF2-40B4-BE49-F238E27FC236}">
                    <a16:creationId xmlns:a16="http://schemas.microsoft.com/office/drawing/2014/main" id="{483D04C6-7FE9-49F9-8739-8B782024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34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Generelle Einführung: </a:t>
                </a:r>
                <a:r>
                  <a:rPr lang="de-DE" altLang="en-US" sz="1800" dirty="0" err="1"/>
                  <a:t>Convolutional</a:t>
                </a:r>
                <a:r>
                  <a:rPr lang="de-DE" altLang="en-US" sz="1800" dirty="0"/>
                  <a:t> Neuronal Nets</a:t>
                </a:r>
              </a:p>
            </p:txBody>
          </p:sp>
          <p:sp>
            <p:nvSpPr>
              <p:cNvPr id="7180" name="Rectangle 35">
                <a:extLst>
                  <a:ext uri="{FF2B5EF4-FFF2-40B4-BE49-F238E27FC236}">
                    <a16:creationId xmlns:a16="http://schemas.microsoft.com/office/drawing/2014/main" id="{616AD019-EF09-4B63-B770-ACAFD5B4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>
                <a:extLst>
                  <a:ext uri="{FF2B5EF4-FFF2-40B4-BE49-F238E27FC236}">
                    <a16:creationId xmlns:a16="http://schemas.microsoft.com/office/drawing/2014/main" id="{38810ABC-A52B-4FB5-976A-991A9DA22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>
              <a:extLst>
                <a:ext uri="{FF2B5EF4-FFF2-40B4-BE49-F238E27FC236}">
                  <a16:creationId xmlns:a16="http://schemas.microsoft.com/office/drawing/2014/main" id="{236610C0-74A5-4332-941C-FD509206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und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47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Einführung: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Neuronales Netz: 3 Layer-Gruppen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 err="1"/>
              <a:t>Convolutional</a:t>
            </a:r>
            <a:r>
              <a:rPr lang="de-DE" altLang="en-US" kern="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mehrere Hidden-Layer (</a:t>
            </a:r>
            <a:r>
              <a:rPr lang="de-DE" altLang="en-US" kern="0" dirty="0" err="1"/>
              <a:t>deep</a:t>
            </a:r>
            <a:r>
              <a:rPr lang="de-DE" altLang="en-US" kern="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Nicht notwendigerweise </a:t>
            </a:r>
            <a:r>
              <a:rPr lang="de-DE" altLang="en-US" kern="0" dirty="0" err="1"/>
              <a:t>fully</a:t>
            </a:r>
            <a:r>
              <a:rPr lang="de-DE" altLang="en-US" kern="0" dirty="0"/>
              <a:t> </a:t>
            </a:r>
            <a:r>
              <a:rPr lang="de-DE" altLang="en-US" kern="0" dirty="0" err="1"/>
              <a:t>connected</a:t>
            </a: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 err="1"/>
              <a:t>AlexNet</a:t>
            </a: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 err="1"/>
              <a:t>ConvNet</a:t>
            </a:r>
            <a:endParaRPr lang="de-DE" altLang="en-US" kern="0" dirty="0"/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hidden</a:t>
            </a:r>
            <a:endParaRPr lang="de-DE" dirty="0"/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output</a:t>
              </a:r>
              <a:endParaRPr lang="de-DE" dirty="0"/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3641832"/>
            <a:ext cx="288032" cy="2307448"/>
            <a:chOff x="5832140" y="3643428"/>
            <a:chExt cx="288032" cy="2307448"/>
          </a:xfrm>
        </p:grpSpPr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326B3089-EF0C-448A-8154-2CA98099A0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EE4934AA-0778-4943-8143-8B2473935286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3785848"/>
            <a:ext cx="648073" cy="2019416"/>
            <a:chOff x="6588223" y="3785848"/>
            <a:chExt cx="648073" cy="2019416"/>
          </a:xfrm>
        </p:grpSpPr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CD5411F0-A256-4672-8883-8DE427E42E2E}"/>
                </a:ext>
              </a:extLst>
            </p:cNvPr>
            <p:cNvCxnSpPr>
              <a:cxnSpLocks/>
              <a:stCxn id="295" idx="6"/>
            </p:cNvCxnSpPr>
            <p:nvPr/>
          </p:nvCxnSpPr>
          <p:spPr bwMode="auto">
            <a:xfrm>
              <a:off x="6588223" y="3785848"/>
              <a:ext cx="648073" cy="101050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FB78E7E4-6EBF-4E80-87AB-C8FAA9FE0F50}"/>
                </a:ext>
              </a:extLst>
            </p:cNvPr>
            <p:cNvCxnSpPr>
              <a:cxnSpLocks/>
              <a:stCxn id="299" idx="6"/>
            </p:cNvCxnSpPr>
            <p:nvPr/>
          </p:nvCxnSpPr>
          <p:spPr bwMode="auto">
            <a:xfrm flipV="1">
              <a:off x="6588223" y="4796354"/>
              <a:ext cx="648073" cy="100891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…</a:t>
            </a:r>
          </a:p>
        </p:txBody>
      </p:sp>
      <p:pic>
        <p:nvPicPr>
          <p:cNvPr id="341" name="Grafik 340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19334B69-F06C-42FB-8DDE-1D971EE2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7" y="3510745"/>
            <a:ext cx="7831065" cy="2457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386" name="Picture 2" descr="Bildergebnis fÃ¼r conv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9" y="3461941"/>
            <a:ext cx="8020593" cy="270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3" grpId="2" animBg="1"/>
      <p:bldP spid="84" grpId="0" animBg="1"/>
      <p:bldP spid="86" grpId="0"/>
      <p:bldP spid="86" grpId="1"/>
      <p:bldP spid="318" grpId="0" animBg="1"/>
      <p:bldP spid="318" grpId="1" animBg="1"/>
      <p:bldP spid="326" grpId="0"/>
      <p:bldP spid="3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58D8D706-D46A-4287-8FF7-92237249D7E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>
              <a:extLst>
                <a:ext uri="{FF2B5EF4-FFF2-40B4-BE49-F238E27FC236}">
                  <a16:creationId xmlns:a16="http://schemas.microsoft.com/office/drawing/2014/main" id="{39043642-EAC6-4799-836E-F35CD463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>
                <a:extLst>
                  <a:ext uri="{FF2B5EF4-FFF2-40B4-BE49-F238E27FC236}">
                    <a16:creationId xmlns:a16="http://schemas.microsoft.com/office/drawing/2014/main" id="{37135338-BC11-4CBA-B220-595DC646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>
                <a:extLst>
                  <a:ext uri="{FF2B5EF4-FFF2-40B4-BE49-F238E27FC236}">
                    <a16:creationId xmlns:a16="http://schemas.microsoft.com/office/drawing/2014/main" id="{4BA4E46E-4C00-45F7-88CE-C8655D5FA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Übersicht bisheriger Entwürfe</a:t>
                </a:r>
              </a:p>
            </p:txBody>
          </p:sp>
          <p:sp>
            <p:nvSpPr>
              <p:cNvPr id="7204" name="Rectangle 7">
                <a:extLst>
                  <a:ext uri="{FF2B5EF4-FFF2-40B4-BE49-F238E27FC236}">
                    <a16:creationId xmlns:a16="http://schemas.microsoft.com/office/drawing/2014/main" id="{318195B4-7B39-4D80-B111-BB2B6504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>
                <a:extLst>
                  <a:ext uri="{FF2B5EF4-FFF2-40B4-BE49-F238E27FC236}">
                    <a16:creationId xmlns:a16="http://schemas.microsoft.com/office/drawing/2014/main" id="{72DADF36-14F7-4235-ACFC-743281AF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>
              <a:extLst>
                <a:ext uri="{FF2B5EF4-FFF2-40B4-BE49-F238E27FC236}">
                  <a16:creationId xmlns:a16="http://schemas.microsoft.com/office/drawing/2014/main" id="{AB5766CD-5BC4-4579-8B05-311AF5F1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Die </a:t>
              </a: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endParaRPr lang="de-DE" altLang="en-US" sz="1800" dirty="0"/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34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Generelle Einführung: 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und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066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Übersicht bisheriger Entwürfe</a:t>
            </a:r>
            <a:br>
              <a:rPr lang="de-DE" altLang="en-US" dirty="0"/>
            </a:br>
            <a:r>
              <a:rPr lang="de-DE" altLang="en-US" dirty="0" err="1"/>
              <a:t>mediated</a:t>
            </a:r>
            <a:r>
              <a:rPr lang="de-DE" altLang="en-US" dirty="0"/>
              <a:t> </a:t>
            </a:r>
            <a:r>
              <a:rPr lang="de-DE" altLang="en-US" dirty="0" err="1"/>
              <a:t>percetion</a:t>
            </a:r>
            <a:endParaRPr lang="de-DE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5410200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Multi-Komponenten Prozess</a:t>
            </a:r>
          </a:p>
          <a:p>
            <a:pPr eaLnBrk="1" hangingPunct="1"/>
            <a:r>
              <a:rPr lang="de-DE" altLang="en-US" sz="1800" dirty="0"/>
              <a:t>Internes 3D-Modell der Welt</a:t>
            </a:r>
          </a:p>
          <a:p>
            <a:pPr eaLnBrk="1" hangingPunct="1"/>
            <a:endParaRPr lang="de-DE" altLang="en-US" sz="1800" dirty="0"/>
          </a:p>
          <a:p>
            <a:pPr eaLnBrk="1" hangingPunct="1"/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5410200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Probleme:</a:t>
            </a:r>
          </a:p>
          <a:p>
            <a:pPr lvl="1" eaLnBrk="1" hangingPunct="1"/>
            <a:r>
              <a:rPr lang="de-DE" altLang="en-US" sz="1400" dirty="0"/>
              <a:t>Aufwendig</a:t>
            </a:r>
          </a:p>
          <a:p>
            <a:pPr lvl="1" eaLnBrk="1" hangingPunct="1"/>
            <a:r>
              <a:rPr lang="de-DE" altLang="en-US" sz="1400" dirty="0"/>
              <a:t>Irrelevante/redundante Daten</a:t>
            </a:r>
          </a:p>
          <a:p>
            <a:pPr lvl="1" eaLnBrk="1" hangingPunct="1"/>
            <a:r>
              <a:rPr lang="de-DE" altLang="en-US" sz="1400" dirty="0"/>
              <a:t>Komponenten sind selbst offene Forschungsfragen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01008"/>
            <a:ext cx="8815387" cy="1836440"/>
            <a:chOff x="971600" y="1602341"/>
            <a:chExt cx="7272808" cy="132260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Linienerkennung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Abriebmessung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Fahrzeugerkennung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2948799" y="1602341"/>
              <a:ext cx="324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Mögliche eigenständige Einheiten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Abstandsmessung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Geschwindigkeitserfassung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Personenerkennung</a:t>
              </a:r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Übersicht bisheriger Entwürfe</a:t>
            </a:r>
            <a:br>
              <a:rPr lang="de-DE" altLang="en-US" dirty="0"/>
            </a:br>
            <a:r>
              <a:rPr lang="de-DE" altLang="en-US" dirty="0" err="1"/>
              <a:t>Behavior</a:t>
            </a:r>
            <a:r>
              <a:rPr lang="de-DE" altLang="en-US" dirty="0"/>
              <a:t> Reflex</a:t>
            </a:r>
            <a:endParaRPr lang="de-DE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en-US" dirty="0"/>
                  <a:t>Gut für einfache, eher schlecht für komplexe Aufgaben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Direktes Abbilden von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2005214" y="219676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Kamera-</a:t>
            </a:r>
          </a:p>
          <a:p>
            <a:r>
              <a:rPr lang="de-DE" sz="2000" dirty="0"/>
              <a:t>aufnahmen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Einschlagwinkel</a:t>
            </a:r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Überblick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Übersicht bisheriger Entwürfe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A36E1EF7-7A19-4A54-B892-3CDD5CE63FA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>
              <a:extLst>
                <a:ext uri="{FF2B5EF4-FFF2-40B4-BE49-F238E27FC236}">
                  <a16:creationId xmlns:a16="http://schemas.microsoft.com/office/drawing/2014/main" id="{FD49BED0-4A02-4172-96A6-B16CB26F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>
                <a:extLst>
                  <a:ext uri="{FF2B5EF4-FFF2-40B4-BE49-F238E27FC236}">
                    <a16:creationId xmlns:a16="http://schemas.microsoft.com/office/drawing/2014/main" id="{402A0190-4562-418A-A430-200A3E01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>
                <a:extLst>
                  <a:ext uri="{FF2B5EF4-FFF2-40B4-BE49-F238E27FC236}">
                    <a16:creationId xmlns:a16="http://schemas.microsoft.com/office/drawing/2014/main" id="{96FFCAE5-E1F7-4262-A1DE-9F2236AAF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4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Die </a:t>
                </a:r>
                <a:r>
                  <a:rPr lang="de-DE" altLang="en-US" sz="1800" dirty="0" err="1"/>
                  <a:t>Direct</a:t>
                </a:r>
                <a:r>
                  <a:rPr lang="de-DE" altLang="en-US" sz="1800" dirty="0"/>
                  <a:t> </a:t>
                </a:r>
                <a:r>
                  <a:rPr lang="de-DE" altLang="en-US" sz="1800" dirty="0" err="1"/>
                  <a:t>Perception</a:t>
                </a:r>
                <a:endParaRPr lang="de-DE" altLang="en-US" sz="1800" dirty="0"/>
              </a:p>
            </p:txBody>
          </p:sp>
          <p:sp>
            <p:nvSpPr>
              <p:cNvPr id="7198" name="Rectangle 14">
                <a:extLst>
                  <a:ext uri="{FF2B5EF4-FFF2-40B4-BE49-F238E27FC236}">
                    <a16:creationId xmlns:a16="http://schemas.microsoft.com/office/drawing/2014/main" id="{DB0BEEEE-73F1-49D9-97DE-99E4795C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>
                <a:extLst>
                  <a:ext uri="{FF2B5EF4-FFF2-40B4-BE49-F238E27FC236}">
                    <a16:creationId xmlns:a16="http://schemas.microsoft.com/office/drawing/2014/main" id="{697F9F48-DE26-476E-9532-8D54C382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>
              <a:extLst>
                <a:ext uri="{FF2B5EF4-FFF2-40B4-BE49-F238E27FC236}">
                  <a16:creationId xmlns:a16="http://schemas.microsoft.com/office/drawing/2014/main" id="{173ADD3A-83BC-4B6D-A852-76CC451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34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Generelle Einführung: 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und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64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Hybrid aus beidem: </a:t>
            </a:r>
            <a:r>
              <a:rPr lang="de-DE" altLang="en-US" kern="0" dirty="0" err="1"/>
              <a:t>mediated</a:t>
            </a:r>
            <a:r>
              <a:rPr lang="de-DE" altLang="en-US" kern="0" dirty="0"/>
              <a:t> und </a:t>
            </a:r>
            <a:r>
              <a:rPr lang="de-DE" altLang="en-US" kern="0" dirty="0" err="1"/>
              <a:t>behaviour</a:t>
            </a: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Berechnung mittels 13 </a:t>
            </a:r>
            <a:r>
              <a:rPr lang="de-DE" altLang="en-US" kern="0" dirty="0" err="1"/>
              <a:t>Affordanz</a:t>
            </a:r>
            <a:r>
              <a:rPr lang="de-DE" altLang="en-US" kern="0" dirty="0"/>
              <a:t> -Werten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Verwendung des </a:t>
            </a:r>
            <a:r>
              <a:rPr lang="de-DE" altLang="en-US" kern="0" dirty="0" err="1"/>
              <a:t>ConvNet</a:t>
            </a: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Minimalistische Modellierung</a:t>
            </a:r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Unterscheiden von 2 generellen Situationen:</a:t>
            </a:r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r>
              <a:rPr lang="de-DE" altLang="en-US" kern="0" dirty="0"/>
              <a:t>Inaktivität von nicht vorhandenen </a:t>
            </a:r>
            <a:r>
              <a:rPr lang="de-DE" altLang="en-US" kern="0" dirty="0" err="1"/>
              <a:t>Affordance</a:t>
            </a:r>
            <a:r>
              <a:rPr lang="de-DE" altLang="en-US" kern="0" dirty="0"/>
              <a:t>-Werten</a:t>
            </a:r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2" y="2153816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82000" y="1793053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einer Spur</a:t>
            </a:r>
          </a:p>
          <a:p>
            <a:pPr eaLnBrk="1" hangingPunct="1"/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0272" y="1793053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Beim  Spurwechsel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40" y="4193311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194034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en-US" sz="1800" u="sng" kern="0" dirty="0"/>
              <a:t>Beispiel:</a:t>
            </a:r>
          </a:p>
          <a:p>
            <a:pPr eaLnBrk="1" hangingPunct="1"/>
            <a:r>
              <a:rPr lang="de-DE" altLang="en-US" sz="1800" kern="0" dirty="0"/>
              <a:t>Keine Autos auf der „rechten“ Spur</a:t>
            </a:r>
          </a:p>
          <a:p>
            <a:pPr eaLnBrk="1" hangingPunct="1"/>
            <a:r>
              <a:rPr lang="de-DE" altLang="en-US" sz="1800" kern="0" dirty="0"/>
              <a:t>Keine Autos auf der „linken“ Spur</a:t>
            </a:r>
          </a:p>
          <a:p>
            <a:pPr eaLnBrk="1" hangingPunct="1"/>
            <a:r>
              <a:rPr lang="de-DE" altLang="en-US" sz="1800" kern="0" dirty="0">
                <a:solidFill>
                  <a:srgbClr val="FF0000"/>
                </a:solidFill>
              </a:rPr>
              <a:t>Aber: </a:t>
            </a:r>
            <a:r>
              <a:rPr lang="de-DE" altLang="en-US" sz="1800" kern="0" dirty="0"/>
              <a:t>Abstand zur rechten Spur</a:t>
            </a:r>
          </a:p>
          <a:p>
            <a:pPr eaLnBrk="1" hangingPunct="1"/>
            <a:endParaRPr lang="de-DE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392</Words>
  <Application>Microsoft Office PowerPoint</Application>
  <PresentationFormat>Bildschirmpräsentation (4:3)</PresentationFormat>
  <Paragraphs>173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SSE</vt:lpstr>
      <vt:lpstr>Deep Learning für autonomes Fahren</vt:lpstr>
      <vt:lpstr>Überblick</vt:lpstr>
      <vt:lpstr>Einführung: Convolution Neural Nets</vt:lpstr>
      <vt:lpstr>Überblick</vt:lpstr>
      <vt:lpstr>Übersicht bisheriger Entwürfe mediated percetion</vt:lpstr>
      <vt:lpstr>Übersicht bisheriger Entwürfe Behavior Reflex</vt:lpstr>
      <vt:lpstr>Überblick</vt:lpstr>
      <vt:lpstr>Die Direct Perception</vt:lpstr>
      <vt:lpstr>Die Direct Perception</vt:lpstr>
      <vt:lpstr>Überblick</vt:lpstr>
      <vt:lpstr>Deep Learning Languages</vt:lpstr>
      <vt:lpstr>Überblick</vt:lpstr>
      <vt:lpstr>Training</vt:lpstr>
      <vt:lpstr>Was soll mein Seminar klären?</vt:lpstr>
      <vt:lpstr>Ende.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114</cp:revision>
  <dcterms:created xsi:type="dcterms:W3CDTF">2004-04-15T17:51:00Z</dcterms:created>
  <dcterms:modified xsi:type="dcterms:W3CDTF">2018-05-17T11:24:58Z</dcterms:modified>
</cp:coreProperties>
</file>