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1"/>
  </p:notesMasterIdLst>
  <p:sldIdLst>
    <p:sldId id="318" r:id="rId2"/>
    <p:sldId id="390" r:id="rId3"/>
    <p:sldId id="338" r:id="rId4"/>
    <p:sldId id="395" r:id="rId5"/>
    <p:sldId id="369" r:id="rId6"/>
    <p:sldId id="343" r:id="rId7"/>
    <p:sldId id="368" r:id="rId8"/>
    <p:sldId id="336" r:id="rId9"/>
    <p:sldId id="366" r:id="rId10"/>
  </p:sldIdLst>
  <p:sldSz cx="9144000" cy="6858000" type="screen4x3"/>
  <p:notesSz cx="67976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7FD311F-A78E-4BC7-914E-2D78A50C464D}">
          <p14:sldIdLst>
            <p14:sldId id="318"/>
            <p14:sldId id="390"/>
            <p14:sldId id="338"/>
            <p14:sldId id="395"/>
            <p14:sldId id="369"/>
            <p14:sldId id="343"/>
            <p14:sldId id="368"/>
            <p14:sldId id="336"/>
            <p14:sldId id="3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5556" autoAdjust="0"/>
  </p:normalViewPr>
  <p:slideViewPr>
    <p:cSldViewPr>
      <p:cViewPr>
        <p:scale>
          <a:sx n="100" d="100"/>
          <a:sy n="100" d="100"/>
        </p:scale>
        <p:origin x="-1932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63E33-E6FB-4250-A920-0AA7F891E235}" type="datetimeFigureOut">
              <a:rPr lang="de-DE" smtClean="0"/>
              <a:pPr/>
              <a:t>14.04.2018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A2527-8F30-47DF-80B2-0F8CB5C8ED7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174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 löschen: Vorlage</a:t>
            </a:r>
            <a:r>
              <a:rPr lang="de-DE" baseline="0" dirty="0" smtClean="0"/>
              <a:t> V28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 dirty="0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 dirty="0"/>
          </a:p>
        </p:txBody>
      </p:sp>
      <p:sp>
        <p:nvSpPr>
          <p:cNvPr id="81939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 smtClean="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81940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 algn="l">
              <a:defRPr b="1" smtClean="0"/>
            </a:lvl1pPr>
          </a:lstStyle>
          <a:p>
            <a:r>
              <a:rPr lang="de-DE" smtClean="0"/>
              <a:t>Titelmasterformat durch Klicken bearbeiten</a:t>
            </a:r>
            <a:endParaRPr lang="de-DE" dirty="0" smtClean="0"/>
          </a:p>
        </p:txBody>
      </p:sp>
      <p:pic>
        <p:nvPicPr>
          <p:cNvPr id="1026" name="Picture 2" descr="C:\Dokumente und Einstellungen\rendel\Eigene Dateien\vorlagen\02.logo\LogoRGB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00" y="257586"/>
            <a:ext cx="2745171" cy="666000"/>
          </a:xfrm>
          <a:prstGeom prst="rect">
            <a:avLst/>
          </a:prstGeom>
          <a:noFill/>
        </p:spPr>
      </p:pic>
      <p:pic>
        <p:nvPicPr>
          <p:cNvPr id="1027" name="Picture 3" descr="C:\Users\Toni\Desktop\RWTH Aachen Universit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57586"/>
            <a:ext cx="2468571" cy="66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3200" y="1296000"/>
            <a:ext cx="4039200" cy="541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600" y="1296000"/>
            <a:ext cx="4039200" cy="5410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-36513" y="152400"/>
            <a:ext cx="1403351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b="1" dirty="0" smtClean="0"/>
              <a:t>Deni Raco</a:t>
            </a:r>
          </a:p>
          <a:p>
            <a:pPr>
              <a:spcBef>
                <a:spcPct val="50000"/>
              </a:spcBef>
            </a:pPr>
            <a:r>
              <a:rPr lang="de-DE" sz="1000" dirty="0" smtClean="0"/>
              <a:t>Lehrstuhl </a:t>
            </a:r>
            <a:r>
              <a:rPr lang="de-DE" sz="1000" dirty="0"/>
              <a:t>für Software Engineering</a:t>
            </a:r>
          </a:p>
          <a:p>
            <a:pPr>
              <a:spcBef>
                <a:spcPct val="50000"/>
              </a:spcBef>
            </a:pPr>
            <a:r>
              <a:rPr lang="de-DE" sz="1000" dirty="0"/>
              <a:t>RWTH Aachen</a:t>
            </a:r>
          </a:p>
          <a:p>
            <a:pPr>
              <a:spcBef>
                <a:spcPct val="50000"/>
              </a:spcBef>
            </a:pPr>
            <a:r>
              <a:rPr lang="de-DE" sz="800" dirty="0"/>
              <a:t>Seite </a:t>
            </a:r>
            <a:fld id="{2CE07847-B605-4127-89DE-8BBE4C3EB877}" type="slidenum">
              <a:rPr lang="de-DE" sz="800"/>
              <a:pPr>
                <a:spcBef>
                  <a:spcPct val="50000"/>
                </a:spcBef>
              </a:pPr>
              <a:t>‹Nr.›</a:t>
            </a:fld>
            <a:endParaRPr lang="de-DE" sz="800" dirty="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1403648" y="152400"/>
            <a:ext cx="0" cy="99060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1331640" y="76200"/>
            <a:ext cx="0" cy="114300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1475656" y="230400"/>
            <a:ext cx="7560344" cy="8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19" name="Line 14"/>
          <p:cNvSpPr>
            <a:spLocks noChangeShapeType="1"/>
          </p:cNvSpPr>
          <p:nvPr userDrawn="1"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20" name="Line 7"/>
          <p:cNvSpPr>
            <a:spLocks noChangeShapeType="1"/>
          </p:cNvSpPr>
          <p:nvPr userDrawn="1"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3" r:id="rId4"/>
    <p:sldLayoutId id="2147483734" r:id="rId5"/>
    <p:sldLayoutId id="2147483735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tortoisesvn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Introduction to the SE seminar</a:t>
            </a:r>
            <a:br>
              <a:rPr lang="de-DE" dirty="0" smtClean="0"/>
            </a:br>
            <a:r>
              <a:rPr lang="de-DE" dirty="0" smtClean="0"/>
              <a:t>SS18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Selected </a:t>
            </a:r>
            <a:r>
              <a:rPr lang="en-US" dirty="0"/>
              <a:t>Topics in Software Engineering 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219200" y="4724400"/>
            <a:ext cx="2703241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dirty="0" smtClean="0"/>
              <a:t>Deni Raco</a:t>
            </a:r>
            <a:endParaRPr lang="de-DE" sz="2000" dirty="0"/>
          </a:p>
          <a:p>
            <a:r>
              <a:rPr lang="de-DE" sz="2000" dirty="0" smtClean="0"/>
              <a:t>Software Engineering</a:t>
            </a:r>
            <a:endParaRPr lang="de-DE" sz="2000" dirty="0"/>
          </a:p>
          <a:p>
            <a:r>
              <a:rPr lang="de-DE" sz="2000" dirty="0"/>
              <a:t>RWTH Aachen </a:t>
            </a:r>
          </a:p>
          <a:p>
            <a:endParaRPr lang="de-DE" sz="2000" dirty="0"/>
          </a:p>
          <a:p>
            <a:r>
              <a:rPr lang="de-DE" sz="2000" dirty="0"/>
              <a:t>http://www.se-rwth.de/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Objectives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Seminar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to understand </a:t>
            </a:r>
            <a:r>
              <a:rPr lang="en-US" dirty="0" smtClean="0">
                <a:solidFill>
                  <a:schemeClr val="accent2"/>
                </a:solidFill>
              </a:rPr>
              <a:t>scientific literature</a:t>
            </a:r>
          </a:p>
          <a:p>
            <a:pPr lvl="1"/>
            <a:r>
              <a:rPr lang="en-US" dirty="0" smtClean="0"/>
              <a:t>Literature surveys / State of the art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Relevant</a:t>
            </a:r>
            <a:r>
              <a:rPr lang="en-US" dirty="0" smtClean="0"/>
              <a:t> publications</a:t>
            </a:r>
          </a:p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Present </a:t>
            </a:r>
            <a:r>
              <a:rPr lang="en-US" dirty="0" smtClean="0"/>
              <a:t>results from a distinct area of </a:t>
            </a:r>
            <a:r>
              <a:rPr lang="en-US" dirty="0" smtClean="0">
                <a:solidFill>
                  <a:schemeClr val="accent2"/>
                </a:solidFill>
              </a:rPr>
              <a:t>scientific research</a:t>
            </a:r>
          </a:p>
          <a:p>
            <a:pPr lvl="1"/>
            <a:r>
              <a:rPr lang="en-US" dirty="0" smtClean="0"/>
              <a:t>Improve presentation skills</a:t>
            </a:r>
            <a:br>
              <a:rPr lang="en-US" dirty="0" smtClean="0"/>
            </a:br>
            <a:r>
              <a:rPr lang="en-US" dirty="0" smtClean="0"/>
              <a:t>(arrange a try-out talk with your supervisor)</a:t>
            </a:r>
          </a:p>
          <a:p>
            <a:pPr lvl="1"/>
            <a:r>
              <a:rPr lang="en-US" dirty="0" smtClean="0"/>
              <a:t>Make topic </a:t>
            </a:r>
            <a:r>
              <a:rPr lang="en-US" dirty="0" smtClean="0">
                <a:solidFill>
                  <a:schemeClr val="accent2"/>
                </a:solidFill>
              </a:rPr>
              <a:t>comprehensible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chemeClr val="accent2"/>
                </a:solidFill>
              </a:rPr>
              <a:t>audience</a:t>
            </a:r>
          </a:p>
          <a:p>
            <a:endParaRPr lang="en-US" dirty="0" smtClean="0"/>
          </a:p>
          <a:p>
            <a:r>
              <a:rPr lang="en-US" dirty="0" smtClean="0"/>
              <a:t>Write a </a:t>
            </a:r>
            <a:r>
              <a:rPr lang="en-US" dirty="0" smtClean="0">
                <a:solidFill>
                  <a:schemeClr val="accent2"/>
                </a:solidFill>
              </a:rPr>
              <a:t>scientific publication </a:t>
            </a:r>
            <a:r>
              <a:rPr lang="en-US" dirty="0" smtClean="0"/>
              <a:t>(seminar report)</a:t>
            </a:r>
          </a:p>
          <a:p>
            <a:pPr lvl="1"/>
            <a:r>
              <a:rPr lang="en-US" dirty="0" smtClean="0"/>
              <a:t>Motivation, Examples, Illustrations, Argumentation, Citation….</a:t>
            </a:r>
          </a:p>
          <a:p>
            <a:endParaRPr lang="en-US" dirty="0" smtClean="0"/>
          </a:p>
          <a:p>
            <a:r>
              <a:rPr lang="en-US" dirty="0" smtClean="0"/>
              <a:t>Area of Research:</a:t>
            </a:r>
            <a:br>
              <a:rPr lang="en-US" dirty="0" smtClean="0"/>
            </a:br>
            <a:r>
              <a:rPr lang="en-US" dirty="0" smtClean="0"/>
              <a:t> Software Engineering / Model Driven Engineering (MDE)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96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Overall Procedure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3200" y="908720"/>
            <a:ext cx="8229600" cy="5410800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 smtClean="0">
                <a:solidFill>
                  <a:schemeClr val="accent2"/>
                </a:solidFill>
              </a:rPr>
              <a:t>select a prepared topic </a:t>
            </a:r>
            <a:r>
              <a:rPr lang="en-US" dirty="0" smtClean="0"/>
              <a:t>and start your research based on provided literature (one or more papers)</a:t>
            </a:r>
          </a:p>
          <a:p>
            <a:endParaRPr lang="en-US" dirty="0" smtClean="0"/>
          </a:p>
          <a:p>
            <a:r>
              <a:rPr lang="en-US" dirty="0" smtClean="0"/>
              <a:t>Do a </a:t>
            </a:r>
            <a:r>
              <a:rPr lang="en-US" dirty="0" smtClean="0">
                <a:solidFill>
                  <a:schemeClr val="accent2"/>
                </a:solidFill>
              </a:rPr>
              <a:t>literature survey to find related approaches </a:t>
            </a:r>
            <a:r>
              <a:rPr lang="en-US" dirty="0" smtClean="0"/>
              <a:t>to your topic / initial paper. Try to mark down / categorize your topic.</a:t>
            </a:r>
            <a:br>
              <a:rPr lang="en-US" dirty="0" smtClean="0"/>
            </a:br>
            <a:r>
              <a:rPr lang="en-US" dirty="0" smtClean="0"/>
              <a:t>Find and use additional literature!</a:t>
            </a:r>
          </a:p>
          <a:p>
            <a:endParaRPr lang="en-US" dirty="0" smtClean="0"/>
          </a:p>
          <a:p>
            <a:r>
              <a:rPr lang="en-US" dirty="0" smtClean="0"/>
              <a:t>You will prepare a </a:t>
            </a:r>
            <a:r>
              <a:rPr lang="en-US" dirty="0" smtClean="0">
                <a:solidFill>
                  <a:schemeClr val="accent2"/>
                </a:solidFill>
              </a:rPr>
              <a:t>seminar paper explaining in your words </a:t>
            </a:r>
            <a:r>
              <a:rPr lang="en-US" dirty="0" smtClean="0"/>
              <a:t>the research paper‘s content</a:t>
            </a:r>
          </a:p>
          <a:p>
            <a:pPr lvl="1"/>
            <a:r>
              <a:rPr lang="en-US" dirty="0" smtClean="0"/>
              <a:t>your seminar paper can be written in either </a:t>
            </a:r>
            <a:r>
              <a:rPr lang="en-US" dirty="0" smtClean="0">
                <a:solidFill>
                  <a:schemeClr val="accent2"/>
                </a:solidFill>
              </a:rPr>
              <a:t>English or German</a:t>
            </a:r>
          </a:p>
          <a:p>
            <a:endParaRPr lang="en-US" dirty="0" smtClean="0"/>
          </a:p>
          <a:p>
            <a:r>
              <a:rPr lang="en-US" dirty="0" smtClean="0"/>
              <a:t>You will </a:t>
            </a:r>
            <a:r>
              <a:rPr lang="en-US" dirty="0" smtClean="0">
                <a:solidFill>
                  <a:schemeClr val="accent2"/>
                </a:solidFill>
              </a:rPr>
              <a:t>present the paper </a:t>
            </a:r>
            <a:r>
              <a:rPr lang="en-US" dirty="0" smtClean="0"/>
              <a:t>to the group at the end of the semester</a:t>
            </a:r>
          </a:p>
          <a:p>
            <a:pPr lvl="1"/>
            <a:r>
              <a:rPr lang="en-US" dirty="0" smtClean="0"/>
              <a:t>your slides and talk will be in </a:t>
            </a:r>
            <a:r>
              <a:rPr lang="en-US" dirty="0" smtClean="0">
                <a:solidFill>
                  <a:schemeClr val="accent2"/>
                </a:solidFill>
              </a:rPr>
              <a:t>English or German</a:t>
            </a:r>
          </a:p>
          <a:p>
            <a:pPr lvl="1"/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The area of this seminar can be chosen as </a:t>
            </a:r>
            <a:br>
              <a:rPr lang="en-US" dirty="0" smtClean="0"/>
            </a:br>
            <a:r>
              <a:rPr lang="en-US" dirty="0" smtClean="0"/>
              <a:t>„</a:t>
            </a:r>
            <a:r>
              <a:rPr lang="en-US" dirty="0" smtClean="0">
                <a:solidFill>
                  <a:schemeClr val="accent2"/>
                </a:solidFill>
              </a:rPr>
              <a:t>Applied Computer Science</a:t>
            </a:r>
            <a:r>
              <a:rPr lang="en-US" dirty="0" smtClean="0"/>
              <a:t>“ or „</a:t>
            </a:r>
            <a:r>
              <a:rPr lang="en-US" dirty="0" smtClean="0">
                <a:solidFill>
                  <a:schemeClr val="accent2"/>
                </a:solidFill>
              </a:rPr>
              <a:t>Software &amp; Communication</a:t>
            </a:r>
            <a:r>
              <a:rPr lang="en-US" dirty="0" smtClean="0"/>
              <a:t>“</a:t>
            </a:r>
          </a:p>
          <a:p>
            <a:pPr lvl="1"/>
            <a:endParaRPr lang="en-US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7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Deadlines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Deadlines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mandatory</a:t>
            </a:r>
            <a:r>
              <a:rPr lang="de-DE" dirty="0" smtClean="0"/>
              <a:t> 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pass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seminar</a:t>
            </a:r>
            <a:r>
              <a:rPr lang="de-DE" dirty="0" smtClean="0"/>
              <a:t>.</a:t>
            </a:r>
          </a:p>
          <a:p>
            <a:endParaRPr lang="de-DE" sz="1800" dirty="0" smtClean="0"/>
          </a:p>
          <a:p>
            <a:r>
              <a:rPr lang="de-DE" sz="1800" dirty="0" smtClean="0"/>
              <a:t>30apr, 23.59h	</a:t>
            </a:r>
            <a:r>
              <a:rPr lang="de-DE" sz="1800" dirty="0"/>
              <a:t>	</a:t>
            </a:r>
            <a:r>
              <a:rPr lang="de-DE" sz="1800" dirty="0" err="1" smtClean="0"/>
              <a:t>Submit</a:t>
            </a:r>
            <a:r>
              <a:rPr lang="de-DE" sz="1800" dirty="0" smtClean="0"/>
              <a:t> </a:t>
            </a:r>
            <a:r>
              <a:rPr lang="de-DE" sz="1800" dirty="0"/>
              <a:t>Summary(1/2 </a:t>
            </a:r>
            <a:r>
              <a:rPr lang="de-DE" sz="1800" dirty="0" err="1" smtClean="0"/>
              <a:t>page</a:t>
            </a:r>
            <a:r>
              <a:rPr lang="de-DE" sz="1800" dirty="0" smtClean="0"/>
              <a:t> A4), Content(List </a:t>
            </a:r>
            <a:r>
              <a:rPr lang="de-DE" sz="1800" dirty="0" err="1" smtClean="0"/>
              <a:t>of</a:t>
            </a:r>
            <a:r>
              <a:rPr lang="de-DE" sz="1800" dirty="0" smtClean="0"/>
              <a:t> 			</a:t>
            </a:r>
            <a:r>
              <a:rPr lang="de-DE" sz="1800" dirty="0" err="1" smtClean="0"/>
              <a:t>chapter</a:t>
            </a:r>
            <a:r>
              <a:rPr lang="de-DE" sz="1800" dirty="0" smtClean="0"/>
              <a:t> </a:t>
            </a:r>
            <a:r>
              <a:rPr lang="de-DE" sz="1800" dirty="0" err="1" smtClean="0"/>
              <a:t>titles</a:t>
            </a:r>
            <a:r>
              <a:rPr lang="de-DE" sz="1800" dirty="0" smtClean="0"/>
              <a:t>), </a:t>
            </a:r>
            <a:r>
              <a:rPr lang="de-DE" sz="1800" dirty="0" err="1" smtClean="0"/>
              <a:t>and</a:t>
            </a:r>
            <a:r>
              <a:rPr lang="de-DE" sz="1800" dirty="0" smtClean="0"/>
              <a:t> min. 4 </a:t>
            </a:r>
            <a:r>
              <a:rPr lang="de-DE" sz="1800" dirty="0" err="1" smtClean="0"/>
              <a:t>literature</a:t>
            </a:r>
            <a:r>
              <a:rPr lang="de-DE" sz="1800" dirty="0" smtClean="0"/>
              <a:t> 	</a:t>
            </a:r>
            <a:r>
              <a:rPr lang="de-DE" sz="1800" dirty="0" err="1" smtClean="0"/>
              <a:t>references</a:t>
            </a:r>
            <a:endParaRPr lang="de-DE" sz="1800" dirty="0" smtClean="0"/>
          </a:p>
          <a:p>
            <a:endParaRPr lang="de-DE" sz="1800" dirty="0" smtClean="0"/>
          </a:p>
          <a:p>
            <a:r>
              <a:rPr lang="de-DE" sz="1800" dirty="0" smtClean="0"/>
              <a:t>01jun, 23.59h 		</a:t>
            </a:r>
            <a:r>
              <a:rPr lang="de-DE" sz="1800" dirty="0" err="1" smtClean="0"/>
              <a:t>Submit</a:t>
            </a:r>
            <a:r>
              <a:rPr lang="de-DE" sz="1800" dirty="0" smtClean="0"/>
              <a:t> First </a:t>
            </a:r>
            <a:r>
              <a:rPr lang="de-DE" sz="1800" dirty="0" err="1" smtClean="0"/>
              <a:t>draft</a:t>
            </a:r>
            <a:r>
              <a:rPr lang="de-DE" sz="1800" dirty="0" smtClean="0"/>
              <a:t> </a:t>
            </a:r>
            <a:r>
              <a:rPr lang="de-DE" sz="1800" dirty="0" err="1" smtClean="0"/>
              <a:t>paper</a:t>
            </a:r>
            <a:endParaRPr lang="de-DE" sz="1800" dirty="0" smtClean="0"/>
          </a:p>
          <a:p>
            <a:endParaRPr lang="de-DE" sz="1800" dirty="0" smtClean="0"/>
          </a:p>
          <a:p>
            <a:r>
              <a:rPr lang="de-DE" sz="1800" dirty="0" smtClean="0"/>
              <a:t>06jun, </a:t>
            </a:r>
            <a:r>
              <a:rPr lang="de-DE" sz="1800" dirty="0"/>
              <a:t>23.59h 	</a:t>
            </a:r>
            <a:r>
              <a:rPr lang="de-DE" sz="1800" dirty="0" smtClean="0"/>
              <a:t>	</a:t>
            </a:r>
            <a:r>
              <a:rPr lang="de-DE" sz="1800" dirty="0" err="1" smtClean="0"/>
              <a:t>Submit</a:t>
            </a:r>
            <a:r>
              <a:rPr lang="de-DE" sz="1800" dirty="0" smtClean="0"/>
              <a:t> 2 </a:t>
            </a:r>
            <a:r>
              <a:rPr lang="de-DE" sz="1800" dirty="0" err="1"/>
              <a:t>reviews</a:t>
            </a:r>
            <a:r>
              <a:rPr lang="de-DE" sz="1800" dirty="0"/>
              <a:t> + </a:t>
            </a:r>
            <a:r>
              <a:rPr lang="de-DE" sz="1800" dirty="0" err="1"/>
              <a:t>first</a:t>
            </a:r>
            <a:r>
              <a:rPr lang="de-DE" sz="1800" dirty="0"/>
              <a:t> </a:t>
            </a:r>
            <a:r>
              <a:rPr lang="de-DE" sz="1800" dirty="0" err="1"/>
              <a:t>draft</a:t>
            </a:r>
            <a:r>
              <a:rPr lang="de-DE" sz="1800" dirty="0"/>
              <a:t> </a:t>
            </a:r>
            <a:r>
              <a:rPr lang="de-DE" sz="1800" dirty="0" err="1"/>
              <a:t>slides</a:t>
            </a:r>
            <a:endParaRPr lang="de-DE" sz="1800" dirty="0"/>
          </a:p>
          <a:p>
            <a:endParaRPr lang="de-DE" sz="1800" dirty="0" smtClean="0"/>
          </a:p>
          <a:p>
            <a:r>
              <a:rPr lang="de-DE" sz="1800" dirty="0" smtClean="0"/>
              <a:t>11jun, 23.59h 		</a:t>
            </a:r>
            <a:r>
              <a:rPr lang="de-DE" sz="1800" dirty="0" err="1" smtClean="0"/>
              <a:t>Submit</a:t>
            </a:r>
            <a:r>
              <a:rPr lang="de-DE" sz="1800" dirty="0" smtClean="0"/>
              <a:t> final </a:t>
            </a:r>
            <a:r>
              <a:rPr lang="de-DE" sz="1800" dirty="0" err="1" smtClean="0"/>
              <a:t>version</a:t>
            </a:r>
            <a:r>
              <a:rPr lang="de-DE" sz="1800" dirty="0" smtClean="0"/>
              <a:t> </a:t>
            </a:r>
            <a:r>
              <a:rPr lang="de-DE" sz="1800" dirty="0" err="1" smtClean="0"/>
              <a:t>paper</a:t>
            </a:r>
            <a:r>
              <a:rPr lang="de-DE" sz="1800" dirty="0" smtClean="0"/>
              <a:t> + final </a:t>
            </a:r>
            <a:r>
              <a:rPr lang="de-DE" sz="1800" dirty="0" err="1" smtClean="0"/>
              <a:t>slides</a:t>
            </a:r>
            <a:endParaRPr lang="de-DE" sz="1800" dirty="0" smtClean="0"/>
          </a:p>
          <a:p>
            <a:endParaRPr lang="de-DE" sz="1800" dirty="0" smtClean="0"/>
          </a:p>
          <a:p>
            <a:r>
              <a:rPr lang="de-DE" sz="1800" smtClean="0"/>
              <a:t>12-13jun</a:t>
            </a:r>
            <a:r>
              <a:rPr lang="de-DE" sz="1800" dirty="0" smtClean="0"/>
              <a:t>	</a:t>
            </a:r>
            <a:r>
              <a:rPr lang="de-DE" sz="1800" smtClean="0"/>
              <a:t>	</a:t>
            </a:r>
            <a:r>
              <a:rPr lang="de-DE" sz="1800" smtClean="0"/>
              <a:t>Talks </a:t>
            </a:r>
            <a:r>
              <a:rPr lang="de-DE" sz="1800" dirty="0" smtClean="0"/>
              <a:t>(</a:t>
            </a:r>
            <a:r>
              <a:rPr lang="de-DE" sz="1800" dirty="0" err="1" smtClean="0"/>
              <a:t>Mandatory</a:t>
            </a:r>
            <a:r>
              <a:rPr lang="de-DE" sz="1800" dirty="0" smtClean="0"/>
              <a:t> </a:t>
            </a:r>
            <a:r>
              <a:rPr lang="de-DE" sz="1800" dirty="0" err="1" smtClean="0"/>
              <a:t>attendence</a:t>
            </a:r>
            <a:r>
              <a:rPr lang="de-DE" sz="1800" dirty="0" smtClean="0"/>
              <a:t>!)</a:t>
            </a:r>
          </a:p>
          <a:p>
            <a:pPr lvl="6"/>
            <a:r>
              <a:rPr lang="de-DE" sz="1800" dirty="0" err="1" smtClean="0"/>
              <a:t>Slides</a:t>
            </a:r>
            <a:r>
              <a:rPr lang="de-DE" sz="1800" dirty="0" smtClean="0"/>
              <a:t>: English</a:t>
            </a:r>
          </a:p>
          <a:p>
            <a:pPr lvl="6"/>
            <a:r>
              <a:rPr lang="de-DE" sz="1800" dirty="0" err="1" smtClean="0"/>
              <a:t>Talk+Paper</a:t>
            </a:r>
            <a:r>
              <a:rPr lang="de-DE" sz="1800" dirty="0" smtClean="0"/>
              <a:t>: </a:t>
            </a:r>
            <a:r>
              <a:rPr lang="de-DE" sz="1800" dirty="0" err="1" smtClean="0"/>
              <a:t>Your</a:t>
            </a:r>
            <a:r>
              <a:rPr lang="de-DE" sz="1800" dirty="0" smtClean="0"/>
              <a:t> </a:t>
            </a:r>
            <a:r>
              <a:rPr lang="de-DE" sz="1800" dirty="0" err="1" smtClean="0"/>
              <a:t>choice</a:t>
            </a:r>
            <a:endParaRPr lang="de-DE" sz="1800" dirty="0" smtClean="0"/>
          </a:p>
          <a:p>
            <a:endParaRPr lang="de-DE" sz="1800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46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Submission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Deliverables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Deliverables (Abstract, Seminar Paper, Slides) </a:t>
            </a:r>
            <a:br>
              <a:rPr lang="en-US" dirty="0" smtClean="0"/>
            </a:br>
            <a:r>
              <a:rPr lang="en-US" dirty="0" smtClean="0"/>
              <a:t>must be </a:t>
            </a:r>
            <a:r>
              <a:rPr lang="en-US" dirty="0" smtClean="0">
                <a:solidFill>
                  <a:schemeClr val="accent2"/>
                </a:solidFill>
              </a:rPr>
              <a:t>submitted as PDF-File</a:t>
            </a:r>
            <a:r>
              <a:rPr lang="en-US" dirty="0" smtClean="0"/>
              <a:t> to the Version Control System SVN</a:t>
            </a:r>
          </a:p>
          <a:p>
            <a:pPr lvl="1"/>
            <a:r>
              <a:rPr lang="en-US" dirty="0" err="1" smtClean="0"/>
              <a:t>svn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/04.submissions/</a:t>
            </a:r>
            <a:r>
              <a:rPr lang="en-US" i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&lt;Milestone</a:t>
            </a:r>
            <a:r>
              <a:rPr lang="en-US" i="1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&gt;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i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&lt;Surname</a:t>
            </a:r>
            <a:r>
              <a:rPr lang="en-US" i="1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&gt;</a:t>
            </a:r>
            <a:r>
              <a:rPr lang="en-US" i="1" dirty="0" smtClean="0"/>
              <a:t>.</a:t>
            </a:r>
            <a:r>
              <a:rPr lang="en-US" i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&lt;</a:t>
            </a:r>
            <a:r>
              <a:rPr lang="en-US" i="1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Prename&gt;.&lt;</a:t>
            </a:r>
            <a:r>
              <a:rPr lang="en-US" i="1" dirty="0" err="1">
                <a:solidFill>
                  <a:schemeClr val="tx2">
                    <a:lumMod val="65000"/>
                    <a:lumOff val="35000"/>
                  </a:schemeClr>
                </a:solidFill>
              </a:rPr>
              <a:t>Summary|Slides|Paper</a:t>
            </a:r>
            <a:r>
              <a:rPr lang="en-US" i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|…&gt;</a:t>
            </a:r>
            <a:r>
              <a:rPr lang="en-US" dirty="0" smtClean="0"/>
              <a:t>.pdf</a:t>
            </a:r>
          </a:p>
          <a:p>
            <a:endParaRPr lang="en-US" dirty="0"/>
          </a:p>
          <a:p>
            <a:r>
              <a:rPr lang="en-US" dirty="0" smtClean="0"/>
              <a:t>Please join the </a:t>
            </a:r>
            <a:r>
              <a:rPr lang="en-US" dirty="0" err="1" smtClean="0">
                <a:solidFill>
                  <a:schemeClr val="accent2"/>
                </a:solidFill>
              </a:rPr>
              <a:t>SSELab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Accept the invitation email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ontact </a:t>
            </a:r>
            <a:r>
              <a:rPr lang="en-US" dirty="0" smtClean="0">
                <a:solidFill>
                  <a:schemeClr val="accent2"/>
                </a:solidFill>
              </a:rPr>
              <a:t>raco@se-rwth.de</a:t>
            </a:r>
            <a:r>
              <a:rPr lang="en-US" dirty="0" smtClean="0"/>
              <a:t> if you have any troubles setting up your system.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For Windows the recommended Client is Tortoise</a:t>
            </a:r>
          </a:p>
          <a:p>
            <a:r>
              <a:rPr lang="en-US" dirty="0">
                <a:hlinkClick r:id="rId2"/>
              </a:rPr>
              <a:t>http://tortoisesvn.net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You can use the </a:t>
            </a:r>
            <a:r>
              <a:rPr lang="en-US" dirty="0"/>
              <a:t>folder </a:t>
            </a:r>
            <a:r>
              <a:rPr lang="en-US" dirty="0" smtClean="0">
                <a:solidFill>
                  <a:schemeClr val="accent2"/>
                </a:solidFill>
              </a:rPr>
              <a:t>05.workspace</a:t>
            </a:r>
            <a:r>
              <a:rPr lang="en-US" dirty="0" smtClean="0"/>
              <a:t> as SVN-storage</a:t>
            </a:r>
            <a:br>
              <a:rPr lang="en-US" dirty="0" smtClean="0"/>
            </a:br>
            <a:r>
              <a:rPr lang="en-US" dirty="0" smtClean="0"/>
              <a:t>(latex, </a:t>
            </a:r>
            <a:r>
              <a:rPr lang="en-US" dirty="0" err="1" smtClean="0"/>
              <a:t>ppt</a:t>
            </a:r>
            <a:r>
              <a:rPr lang="en-US" dirty="0" smtClean="0"/>
              <a:t>, drawings, literature, notes…).</a:t>
            </a:r>
            <a:br>
              <a:rPr lang="en-US" dirty="0" smtClean="0"/>
            </a:br>
            <a:r>
              <a:rPr lang="en-US" dirty="0" smtClean="0"/>
              <a:t>Please </a:t>
            </a:r>
            <a:r>
              <a:rPr lang="en-US" dirty="0" smtClean="0">
                <a:solidFill>
                  <a:schemeClr val="accent2"/>
                </a:solidFill>
              </a:rPr>
              <a:t>create a subfolder</a:t>
            </a:r>
            <a:r>
              <a:rPr lang="en-US" dirty="0" smtClean="0"/>
              <a:t> with your </a:t>
            </a:r>
            <a:r>
              <a:rPr lang="en-US" dirty="0" err="1" smtClean="0"/>
              <a:t>lastname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707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the seminar (1/2)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According to the curricula you may leave the seminar without consequences till </a:t>
            </a:r>
            <a:r>
              <a:rPr lang="en-US" dirty="0" smtClean="0">
                <a:solidFill>
                  <a:schemeClr val="accent2"/>
                </a:solidFill>
              </a:rPr>
              <a:t>3 weeks after receiving the starting literature from your supervisor. </a:t>
            </a:r>
          </a:p>
          <a:p>
            <a:r>
              <a:rPr lang="en-US" dirty="0" smtClean="0"/>
              <a:t>Leaving the seminar on a later point in time is considered as </a:t>
            </a:r>
            <a:r>
              <a:rPr lang="en-US" dirty="0" smtClean="0">
                <a:solidFill>
                  <a:schemeClr val="accent2"/>
                </a:solidFill>
              </a:rPr>
              <a:t>unsuccessful attempt </a:t>
            </a:r>
            <a:r>
              <a:rPr lang="en-US" dirty="0" smtClean="0"/>
              <a:t>and thus you’ll receive a </a:t>
            </a:r>
            <a:r>
              <a:rPr lang="en-US" dirty="0" smtClean="0">
                <a:solidFill>
                  <a:schemeClr val="accent2"/>
                </a:solidFill>
              </a:rPr>
              <a:t>5.0</a:t>
            </a:r>
          </a:p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You must hold the deadlines </a:t>
            </a:r>
            <a:r>
              <a:rPr lang="en-US" dirty="0" smtClean="0"/>
              <a:t>– if you fail to hold a deadline you’ll fail the seminar. A </a:t>
            </a:r>
            <a:r>
              <a:rPr lang="en-US" dirty="0" smtClean="0">
                <a:solidFill>
                  <a:schemeClr val="accent2"/>
                </a:solidFill>
              </a:rPr>
              <a:t>pre-announced</a:t>
            </a:r>
            <a:r>
              <a:rPr lang="en-US" dirty="0" smtClean="0"/>
              <a:t> delay </a:t>
            </a:r>
            <a:r>
              <a:rPr lang="en-US" dirty="0" smtClean="0">
                <a:solidFill>
                  <a:schemeClr val="accent2"/>
                </a:solidFill>
              </a:rPr>
              <a:t>is admissible only once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It’s solely </a:t>
            </a:r>
            <a:r>
              <a:rPr lang="en-US" dirty="0" smtClean="0">
                <a:solidFill>
                  <a:schemeClr val="accent2"/>
                </a:solidFill>
              </a:rPr>
              <a:t>your responsibility</a:t>
            </a:r>
            <a:r>
              <a:rPr lang="en-US" dirty="0" smtClean="0"/>
              <a:t> to arrange (regular) meetings</a:t>
            </a:r>
            <a:br>
              <a:rPr lang="en-US" dirty="0" smtClean="0"/>
            </a:br>
            <a:r>
              <a:rPr lang="en-US" dirty="0" smtClean="0"/>
              <a:t>with your supervisor.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hteck 3"/>
          <p:cNvSpPr/>
          <p:nvPr/>
        </p:nvSpPr>
        <p:spPr>
          <a:xfrm>
            <a:off x="611560" y="3212976"/>
            <a:ext cx="8424936" cy="1080120"/>
          </a:xfrm>
          <a:prstGeom prst="rect">
            <a:avLst/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the seminar (2/2)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Things we consider w.r.t. </a:t>
            </a:r>
            <a:r>
              <a:rPr lang="en-US" dirty="0" smtClean="0"/>
              <a:t>grades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/>
              <a:t>Your </a:t>
            </a:r>
            <a:r>
              <a:rPr lang="en-US" dirty="0">
                <a:solidFill>
                  <a:schemeClr val="accent2"/>
                </a:solidFill>
              </a:rPr>
              <a:t>working attitude</a:t>
            </a:r>
            <a:r>
              <a:rPr lang="en-US" dirty="0"/>
              <a:t> over the whole semester</a:t>
            </a:r>
          </a:p>
          <a:p>
            <a:pPr lvl="1"/>
            <a:r>
              <a:rPr lang="en-US" dirty="0"/>
              <a:t>Quality of your </a:t>
            </a:r>
            <a:r>
              <a:rPr lang="en-US" dirty="0">
                <a:solidFill>
                  <a:schemeClr val="accent2"/>
                </a:solidFill>
              </a:rPr>
              <a:t>deliverables on all milestones</a:t>
            </a:r>
          </a:p>
          <a:p>
            <a:pPr lvl="1"/>
            <a:r>
              <a:rPr lang="en-US" dirty="0"/>
              <a:t>Quality of your </a:t>
            </a:r>
            <a:r>
              <a:rPr lang="en-US" dirty="0">
                <a:solidFill>
                  <a:schemeClr val="accent2"/>
                </a:solidFill>
              </a:rPr>
              <a:t>seminar </a:t>
            </a:r>
            <a:r>
              <a:rPr lang="en-US" dirty="0" smtClean="0">
                <a:solidFill>
                  <a:schemeClr val="accent2"/>
                </a:solidFill>
              </a:rPr>
              <a:t>paper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/>
              <a:t>(</a:t>
            </a:r>
            <a:r>
              <a:rPr lang="en-US" dirty="0"/>
              <a:t>writing, figures, examples...)</a:t>
            </a:r>
          </a:p>
          <a:p>
            <a:pPr lvl="1"/>
            <a:r>
              <a:rPr lang="en-US" dirty="0"/>
              <a:t>Quality of your </a:t>
            </a:r>
            <a:r>
              <a:rPr lang="en-US" dirty="0">
                <a:solidFill>
                  <a:schemeClr val="accent2"/>
                </a:solidFill>
              </a:rPr>
              <a:t>talk</a:t>
            </a:r>
          </a:p>
          <a:p>
            <a:pPr lvl="1"/>
            <a:r>
              <a:rPr lang="en-US" dirty="0"/>
              <a:t>Your </a:t>
            </a:r>
            <a:r>
              <a:rPr lang="en-US" dirty="0">
                <a:solidFill>
                  <a:schemeClr val="accent2"/>
                </a:solidFill>
              </a:rPr>
              <a:t>contribution during the discussions</a:t>
            </a:r>
            <a:r>
              <a:rPr lang="en-US" dirty="0"/>
              <a:t> of other </a:t>
            </a:r>
            <a:r>
              <a:rPr lang="en-US" dirty="0" smtClean="0"/>
              <a:t>talks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Do not copy!</a:t>
            </a:r>
            <a:r>
              <a:rPr lang="en-US" dirty="0"/>
              <a:t> At any stage copying without citing will </a:t>
            </a:r>
            <a:r>
              <a:rPr lang="en-US" dirty="0">
                <a:solidFill>
                  <a:schemeClr val="accent2"/>
                </a:solidFill>
              </a:rPr>
              <a:t>result in failing the seminar</a:t>
            </a:r>
            <a:r>
              <a:rPr lang="en-US" dirty="0"/>
              <a:t>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752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else needs to be in the seminar paper?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Classify of the topic </a:t>
            </a:r>
            <a:r>
              <a:rPr lang="en-US" dirty="0" smtClean="0"/>
              <a:t>into a broader field – What are similar approaches / Mention related work!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b="1" u="sng" dirty="0" smtClean="0">
                <a:solidFill>
                  <a:schemeClr val="accent2"/>
                </a:solidFill>
              </a:rPr>
              <a:t>own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examples  / figures </a:t>
            </a:r>
            <a:r>
              <a:rPr lang="en-US" dirty="0" smtClean="0"/>
              <a:t>to illustrate the topic (esp. in the talks!)</a:t>
            </a:r>
          </a:p>
          <a:p>
            <a:endParaRPr lang="en-US" dirty="0" smtClean="0"/>
          </a:p>
          <a:p>
            <a:r>
              <a:rPr lang="en-US" dirty="0" smtClean="0"/>
              <a:t>Abstract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Discussion</a:t>
            </a:r>
          </a:p>
          <a:p>
            <a:r>
              <a:rPr lang="en-US" dirty="0" smtClean="0"/>
              <a:t>Literature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Talk: 20min + 10min Discussion</a:t>
            </a:r>
          </a:p>
          <a:p>
            <a:endParaRPr lang="en-US" dirty="0" smtClean="0"/>
          </a:p>
          <a:p>
            <a:r>
              <a:rPr lang="en-US" dirty="0" smtClean="0"/>
              <a:t>Target</a:t>
            </a:r>
            <a:r>
              <a:rPr lang="en-US" smtClean="0"/>
              <a:t>: 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smtClean="0">
                <a:solidFill>
                  <a:schemeClr val="accent2"/>
                </a:solidFill>
              </a:rPr>
              <a:t>0 – 20 </a:t>
            </a:r>
            <a:r>
              <a:rPr lang="en-US" dirty="0" smtClean="0"/>
              <a:t>pages </a:t>
            </a:r>
            <a:br>
              <a:rPr lang="en-US" dirty="0" smtClean="0"/>
            </a:br>
            <a:r>
              <a:rPr lang="en-US" dirty="0" smtClean="0"/>
              <a:t>(net – thus without cover sheet, outline, literature)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13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Thank You!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.v28">
  <a:themeElements>
    <a:clrScheme name="Editiermodu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0000CC"/>
      </a:accent2>
      <a:accent3>
        <a:srgbClr val="FF0000"/>
      </a:accent3>
      <a:accent4>
        <a:srgbClr val="339933"/>
      </a:accent4>
      <a:accent5>
        <a:srgbClr val="0067A6"/>
      </a:accent5>
      <a:accent6>
        <a:srgbClr val="779EC9"/>
      </a:accent6>
      <a:hlink>
        <a:srgbClr val="FF0000"/>
      </a:hlink>
      <a:folHlink>
        <a:srgbClr val="339933"/>
      </a:folHlink>
    </a:clrScheme>
    <a:fontScheme name="SE-RW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itier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339933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339933"/>
        </a:folHlink>
      </a:clrScheme>
    </a:extraClrScheme>
    <a:extraClrScheme>
      <a:clrScheme name="Anzeige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C0C0C0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C0C0C0"/>
        </a:folHlink>
      </a:clrScheme>
    </a:extraClrScheme>
    <a:extraClrScheme>
      <a:clrScheme name="Druck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FFFFFF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FFFFFF"/>
        </a:folHlink>
      </a:clrScheme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SE.v28</Template>
  <TotalTime>0</TotalTime>
  <Words>313</Words>
  <Application>Microsoft Office PowerPoint</Application>
  <PresentationFormat>Bildschirmpräsentation (4:3)</PresentationFormat>
  <Paragraphs>108</Paragraphs>
  <Slides>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SE.v28</vt:lpstr>
      <vt:lpstr>Selected Topics in Software Engineering </vt:lpstr>
      <vt:lpstr>Objectives of this Seminar</vt:lpstr>
      <vt:lpstr>Overall Procedure</vt:lpstr>
      <vt:lpstr>Deadlines</vt:lpstr>
      <vt:lpstr>Submission of Deliverables</vt:lpstr>
      <vt:lpstr>Rules for the seminar (1/2)</vt:lpstr>
      <vt:lpstr>Rules for the seminar (2/2)</vt:lpstr>
      <vt:lpstr>What else needs to be in the seminar paper?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Folienvorlage intern</dc:title>
  <dc:creator>SE-RWTH</dc:creator>
  <dc:description>Vorlage V25</dc:description>
  <cp:lastModifiedBy>DRaco</cp:lastModifiedBy>
  <cp:revision>189</cp:revision>
  <cp:lastPrinted>2014-10-15T08:42:53Z</cp:lastPrinted>
  <dcterms:modified xsi:type="dcterms:W3CDTF">2018-04-14T16:04:20Z</dcterms:modified>
</cp:coreProperties>
</file>