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7" r:id="rId2"/>
    <p:sldId id="331" r:id="rId3"/>
    <p:sldId id="319" r:id="rId4"/>
    <p:sldId id="340" r:id="rId5"/>
    <p:sldId id="342" r:id="rId6"/>
    <p:sldId id="341" r:id="rId7"/>
    <p:sldId id="339" r:id="rId8"/>
    <p:sldId id="332" r:id="rId9"/>
    <p:sldId id="322" r:id="rId10"/>
    <p:sldId id="324" r:id="rId11"/>
    <p:sldId id="333" r:id="rId12"/>
    <p:sldId id="325" r:id="rId13"/>
    <p:sldId id="328" r:id="rId14"/>
    <p:sldId id="334" r:id="rId15"/>
    <p:sldId id="336" r:id="rId16"/>
    <p:sldId id="335" r:id="rId17"/>
    <p:sldId id="327" r:id="rId18"/>
    <p:sldId id="337" r:id="rId19"/>
    <p:sldId id="338" r:id="rId20"/>
    <p:sldId id="330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771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982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CNNArchLang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Till </a:t>
            </a:r>
            <a:r>
              <a:rPr lang="en-US" dirty="0" err="1"/>
              <a:t>Timmermanns</a:t>
            </a:r>
            <a:r>
              <a:rPr lang="en-US" dirty="0"/>
              <a:t> in his Master Thesis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Connector and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Not a framework itself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Caffe: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Long-established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Huge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Google Protocol Buffers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One net: </a:t>
            </a:r>
            <a:r>
              <a:rPr lang="en-US" u="none" dirty="0" err="1"/>
              <a:t>CNNArch</a:t>
            </a:r>
            <a:r>
              <a:rPr lang="en-US" u="none" dirty="0"/>
              <a:t> 36 lines vs. Caffe 6700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781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specific </a:t>
            </a:r>
            <a:r>
              <a:rPr lang="en-US" dirty="0" err="1"/>
              <a:t>testsets</a:t>
            </a:r>
            <a:endParaRPr lang="en-US" dirty="0"/>
          </a:p>
          <a:p>
            <a:r>
              <a:rPr lang="en-US" dirty="0"/>
              <a:t>TORCS: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every value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Drawback: no noise, disturbance, Pedestrians,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Kitti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used options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186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proven handle highway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Complex tasks?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Signs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Pedestrians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Other faster cars</a:t>
            </a:r>
          </a:p>
          <a:p>
            <a:pPr marL="0" lvl="0" indent="0">
              <a:buFontTx/>
              <a:buNone/>
            </a:pPr>
            <a:r>
              <a:rPr lang="en-US" dirty="0" err="1"/>
              <a:t>CNNArch</a:t>
            </a:r>
            <a:r>
              <a:rPr lang="en-US" dirty="0"/>
              <a:t>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Well suited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Highly efficient and scalable (</a:t>
            </a:r>
            <a:r>
              <a:rPr lang="en-US" dirty="0" err="1"/>
              <a:t>MxNet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Few minor problems (ok since new)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191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975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Convolution</a:t>
            </a:r>
            <a:r>
              <a:rPr lang="de-DE" dirty="0"/>
              <a:t>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Based on </a:t>
            </a:r>
            <a:r>
              <a:rPr lang="de-DE" dirty="0" err="1"/>
              <a:t>biology</a:t>
            </a:r>
            <a:r>
              <a:rPr lang="de-DE" dirty="0"/>
              <a:t>: frontal </a:t>
            </a:r>
            <a:r>
              <a:rPr lang="de-DE" dirty="0" err="1"/>
              <a:t>cortex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stimuli</a:t>
            </a:r>
            <a:r>
              <a:rPr lang="de-DE" dirty="0"/>
              <a:t> in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Rotate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Position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Set of </a:t>
            </a:r>
            <a:r>
              <a:rPr lang="de-DE" dirty="0" err="1"/>
              <a:t>features</a:t>
            </a:r>
            <a:r>
              <a:rPr lang="de-DE" dirty="0"/>
              <a:t> -&gt;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9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Rectified</a:t>
            </a:r>
            <a:r>
              <a:rPr lang="de-DE" dirty="0"/>
              <a:t> Linear Unit (</a:t>
            </a:r>
            <a:r>
              <a:rPr lang="de-DE" dirty="0" err="1"/>
              <a:t>ReLU</a:t>
            </a:r>
            <a:r>
              <a:rPr lang="de-DE" dirty="0"/>
              <a:t>):</a:t>
            </a:r>
          </a:p>
          <a:p>
            <a:pPr marL="0" lvl="0" indent="0">
              <a:buFontTx/>
              <a:buNone/>
            </a:pP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876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115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Alex-Net:</a:t>
            </a:r>
          </a:p>
          <a:p>
            <a:endParaRPr lang="en-US" dirty="0"/>
          </a:p>
          <a:p>
            <a:r>
              <a:rPr lang="en-US" dirty="0"/>
              <a:t>Best performing 2012</a:t>
            </a:r>
          </a:p>
          <a:p>
            <a:r>
              <a:rPr lang="en-US" dirty="0"/>
              <a:t>Input -&gt; 5 conv -&gt; 3 fully-connected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762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Mediated</a:t>
            </a:r>
            <a:r>
              <a:rPr lang="de-DE" dirty="0"/>
              <a:t> </a:t>
            </a:r>
            <a:r>
              <a:rPr lang="de-DE" dirty="0" err="1"/>
              <a:t>perception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Internal 3D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Problems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=&gt; </a:t>
            </a:r>
            <a:r>
              <a:rPr lang="de-DE" dirty="0" err="1"/>
              <a:t>Reasonable</a:t>
            </a:r>
            <a:r>
              <a:rPr lang="de-DE" dirty="0"/>
              <a:t> and </a:t>
            </a:r>
            <a:r>
              <a:rPr lang="de-DE" dirty="0" err="1"/>
              <a:t>sturdy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but </a:t>
            </a:r>
            <a:r>
              <a:rPr lang="de-DE" dirty="0" err="1"/>
              <a:t>lacks</a:t>
            </a:r>
            <a:r>
              <a:rPr lang="de-DE" dirty="0"/>
              <a:t> flex. and </a:t>
            </a:r>
            <a:r>
              <a:rPr lang="de-DE" dirty="0" err="1"/>
              <a:t>efficiency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19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reflex</a:t>
            </a:r>
            <a:r>
              <a:rPr lang="de-DE" dirty="0"/>
              <a:t>:</a:t>
            </a:r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angle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034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 values: line distance, car distance, angle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Distance guessing (also based on prev.)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684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for </a:t>
            </a:r>
            <a:r>
              <a:rPr lang="en-US" u="sng" dirty="0"/>
              <a:t>highway driving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2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active/inactive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Controller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82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18.05.2018,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Deep Learning in Autonomous Driving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Direct Perception Approach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Behavior Reflex</a:t>
            </a:r>
            <a:endParaRPr lang="en-US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good for simple, bad very poor for complex tasks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mapping of: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1835696" y="254108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Image-input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steering angle</a:t>
            </a:r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2.</a:t>
              </a:r>
            </a:p>
          </p:txBody>
        </p:sp>
      </p:grp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A36E1EF7-7A19-4A54-B892-3CDD5CE63FA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>
              <a:extLst>
                <a:ext uri="{FF2B5EF4-FFF2-40B4-BE49-F238E27FC236}">
                  <a16:creationId xmlns:a16="http://schemas.microsoft.com/office/drawing/2014/main" id="{FD49BED0-4A02-4172-96A6-B16CB26F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>
                <a:extLst>
                  <a:ext uri="{FF2B5EF4-FFF2-40B4-BE49-F238E27FC236}">
                    <a16:creationId xmlns:a16="http://schemas.microsoft.com/office/drawing/2014/main" id="{402A0190-4562-418A-A430-200A3E01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7" name="Text Box 13">
                <a:extLst>
                  <a:ext uri="{FF2B5EF4-FFF2-40B4-BE49-F238E27FC236}">
                    <a16:creationId xmlns:a16="http://schemas.microsoft.com/office/drawing/2014/main" id="{96FFCAE5-E1F7-4262-A1DE-9F2236AAF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Direct Perception Approach</a:t>
                </a:r>
              </a:p>
            </p:txBody>
          </p:sp>
          <p:sp>
            <p:nvSpPr>
              <p:cNvPr id="7198" name="Rectangle 14">
                <a:extLst>
                  <a:ext uri="{FF2B5EF4-FFF2-40B4-BE49-F238E27FC236}">
                    <a16:creationId xmlns:a16="http://schemas.microsoft.com/office/drawing/2014/main" id="{DB0BEEEE-73F1-49D9-97DE-99E4795C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9" name="Text Box 15">
                <a:extLst>
                  <a:ext uri="{FF2B5EF4-FFF2-40B4-BE49-F238E27FC236}">
                    <a16:creationId xmlns:a16="http://schemas.microsoft.com/office/drawing/2014/main" id="{697F9F48-DE26-476E-9532-8D54C382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3.</a:t>
                </a:r>
              </a:p>
            </p:txBody>
          </p:sp>
        </p:grpSp>
        <p:sp>
          <p:nvSpPr>
            <p:cNvPr id="7195" name="AutoShape 16">
              <a:extLst>
                <a:ext uri="{FF2B5EF4-FFF2-40B4-BE49-F238E27FC236}">
                  <a16:creationId xmlns:a16="http://schemas.microsoft.com/office/drawing/2014/main" id="{173ADD3A-83BC-4B6D-A852-76CC451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10800759-1A59-4EEB-8D32-7684149D860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4C472A76-055E-4035-BBEE-52D22CE1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C130F57A-5DB6-43A0-AEAA-698BFFAD0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BF30B63B-F854-43D3-AB97-ED2664A5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35EFFED-8CA1-4A7E-AB61-56810DBBB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64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hybrid of: mediated und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13 affordance-values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minimalistic modelling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Highway driving scenarios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distinguish 2 situations: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Inactivity of currently irrelevant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6" y="2502978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19672" y="2133792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</a:t>
            </a:r>
            <a:r>
              <a:rPr lang="de-DE" altLang="en-US" sz="1800" kern="0" dirty="0" err="1"/>
              <a:t>lane</a:t>
            </a:r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7670" y="2122029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on </a:t>
            </a:r>
            <a:r>
              <a:rPr lang="de-DE" altLang="en-US" sz="1800" kern="0" dirty="0" err="1"/>
              <a:t>marking</a:t>
            </a:r>
            <a:endParaRPr lang="de-DE" altLang="en-US" sz="1800" kern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99" y="4635889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635889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u="sng" kern="0" dirty="0"/>
              <a:t>Example:</a:t>
            </a:r>
          </a:p>
          <a:p>
            <a:pPr eaLnBrk="1" hangingPunct="1"/>
            <a:r>
              <a:rPr lang="en-US" altLang="en-US" sz="1800" kern="0" dirty="0"/>
              <a:t>No cars on „right“ lane</a:t>
            </a:r>
          </a:p>
          <a:p>
            <a:pPr eaLnBrk="1" hangingPunct="1"/>
            <a:r>
              <a:rPr lang="en-US" altLang="en-US" sz="1800" kern="0" dirty="0"/>
              <a:t>No cars on “left” lane</a:t>
            </a:r>
          </a:p>
          <a:p>
            <a:pPr eaLnBrk="1" hangingPunct="1"/>
            <a:r>
              <a:rPr lang="en-US" altLang="en-US" sz="1800" kern="0" dirty="0">
                <a:solidFill>
                  <a:srgbClr val="FF0000"/>
                </a:solidFill>
              </a:rPr>
              <a:t>But: </a:t>
            </a:r>
            <a:r>
              <a:rPr lang="en-US" altLang="en-US" sz="1800" kern="0" dirty="0"/>
              <a:t>distance to right lane</a:t>
            </a:r>
          </a:p>
          <a:p>
            <a:pPr eaLnBrk="1" hangingPunct="1"/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BE8BA6AD-CEDC-4477-8259-9D9827831EA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>
              <a:extLst>
                <a:ext uri="{FF2B5EF4-FFF2-40B4-BE49-F238E27FC236}">
                  <a16:creationId xmlns:a16="http://schemas.microsoft.com/office/drawing/2014/main" id="{83486DAD-6CC9-4A1A-BBE6-BFA08219C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>
                <a:extLst>
                  <a:ext uri="{FF2B5EF4-FFF2-40B4-BE49-F238E27FC236}">
                    <a16:creationId xmlns:a16="http://schemas.microsoft.com/office/drawing/2014/main" id="{9C50E157-E166-4E4F-97DF-0C265C2C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>
                <a:extLst>
                  <a:ext uri="{FF2B5EF4-FFF2-40B4-BE49-F238E27FC236}">
                    <a16:creationId xmlns:a16="http://schemas.microsoft.com/office/drawing/2014/main" id="{4F3D88CD-94EF-4255-A156-7F8207966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Deep Learning Languages</a:t>
                </a:r>
              </a:p>
            </p:txBody>
          </p:sp>
          <p:sp>
            <p:nvSpPr>
              <p:cNvPr id="7192" name="Rectangle 21">
                <a:extLst>
                  <a:ext uri="{FF2B5EF4-FFF2-40B4-BE49-F238E27FC236}">
                    <a16:creationId xmlns:a16="http://schemas.microsoft.com/office/drawing/2014/main" id="{1C62AA14-DD57-42C1-854E-2C92F90A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>
                <a:extLst>
                  <a:ext uri="{FF2B5EF4-FFF2-40B4-BE49-F238E27FC236}">
                    <a16:creationId xmlns:a16="http://schemas.microsoft.com/office/drawing/2014/main" id="{36CD2D52-A6AD-4A25-A83B-C8ADE55C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>
              <a:extLst>
                <a:ext uri="{FF2B5EF4-FFF2-40B4-BE49-F238E27FC236}">
                  <a16:creationId xmlns:a16="http://schemas.microsoft.com/office/drawing/2014/main" id="{1C41F86C-90A4-422D-8200-D4E69D80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22C7774-DEED-4DBE-96E5-30FFBBB527E9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13F13C14-AB17-4F85-A0D1-B36359C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2F7A501B-C1E6-4AE7-BB1E-398FD1F9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C112A8B4-8D5C-4F80-9C13-B46EE1E8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4BE4D68C-4E81-4BA0-8935-0DDDE0DFC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74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 Languages</a:t>
            </a: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languages to model those CNNs: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part of the </a:t>
            </a:r>
            <a:r>
              <a:rPr lang="en-US" altLang="en-US" kern="0" dirty="0" err="1"/>
              <a:t>MontiCore</a:t>
            </a:r>
            <a:r>
              <a:rPr lang="en-US" altLang="en-US" kern="0" dirty="0"/>
              <a:t> </a:t>
            </a:r>
            <a:br>
              <a:rPr lang="en-US" altLang="en-US" kern="0" dirty="0"/>
            </a:br>
            <a:r>
              <a:rPr lang="en-US" altLang="en-US" kern="0" dirty="0"/>
              <a:t>language family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uses the </a:t>
            </a:r>
            <a:r>
              <a:rPr lang="en-US" altLang="en-US" kern="0" dirty="0" err="1"/>
              <a:t>MxNet</a:t>
            </a:r>
            <a:r>
              <a:rPr lang="en-US" altLang="en-US" kern="0" dirty="0"/>
              <a:t>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Python like Syntax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/>
              <a:t>Caffe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specialized on modularity, </a:t>
            </a:r>
            <a:br>
              <a:rPr lang="en-US" altLang="en-US" kern="0" dirty="0"/>
            </a:br>
            <a:r>
              <a:rPr lang="en-US" altLang="en-US" kern="0" dirty="0"/>
              <a:t>speed and expressiveness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huge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very</a:t>
            </a:r>
            <a:r>
              <a:rPr lang="de-DE" altLang="en-US" kern="0" dirty="0"/>
              <a:t> verbose </a:t>
            </a: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br>
              <a:rPr lang="de-DE" altLang="en-US" kern="0" dirty="0"/>
            </a:br>
            <a:r>
              <a:rPr lang="de-DE" altLang="en-US" kern="0" dirty="0"/>
              <a:t>Protocol Buffers</a:t>
            </a:r>
            <a:endParaRPr lang="en-US" altLang="en-US" kern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33CAC-8C13-41E3-93FD-F4BA920B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4229100"/>
            <a:ext cx="1476375" cy="2400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7B8FB0-B39B-4D53-B203-B1C3628D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1828800"/>
            <a:ext cx="3790950" cy="2019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495646-40F1-4F05-A294-DDE1FA01E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842" y="4229100"/>
            <a:ext cx="1590675" cy="1924050"/>
          </a:xfrm>
          <a:prstGeom prst="rect">
            <a:avLst/>
          </a:prstGeom>
          <a:ln>
            <a:noFill/>
          </a:ln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0E249A5-F65C-47AE-A5DE-A75C4D66375F}"/>
              </a:ext>
            </a:extLst>
          </p:cNvPr>
          <p:cNvCxnSpPr>
            <a:cxnSpLocks/>
          </p:cNvCxnSpPr>
          <p:nvPr/>
        </p:nvCxnSpPr>
        <p:spPr bwMode="auto">
          <a:xfrm>
            <a:off x="5200650" y="2655041"/>
            <a:ext cx="3168352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F1C7160-7323-4F60-AD1D-03EFDA955406}"/>
              </a:ext>
            </a:extLst>
          </p:cNvPr>
          <p:cNvCxnSpPr>
            <a:cxnSpLocks/>
          </p:cNvCxnSpPr>
          <p:nvPr/>
        </p:nvCxnSpPr>
        <p:spPr bwMode="auto">
          <a:xfrm>
            <a:off x="5551123" y="2838450"/>
            <a:ext cx="267386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CF866900-379D-4587-8F9A-690BED143995}"/>
              </a:ext>
            </a:extLst>
          </p:cNvPr>
          <p:cNvSpPr/>
          <p:nvPr/>
        </p:nvSpPr>
        <p:spPr bwMode="auto">
          <a:xfrm>
            <a:off x="6888054" y="4229100"/>
            <a:ext cx="1716394" cy="1924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1" name="Group 17">
            <a:extLst/>
          </p:cNvPr>
          <p:cNvGrpSpPr>
            <a:grpSpLocks/>
          </p:cNvGrpSpPr>
          <p:nvPr/>
        </p:nvGrpSpPr>
        <p:grpSpPr bwMode="auto">
          <a:xfrm>
            <a:off x="835026" y="5062538"/>
            <a:ext cx="7486650" cy="500063"/>
            <a:chOff x="240" y="912"/>
            <a:chExt cx="4716" cy="315"/>
          </a:xfrm>
        </p:grpSpPr>
        <p:grpSp>
          <p:nvGrpSpPr>
            <p:cNvPr id="32" name="Group 18">
              <a:extLst/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34" name="Rectangle 19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5" name="Text Box 20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Training and Test</a:t>
                </a:r>
              </a:p>
            </p:txBody>
          </p:sp>
          <p:sp>
            <p:nvSpPr>
              <p:cNvPr id="36" name="Rectangle 21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7" name="Text Box 22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33" name="AutoShape 23">
              <a:extLst/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589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Training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Problem: very specific datasets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TORCS: </a:t>
            </a:r>
            <a:r>
              <a:rPr lang="en-US" altLang="en-US" b="1" i="1" kern="0" dirty="0"/>
              <a:t>T</a:t>
            </a:r>
            <a:r>
              <a:rPr lang="en-US" altLang="en-US" i="1" kern="0" dirty="0"/>
              <a:t>he </a:t>
            </a:r>
            <a:r>
              <a:rPr lang="en-US" altLang="en-US" b="1" i="1" kern="0" dirty="0"/>
              <a:t>O</a:t>
            </a:r>
            <a:r>
              <a:rPr lang="en-US" altLang="en-US" i="1" kern="0" dirty="0"/>
              <a:t>pen </a:t>
            </a:r>
            <a:r>
              <a:rPr lang="en-US" altLang="en-US" b="1" i="1" kern="0" dirty="0"/>
              <a:t>R</a:t>
            </a:r>
            <a:r>
              <a:rPr lang="en-US" altLang="en-US" i="1" kern="0" dirty="0"/>
              <a:t>acing </a:t>
            </a:r>
            <a:r>
              <a:rPr lang="en-US" altLang="en-US" b="1" i="1" kern="0" dirty="0"/>
              <a:t>C</a:t>
            </a:r>
            <a:r>
              <a:rPr lang="en-US" altLang="en-US" i="1" kern="0" dirty="0"/>
              <a:t>ar </a:t>
            </a:r>
            <a:r>
              <a:rPr lang="en-US" altLang="en-US" b="1" i="1" kern="0" dirty="0"/>
              <a:t>S</a:t>
            </a:r>
            <a:r>
              <a:rPr lang="en-US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KITTI Dataset: 6 hours drive recording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cameras and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Additional measurements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77" y="1971991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55" y="2727394"/>
            <a:ext cx="3760015" cy="3242697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AE1D46-B4AA-4673-ADFA-FE12EC3941CA}"/>
              </a:ext>
            </a:extLst>
          </p:cNvPr>
          <p:cNvSpPr txBox="1"/>
          <p:nvPr/>
        </p:nvSpPr>
        <p:spPr>
          <a:xfrm>
            <a:off x="1371600" y="4869160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382526-1EB2-434B-B219-72C7A376204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940299"/>
            <a:ext cx="388200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A: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stereo RGB camera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D4451E7-7D0C-4089-A075-C78579B27C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3940299"/>
            <a:ext cx="403244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B: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mono greyscale camera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distance laser sensor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EFDFC2-BB4B-40AD-8E80-09E37F15FBB8}"/>
              </a:ext>
            </a:extLst>
          </p:cNvPr>
          <p:cNvSpPr/>
          <p:nvPr/>
        </p:nvSpPr>
        <p:spPr bwMode="auto">
          <a:xfrm>
            <a:off x="762000" y="5115380"/>
            <a:ext cx="2945904" cy="78484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E4E40A4-9F1F-4D9C-ADAE-80FDB49A0128}"/>
              </a:ext>
            </a:extLst>
          </p:cNvPr>
          <p:cNvSpPr/>
          <p:nvPr/>
        </p:nvSpPr>
        <p:spPr bwMode="auto">
          <a:xfrm>
            <a:off x="4644008" y="5115380"/>
            <a:ext cx="2945904" cy="78484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187AE98-BF2C-491F-8C0C-D11B41ABFDF7}"/>
              </a:ext>
            </a:extLst>
          </p:cNvPr>
          <p:cNvGrpSpPr/>
          <p:nvPr/>
        </p:nvGrpSpPr>
        <p:grpSpPr>
          <a:xfrm>
            <a:off x="3851920" y="5373216"/>
            <a:ext cx="648073" cy="295275"/>
            <a:chOff x="3851920" y="5373216"/>
            <a:chExt cx="648073" cy="295275"/>
          </a:xfrm>
        </p:grpSpPr>
        <p:sp>
          <p:nvSpPr>
            <p:cNvPr id="23" name="Gleich 22">
              <a:extLst>
                <a:ext uri="{FF2B5EF4-FFF2-40B4-BE49-F238E27FC236}">
                  <a16:creationId xmlns:a16="http://schemas.microsoft.com/office/drawing/2014/main" id="{8DC807F2-312E-4733-ABA2-95D857F883D3}"/>
                </a:ext>
              </a:extLst>
            </p:cNvPr>
            <p:cNvSpPr/>
            <p:nvPr/>
          </p:nvSpPr>
          <p:spPr bwMode="auto">
            <a:xfrm>
              <a:off x="3851920" y="5373216"/>
              <a:ext cx="648073" cy="295275"/>
            </a:xfrm>
            <a:prstGeom prst="mathEqual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47A572A-F391-4C9B-B164-D11BB10748A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7945" y="5373216"/>
              <a:ext cx="216023" cy="295275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0" grpId="0" build="allAtOnce"/>
      <p:bldP spid="6" grpId="0" animBg="1"/>
      <p:bldP spid="6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  <p:sp>
        <p:nvSpPr>
          <p:cNvPr id="42" name="AutoShape 23">
            <a:extLst>
              <a:ext uri="{FF2B5EF4-FFF2-40B4-BE49-F238E27FC236}">
                <a16:creationId xmlns:a16="http://schemas.microsoft.com/office/drawing/2014/main" id="{CB6AC10B-EF79-4440-8B13-089B0A21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41" y="5926931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19676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CD856-6523-486E-BE8B-054F8041810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34297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perception: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better than behavior reflex (based on TORCS)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as good as mediated perception (based on KITTI)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>
                <a:solidFill>
                  <a:srgbClr val="FF0000"/>
                </a:solidFill>
              </a:rPr>
              <a:t>But: </a:t>
            </a:r>
            <a:r>
              <a:rPr lang="en-US" altLang="en-US" kern="0" dirty="0"/>
              <a:t> what about more complexity?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simplistic language design (python-like)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elegant </a:t>
            </a:r>
            <a:r>
              <a:rPr lang="de-DE" altLang="en-US" kern="0" dirty="0" err="1"/>
              <a:t>definitions</a:t>
            </a:r>
            <a:r>
              <a:rPr lang="de-DE" altLang="en-US" kern="0" dirty="0"/>
              <a:t> of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r>
              <a:rPr lang="de-DE" altLang="en-US" kern="0" dirty="0" err="1"/>
              <a:t>MxNet</a:t>
            </a:r>
            <a:r>
              <a:rPr lang="de-DE" altLang="en-US" kern="0" dirty="0"/>
              <a:t>: SLI and Cluster </a:t>
            </a:r>
            <a:r>
              <a:rPr lang="de-DE" altLang="en-US" kern="0" dirty="0" err="1"/>
              <a:t>usage</a:t>
            </a: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>
                <a:solidFill>
                  <a:srgbClr val="FF0000"/>
                </a:solidFill>
              </a:rPr>
              <a:t>drawbacks</a:t>
            </a:r>
            <a:r>
              <a:rPr lang="de-DE" altLang="en-US" kern="0" dirty="0"/>
              <a:t>: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CE297B-16AF-499C-8DE6-01C4CE611B78}"/>
              </a:ext>
            </a:extLst>
          </p:cNvPr>
          <p:cNvSpPr txBox="1">
            <a:spLocks noChangeArrowheads="1"/>
          </p:cNvSpPr>
          <p:nvPr/>
        </p:nvSpPr>
        <p:spPr>
          <a:xfrm>
            <a:off x="2946325" y="4293096"/>
            <a:ext cx="5010051" cy="25750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no recurrent neural nets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missing set of pre-trained models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en-US" kern="0" dirty="0" err="1"/>
              <a:t>documentation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579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5" name="Group 31">
            <a:extLst>
              <a:ext uri="{FF2B5EF4-FFF2-40B4-BE49-F238E27FC236}">
                <a16:creationId xmlns:a16="http://schemas.microsoft.com/office/drawing/2014/main" id="{115E0374-7D2E-4ABF-9558-BBD6170D641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>
              <a:extLst>
                <a:ext uri="{FF2B5EF4-FFF2-40B4-BE49-F238E27FC236}">
                  <a16:creationId xmlns:a16="http://schemas.microsoft.com/office/drawing/2014/main" id="{7B37D790-61FE-4D14-8D71-7ACD27C45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>
                <a:extLst>
                  <a:ext uri="{FF2B5EF4-FFF2-40B4-BE49-F238E27FC236}">
                    <a16:creationId xmlns:a16="http://schemas.microsoft.com/office/drawing/2014/main" id="{1EFF63DB-4F28-435A-BAB2-4AECDF6A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>
                <a:extLst>
                  <a:ext uri="{FF2B5EF4-FFF2-40B4-BE49-F238E27FC236}">
                    <a16:creationId xmlns:a16="http://schemas.microsoft.com/office/drawing/2014/main" id="{483D04C6-7FE9-49F9-8739-8B782024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(</a:t>
                </a:r>
                <a:r>
                  <a:rPr lang="de-DE" altLang="en-US" sz="1800" dirty="0" err="1"/>
                  <a:t>Convolutional</a:t>
                </a:r>
                <a:r>
                  <a:rPr lang="de-DE" altLang="en-US" sz="1800" dirty="0"/>
                  <a:t>) Neuronal Nets</a:t>
                </a:r>
              </a:p>
            </p:txBody>
          </p:sp>
          <p:sp>
            <p:nvSpPr>
              <p:cNvPr id="7180" name="Rectangle 35">
                <a:extLst>
                  <a:ext uri="{FF2B5EF4-FFF2-40B4-BE49-F238E27FC236}">
                    <a16:creationId xmlns:a16="http://schemas.microsoft.com/office/drawing/2014/main" id="{616AD019-EF09-4B63-B770-ACAFD5B4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>
                <a:extLst>
                  <a:ext uri="{FF2B5EF4-FFF2-40B4-BE49-F238E27FC236}">
                    <a16:creationId xmlns:a16="http://schemas.microsoft.com/office/drawing/2014/main" id="{38810ABC-A52B-4FB5-976A-991A9DA22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>
              <a:extLst>
                <a:ext uri="{FF2B5EF4-FFF2-40B4-BE49-F238E27FC236}">
                  <a16:creationId xmlns:a16="http://schemas.microsoft.com/office/drawing/2014/main" id="{236610C0-74A5-4332-941C-FD509206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7DCFA399-5A35-47DB-8FBC-9A815D36F3D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842F9903-0D50-4D9C-8816-8D5E146C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0B838691-E8F0-4B16-A7AE-E7910859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FE16F440-A74C-4145-BCC6-EA2735B7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E3032CC-F2D5-4AD5-9C96-81D1989E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47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Fin.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159" y="3167390"/>
            <a:ext cx="4783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Thank your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4145888"/>
            <a:ext cx="288032" cy="1302528"/>
            <a:chOff x="5832140" y="4147484"/>
            <a:chExt cx="288032" cy="1302528"/>
          </a:xfrm>
        </p:grpSpPr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4289904"/>
            <a:ext cx="648073" cy="1014496"/>
            <a:chOff x="6588223" y="4289904"/>
            <a:chExt cx="648073" cy="1014496"/>
          </a:xfrm>
        </p:grpSpPr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6" grpId="0"/>
      <p:bldP spid="318" grpId="0" animBg="1"/>
      <p:bldP spid="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3170B6B9-E04F-4ABF-B36D-1FAD7048AD9F}"/>
              </a:ext>
            </a:extLst>
          </p:cNvPr>
          <p:cNvGrpSpPr/>
          <p:nvPr/>
        </p:nvGrpSpPr>
        <p:grpSpPr>
          <a:xfrm>
            <a:off x="1835696" y="3936356"/>
            <a:ext cx="1608178" cy="1626244"/>
            <a:chOff x="611560" y="3429000"/>
            <a:chExt cx="864093" cy="851328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A8CA245E-3CC6-4DC9-AFF3-4DEE41AAB48A}"/>
                </a:ext>
              </a:extLst>
            </p:cNvPr>
            <p:cNvSpPr/>
            <p:nvPr/>
          </p:nvSpPr>
          <p:spPr bwMode="auto">
            <a:xfrm>
              <a:off x="611560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E8B9F342-DE4B-4339-A9ED-604064CC353A}"/>
                </a:ext>
              </a:extLst>
            </p:cNvPr>
            <p:cNvSpPr/>
            <p:nvPr/>
          </p:nvSpPr>
          <p:spPr bwMode="auto">
            <a:xfrm>
              <a:off x="827584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955C1891-948C-4C7F-B59F-06099819030C}"/>
                </a:ext>
              </a:extLst>
            </p:cNvPr>
            <p:cNvSpPr/>
            <p:nvPr/>
          </p:nvSpPr>
          <p:spPr bwMode="auto">
            <a:xfrm>
              <a:off x="1043607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FF5A2EA0-9756-4B74-BB94-7848233572EA}"/>
                </a:ext>
              </a:extLst>
            </p:cNvPr>
            <p:cNvSpPr/>
            <p:nvPr/>
          </p:nvSpPr>
          <p:spPr bwMode="auto">
            <a:xfrm>
              <a:off x="611560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E2A7D63F-B476-4F4A-8DCB-06F055FDC804}"/>
                </a:ext>
              </a:extLst>
            </p:cNvPr>
            <p:cNvSpPr/>
            <p:nvPr/>
          </p:nvSpPr>
          <p:spPr bwMode="auto">
            <a:xfrm>
              <a:off x="827583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48C14AAA-F7D4-43F7-AF47-0C1B2188ED53}"/>
                </a:ext>
              </a:extLst>
            </p:cNvPr>
            <p:cNvSpPr/>
            <p:nvPr/>
          </p:nvSpPr>
          <p:spPr bwMode="auto">
            <a:xfrm>
              <a:off x="1043606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A11671F7-8D34-475B-8ED7-45F2A09FAF43}"/>
                </a:ext>
              </a:extLst>
            </p:cNvPr>
            <p:cNvSpPr/>
            <p:nvPr/>
          </p:nvSpPr>
          <p:spPr bwMode="auto">
            <a:xfrm>
              <a:off x="611560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4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AE56589A-AACB-46E1-8EAA-2CE59189C2EB}"/>
                </a:ext>
              </a:extLst>
            </p:cNvPr>
            <p:cNvSpPr/>
            <p:nvPr/>
          </p:nvSpPr>
          <p:spPr bwMode="auto">
            <a:xfrm>
              <a:off x="827584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97C1F7A-6E64-42D4-8EFE-C4463D15EFEE}"/>
                </a:ext>
              </a:extLst>
            </p:cNvPr>
            <p:cNvSpPr/>
            <p:nvPr/>
          </p:nvSpPr>
          <p:spPr bwMode="auto">
            <a:xfrm>
              <a:off x="1043607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386A5C3E-0CAF-44B8-818B-70C839B99B1D}"/>
                </a:ext>
              </a:extLst>
            </p:cNvPr>
            <p:cNvSpPr/>
            <p:nvPr/>
          </p:nvSpPr>
          <p:spPr bwMode="auto">
            <a:xfrm>
              <a:off x="611560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6D1B8CA-54A7-4457-8BD9-AFEF7C79D89D}"/>
                </a:ext>
              </a:extLst>
            </p:cNvPr>
            <p:cNvSpPr/>
            <p:nvPr/>
          </p:nvSpPr>
          <p:spPr bwMode="auto">
            <a:xfrm>
              <a:off x="827583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F14AF401-6101-4571-952B-8EBCCDB60450}"/>
                </a:ext>
              </a:extLst>
            </p:cNvPr>
            <p:cNvSpPr/>
            <p:nvPr/>
          </p:nvSpPr>
          <p:spPr bwMode="auto">
            <a:xfrm>
              <a:off x="1043606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77AAD588-FCD6-42F7-A90D-E2B3750EF8A2}"/>
                </a:ext>
              </a:extLst>
            </p:cNvPr>
            <p:cNvSpPr/>
            <p:nvPr/>
          </p:nvSpPr>
          <p:spPr bwMode="auto">
            <a:xfrm>
              <a:off x="1259629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5276829E-02B7-41AB-AA85-FC20051E6F0B}"/>
                </a:ext>
              </a:extLst>
            </p:cNvPr>
            <p:cNvSpPr/>
            <p:nvPr/>
          </p:nvSpPr>
          <p:spPr bwMode="auto">
            <a:xfrm>
              <a:off x="1259628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F42BF0B4-1980-4FF0-BF4F-355920BFA04A}"/>
                </a:ext>
              </a:extLst>
            </p:cNvPr>
            <p:cNvSpPr/>
            <p:nvPr/>
          </p:nvSpPr>
          <p:spPr bwMode="auto">
            <a:xfrm>
              <a:off x="1259629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8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7B6B2D14-203C-4CC1-B4D5-02FFF9122607}"/>
                </a:ext>
              </a:extLst>
            </p:cNvPr>
            <p:cNvSpPr/>
            <p:nvPr/>
          </p:nvSpPr>
          <p:spPr bwMode="auto">
            <a:xfrm>
              <a:off x="1259628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C20643F5-5C5C-428D-97C2-FB458B6C385C}"/>
                </a:ext>
              </a:extLst>
            </p:cNvPr>
            <p:cNvSpPr/>
            <p:nvPr/>
          </p:nvSpPr>
          <p:spPr bwMode="auto">
            <a:xfrm>
              <a:off x="611560" y="3429000"/>
              <a:ext cx="432045" cy="42566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F06AB14-AE86-4F59-A45A-110E2AB81342}"/>
              </a:ext>
            </a:extLst>
          </p:cNvPr>
          <p:cNvGrpSpPr/>
          <p:nvPr/>
        </p:nvGrpSpPr>
        <p:grpSpPr>
          <a:xfrm>
            <a:off x="4179345" y="4342917"/>
            <a:ext cx="804090" cy="813121"/>
            <a:chOff x="3689902" y="4099270"/>
            <a:chExt cx="612069" cy="647266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2E7413DE-0EF1-4858-9003-2B77987FEAC1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744C7B62-8259-4848-96EF-238C220A1265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3141765A-0439-47B3-A131-510EFF17C445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8785930-42A1-43DD-AC4A-03F2BCE0E746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593B46E-F001-4C1E-83C0-0B85C606F267}"/>
              </a:ext>
            </a:extLst>
          </p:cNvPr>
          <p:cNvGrpSpPr/>
          <p:nvPr/>
        </p:nvGrpSpPr>
        <p:grpSpPr>
          <a:xfrm>
            <a:off x="3744126" y="4659016"/>
            <a:ext cx="189197" cy="180919"/>
            <a:chOff x="3419870" y="4638983"/>
            <a:chExt cx="144016" cy="144016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00DEFAE-CF3A-40F1-96D5-9F374D1B4681}"/>
                </a:ext>
              </a:extLst>
            </p:cNvPr>
            <p:cNvSpPr/>
            <p:nvPr/>
          </p:nvSpPr>
          <p:spPr bwMode="auto">
            <a:xfrm>
              <a:off x="3419870" y="4638983"/>
              <a:ext cx="144016" cy="144016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3409FCB-A013-4776-9BD9-CFD10BD9BE6A}"/>
                </a:ext>
              </a:extLst>
            </p:cNvPr>
            <p:cNvCxnSpPr>
              <a:stCxn id="5" idx="1"/>
              <a:endCxn id="5" idx="5"/>
            </p:cNvCxnSpPr>
            <p:nvPr/>
          </p:nvCxnSpPr>
          <p:spPr bwMode="auto">
            <a:xfrm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29152C5-265D-44F6-A6B5-BBB7C40AA8B9}"/>
                </a:ext>
              </a:extLst>
            </p:cNvPr>
            <p:cNvCxnSpPr>
              <a:stCxn id="5" idx="7"/>
              <a:endCxn id="5" idx="3"/>
            </p:cNvCxnSpPr>
            <p:nvPr/>
          </p:nvCxnSpPr>
          <p:spPr bwMode="auto">
            <a:xfrm flipH="1"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D1EEC7A-2429-4E15-B1B0-472C138F4BA9}"/>
              </a:ext>
            </a:extLst>
          </p:cNvPr>
          <p:cNvGrpSpPr/>
          <p:nvPr/>
        </p:nvGrpSpPr>
        <p:grpSpPr>
          <a:xfrm>
            <a:off x="5718910" y="4087947"/>
            <a:ext cx="1206135" cy="1219683"/>
            <a:chOff x="5202069" y="4241603"/>
            <a:chExt cx="918104" cy="970900"/>
          </a:xfrm>
        </p:grpSpPr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64966D0-0EB2-4354-9DAC-55C3B10AA2C1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549BBD1D-BF13-43BF-A132-18DE0F95C40C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24F1A5E7-A2CA-4438-A8C9-F94869936B58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CF42FFDF-2E91-4C5F-AA61-0D7DC9D11C77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9DAB419B-E160-408A-8AF6-A2B89F76670D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00B2BC4B-520A-4DC5-8DDC-41A15EC6393C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DADDC1F0-6C5D-4951-BB63-DFA3E46C4D59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742ADEDA-B2FC-465D-852A-E277D69C9FCE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0B08DDE1-902D-47C0-8739-5D49DAA4E52B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</p:grpSp>
      <p:sp>
        <p:nvSpPr>
          <p:cNvPr id="12" name="Gleich 11">
            <a:extLst>
              <a:ext uri="{FF2B5EF4-FFF2-40B4-BE49-F238E27FC236}">
                <a16:creationId xmlns:a16="http://schemas.microsoft.com/office/drawing/2014/main" id="{FF4B0E34-2256-4A96-8BAB-E5830C32CEC1}"/>
              </a:ext>
            </a:extLst>
          </p:cNvPr>
          <p:cNvSpPr/>
          <p:nvPr/>
        </p:nvSpPr>
        <p:spPr bwMode="auto">
          <a:xfrm>
            <a:off x="5082058" y="4546196"/>
            <a:ext cx="576064" cy="348698"/>
          </a:xfrm>
          <a:prstGeom prst="mathEqual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065ECE4-68FC-4C94-A212-D66AF1C4B863}"/>
              </a:ext>
            </a:extLst>
          </p:cNvPr>
          <p:cNvSpPr/>
          <p:nvPr/>
        </p:nvSpPr>
        <p:spPr bwMode="auto">
          <a:xfrm>
            <a:off x="4179342" y="4342917"/>
            <a:ext cx="804086" cy="813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noFill/>
              <a:effectLst/>
              <a:latin typeface="Arial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99E994-DB30-4A47-8B0A-ABC65799C846}"/>
              </a:ext>
            </a:extLst>
          </p:cNvPr>
          <p:cNvGrpSpPr/>
          <p:nvPr/>
        </p:nvGrpSpPr>
        <p:grpSpPr>
          <a:xfrm>
            <a:off x="7524328" y="3573016"/>
            <a:ext cx="921493" cy="1252456"/>
            <a:chOff x="7524328" y="3573016"/>
            <a:chExt cx="921493" cy="125245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A8DF7FA-5B0B-4ACB-BA5B-4A2D55200DAF}"/>
                </a:ext>
              </a:extLst>
            </p:cNvPr>
            <p:cNvSpPr txBox="1"/>
            <p:nvPr/>
          </p:nvSpPr>
          <p:spPr>
            <a:xfrm>
              <a:off x="7524328" y="3573016"/>
              <a:ext cx="9060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-1*7 = -7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0*9 = 0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FFDF9F7-2083-41A1-9568-EE5C3BF086CC}"/>
                </a:ext>
              </a:extLst>
            </p:cNvPr>
            <p:cNvCxnSpPr/>
            <p:nvPr/>
          </p:nvCxnSpPr>
          <p:spPr bwMode="auto">
            <a:xfrm>
              <a:off x="7668344" y="4494508"/>
              <a:ext cx="72008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/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de-DE" dirty="0"/>
                    <a:t> </a:t>
                  </a:r>
                  <a:r>
                    <a:rPr lang="de-DE" sz="1400" dirty="0"/>
                    <a:t>17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blipFill>
                  <a:blip r:embed="rId3"/>
                  <a:stretch>
                    <a:fillRect r="-2299"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434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80396D7-C3C4-4753-967F-D9ED306D96F0}"/>
              </a:ext>
            </a:extLst>
          </p:cNvPr>
          <p:cNvGrpSpPr/>
          <p:nvPr/>
        </p:nvGrpSpPr>
        <p:grpSpPr>
          <a:xfrm>
            <a:off x="1691680" y="4077072"/>
            <a:ext cx="1206135" cy="1219683"/>
            <a:chOff x="5202069" y="4241603"/>
            <a:chExt cx="918104" cy="970900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A2595CF-2873-4CAE-8439-D4210A387CE3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C185751A-0373-431D-837A-BDFF5BF5E176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1A465F7-8496-4581-9465-6D0A0A4B5DA1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3384E71-4115-4B7F-AAA8-BD17174D6ABC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927B0CB-DEA7-4A46-90F1-755F84F21834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DAAD311-DC05-4D81-A02E-97CA8A0E02DD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9066AD2-19F4-4142-8A50-C0D6DE06CC2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7A663050-B6E5-4200-806E-8BE869390CD6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790F47E-1C9D-4CED-85D1-3BBD8811E121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F8917CF-7303-4535-BB60-FD3559C9F6D0}"/>
              </a:ext>
            </a:extLst>
          </p:cNvPr>
          <p:cNvGrpSpPr/>
          <p:nvPr/>
        </p:nvGrpSpPr>
        <p:grpSpPr>
          <a:xfrm>
            <a:off x="4273732" y="4077072"/>
            <a:ext cx="1206135" cy="1219683"/>
            <a:chOff x="5202069" y="4241603"/>
            <a:chExt cx="918104" cy="970900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F15A77C-734B-46DB-ACCB-ED81E93CFA45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20F5790-5004-4BD7-9657-F572F68804D7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DBF0697-32C8-4D49-80F0-A6FB6CFA63CD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13EC492-5456-47BF-BF30-5053823EEF63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247C1AF-2525-4E59-8A39-150C52AB77CD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6E3E599-18BA-4133-96AC-9A05E5ADE1A3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AD7AF48-77A8-4B89-A1B9-5DDFAB6A047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1FC5712-8E9C-48BF-A4B9-B1D67D171A4F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E3EF4173-D7BD-428A-9202-FCD91826F8E3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82CF223-CC1F-40C9-B85C-6D4EAABD3898}"/>
              </a:ext>
            </a:extLst>
          </p:cNvPr>
          <p:cNvSpPr/>
          <p:nvPr/>
        </p:nvSpPr>
        <p:spPr bwMode="auto">
          <a:xfrm>
            <a:off x="3203846" y="4504667"/>
            <a:ext cx="864096" cy="385527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4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Pooling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E69ADF8-E3E3-4454-83D1-174F4091B3F4}"/>
              </a:ext>
            </a:extLst>
          </p:cNvPr>
          <p:cNvGrpSpPr/>
          <p:nvPr/>
        </p:nvGrpSpPr>
        <p:grpSpPr>
          <a:xfrm>
            <a:off x="5106057" y="4352360"/>
            <a:ext cx="804090" cy="813121"/>
            <a:chOff x="3689902" y="4099270"/>
            <a:chExt cx="612069" cy="647266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2478BB67-A9CA-449F-B8E3-B82270925F89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21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B5D5282-BF26-4458-B05E-33AA522160C2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C666E6A-B573-49D3-8393-7C7B4F1DF4C2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166C1E8-1D80-4AD8-BAA1-E1463D7C184F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22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B2E95F0-A195-4450-9812-B2DF0028E861}"/>
              </a:ext>
            </a:extLst>
          </p:cNvPr>
          <p:cNvGrpSpPr/>
          <p:nvPr/>
        </p:nvGrpSpPr>
        <p:grpSpPr>
          <a:xfrm>
            <a:off x="1835704" y="4149079"/>
            <a:ext cx="1206136" cy="1219683"/>
            <a:chOff x="1835704" y="4149079"/>
            <a:chExt cx="1206136" cy="1219683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A90CD11B-2CA5-4F7E-8482-EB43930CF03C}"/>
                </a:ext>
              </a:extLst>
            </p:cNvPr>
            <p:cNvGrpSpPr/>
            <p:nvPr/>
          </p:nvGrpSpPr>
          <p:grpSpPr>
            <a:xfrm>
              <a:off x="1835705" y="4149079"/>
              <a:ext cx="1206135" cy="1219683"/>
              <a:chOff x="5202069" y="4241603"/>
              <a:chExt cx="918104" cy="970900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9D44CFE1-639D-49B6-BEB5-FFB41F349F75}"/>
                  </a:ext>
                </a:extLst>
              </p:cNvPr>
              <p:cNvSpPr/>
              <p:nvPr/>
            </p:nvSpPr>
            <p:spPr bwMode="auto">
              <a:xfrm>
                <a:off x="5508104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22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865BB7EA-4E3D-4412-9201-2004E7347AA6}"/>
                  </a:ext>
                </a:extLst>
              </p:cNvPr>
              <p:cNvSpPr/>
              <p:nvPr/>
            </p:nvSpPr>
            <p:spPr bwMode="auto">
              <a:xfrm>
                <a:off x="5814138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7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FC693AA9-1554-40FD-B534-518725518ED0}"/>
                  </a:ext>
                </a:extLst>
              </p:cNvPr>
              <p:cNvSpPr/>
              <p:nvPr/>
            </p:nvSpPr>
            <p:spPr bwMode="auto">
              <a:xfrm>
                <a:off x="5202069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20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2AFE9FA-0ADA-448D-BDAE-C0A84DB3AAF9}"/>
                  </a:ext>
                </a:extLst>
              </p:cNvPr>
              <p:cNvSpPr/>
              <p:nvPr/>
            </p:nvSpPr>
            <p:spPr bwMode="auto">
              <a:xfrm>
                <a:off x="5814137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9</a:t>
                </a: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D2A8948-CA36-488D-B77C-DB8C7684FD3D}"/>
                  </a:ext>
                </a:extLst>
              </p:cNvPr>
              <p:cNvSpPr/>
              <p:nvPr/>
            </p:nvSpPr>
            <p:spPr bwMode="auto">
              <a:xfrm>
                <a:off x="5202069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2B7013A-B2AA-4334-9C24-F30966BDA77B}"/>
                  </a:ext>
                </a:extLst>
              </p:cNvPr>
              <p:cNvSpPr/>
              <p:nvPr/>
            </p:nvSpPr>
            <p:spPr bwMode="auto">
              <a:xfrm>
                <a:off x="5508104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21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F498F6F-1A07-43C4-9BB5-D97B1C3A92B6}"/>
                  </a:ext>
                </a:extLst>
              </p:cNvPr>
              <p:cNvSpPr/>
              <p:nvPr/>
            </p:nvSpPr>
            <p:spPr bwMode="auto">
              <a:xfrm>
                <a:off x="5814138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20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5479FEB8-52D7-4176-BE5B-4B12A3B44324}"/>
                  </a:ext>
                </a:extLst>
              </p:cNvPr>
              <p:cNvSpPr/>
              <p:nvPr/>
            </p:nvSpPr>
            <p:spPr bwMode="auto">
              <a:xfrm>
                <a:off x="5202069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17</a:t>
                </a:r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DC6394AD-35DF-4A25-9FF7-71E33656E537}"/>
                  </a:ext>
                </a:extLst>
              </p:cNvPr>
              <p:cNvSpPr/>
              <p:nvPr/>
            </p:nvSpPr>
            <p:spPr bwMode="auto">
              <a:xfrm>
                <a:off x="5508103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5AD409D-E1F3-42AF-B84D-6E2EC6E82842}"/>
                </a:ext>
              </a:extLst>
            </p:cNvPr>
            <p:cNvSpPr/>
            <p:nvPr/>
          </p:nvSpPr>
          <p:spPr bwMode="auto">
            <a:xfrm>
              <a:off x="1835704" y="4149079"/>
              <a:ext cx="804086" cy="81312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C11586F1-9961-4BCE-9C1E-0B0A65649749}"/>
              </a:ext>
            </a:extLst>
          </p:cNvPr>
          <p:cNvSpPr/>
          <p:nvPr/>
        </p:nvSpPr>
        <p:spPr bwMode="auto">
          <a:xfrm>
            <a:off x="3557881" y="4509120"/>
            <a:ext cx="1320145" cy="494591"/>
          </a:xfrm>
          <a:prstGeom prst="rightArrow">
            <a:avLst>
              <a:gd name="adj1" fmla="val 50000"/>
              <a:gd name="adj2" fmla="val 5128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</a:rPr>
              <a:t>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ax. pooling</a:t>
            </a:r>
          </a:p>
        </p:txBody>
      </p:sp>
    </p:spTree>
    <p:extLst>
      <p:ext uri="{BB962C8B-B14F-4D97-AF65-F5344CB8AC3E}">
        <p14:creationId xmlns:p14="http://schemas.microsoft.com/office/powerpoint/2010/main" val="14956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8070D-47F5-4847-A2E0-AF9EFDC2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Structure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F062ED6-8B28-4E70-AEA6-68FEF070F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2" y="2267546"/>
            <a:ext cx="7813436" cy="2744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82CA234-8237-46F7-A180-6554652C91A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Alex-Net: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0EB9B19-3131-4BF8-A38F-21F6EA12F6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483768" y="4365105"/>
            <a:ext cx="0" cy="1152127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7FE74-0F05-408A-838C-09C9ADBB3581}"/>
              </a:ext>
            </a:extLst>
          </p:cNvPr>
          <p:cNvCxnSpPr>
            <a:cxnSpLocks/>
          </p:cNvCxnSpPr>
          <p:nvPr/>
        </p:nvCxnSpPr>
        <p:spPr bwMode="auto">
          <a:xfrm flipV="1">
            <a:off x="3563888" y="4365105"/>
            <a:ext cx="0" cy="1152127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0B7CC6F-9AF8-4B0D-BEBD-CEA2221D0143}"/>
              </a:ext>
            </a:extLst>
          </p:cNvPr>
          <p:cNvCxnSpPr>
            <a:cxnSpLocks/>
          </p:cNvCxnSpPr>
          <p:nvPr/>
        </p:nvCxnSpPr>
        <p:spPr bwMode="auto">
          <a:xfrm flipV="1">
            <a:off x="6948264" y="4221089"/>
            <a:ext cx="0" cy="1296143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3941D19-F39D-4EA0-AED4-B8E8EFB93232}"/>
              </a:ext>
            </a:extLst>
          </p:cNvPr>
          <p:cNvCxnSpPr/>
          <p:nvPr/>
        </p:nvCxnSpPr>
        <p:spPr bwMode="auto">
          <a:xfrm>
            <a:off x="2483768" y="5517232"/>
            <a:ext cx="4464496" cy="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80B942-0140-4AB3-A733-F939A48BD191}"/>
              </a:ext>
            </a:extLst>
          </p:cNvPr>
          <p:cNvCxnSpPr>
            <a:cxnSpLocks/>
          </p:cNvCxnSpPr>
          <p:nvPr/>
        </p:nvCxnSpPr>
        <p:spPr bwMode="auto">
          <a:xfrm>
            <a:off x="4067944" y="5517232"/>
            <a:ext cx="0" cy="288032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9FCC42-4829-4A64-8187-2D7C72C774B7}"/>
              </a:ext>
            </a:extLst>
          </p:cNvPr>
          <p:cNvSpPr txBox="1"/>
          <p:nvPr/>
        </p:nvSpPr>
        <p:spPr>
          <a:xfrm>
            <a:off x="3469863" y="5861194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ReLu</a:t>
            </a:r>
            <a:r>
              <a:rPr lang="en-US" sz="1400" dirty="0"/>
              <a:t> and Pooling</a:t>
            </a:r>
          </a:p>
        </p:txBody>
      </p:sp>
    </p:spTree>
    <p:extLst>
      <p:ext uri="{BB962C8B-B14F-4D97-AF65-F5344CB8AC3E}">
        <p14:creationId xmlns:p14="http://schemas.microsoft.com/office/powerpoint/2010/main" val="3435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58D8D706-D46A-4287-8FF7-92237249D7E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>
              <a:extLst>
                <a:ext uri="{FF2B5EF4-FFF2-40B4-BE49-F238E27FC236}">
                  <a16:creationId xmlns:a16="http://schemas.microsoft.com/office/drawing/2014/main" id="{39043642-EAC6-4799-836E-F35CD463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>
                <a:extLst>
                  <a:ext uri="{FF2B5EF4-FFF2-40B4-BE49-F238E27FC236}">
                    <a16:creationId xmlns:a16="http://schemas.microsoft.com/office/drawing/2014/main" id="{37135338-BC11-4CBA-B220-595DC646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3" name="Text Box 6">
                <a:extLst>
                  <a:ext uri="{FF2B5EF4-FFF2-40B4-BE49-F238E27FC236}">
                    <a16:creationId xmlns:a16="http://schemas.microsoft.com/office/drawing/2014/main" id="{4BA4E46E-4C00-45F7-88CE-C8655D5FA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4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Current Approaches</a:t>
                </a:r>
              </a:p>
            </p:txBody>
          </p:sp>
          <p:sp>
            <p:nvSpPr>
              <p:cNvPr id="7204" name="Rectangle 7">
                <a:extLst>
                  <a:ext uri="{FF2B5EF4-FFF2-40B4-BE49-F238E27FC236}">
                    <a16:creationId xmlns:a16="http://schemas.microsoft.com/office/drawing/2014/main" id="{318195B4-7B39-4D80-B111-BB2B6504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5" name="Text Box 8">
                <a:extLst>
                  <a:ext uri="{FF2B5EF4-FFF2-40B4-BE49-F238E27FC236}">
                    <a16:creationId xmlns:a16="http://schemas.microsoft.com/office/drawing/2014/main" id="{72DADF36-14F7-4235-ACFC-743281AF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2.</a:t>
                </a:r>
              </a:p>
            </p:txBody>
          </p:sp>
        </p:grpSp>
        <p:sp>
          <p:nvSpPr>
            <p:cNvPr id="7201" name="AutoShape 9">
              <a:extLst>
                <a:ext uri="{FF2B5EF4-FFF2-40B4-BE49-F238E27FC236}">
                  <a16:creationId xmlns:a16="http://schemas.microsoft.com/office/drawing/2014/main" id="{AB5766CD-5BC4-4579-8B05-311AF5F1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508453AD-85BD-4206-8C7D-1606B85B6D08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07AFF50E-5D95-4C39-A495-33E3371F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81C5A182-FCC8-407E-8F0C-E897C4F6B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522EB96B-0025-49D6-BAA7-C6CC8F60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92DB8BC-AF8A-4E5F-AA0C-769ED164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066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mediated perception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multi-components</a:t>
            </a:r>
          </a:p>
          <a:p>
            <a:pPr eaLnBrk="1" hangingPunct="1"/>
            <a:r>
              <a:rPr lang="en-US" altLang="en-US" sz="1800" noProof="0" dirty="0"/>
              <a:t>internal 3D-model </a:t>
            </a:r>
          </a:p>
          <a:p>
            <a:pPr eaLnBrk="1" hangingPunct="1"/>
            <a:endParaRPr lang="en-US" altLang="en-US" sz="1800" noProof="0" dirty="0"/>
          </a:p>
          <a:p>
            <a:pPr eaLnBrk="1" hangingPunct="1"/>
            <a:endParaRPr lang="en-US" altLang="en-US" sz="1800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problems:</a:t>
            </a:r>
          </a:p>
          <a:p>
            <a:pPr lvl="1" eaLnBrk="1" hangingPunct="1"/>
            <a:r>
              <a:rPr lang="en-US" altLang="en-US" sz="1400" noProof="0" dirty="0"/>
              <a:t>complex</a:t>
            </a:r>
          </a:p>
          <a:p>
            <a:pPr lvl="1" eaLnBrk="1" hangingPunct="1"/>
            <a:r>
              <a:rPr lang="en-US" altLang="en-US" sz="1400" noProof="0" dirty="0"/>
              <a:t>irrelevant/redundant  data</a:t>
            </a:r>
          </a:p>
          <a:p>
            <a:pPr lvl="1" eaLnBrk="1" hangingPunct="1"/>
            <a:r>
              <a:rPr lang="en-US" altLang="en-US" sz="1400" noProof="0" dirty="0"/>
              <a:t>Components still research topics themselves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18910"/>
            <a:ext cx="8815387" cy="1818538"/>
            <a:chOff x="971600" y="1615234"/>
            <a:chExt cx="7272808" cy="130971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Lane-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Abrasion-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Vehicle-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3187467" y="1615234"/>
              <a:ext cx="2509043" cy="243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Possible individual </a:t>
              </a:r>
              <a:r>
                <a:rPr lang="de-DE" sz="1600" u="sng" dirty="0" err="1"/>
                <a:t>components</a:t>
              </a:r>
              <a:endParaRPr lang="de-DE" sz="1600" u="sng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Distance-measures</a:t>
              </a:r>
              <a:endParaRPr lang="de-DE" sz="14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Veloctiy-measures</a:t>
              </a:r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Pedestrian-detection</a:t>
              </a:r>
              <a:endParaRPr lang="de-DE" sz="1400" dirty="0"/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934</Words>
  <Application>Microsoft Office PowerPoint</Application>
  <PresentationFormat>Bildschirmpräsentation (4:3)</PresentationFormat>
  <Paragraphs>384</Paragraphs>
  <Slides>20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Times New Roman</vt:lpstr>
      <vt:lpstr>Wingdings</vt:lpstr>
      <vt:lpstr>SSE</vt:lpstr>
      <vt:lpstr>Deep Learning in Autonomous Driving</vt:lpstr>
      <vt:lpstr>Overview</vt:lpstr>
      <vt:lpstr>(Convolution) Neural Nets</vt:lpstr>
      <vt:lpstr>(Convolution) Neural Nets</vt:lpstr>
      <vt:lpstr>(Convolution) Neural Nets</vt:lpstr>
      <vt:lpstr>(Convolution) Neural Nets</vt:lpstr>
      <vt:lpstr>Important Structure</vt:lpstr>
      <vt:lpstr>Overview</vt:lpstr>
      <vt:lpstr>Current Approaches: mediated perception</vt:lpstr>
      <vt:lpstr>Current Approaches: Behavior Reflex</vt:lpstr>
      <vt:lpstr>Overview</vt:lpstr>
      <vt:lpstr>Die Direct Perception</vt:lpstr>
      <vt:lpstr>Die Direct Perception</vt:lpstr>
      <vt:lpstr>Overview</vt:lpstr>
      <vt:lpstr>Deep Learning Languages</vt:lpstr>
      <vt:lpstr>Overview</vt:lpstr>
      <vt:lpstr>Training</vt:lpstr>
      <vt:lpstr>Overview</vt:lpstr>
      <vt:lpstr>Summary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206</cp:revision>
  <dcterms:created xsi:type="dcterms:W3CDTF">2004-04-15T17:51:00Z</dcterms:created>
  <dcterms:modified xsi:type="dcterms:W3CDTF">2018-06-18T15:25:49Z</dcterms:modified>
</cp:coreProperties>
</file>