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7" r:id="rId2"/>
    <p:sldId id="261" r:id="rId3"/>
    <p:sldId id="319" r:id="rId4"/>
    <p:sldId id="263" r:id="rId5"/>
    <p:sldId id="320" r:id="rId6"/>
    <p:sldId id="324" r:id="rId7"/>
    <p:sldId id="321" r:id="rId8"/>
    <p:sldId id="328" r:id="rId9"/>
    <p:sldId id="330" r:id="rId10"/>
    <p:sldId id="331" r:id="rId11"/>
    <p:sldId id="332" r:id="rId12"/>
    <p:sldId id="333" r:id="rId13"/>
    <p:sldId id="334" r:id="rId14"/>
    <p:sldId id="335" r:id="rId15"/>
    <p:sldId id="322" r:id="rId16"/>
    <p:sldId id="336" r:id="rId17"/>
    <p:sldId id="323" r:id="rId18"/>
    <p:sldId id="337" r:id="rId19"/>
    <p:sldId id="338" r:id="rId20"/>
    <p:sldId id="339" r:id="rId21"/>
    <p:sldId id="340" r:id="rId2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5C5C5C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545" autoAdjust="0"/>
  </p:normalViewPr>
  <p:slideViewPr>
    <p:cSldViewPr>
      <p:cViewPr>
        <p:scale>
          <a:sx n="100" d="100"/>
          <a:sy n="100" d="100"/>
        </p:scale>
        <p:origin x="18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F9DFADC-7938-4096-8329-C4321BD4D95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 Wahl: wegen Namen,  in anderen Klassen/Methoden/Features</a:t>
            </a:r>
          </a:p>
          <a:p>
            <a:r>
              <a:rPr lang="de-DE" dirty="0"/>
              <a:t>2 Hauptmethoden der Subklasse </a:t>
            </a:r>
            <a:r>
              <a:rPr lang="de-DE" dirty="0" err="1"/>
              <a:t>MindMapMapModel.doAutomaticSave</a:t>
            </a:r>
            <a:r>
              <a:rPr lang="de-DE" dirty="0"/>
              <a:t>: </a:t>
            </a:r>
            <a:r>
              <a:rPr lang="de-DE" dirty="0" err="1"/>
              <a:t>constructor</a:t>
            </a:r>
            <a:r>
              <a:rPr lang="de-DE" dirty="0"/>
              <a:t>, </a:t>
            </a:r>
            <a:r>
              <a:rPr lang="de-DE" dirty="0" err="1"/>
              <a:t>run</a:t>
            </a:r>
            <a:endParaRPr lang="de-DE" dirty="0"/>
          </a:p>
          <a:p>
            <a:endParaRPr lang="de-DE" dirty="0"/>
          </a:p>
          <a:p>
            <a:r>
              <a:rPr lang="de-DE" dirty="0"/>
              <a:t>Intension </a:t>
            </a:r>
            <a:r>
              <a:rPr lang="de-DE" dirty="0" err="1"/>
              <a:t>event</a:t>
            </a:r>
            <a:r>
              <a:rPr lang="de-DE" dirty="0"/>
              <a:t>: </a:t>
            </a:r>
            <a:r>
              <a:rPr lang="de-DE" dirty="0" err="1"/>
              <a:t>timer</a:t>
            </a:r>
            <a:r>
              <a:rPr lang="de-DE" dirty="0"/>
              <a:t>, spezieller </a:t>
            </a:r>
            <a:r>
              <a:rPr lang="de-DE" dirty="0" err="1"/>
              <a:t>aktion</a:t>
            </a:r>
            <a:r>
              <a:rPr lang="de-DE" dirty="0"/>
              <a:t>, NICHT </a:t>
            </a:r>
            <a:r>
              <a:rPr lang="de-DE" dirty="0" err="1"/>
              <a:t>saveButton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eaLnBrk="1" hangingPunct="1"/>
            <a:r>
              <a:rPr lang="de-DE" altLang="en-US" sz="1800" dirty="0"/>
              <a:t>Nach Rajlich und Chen:</a:t>
            </a:r>
          </a:p>
          <a:p>
            <a:pPr lvl="1" eaLnBrk="1" hangingPunct="1"/>
            <a:r>
              <a:rPr lang="de-DE" altLang="en-US" sz="1800" dirty="0"/>
              <a:t>Name: </a:t>
            </a:r>
            <a:r>
              <a:rPr lang="de-DE" altLang="en-US" sz="1800" dirty="0" err="1"/>
              <a:t>automaticSaveFile</a:t>
            </a:r>
            <a:endParaRPr lang="de-DE" altLang="en-US" sz="1800" dirty="0"/>
          </a:p>
          <a:p>
            <a:pPr lvl="1" eaLnBrk="1" hangingPunct="1"/>
            <a:r>
              <a:rPr lang="de-DE" altLang="en-US" sz="1800" dirty="0"/>
              <a:t>Intension: speichert eine Mindmap automatisch nach einem gewissen Event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5627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036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260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Statistisches Konzept</a:t>
            </a:r>
          </a:p>
          <a:p>
            <a:endParaRPr lang="de-DE" dirty="0"/>
          </a:p>
          <a:p>
            <a:r>
              <a:rPr lang="de-DE" dirty="0"/>
              <a:t># = </a:t>
            </a:r>
            <a:r>
              <a:rPr lang="de-DE" dirty="0" err="1"/>
              <a:t>anzahl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90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109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Tabelle jedes mal zeigen?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450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391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67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6728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3786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618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0437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062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868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1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51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9610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/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/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b="1"/>
              <a:t>SEP/Seminar/…</a:t>
            </a:r>
          </a:p>
          <a:p>
            <a:pPr eaLnBrk="1" hangingPunct="1">
              <a:defRPr/>
            </a:pPr>
            <a:r>
              <a:rPr lang="de-DE" altLang="de-DE"/>
              <a:t>Studentenvorlage</a:t>
            </a:r>
            <a:br>
              <a:rPr lang="de-DE" altLang="de-DE"/>
            </a:br>
            <a:r>
              <a:rPr lang="de-DE" altLang="de-DE"/>
              <a:t>Software Engineering</a:t>
            </a:r>
          </a:p>
          <a:p>
            <a:pPr eaLnBrk="1" hangingPunct="1">
              <a:defRPr/>
            </a:pPr>
            <a:r>
              <a:rPr lang="de-DE" altLang="de-DE"/>
              <a:t>RWTH Aachen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altLang="de-DE" sz="800"/>
              <a:t>DATUM,   Folie</a:t>
            </a:r>
            <a:r>
              <a:rPr lang="de-DE" altLang="de-DE"/>
              <a:t> </a:t>
            </a:r>
            <a:fld id="{B279984B-6F6A-42DD-88D9-9DD660D4E675}" type="slidenum">
              <a:rPr lang="de-DE" altLang="de-DE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/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812800" y="990600"/>
            <a:ext cx="5127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600"/>
              <a:t>Ablageort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Feature Location Techniques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de-DE" altLang="en-US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19200" y="4724400"/>
            <a:ext cx="45577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229600" cy="2925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/>
              <a:t>Statistische Wortsuche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Darstellung als Vektoren oder in Tabellenform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Vorgehensweise: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Zählen aller Token (Wörter) in den versch. Dokumenten (Methoden)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Erstellen einer Matrix </a:t>
            </a:r>
            <a:r>
              <a:rPr lang="de-DE" dirty="0" err="1"/>
              <a:t>A</a:t>
            </a:r>
            <a:r>
              <a:rPr lang="de-DE" baseline="30000" dirty="0" err="1"/>
              <a:t>#Token</a:t>
            </a:r>
            <a:r>
              <a:rPr lang="de-DE" baseline="30000" dirty="0"/>
              <a:t> x #Dokumente</a:t>
            </a:r>
            <a:r>
              <a:rPr lang="de-DE" dirty="0"/>
              <a:t> und Vektor q als Query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Normalisieren und </a:t>
            </a:r>
            <a:r>
              <a:rPr lang="de-DE" dirty="0"/>
              <a:t>Singulärwertzerlegung</a:t>
            </a:r>
            <a:r>
              <a:rPr lang="de-DE" dirty="0"/>
              <a:t> um Vektor Form der Dokumente herzuleiten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Berechnen des Winkels zwischen den Dokumenten und q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Latent Semantisches </a:t>
            </a:r>
            <a:r>
              <a:rPr lang="de-DE" kern="0" dirty="0" err="1"/>
              <a:t>Indexing</a:t>
            </a:r>
            <a:r>
              <a:rPr lang="de-DE" kern="0" dirty="0"/>
              <a:t> (LSI)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97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Latent Semantisches </a:t>
            </a:r>
            <a:r>
              <a:rPr lang="de-DE" dirty="0" err="1"/>
              <a:t>Indexing</a:t>
            </a:r>
            <a:r>
              <a:rPr lang="de-DE" dirty="0"/>
              <a:t> (LSI)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" y="1700808"/>
            <a:ext cx="4070535" cy="324036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66" y="1700808"/>
            <a:ext cx="4275634" cy="256944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436361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1 </a:t>
            </a:r>
            <a:r>
              <a:rPr lang="de-DE" sz="1800" dirty="0" err="1"/>
              <a:t>and</a:t>
            </a:r>
            <a:r>
              <a:rPr lang="de-DE" sz="1800" dirty="0"/>
              <a:t> 2: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075365" y="1259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3: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006170" y="511526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4: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5661248"/>
            <a:ext cx="6408712" cy="5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Statistische Wortsuche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öfter ein Wort in einem Dokument auftritt desto relevanter ist das Dokument bzgl. des Wortes“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Term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/>
                  <a:t>ist die Häufigkeit eines Wortes t im Dokument d </a:t>
                </a:r>
                <a:r>
                  <a:rPr lang="de-DE" dirty="0">
                    <a:solidFill>
                      <a:srgbClr val="0000CC"/>
                    </a:solidFill>
                  </a:rPr>
                  <a:t>Beispiel: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(„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𝑠𝑎𝑣𝑒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“,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baseline="-25000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>
                  <a:solidFill>
                    <a:srgbClr val="0000CC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Inverse </a:t>
                </a:r>
                <a:r>
                  <a:rPr lang="de-DE" dirty="0" err="1"/>
                  <a:t>Document</a:t>
                </a:r>
                <a:r>
                  <a:rPr lang="de-DE" dirty="0"/>
                  <a:t>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idf</a:t>
                </a:r>
                <a:r>
                  <a:rPr lang="de-DE" dirty="0"/>
                  <a:t>(t) ist die relative Häufigkeit eines Terms in allen Dokumenten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mehr Dokumente das Wort verwenden desto weniger Aussagekraft für Unterscheidungen bietet 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Also gilt: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𝐼𝑑𝑓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/>
                  <a:t> die Menge aller Dokumente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Schlussendlich bildet sich der finale Wert als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m:rPr>
                          <m:nor/>
                        </m:rPr>
                        <a:rPr lang="de-DE" b="0" i="0" dirty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Für mehrere Terme werden die Werte einfach addiert</a:t>
                </a:r>
              </a:p>
            </p:txBody>
          </p:sp>
        </mc:Choice>
        <mc:Fallback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 r="-12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Term </a:t>
            </a:r>
            <a:r>
              <a:rPr lang="de-DE" kern="0" dirty="0" err="1"/>
              <a:t>Frequency</a:t>
            </a:r>
            <a:r>
              <a:rPr lang="de-DE" kern="0" dirty="0"/>
              <a:t> – Inverse </a:t>
            </a:r>
            <a:r>
              <a:rPr lang="de-DE" kern="0" dirty="0" err="1"/>
              <a:t>Document</a:t>
            </a:r>
            <a:r>
              <a:rPr lang="de-DE" kern="0" dirty="0"/>
              <a:t> </a:t>
            </a:r>
            <a:r>
              <a:rPr lang="de-DE" kern="0" dirty="0" err="1"/>
              <a:t>Frequency</a:t>
            </a:r>
            <a:r>
              <a:rPr lang="de-DE" kern="0" dirty="0"/>
              <a:t> (</a:t>
            </a:r>
            <a:r>
              <a:rPr lang="de-DE" kern="0" dirty="0" err="1"/>
              <a:t>tf-idf</a:t>
            </a:r>
            <a:r>
              <a:rPr lang="de-DE" kern="0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26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Ist im eigentlichen ein Algorithmus für Suchmaschinen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Interpretieren von Methoden als Websites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mit zwei Funktionen: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/>
                  <a:t>Hub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 zeigt auf andere Seiten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/>
                  <a:t>Authority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 Seiten zeigen auf die eigene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Jede Seite hat </a:t>
                </a:r>
                <a:r>
                  <a:rPr lang="de-DE" dirty="0">
                    <a:solidFill>
                      <a:srgbClr val="FF0000"/>
                    </a:solidFill>
                  </a:rPr>
                  <a:t>beide</a:t>
                </a:r>
                <a:r>
                  <a:rPr lang="de-DE" dirty="0"/>
                  <a:t> Werte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Auffassung der Websites als gerichteten 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die Websites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𝑢𝑛𝑑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𝑧𝑒𝑖𝑔𝑡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𝑎𝑢𝑓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b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Berechnen der Hub- und Authority-Werte wie folgt: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Initialisierung der aller Werte auf 1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Berechne den Hub-/Authority-Wert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als: 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dirty="0"/>
                  <a:t> </a:t>
                </a:r>
                <a:r>
                  <a:rPr lang="de-DE" dirty="0"/>
                  <a:t>Normalisieren der 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de-DE" dirty="0"/>
                  <a:t> ,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 r="-12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59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30480" cy="53739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/>
              <a:t>[Beispielgraph]</a:t>
            </a:r>
            <a:endParaRPr lang="de-DE" dirty="0"/>
          </a:p>
          <a:p>
            <a:pPr marL="457200" lvl="1" indent="0" algn="ctr" eaLnBrk="1" hangingPunct="1">
              <a:lnSpc>
                <a:spcPct val="90000"/>
              </a:lnSpc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Gliederungsvorlage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0465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30480" cy="53019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/>
              <a:t>Aufteilung der Klassen in die folgende Struktur: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/>
              <a:t>static</a:t>
            </a:r>
            <a:r>
              <a:rPr lang="de-DE" dirty="0"/>
              <a:t>/</a:t>
            </a:r>
            <a:r>
              <a:rPr lang="de-DE" dirty="0" err="1"/>
              <a:t>dynamic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static</a:t>
            </a:r>
            <a:r>
              <a:rPr lang="de-DE" dirty="0"/>
              <a:t>: Sammelt Informationen aus dem Code </a:t>
            </a:r>
            <a:r>
              <a:rPr lang="de-DE" dirty="0">
                <a:solidFill>
                  <a:srgbClr val="FF0000"/>
                </a:solidFill>
              </a:rPr>
              <a:t>ohne</a:t>
            </a:r>
            <a:r>
              <a:rPr lang="de-DE" dirty="0"/>
              <a:t> Programmausführung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Dynmaic</a:t>
            </a:r>
            <a:r>
              <a:rPr lang="de-DE" dirty="0"/>
              <a:t>: Sammelt Informationen </a:t>
            </a:r>
            <a:r>
              <a:rPr lang="de-DE" dirty="0">
                <a:solidFill>
                  <a:srgbClr val="FF0000"/>
                </a:solidFill>
              </a:rPr>
              <a:t>während</a:t>
            </a:r>
            <a:r>
              <a:rPr lang="de-DE" dirty="0"/>
              <a:t> der Programmausführung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/>
              <a:t>plain</a:t>
            </a:r>
            <a:r>
              <a:rPr lang="de-DE" dirty="0"/>
              <a:t>/</a:t>
            </a:r>
            <a:r>
              <a:rPr lang="de-DE" dirty="0" err="1"/>
              <a:t>guided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plain</a:t>
            </a:r>
            <a:r>
              <a:rPr lang="de-DE" dirty="0"/>
              <a:t>: Einfach Ausgabe der erhaltenen Daten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guided</a:t>
            </a:r>
            <a:r>
              <a:rPr lang="de-DE" dirty="0"/>
              <a:t>: Bereits Interpretiertes Ergebnis</a:t>
            </a:r>
          </a:p>
          <a:p>
            <a:pPr marL="457200" lvl="1" indent="0" algn="ctr" eaLnBrk="1" hangingPunct="1">
              <a:lnSpc>
                <a:spcPct val="90000"/>
              </a:lnSpc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Klassifizierung von Techniken</a:t>
            </a:r>
            <a:endParaRPr lang="de-DE" dirty="0"/>
          </a:p>
        </p:txBody>
      </p:sp>
      <p:grpSp>
        <p:nvGrpSpPr>
          <p:cNvPr id="17436" name="Gruppieren 17435"/>
          <p:cNvGrpSpPr/>
          <p:nvPr/>
        </p:nvGrpSpPr>
        <p:grpSpPr>
          <a:xfrm>
            <a:off x="1478856" y="1772816"/>
            <a:ext cx="5614044" cy="1863671"/>
            <a:chOff x="1478856" y="1772816"/>
            <a:chExt cx="5614044" cy="1863671"/>
          </a:xfrm>
        </p:grpSpPr>
        <p:sp>
          <p:nvSpPr>
            <p:cNvPr id="2" name="Rechteck: abgerundete Ecken 1"/>
            <p:cNvSpPr/>
            <p:nvPr/>
          </p:nvSpPr>
          <p:spPr bwMode="auto">
            <a:xfrm>
              <a:off x="2924622" y="2218031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static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: abgerundete Ecken 4"/>
            <p:cNvSpPr/>
            <p:nvPr/>
          </p:nvSpPr>
          <p:spPr bwMode="auto">
            <a:xfrm>
              <a:off x="2924622" y="292957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dynamic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5940152" y="1772816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5940152" y="2196327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5940772" y="292494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hteck: abgerundete Ecken 8"/>
            <p:cNvSpPr/>
            <p:nvPr/>
          </p:nvSpPr>
          <p:spPr bwMode="auto">
            <a:xfrm>
              <a:off x="5940772" y="3348455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417" name="Gerade Verbindung mit Pfeil 17416"/>
            <p:cNvCxnSpPr>
              <a:stCxn id="2" idx="3"/>
              <a:endCxn id="6" idx="1"/>
            </p:cNvCxnSpPr>
            <p:nvPr/>
          </p:nvCxnSpPr>
          <p:spPr bwMode="auto">
            <a:xfrm flipV="1">
              <a:off x="4076750" y="1916832"/>
              <a:ext cx="1863402" cy="44521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19" name="Gerade Verbindung mit Pfeil 17418"/>
            <p:cNvCxnSpPr>
              <a:stCxn id="2" idx="3"/>
              <a:endCxn id="7" idx="1"/>
            </p:cNvCxnSpPr>
            <p:nvPr/>
          </p:nvCxnSpPr>
          <p:spPr bwMode="auto">
            <a:xfrm flipV="1">
              <a:off x="4076750" y="2340343"/>
              <a:ext cx="1863402" cy="2170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1" name="Gerade Verbindung mit Pfeil 17420"/>
            <p:cNvCxnSpPr>
              <a:endCxn id="2" idx="1"/>
            </p:cNvCxnSpPr>
            <p:nvPr/>
          </p:nvCxnSpPr>
          <p:spPr bwMode="auto">
            <a:xfrm flipV="1">
              <a:off x="1478856" y="2362047"/>
              <a:ext cx="1445766" cy="35150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3" name="Gerade Verbindung mit Pfeil 17422"/>
            <p:cNvCxnSpPr>
              <a:endCxn id="5" idx="1"/>
            </p:cNvCxnSpPr>
            <p:nvPr/>
          </p:nvCxnSpPr>
          <p:spPr bwMode="auto">
            <a:xfrm>
              <a:off x="1478856" y="2713550"/>
              <a:ext cx="1445766" cy="36004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5" name="Gerade Verbindung mit Pfeil 17424"/>
            <p:cNvCxnSpPr>
              <a:stCxn id="5" idx="3"/>
              <a:endCxn id="8" idx="1"/>
            </p:cNvCxnSpPr>
            <p:nvPr/>
          </p:nvCxnSpPr>
          <p:spPr bwMode="auto">
            <a:xfrm flipV="1">
              <a:off x="4076750" y="3068960"/>
              <a:ext cx="1864022" cy="463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7" name="Gerade Verbindung mit Pfeil 17426"/>
            <p:cNvCxnSpPr>
              <a:stCxn id="5" idx="3"/>
              <a:endCxn id="9" idx="1"/>
            </p:cNvCxnSpPr>
            <p:nvPr/>
          </p:nvCxnSpPr>
          <p:spPr bwMode="auto">
            <a:xfrm>
              <a:off x="4076750" y="3073590"/>
              <a:ext cx="1864022" cy="41888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6865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Gliederungsvorlage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55390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Find-Concept (FC)</a:t>
            </a:r>
            <a:endParaRPr lang="de-DE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62000" y="1295400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[Das Find-Concept]</a:t>
            </a:r>
          </a:p>
        </p:txBody>
      </p:sp>
    </p:spTree>
    <p:extLst>
      <p:ext uri="{BB962C8B-B14F-4D97-AF65-F5344CB8AC3E}">
        <p14:creationId xmlns:p14="http://schemas.microsoft.com/office/powerpoint/2010/main" val="400659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Dora</a:t>
            </a: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1295400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[Dora]</a:t>
            </a:r>
          </a:p>
        </p:txBody>
      </p:sp>
    </p:spTree>
    <p:extLst>
      <p:ext uri="{BB962C8B-B14F-4D97-AF65-F5344CB8AC3E}">
        <p14:creationId xmlns:p14="http://schemas.microsoft.com/office/powerpoint/2010/main" val="17747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Gliederungsvorlage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Software </a:t>
            </a:r>
            <a:r>
              <a:rPr lang="de-DE" kern="0" dirty="0" err="1"/>
              <a:t>Reconnaissance</a:t>
            </a:r>
            <a:r>
              <a:rPr lang="de-DE" kern="0" dirty="0"/>
              <a:t> (SR)</a:t>
            </a: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1295400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[SR]</a:t>
            </a:r>
          </a:p>
        </p:txBody>
      </p:sp>
    </p:spTree>
    <p:extLst>
      <p:ext uri="{BB962C8B-B14F-4D97-AF65-F5344CB8AC3E}">
        <p14:creationId xmlns:p14="http://schemas.microsoft.com/office/powerpoint/2010/main" val="302339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 err="1"/>
              <a:t>Revelle</a:t>
            </a: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1295400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[Die Technik von </a:t>
            </a:r>
            <a:r>
              <a:rPr lang="de-DE" kern="0" dirty="0" err="1"/>
              <a:t>Revelle</a:t>
            </a:r>
            <a:r>
              <a:rPr lang="de-DE" kern="0" dirty="0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[vielleicht </a:t>
            </a:r>
            <a:r>
              <a:rPr lang="de-DE" kern="0" dirty="0" err="1"/>
              <a:t>zuviel</a:t>
            </a:r>
            <a:r>
              <a:rPr lang="de-DE" kern="0"/>
              <a:t>?]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405343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Gliederungsvorlage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2853712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1. Einführung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en-US" dirty="0"/>
              <a:t>Richtsatz: Ein </a:t>
            </a:r>
            <a:r>
              <a:rPr lang="de-DE" altLang="en-US" dirty="0">
                <a:solidFill>
                  <a:srgbClr val="0000CC"/>
                </a:solidFill>
              </a:rPr>
              <a:t>Feature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implementiert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eine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Systemanforderung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Kann sowohl </a:t>
            </a:r>
            <a:r>
              <a:rPr lang="de-DE" altLang="en-US" dirty="0">
                <a:solidFill>
                  <a:srgbClr val="0000CC"/>
                </a:solidFill>
              </a:rPr>
              <a:t>funktional</a:t>
            </a:r>
            <a:r>
              <a:rPr lang="de-DE" altLang="en-US" dirty="0"/>
              <a:t> als auch </a:t>
            </a:r>
            <a:r>
              <a:rPr lang="de-DE" altLang="en-US" dirty="0">
                <a:solidFill>
                  <a:srgbClr val="0000CC"/>
                </a:solidFill>
              </a:rPr>
              <a:t>nicht-funktional</a:t>
            </a:r>
            <a:r>
              <a:rPr lang="de-DE" altLang="en-US" dirty="0"/>
              <a:t> sein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Bestandteile eines Features nach Rajlich und Chen: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Name</a:t>
            </a:r>
            <a:r>
              <a:rPr lang="de-DE" altLang="en-US" dirty="0"/>
              <a:t>: der Name des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Intension</a:t>
            </a:r>
            <a:r>
              <a:rPr lang="de-DE" altLang="en-US" dirty="0"/>
              <a:t>: Beschreibung was das Feature tun soll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Extension</a:t>
            </a:r>
            <a:r>
              <a:rPr lang="de-DE" altLang="en-US" dirty="0"/>
              <a:t>: Software Artefakte für die Intension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Feature Location ist wichtig für die </a:t>
            </a:r>
            <a:r>
              <a:rPr lang="de-DE" dirty="0"/>
              <a:t>Produktlinienentwicklung, weil: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Hierarchischer Aufbau von Software Produkten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Systematische Wiederverwendung von Code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Gliederungsvorlage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1753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2. Freemind Beispiel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8229600" cy="1701552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Open Source Freemind Mindmap Programm</a:t>
            </a:r>
          </a:p>
          <a:p>
            <a:pPr eaLnBrk="1" hangingPunct="1"/>
            <a:r>
              <a:rPr lang="de-DE" altLang="en-US" sz="1800" dirty="0"/>
              <a:t>Zu untersuchendes Feature: automatic save file Funktion</a:t>
            </a:r>
          </a:p>
          <a:p>
            <a:pPr eaLnBrk="1" hangingPunct="1"/>
            <a:r>
              <a:rPr lang="de-DE" altLang="en-US" sz="1800" dirty="0"/>
              <a:t>Als Abkürzung Verwendung von #1-#8 für die gekennzeichneten Klassen</a:t>
            </a:r>
          </a:p>
          <a:p>
            <a:pPr eaLnBrk="1" hangingPunct="1"/>
            <a:r>
              <a:rPr lang="de-DE" altLang="en-US" sz="1800" dirty="0"/>
              <a:t>Blau markierten sind für das Feature wichtig </a:t>
            </a:r>
            <a:r>
              <a:rPr lang="de-DE" dirty="0"/>
              <a:t>→</a:t>
            </a:r>
            <a:r>
              <a:rPr lang="de-DE" altLang="en-US" sz="1800" dirty="0"/>
              <a:t> sollten gefunden werden</a:t>
            </a:r>
          </a:p>
          <a:p>
            <a:pPr eaLnBrk="1" hangingPunct="1"/>
            <a:r>
              <a:rPr lang="de-DE" altLang="en-US" sz="1800" dirty="0"/>
              <a:t>Weiß markierten sind nicht (exklusiv) wichtig</a:t>
            </a:r>
          </a:p>
          <a:p>
            <a:pPr lvl="1" eaLnBrk="1" hangingPunct="1"/>
            <a:endParaRPr lang="de-DE" altLang="en-US" sz="1800" dirty="0"/>
          </a:p>
          <a:p>
            <a:pPr eaLnBrk="1" hangingPunct="1"/>
            <a:endParaRPr lang="de-DE" altLang="en-US" sz="18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580" y="3212976"/>
            <a:ext cx="4682188" cy="32766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62000" y="2996952"/>
            <a:ext cx="3593976" cy="170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dirty="0"/>
              <a:t>Nach Rajlich und Chen:</a:t>
            </a:r>
          </a:p>
          <a:p>
            <a:pPr lvl="1" eaLnBrk="1" hangingPunct="1"/>
            <a:r>
              <a:rPr lang="de-DE" altLang="en-US" sz="1800" dirty="0"/>
              <a:t>Name: </a:t>
            </a:r>
            <a:r>
              <a:rPr lang="de-DE" altLang="en-US" sz="1800" dirty="0" err="1"/>
              <a:t>automaticSaveFile</a:t>
            </a:r>
            <a:endParaRPr lang="de-DE" altLang="en-US" sz="1800" dirty="0"/>
          </a:p>
          <a:p>
            <a:pPr lvl="1" eaLnBrk="1" hangingPunct="1"/>
            <a:r>
              <a:rPr lang="de-DE" altLang="en-US" sz="1800" dirty="0"/>
              <a:t>Intension: speichert eine Mindmap automatisch nach einem gewissen Event</a:t>
            </a:r>
          </a:p>
          <a:p>
            <a:pPr lvl="1" eaLnBrk="1" hangingPunct="1"/>
            <a:r>
              <a:rPr lang="de-DE" altLang="en-US" sz="1800" dirty="0"/>
              <a:t>Extension: #1, #2, #3, #4</a:t>
            </a:r>
          </a:p>
        </p:txBody>
      </p:sp>
    </p:spTree>
    <p:extLst>
      <p:ext uri="{BB962C8B-B14F-4D97-AF65-F5344CB8AC3E}">
        <p14:creationId xmlns:p14="http://schemas.microsoft.com/office/powerpoint/2010/main" val="64847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Gliederungsvorlage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8349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229600" cy="3436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en-US" dirty="0"/>
              <a:t>Sucht Relationen zwischen Objekten und Attributen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Ziel ist die Ableitung eines sog. Konzepts: 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/>
              <a:t>Extension: eine Menge von Objekten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/>
              <a:t>Intension:  eine Menge von Attributen die </a:t>
            </a:r>
            <a:r>
              <a:rPr lang="de-DE" altLang="en-US" dirty="0">
                <a:solidFill>
                  <a:srgbClr val="FF0000"/>
                </a:solidFill>
              </a:rPr>
              <a:t>jedes</a:t>
            </a:r>
            <a:r>
              <a:rPr lang="de-DE" altLang="en-US" dirty="0"/>
              <a:t> Objekt der 		  Extension hat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de-DE" altLang="en-US" dirty="0"/>
              <a:t>Hinweis: </a:t>
            </a:r>
            <a:r>
              <a:rPr lang="de-DE" altLang="en-US" dirty="0">
                <a:solidFill>
                  <a:srgbClr val="FF0000"/>
                </a:solidFill>
              </a:rPr>
              <a:t>Extension (Konzept) </a:t>
            </a:r>
            <a:r>
              <a:rPr lang="de-DE" dirty="0">
                <a:solidFill>
                  <a:srgbClr val="FF0000"/>
                </a:solidFill>
              </a:rPr>
              <a:t>≠ Extension (Feature)</a:t>
            </a:r>
            <a:endParaRPr lang="de-DE" dirty="0"/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Vorgehensweise: </a:t>
            </a:r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Wörter </a:t>
            </a:r>
            <a:r>
              <a:rPr lang="de-DE" dirty="0" err="1"/>
              <a:t>w</a:t>
            </a:r>
            <a:r>
              <a:rPr lang="de-DE" baseline="-25000" dirty="0" err="1"/>
              <a:t>i</a:t>
            </a:r>
            <a:r>
              <a:rPr lang="de-DE" dirty="0"/>
              <a:t> identifizieren</a:t>
            </a:r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Kleinschreibung aller </a:t>
            </a:r>
            <a:r>
              <a:rPr lang="de-DE" dirty="0" err="1"/>
              <a:t>w</a:t>
            </a:r>
            <a:r>
              <a:rPr lang="de-DE" baseline="-25000" dirty="0" err="1"/>
              <a:t>i</a:t>
            </a:r>
            <a:endParaRPr lang="de-DE" baseline="-25000" dirty="0"/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Erstellen der alphabetisch geordneten Inzidenztabelle </a:t>
            </a:r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endParaRPr lang="de-DE" dirty="0"/>
          </a:p>
          <a:p>
            <a:pPr lvl="1" eaLnBrk="1" hangingPunct="1">
              <a:lnSpc>
                <a:spcPct val="90000"/>
              </a:lnSpc>
            </a:pPr>
            <a:endParaRPr lang="de-DE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e-DE" altLang="en-US" dirty="0"/>
          </a:p>
          <a:p>
            <a:pPr lvl="1" eaLnBrk="1" hangingPunct="1">
              <a:lnSpc>
                <a:spcPct val="90000"/>
              </a:lnSpc>
            </a:pPr>
            <a:endParaRPr lang="de-DE" alt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Formale Konzept Analyse (FCA)</a:t>
            </a:r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1043608" y="4732298"/>
            <a:ext cx="6991213" cy="1521214"/>
            <a:chOff x="1109179" y="3783658"/>
            <a:chExt cx="6991213" cy="1521214"/>
          </a:xfrm>
        </p:grpSpPr>
        <p:sp>
          <p:nvSpPr>
            <p:cNvPr id="17413" name="Text Box 16"/>
            <p:cNvSpPr txBox="1">
              <a:spLocks noChangeArrowheads="1"/>
            </p:cNvSpPr>
            <p:nvPr/>
          </p:nvSpPr>
          <p:spPr bwMode="auto">
            <a:xfrm>
              <a:off x="1201593" y="378904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Start:</a:t>
              </a:r>
            </a:p>
          </p:txBody>
        </p:sp>
        <p:sp>
          <p:nvSpPr>
            <p:cNvPr id="5" name="Rechteck: abgerundete Ecken 4"/>
            <p:cNvSpPr/>
            <p:nvPr/>
          </p:nvSpPr>
          <p:spPr bwMode="auto">
            <a:xfrm>
              <a:off x="2265100" y="3783658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latin typeface="Arial" charset="0"/>
                </a:rPr>
                <a:t>σ</a:t>
              </a:r>
              <a:r>
                <a:rPr lang="de-DE" sz="1800" baseline="-25000" dirty="0">
                  <a:latin typeface="Arial" charset="0"/>
                </a:rPr>
                <a:t>1</a:t>
              </a:r>
              <a:r>
                <a:rPr lang="de-DE" sz="1800" dirty="0">
                  <a:latin typeface="Arial" charset="0"/>
                </a:rPr>
                <a:t>=</a:t>
              </a:r>
              <a:r>
                <a:rPr lang="de-DE" sz="1800" dirty="0" err="1">
                  <a:latin typeface="Arial" charset="0"/>
                </a:rPr>
                <a:t>MindMapMapModel.doAutomaticSave.run</a:t>
              </a:r>
              <a:r>
                <a:rPr lang="de-DE" sz="1800" dirty="0">
                  <a:latin typeface="Arial" charset="0"/>
                </a:rPr>
                <a:t>()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2267744" y="4372298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Mind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Map</a:t>
              </a:r>
              <a:r>
                <a:rPr lang="de-DE" sz="1800" dirty="0">
                  <a:latin typeface="Arial" charset="0"/>
                </a:rPr>
                <a:t> Model do Automatic Save </a:t>
              </a:r>
              <a:r>
                <a:rPr lang="de-DE" sz="1800" dirty="0" err="1">
                  <a:latin typeface="Arial" charset="0"/>
                </a:rPr>
                <a:t>run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1111823" y="4365626"/>
              <a:ext cx="9156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Step</a:t>
              </a:r>
              <a:r>
                <a:rPr lang="de-DE" altLang="en-US" sz="1800" dirty="0"/>
                <a:t> 1:</a:t>
              </a: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2265100" y="4942212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mind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map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model</a:t>
              </a:r>
              <a:r>
                <a:rPr lang="de-DE" sz="1800" dirty="0">
                  <a:latin typeface="Arial" charset="0"/>
                </a:rPr>
                <a:t> do automatic save </a:t>
              </a:r>
              <a:r>
                <a:rPr lang="de-DE" sz="1800" dirty="0" err="1">
                  <a:latin typeface="Arial" charset="0"/>
                </a:rPr>
                <a:t>run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109179" y="4935540"/>
              <a:ext cx="9156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Step</a:t>
              </a:r>
              <a:r>
                <a:rPr lang="de-DE" altLang="en-US" sz="1800" dirty="0"/>
                <a:t>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36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Text links und Diagramm rechts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59" y="1340768"/>
            <a:ext cx="4298784" cy="3862189"/>
          </a:xfrm>
          <a:prstGeom prst="rect">
            <a:avLst/>
          </a:prstGeom>
        </p:spPr>
      </p:pic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1" y="1295400"/>
            <a:ext cx="3810000" cy="3907557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[Mathematische Beschreibung des Zusammenhangs]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219200" y="5981700"/>
            <a:ext cx="7772400" cy="723900"/>
            <a:chOff x="768" y="3768"/>
            <a:chExt cx="4896" cy="456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68" y="3768"/>
              <a:ext cx="489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dirty="0"/>
                <a:t>Die Funktionale Konzept Analyse erzeugt bei uns mittels einer partiellen Ordnung eine Taxonomie.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264512"/>
      </p:ext>
    </p:extLst>
  </p:cSld>
  <p:clrMapOvr>
    <a:masterClrMapping/>
  </p:clrMapOvr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1007</Words>
  <Application>Microsoft Office PowerPoint</Application>
  <PresentationFormat>Bildschirmpräsentation (4:3)</PresentationFormat>
  <Paragraphs>203</Paragraphs>
  <Slides>21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Wingdings</vt:lpstr>
      <vt:lpstr>Times New Roman</vt:lpstr>
      <vt:lpstr>Bookshelf Symbol 1</vt:lpstr>
      <vt:lpstr>Comic Sans MS</vt:lpstr>
      <vt:lpstr>Monotype Sorts</vt:lpstr>
      <vt:lpstr>Courier New</vt:lpstr>
      <vt:lpstr>SSE</vt:lpstr>
      <vt:lpstr>Feature Location Techniques</vt:lpstr>
      <vt:lpstr>Gliederungsvorlage</vt:lpstr>
      <vt:lpstr>Gliederungsvorlage</vt:lpstr>
      <vt:lpstr>1. Einführung</vt:lpstr>
      <vt:lpstr>Gliederungsvorlage</vt:lpstr>
      <vt:lpstr>2. Freemind Beispiel</vt:lpstr>
      <vt:lpstr>Gliederungsvorlage</vt:lpstr>
      <vt:lpstr>Formale Konzept Analyse (FCA)</vt:lpstr>
      <vt:lpstr>Text links und Diagramm rechts</vt:lpstr>
      <vt:lpstr>Latent Semantisches Indexing (LSI)</vt:lpstr>
      <vt:lpstr>Latent Semantisches Indexing (LSI)</vt:lpstr>
      <vt:lpstr>Term Frequency – Inverse Document Frequency (tf-idf)</vt:lpstr>
      <vt:lpstr>Hyperlink Induced Topic Search (HITS)</vt:lpstr>
      <vt:lpstr>Hyperlink Induced Topic Search (HITS)</vt:lpstr>
      <vt:lpstr>Gliederungsvorlage</vt:lpstr>
      <vt:lpstr>Klassifizierung von Techniken</vt:lpstr>
      <vt:lpstr>Gliederungsvorlage</vt:lpstr>
      <vt:lpstr>Find-Concept (FC)</vt:lpstr>
      <vt:lpstr>Dora</vt:lpstr>
      <vt:lpstr>Software Reconnaissance (SR)</vt:lpstr>
      <vt:lpstr>Revelle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61</cp:revision>
  <dcterms:created xsi:type="dcterms:W3CDTF">2004-04-15T17:51:00Z</dcterms:created>
  <dcterms:modified xsi:type="dcterms:W3CDTF">2017-01-20T17:40:45Z</dcterms:modified>
</cp:coreProperties>
</file>