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261" r:id="rId3"/>
    <p:sldId id="353" r:id="rId4"/>
    <p:sldId id="263" r:id="rId5"/>
    <p:sldId id="354" r:id="rId6"/>
    <p:sldId id="324" r:id="rId7"/>
    <p:sldId id="341" r:id="rId8"/>
    <p:sldId id="355" r:id="rId9"/>
    <p:sldId id="328" r:id="rId10"/>
    <p:sldId id="330" r:id="rId11"/>
    <p:sldId id="331" r:id="rId12"/>
    <p:sldId id="332" r:id="rId13"/>
    <p:sldId id="351" r:id="rId14"/>
    <p:sldId id="333" r:id="rId15"/>
    <p:sldId id="342" r:id="rId16"/>
    <p:sldId id="334" r:id="rId17"/>
    <p:sldId id="335" r:id="rId18"/>
    <p:sldId id="356" r:id="rId19"/>
    <p:sldId id="336" r:id="rId20"/>
    <p:sldId id="357" r:id="rId21"/>
    <p:sldId id="337" r:id="rId22"/>
    <p:sldId id="343" r:id="rId23"/>
    <p:sldId id="338" r:id="rId24"/>
    <p:sldId id="345" r:id="rId25"/>
    <p:sldId id="360" r:id="rId26"/>
    <p:sldId id="339" r:id="rId27"/>
    <p:sldId id="361" r:id="rId28"/>
    <p:sldId id="346" r:id="rId29"/>
    <p:sldId id="340" r:id="rId30"/>
    <p:sldId id="348" r:id="rId31"/>
    <p:sldId id="349" r:id="rId32"/>
    <p:sldId id="358" r:id="rId33"/>
    <p:sldId id="359" r:id="rId34"/>
    <p:sldId id="352" r:id="rId3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 varScale="1">
        <p:scale>
          <a:sx n="79" d="100"/>
          <a:sy n="79" d="100"/>
        </p:scale>
        <p:origin x="90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SAP: Business </a:t>
            </a:r>
            <a:r>
              <a:rPr lang="de-DE" dirty="0" err="1"/>
              <a:t>One</a:t>
            </a:r>
            <a:r>
              <a:rPr lang="de-DE" dirty="0"/>
              <a:t>, Business All-In-</a:t>
            </a:r>
            <a:r>
              <a:rPr lang="de-DE" dirty="0" err="1"/>
              <a:t>One</a:t>
            </a:r>
            <a:r>
              <a:rPr lang="de-DE" dirty="0"/>
              <a:t>, Business </a:t>
            </a:r>
            <a:r>
              <a:rPr lang="de-DE" dirty="0" err="1"/>
              <a:t>By</a:t>
            </a:r>
            <a:r>
              <a:rPr lang="de-DE" dirty="0"/>
              <a:t>-Design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955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Direct Objects: </a:t>
            </a:r>
            <a:r>
              <a:rPr lang="de-DE" baseline="0" dirty="0" err="1"/>
              <a:t>verb</a:t>
            </a:r>
            <a:r>
              <a:rPr lang="de-DE" baseline="0" dirty="0"/>
              <a:t>=save -&gt; </a:t>
            </a:r>
            <a:r>
              <a:rPr lang="de-DE" baseline="0" dirty="0" err="1"/>
              <a:t>DO‘s</a:t>
            </a:r>
            <a:r>
              <a:rPr lang="de-DE" baseline="0" dirty="0"/>
              <a:t>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5022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bereits behandelt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Seed-Method: Methode bei der gestartet wird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Tiefe: beschreibt eine endliche Graph Nachbarschaft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Funktion s:</a:t>
                </a:r>
                <a:r>
                  <a:rPr lang="de-DE" baseline="0" dirty="0"/>
                  <a:t> gewichtete Funktion der Parameter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(n) </a:t>
                </a:r>
                <a:r>
                  <a:rPr lang="de-DE" baseline="0" dirty="0" err="1"/>
                  <a:t>tf-idf</a:t>
                </a:r>
                <a:r>
                  <a:rPr lang="de-DE" baseline="0" dirty="0"/>
                  <a:t>(d(n))</a:t>
                </a:r>
                <a:endParaRPr lang="de-D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Prüfe ob </a:t>
                </a:r>
                <a:r>
                  <a:rPr lang="de-DE" b="0" i="0">
                    <a:latin typeface="Cambria Math" panose="02040503050406030204" pitchFamily="18" charset="0"/>
                  </a:rPr>
                  <a:t>𝑛_𝑖</a:t>
                </a:r>
                <a:r>
                  <a:rPr lang="de-DE" dirty="0"/>
                  <a:t> bereits behandelt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6015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Erste dynamische Technik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DE" dirty="0"/>
                  <a:t>Bestimmte </a:t>
                </a:r>
                <a:r>
                  <a:rPr lang="de-DE" dirty="0" err="1"/>
                  <a:t>Impl</a:t>
                </a:r>
                <a:r>
                  <a:rPr lang="de-DE" dirty="0"/>
                  <a:t>. Fordern </a:t>
                </a:r>
                <a:r>
                  <a:rPr lang="de-DE" b="0" i="0">
                    <a:latin typeface="Cambria Math" panose="02040503050406030204" pitchFamily="18" charset="0"/>
                  </a:rPr>
                  <a:t>𝐼_2∩𝐶=∅</a:t>
                </a:r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6227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 beteiligen, unerlässlichen und spezifischen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1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/>
              <a:t>Blau: wichtig </a:t>
            </a:r>
          </a:p>
          <a:p>
            <a:r>
              <a:rPr lang="de-DE" dirty="0"/>
              <a:t>Weiß: nicht (einzigartig) wichtig</a:t>
            </a:r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r>
              <a:rPr lang="de-DE" dirty="0"/>
              <a:t>#1-#8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Niedrige Werte: selten genutzte Methoden sind nicht </a:t>
            </a:r>
            <a:r>
              <a:rPr lang="de-DE" dirty="0" err="1"/>
              <a:t>sooooo</a:t>
            </a:r>
            <a:r>
              <a:rPr lang="de-DE" dirty="0"/>
              <a:t> wichtig</a:t>
            </a:r>
          </a:p>
          <a:p>
            <a:r>
              <a:rPr lang="de-DE" dirty="0"/>
              <a:t>Hohe Werte: Methoden die viel anderes Nutzen sind nicht aussagekräftig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031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661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Call-Graphen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3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de-DE" altLang="en-US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dirty="0"/>
                  <a:t>Menge von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b="0" i="1" dirty="0" err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b="0" i="1" dirty="0" smtClean="0">
                        <a:latin typeface="Cambria Math" panose="02040503050406030204" pitchFamily="18" charset="0"/>
                      </a:rPr>
                      <m:t>│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alt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e-DE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alt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Konzept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b="0" i="0" dirty="0">
                    <a:latin typeface="+mj-lt"/>
                  </a:rPr>
                  <a:t> mit</a:t>
                </a:r>
                <a:r>
                  <a:rPr lang="de-DE" altLang="en-US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altLang="en-US" dirty="0"/>
                  <a:t> 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dirty="0"/>
              </a:p>
              <a:p>
                <a:pPr eaLnBrk="1" hangingPunct="1"/>
                <a:r>
                  <a:rPr lang="de-DE" altLang="en-US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dirty="0"/>
              </a:p>
              <a:p>
                <a:pPr eaLnBrk="1" hangingPunct="1"/>
                <a:endParaRPr lang="de-DE" altLang="en-US" dirty="0"/>
              </a:p>
              <a:p>
                <a:pPr marL="457200" lvl="1" indent="0" eaLnBrk="1" hangingPunct="1">
                  <a:buNone/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4627303" cy="4293840"/>
              </a:xfrm>
              <a:blipFill>
                <a:blip r:embed="rId4"/>
                <a:stretch>
                  <a:fillRect l="-1318" t="-710" b="-1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28773"/>
              </p:ext>
            </p:extLst>
          </p:nvPr>
        </p:nvGraphicFramePr>
        <p:xfrm>
          <a:off x="5238863" y="1795204"/>
          <a:ext cx="3660266" cy="457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20474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291374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edge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918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91374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5379722" y="1304395"/>
            <a:ext cx="3611878" cy="464284"/>
            <a:chOff x="4963176" y="1149038"/>
            <a:chExt cx="390793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55869" cy="3398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55869" cy="339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55869" cy="3398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55869" cy="3398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55869" cy="3398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55869" cy="33987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55869" cy="33987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51358" cy="33987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715959" cy="339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Token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Darstellung von Dokumenten(hier</a:t>
                </a:r>
                <a:r>
                  <a:rPr lang="de-DE"/>
                  <a:t>: Methoden) </a:t>
                </a:r>
                <a:r>
                  <a:rPr lang="de-DE" dirty="0"/>
                  <a:t>als Vektoren oder in Tabellenform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Vorgehensweise: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Zählen aller </a:t>
                </a:r>
                <a:r>
                  <a:rPr lang="de-DE" dirty="0">
                    <a:solidFill>
                      <a:srgbClr val="0000CC"/>
                    </a:solidFill>
                  </a:rPr>
                  <a:t>Token</a:t>
                </a:r>
                <a:r>
                  <a:rPr lang="de-DE" dirty="0"/>
                  <a:t> (hier: Wörter) in den versch. </a:t>
                </a:r>
                <a:r>
                  <a:rPr lang="de-DE" dirty="0">
                    <a:solidFill>
                      <a:srgbClr val="0000CC"/>
                    </a:solidFill>
                  </a:rPr>
                  <a:t>Dokumenten</a:t>
                </a:r>
                <a:r>
                  <a:rPr lang="de-DE" dirty="0"/>
                  <a:t> (hier: Methoden)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einer Matrix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baseline="30000" dirty="0" err="1"/>
                  <a:t>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𝑇𝑜𝑘𝑒𝑛</m:t>
                    </m:r>
                  </m:oMath>
                </a14:m>
                <a:r>
                  <a:rPr lang="de-DE" baseline="30000" dirty="0"/>
                  <a:t> x #</a:t>
                </a:r>
                <a14:m>
                  <m:oMath xmlns:m="http://schemas.openxmlformats.org/officeDocument/2006/math">
                    <m:r>
                      <a:rPr lang="de-DE" i="1" baseline="30000" dirty="0" smtClean="0">
                        <a:latin typeface="Cambria Math" panose="02040503050406030204" pitchFamily="18" charset="0"/>
                      </a:rPr>
                      <m:t>𝐷𝑜𝑘𝑢𝑚𝑒𝑛𝑡𝑒</m:t>
                    </m:r>
                  </m:oMath>
                </a14:m>
                <a:r>
                  <a:rPr lang="de-DE" dirty="0"/>
                  <a:t> und Vektor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als Eingabe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Normalisieren und Singulärwertzerlegung um Vektor Form der Dokumente herzuleiten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Berechnen des Winkels (0°-180°) zwischen den Dokumenten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de-DE" dirty="0"/>
                  <a:t> zur Bestimmung der Ähnlichkeit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kleiner der Winkel desto ähnlicher sind sie</a:t>
                </a:r>
              </a:p>
              <a:p>
                <a:pPr marL="1314450" lvl="2" indent="-457200" eaLnBrk="1" hangingPunct="1">
                  <a:lnSpc>
                    <a:spcPct val="90000"/>
                  </a:lnSpc>
                </a:pPr>
                <a:r>
                  <a:rPr lang="de-DE" dirty="0"/>
                  <a:t>Je größer der Winkel desto unterschiedlicher sind sie 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5373960"/>
              </a:xfrm>
              <a:blipFill>
                <a:blip r:embed="rId3"/>
                <a:stretch>
                  <a:fillRect l="-667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87152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𝑎𝑢𝑡𝑜𝑚𝑎𝑡𝑖𝑐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𝑐𝑜𝑛𝑡𝑟𝑜𝑙𝑙𝑒𝑟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𝑓𝑖𝑙𝑒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𝑓𝑟𝑒𝑒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𝑖𝑛𝑡𝑒𝑟𝑛𝑎𝑙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𝑚𝑎𝑝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𝑚𝑖𝑛𝑑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𝑝𝑒𝑟𝑓𝑜𝑟𝑚𝑒𝑑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𝑟𝑢𝑛</m:t>
                          </m:r>
                        </m:e>
                      </m:mr>
                      <m:m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𝑠𝑎𝑣𝑒</m:t>
                          </m:r>
                        </m:e>
                      </m:mr>
                    </m:m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821468"/>
                <a:ext cx="6159975" cy="385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 bwMode="auto">
          <a:xfrm flipV="1">
            <a:off x="1835696" y="5877272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7092280" y="5733256"/>
            <a:ext cx="0" cy="28803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cxnSpLocks/>
          </p:cNvCxnSpPr>
          <p:nvPr/>
        </p:nvCxnSpPr>
        <p:spPr bwMode="auto">
          <a:xfrm flipH="1">
            <a:off x="6300192" y="1628800"/>
            <a:ext cx="432048" cy="1926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732240" y="132502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Dokumente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371600" y="6096956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Token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528664" y="602727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00CC"/>
                </a:solidFill>
              </a:rPr>
              <a:t>Eingabe</a:t>
            </a:r>
          </a:p>
        </p:txBody>
      </p:sp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06168" y="123567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69" y="57159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6151171"/>
            <a:ext cx="6408712" cy="58086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25" y="1670849"/>
            <a:ext cx="6518119" cy="39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1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Inverse </a:t>
                </a:r>
                <a:r>
                  <a:rPr lang="de-DE" dirty="0" err="1">
                    <a:solidFill>
                      <a:srgbClr val="0000CC"/>
                    </a:solidFill>
                  </a:rPr>
                  <a:t>Document</a:t>
                </a:r>
                <a:r>
                  <a:rPr lang="de-DE" dirty="0">
                    <a:solidFill>
                      <a:srgbClr val="0000CC"/>
                    </a:solidFill>
                  </a:rPr>
                  <a:t>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des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dirty="0">
                    <a:solidFill>
                      <a:srgbClr val="0000CC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</a:t>
                </a:r>
                <a:r>
                  <a:rPr lang="de-DE" dirty="0">
                    <a:solidFill>
                      <a:srgbClr val="0000CC"/>
                    </a:solidFill>
                  </a:rPr>
                  <a:t>mehrere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Terme</a:t>
                </a:r>
                <a:r>
                  <a:rPr lang="de-DE" dirty="0"/>
                  <a:t> werden die Werte einfach </a:t>
                </a:r>
                <a:r>
                  <a:rPr lang="de-DE" dirty="0">
                    <a:solidFill>
                      <a:srgbClr val="0000CC"/>
                    </a:solidFill>
                  </a:rPr>
                  <a:t>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Hub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>
                    <a:solidFill>
                      <a:srgbClr val="0000CC"/>
                    </a:solidFill>
                  </a:rPr>
                  <a:t>Authority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	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 (initial 1)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als Tripel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dirty="0"/>
                  <a:t>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Zurück zu Schritt 1, </a:t>
                </a:r>
                <a:r>
                  <a:rPr lang="de-DE" dirty="0">
                    <a:solidFill>
                      <a:srgbClr val="FF0000"/>
                    </a:solidFill>
                  </a:rPr>
                  <a:t>bis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-mal berechnet oder Werte fix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688631" cy="3960440"/>
            <a:chOff x="1210763" y="1484784"/>
            <a:chExt cx="6966948" cy="4746289"/>
          </a:xfrm>
        </p:grpSpPr>
        <p:cxnSp>
          <p:nvCxnSpPr>
            <p:cNvPr id="16" name="5-&gt;6"/>
            <p:cNvCxnSpPr>
              <a:cxnSpLocks/>
              <a:stCxn id="44" idx="4"/>
              <a:endCxn id="45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r>
                  <a:rPr lang="de-DE" sz="1800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623899" cy="1124282"/>
              </a:xfrm>
              <a:prstGeom prst="rect">
                <a:avLst/>
              </a:prstGeom>
              <a:blipFill>
                <a:blip r:embed="rId11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0387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static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		       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dynamic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	  		       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>
                <a:solidFill>
                  <a:srgbClr val="0000CC"/>
                </a:solidFill>
              </a:rPr>
              <a:t>plain</a:t>
            </a:r>
            <a:r>
              <a:rPr lang="de-DE" dirty="0">
                <a:solidFill>
                  <a:srgbClr val="0000CC"/>
                </a:solidFill>
              </a:rPr>
              <a:t>/</a:t>
            </a:r>
            <a:r>
              <a:rPr lang="de-DE" dirty="0" err="1">
                <a:solidFill>
                  <a:srgbClr val="0000CC"/>
                </a:solidFill>
              </a:rPr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</a:t>
            </a:r>
            <a:r>
              <a:rPr lang="de-DE" dirty="0">
                <a:solidFill>
                  <a:srgbClr val="0000CC"/>
                </a:solidFill>
              </a:rPr>
              <a:t>Voraussetzungen</a:t>
            </a:r>
            <a:r>
              <a:rPr lang="de-DE" dirty="0"/>
              <a:t>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 err="1"/>
              <a:t>Gliederungvorlage</a:t>
            </a:r>
            <a:endParaRPr lang="de-DE" altLang="en-US" dirty="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80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>
                <a:solidFill>
                  <a:srgbClr val="0000CC"/>
                </a:solidFill>
              </a:rPr>
              <a:t>direct objects </a:t>
            </a:r>
            <a:r>
              <a:rPr lang="de-DE" kern="0" dirty="0"/>
              <a:t>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Eingabe: Intension des Features als verb-DO Paare</a:t>
            </a:r>
          </a:p>
          <a:p>
            <a:pPr eaLnBrk="1" hangingPunct="1">
              <a:lnSpc>
                <a:spcPct val="90000"/>
              </a:lnSpc>
            </a:pPr>
            <a:endParaRPr lang="de-DE" kern="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de-DE" kern="0" dirty="0"/>
              <a:t>Vorgehen: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Ecke pro </a:t>
            </a:r>
            <a:r>
              <a:rPr lang="de-DE" dirty="0"/>
              <a:t>Verb, direct object,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>
                <a:solidFill>
                  <a:srgbClr val="0000CC"/>
                </a:solidFill>
              </a:rPr>
              <a:t>Eine Kante pro </a:t>
            </a:r>
            <a:r>
              <a:rPr lang="de-DE" dirty="0"/>
              <a:t>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Erweitern: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Traversierung durch den AOIG und filtern aller verb-DO Paare passend zum Input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Identifizierung zugehöriger Methoden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Eingabe: (</a:t>
            </a:r>
            <a:r>
              <a:rPr lang="de-DE" dirty="0" err="1"/>
              <a:t>doAutomaticSave</a:t>
            </a:r>
            <a:r>
              <a:rPr lang="de-DE" dirty="0"/>
              <a:t>, </a:t>
            </a:r>
            <a:r>
              <a:rPr lang="de-DE" dirty="0" err="1"/>
              <a:t>MindMapMapModel</a:t>
            </a:r>
            <a:r>
              <a:rPr lang="de-DE" dirty="0"/>
              <a:t>)</a:t>
            </a:r>
          </a:p>
          <a:p>
            <a:r>
              <a:rPr lang="de-DE" dirty="0"/>
              <a:t>Hinzufügen von ähnlichen Wörtern wie: save, </a:t>
            </a:r>
            <a:r>
              <a:rPr lang="de-DE" dirty="0" err="1"/>
              <a:t>saveInternal</a:t>
            </a:r>
            <a:endParaRPr lang="de-DE" dirty="0"/>
          </a:p>
          <a:p>
            <a:r>
              <a:rPr lang="de-DE" dirty="0"/>
              <a:t>Ergebnis:</a:t>
            </a:r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grpSp>
        <p:nvGrpSpPr>
          <p:cNvPr id="5" name="Callgraph"/>
          <p:cNvGrpSpPr/>
          <p:nvPr/>
        </p:nvGrpSpPr>
        <p:grpSpPr>
          <a:xfrm>
            <a:off x="762000" y="2474263"/>
            <a:ext cx="8022026" cy="3052474"/>
            <a:chOff x="1029268" y="2190833"/>
            <a:chExt cx="8022026" cy="3052474"/>
          </a:xfrm>
        </p:grpSpPr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5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9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7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5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3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7" name="7-&gt;4"/>
            <p:cNvCxnSpPr>
              <a:stCxn id="34" idx="3"/>
              <a:endCxn id="28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3"/>
            <p:cNvCxnSpPr>
              <a:stCxn id="34" idx="0"/>
              <a:endCxn id="26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4-&gt;2"/>
            <p:cNvCxnSpPr>
              <a:stCxn id="28" idx="0"/>
              <a:endCxn id="24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1-&gt;3"/>
            <p:cNvCxnSpPr>
              <a:stCxn id="22" idx="2"/>
              <a:endCxn id="26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FC ist im Beispiel gut geeignet, da die Annahmen erfüllt sind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34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kern="0" dirty="0" err="1"/>
                  <a:t>-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Dokument </a:t>
                </a:r>
                <a14:m>
                  <m:oMath xmlns:m="http://schemas.openxmlformats.org/officeDocument/2006/math"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kern="0" dirty="0"/>
                  <a:t> als Methodenrumpf der Methode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</a:t>
                </a:r>
                <a:r>
                  <a:rPr lang="de-DE" kern="0" dirty="0"/>
                  <a:t>-Methode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Funktion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kern="0" dirty="0"/>
                  <a:t>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endParaRPr lang="de-DE" b="0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1298115"/>
              </a:xfrm>
              <a:prstGeom prst="rect">
                <a:avLst/>
              </a:prstGeom>
              <a:blipFill>
                <a:blip r:embed="rId3"/>
                <a:stretch>
                  <a:fillRect l="-675" t="-4717" b="-9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74894" y="2564904"/>
            <a:ext cx="8782562" cy="3985249"/>
            <a:chOff x="-3473" y="1487066"/>
            <a:chExt cx="8782562" cy="3985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1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de-DE" altLang="en-US" sz="1400" b="0" i="0" dirty="0">
                    <a:latin typeface="Cambria Math" panose="02040503050406030204" pitchFamily="18" charset="0"/>
                  </a:endParaRP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738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54" name="Gerade Verbindung mit Pfeil 53"/>
            <p:cNvCxnSpPr>
              <a:stCxn id="51" idx="3"/>
              <a:endCxn id="52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56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7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57" name="Gerade Verbindung mit Pfeil 56"/>
            <p:cNvCxnSpPr>
              <a:stCxn id="51" idx="2"/>
              <a:endCxn id="8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5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6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Gewinkelter Verbinder 60"/>
            <p:cNvCxnSpPr>
              <a:endCxn id="60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mit Pfeil 62"/>
            <p:cNvCxnSpPr>
              <a:stCxn id="52" idx="2"/>
              <a:endCxn id="58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Gewinkelter Verbinder 63"/>
            <p:cNvCxnSpPr>
              <a:endCxn id="59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Gerader Verbinder 64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winkelter Verbinder 65"/>
            <p:cNvCxnSpPr>
              <a:stCxn id="60" idx="1"/>
              <a:endCxn id="8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Gerade Verbindung mit Pfeil 66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seed-Methode</a:t>
                  </a:r>
                </a:p>
              </p:txBody>
            </p:sp>
          </mc:Choice>
          <mc:Fallback xmlns="">
            <p:sp>
              <p:nvSpPr>
                <p:cNvPr id="6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588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/>
            <p:cNvCxnSpPr>
              <a:stCxn id="68" idx="2"/>
              <a:endCxn id="51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705" t="-10638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11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7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2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3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Gewinkelter Verbinder 73"/>
            <p:cNvCxnSpPr>
              <a:stCxn id="59" idx="2"/>
              <a:endCxn id="73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Gewinkelter Verbinder 74"/>
            <p:cNvCxnSpPr>
              <a:stCxn id="8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76" name="Gewinkelter Verbinder 75"/>
            <p:cNvCxnSpPr>
              <a:stCxn id="51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AutoShape 40"/>
          <p:cNvSpPr>
            <a:spLocks noChangeArrowheads="1"/>
          </p:cNvSpPr>
          <p:nvPr/>
        </p:nvSpPr>
        <p:spPr bwMode="auto">
          <a:xfrm flipV="1">
            <a:off x="8100392" y="2596654"/>
            <a:ext cx="609600" cy="3048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de-DE" sz="1600" kern="0" dirty="0">
                <a:solidFill>
                  <a:srgbClr val="000000"/>
                </a:solidFill>
                <a:latin typeface="Arial"/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277578" y="1487066"/>
            <a:ext cx="8501511" cy="4032009"/>
            <a:chOff x="277578" y="1487066"/>
            <a:chExt cx="8501511" cy="4032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4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7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14" name="Gerade Verbindung mit Pfeil 13"/>
            <p:cNvCxnSpPr>
              <a:stCxn id="4" idx="3"/>
              <a:endCxn id="7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060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1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23" name="Gerade Verbindung mit Pfeil 22"/>
            <p:cNvCxnSpPr>
              <a:stCxn id="4" idx="2"/>
              <a:endCxn id="2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 xmlns="">
            <p:sp>
              <p:nvSpPr>
                <p:cNvPr id="2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 xmlns="">
            <p:sp>
              <p:nvSpPr>
                <p:cNvPr id="26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winkelter Verbinder 27"/>
            <p:cNvCxnSpPr>
              <a:endCxn id="26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r Verbinder 3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mit Pfeil 35"/>
            <p:cNvCxnSpPr>
              <a:stCxn id="7" idx="2"/>
              <a:endCxn id="24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Gewinkelter Verbinder 37"/>
            <p:cNvCxnSpPr>
              <a:endCxn id="25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winkelter Verbinder 47"/>
            <p:cNvCxnSpPr>
              <a:stCxn id="26" idx="1"/>
              <a:endCxn id="2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 xmlns=""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>
              <a:stCxn id="52" idx="2"/>
              <a:endCxn id="4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59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8"/>
                  <a:stretch>
                    <a:fillRect l="-1705" t="-8511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9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 xmlns=""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 xmlns="">
            <p:sp>
              <p:nvSpPr>
                <p:cNvPr id="9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winkelter Verbinder 99"/>
            <p:cNvCxnSpPr>
              <a:stCxn id="25" idx="2"/>
              <a:endCxn id="98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Gewinkelter Verbinder 102"/>
            <p:cNvCxnSpPr>
              <a:stCxn id="2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6" name="Gewinkelter Verbinder 105"/>
            <p:cNvCxnSpPr>
              <a:stCxn id="4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feld 111"/>
                <p:cNvSpPr txBox="1"/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 xmlns="">
            <p:sp>
              <p:nvSpPr>
                <p:cNvPr id="112" name="Textfeld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6031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Im Beispiel mit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kern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kern="0" dirty="0"/>
                  <a:t>, seed-Method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de-DE" b="0" i="0" kern="0" dirty="0" smtClean="0">
                        <a:latin typeface="Cambria Math" panose="02040503050406030204" pitchFamily="18" charset="0"/>
                      </a:rPr>
                      <m:t>=#1</m:t>
                    </m:r>
                  </m:oMath>
                </a14:m>
                <a:r>
                  <a:rPr lang="de-DE" b="0" i="0" kern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b="0" kern="0" dirty="0"/>
                  <a:t>,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de-DE" b="0" kern="0" dirty="0"/>
                  <a:t> und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00B050"/>
                    </a:solidFill>
                  </a:rPr>
                  <a:t>Grün</a:t>
                </a:r>
                <a:r>
                  <a:rPr lang="de-DE" b="0" kern="0" dirty="0"/>
                  <a:t>: als 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b="0" kern="0" dirty="0"/>
                  <a:t> </a:t>
                </a:r>
                <a:r>
                  <a:rPr lang="de-DE" b="0" kern="0" dirty="0">
                    <a:solidFill>
                      <a:srgbClr val="5C5C5C"/>
                    </a:solidFill>
                  </a:rPr>
                  <a:t>Grau</a:t>
                </a:r>
                <a:r>
                  <a:rPr lang="de-DE" b="0" kern="0" dirty="0"/>
                  <a:t>: erforscht aber nicht als </a:t>
                </a:r>
                <a:br>
                  <a:rPr lang="de-DE" b="0" kern="0" dirty="0"/>
                </a:br>
                <a:r>
                  <a:rPr lang="de-DE" b="0" kern="0" dirty="0"/>
                  <a:t>		relevant erachtet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ln>
                      <a:solidFill>
                        <a:schemeClr val="tx1"/>
                      </a:solidFill>
                    </a:ln>
                  </a:rPr>
                  <a:t> </a:t>
                </a:r>
                <a:r>
                  <a:rPr lang="de-DE" kern="0" dirty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Weiß</a:t>
                </a:r>
                <a:r>
                  <a:rPr lang="de-DE" kern="0" dirty="0"/>
                  <a:t>: nicht betrachtet</a:t>
                </a:r>
                <a:endParaRPr lang="de-DE" b="0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 </a:t>
                </a:r>
                <a:r>
                  <a:rPr lang="de-DE" kern="0" dirty="0">
                    <a:solidFill>
                      <a:srgbClr val="FF0000"/>
                    </a:solidFill>
                  </a:rPr>
                  <a:t>Rot</a:t>
                </a:r>
                <a:r>
                  <a:rPr lang="de-DE" kern="0" dirty="0"/>
                  <a:t>: hoch relevant mit </a:t>
                </a:r>
                <a:r>
                  <a:rPr lang="de-DE" b="0" kern="0" dirty="0"/>
                  <a:t>aber </a:t>
                </a:r>
                <a:br>
                  <a:rPr lang="de-DE" b="0" kern="0" dirty="0"/>
                </a:br>
                <a:r>
                  <a:rPr lang="de-DE" b="0" kern="0" dirty="0"/>
                  <a:t>	             nicht betrachtet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229944"/>
              </a:xfrm>
              <a:prstGeom prst="rect">
                <a:avLst/>
              </a:prstGeom>
              <a:blipFill>
                <a:blip r:embed="rId3"/>
                <a:stretch>
                  <a:fillRect l="-599" t="-1048"/>
                </a:stretch>
              </a:blipFill>
              <a:ln>
                <a:solidFill>
                  <a:schemeClr val="bg1"/>
                </a:solidFill>
              </a:ln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/>
          <p:cNvGrpSpPr/>
          <p:nvPr/>
        </p:nvGrpSpPr>
        <p:grpSpPr>
          <a:xfrm>
            <a:off x="5943364" y="1772816"/>
            <a:ext cx="2949116" cy="3960440"/>
            <a:chOff x="1210763" y="1484784"/>
            <a:chExt cx="6966948" cy="4746289"/>
          </a:xfrm>
        </p:grpSpPr>
        <p:cxnSp>
          <p:nvCxnSpPr>
            <p:cNvPr id="39" name="5-&gt;6"/>
            <p:cNvCxnSpPr>
              <a:cxnSpLocks/>
              <a:stCxn id="83" idx="4"/>
              <a:endCxn id="49" idx="0"/>
            </p:cNvCxnSpPr>
            <p:nvPr/>
          </p:nvCxnSpPr>
          <p:spPr bwMode="auto">
            <a:xfrm>
              <a:off x="1987040" y="5114610"/>
              <a:ext cx="0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8-&gt;7"/>
            <p:cNvCxnSpPr>
              <a:cxnSpLocks/>
              <a:stCxn id="47" idx="0"/>
              <a:endCxn id="48" idx="4"/>
            </p:cNvCxnSpPr>
            <p:nvPr/>
          </p:nvCxnSpPr>
          <p:spPr bwMode="auto">
            <a:xfrm flipV="1">
              <a:off x="4826318" y="5091160"/>
              <a:ext cx="1326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8-&gt;4"/>
            <p:cNvCxnSpPr>
              <a:cxnSpLocks/>
              <a:stCxn id="47" idx="6"/>
              <a:endCxn id="84" idx="4"/>
            </p:cNvCxnSpPr>
            <p:nvPr/>
          </p:nvCxnSpPr>
          <p:spPr bwMode="auto">
            <a:xfrm flipV="1">
              <a:off x="5620225" y="5114610"/>
              <a:ext cx="177768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7-&gt;4"/>
            <p:cNvCxnSpPr>
              <a:cxnSpLocks/>
              <a:stCxn id="48" idx="6"/>
              <a:endCxn id="84" idx="2"/>
            </p:cNvCxnSpPr>
            <p:nvPr/>
          </p:nvCxnSpPr>
          <p:spPr bwMode="auto">
            <a:xfrm>
              <a:off x="5620225" y="4728132"/>
              <a:ext cx="997883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7-&gt;3"/>
            <p:cNvCxnSpPr>
              <a:cxnSpLocks/>
              <a:stCxn id="48" idx="0"/>
              <a:endCxn id="85" idx="4"/>
            </p:cNvCxnSpPr>
            <p:nvPr/>
          </p:nvCxnSpPr>
          <p:spPr bwMode="auto">
            <a:xfrm flipH="1" flipV="1">
              <a:off x="3533580" y="3512862"/>
              <a:ext cx="1294065" cy="85224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4-&gt;2"/>
            <p:cNvCxnSpPr>
              <a:cxnSpLocks/>
              <a:stCxn id="84" idx="0"/>
              <a:endCxn id="86" idx="4"/>
            </p:cNvCxnSpPr>
            <p:nvPr/>
          </p:nvCxnSpPr>
          <p:spPr bwMode="auto">
            <a:xfrm flipV="1">
              <a:off x="7397910" y="3512862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3-&gt;5"/>
            <p:cNvCxnSpPr>
              <a:cxnSpLocks/>
              <a:stCxn id="85" idx="4"/>
              <a:endCxn id="83" idx="0"/>
            </p:cNvCxnSpPr>
            <p:nvPr/>
          </p:nvCxnSpPr>
          <p:spPr bwMode="auto">
            <a:xfrm flipH="1">
              <a:off x="1987040" y="3512862"/>
              <a:ext cx="154654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1-&gt;3"/>
            <p:cNvCxnSpPr>
              <a:cxnSpLocks/>
              <a:stCxn id="87" idx="4"/>
              <a:endCxn id="85" idx="0"/>
            </p:cNvCxnSpPr>
            <p:nvPr/>
          </p:nvCxnSpPr>
          <p:spPr bwMode="auto">
            <a:xfrm>
              <a:off x="3530351" y="2210840"/>
              <a:ext cx="3228" cy="57596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P8"/>
                <p:cNvSpPr/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#8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7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587813" cy="72605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P7"/>
                <p:cNvSpPr/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#7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8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5" y="4365104"/>
                  <a:ext cx="1585160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P6"/>
                <p:cNvSpPr/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#6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9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552553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P5"/>
                <p:cNvSpPr/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#5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3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552553" cy="72605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P4"/>
                <p:cNvSpPr/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#4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4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7" y="4388554"/>
                  <a:ext cx="1559604" cy="72605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P3"/>
                <p:cNvSpPr/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solidFill>
                  <a:srgbClr val="5C5C5C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#3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5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6"/>
                  <a:ext cx="1527611" cy="72605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P2"/>
                <p:cNvSpPr/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#2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6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8" y="2786806"/>
                  <a:ext cx="1559601" cy="72605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P1"/>
                <p:cNvSpPr/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#1</m:t>
                        </m:r>
                      </m:oMath>
                    </m:oMathPara>
                  </a14:m>
                  <a:endParaRPr kumimoji="0" 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7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6" y="1484784"/>
                  <a:ext cx="1534069" cy="72605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98430"/>
                  </p:ext>
                </p:extLst>
              </p:nvPr>
            </p:nvGraphicFramePr>
            <p:xfrm>
              <a:off x="1215352" y="213285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2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2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smtClean="0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</m:oMath>
                          </a14:m>
                          <a:r>
                            <a:rPr lang="de-DE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el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054712"/>
                  </p:ext>
                </p:extLst>
              </p:nvPr>
            </p:nvGraphicFramePr>
            <p:xfrm>
              <a:off x="1216820" y="2869996"/>
              <a:ext cx="4329164" cy="731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6000">
                      <a:extLst>
                        <a:ext uri="{9D8B030D-6E8A-4147-A177-3AD203B41FA5}">
                          <a16:colId xmlns:a16="http://schemas.microsoft.com/office/drawing/2014/main" val="3523477823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611519618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1916212496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541514039"/>
                        </a:ext>
                      </a:extLst>
                    </a:gridCol>
                    <a:gridCol w="803291">
                      <a:extLst>
                        <a:ext uri="{9D8B030D-6E8A-4147-A177-3AD203B41FA5}">
                          <a16:colId xmlns:a16="http://schemas.microsoft.com/office/drawing/2014/main" val="237663935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8197" r="-29071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#8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281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3"/>
                          <a:stretch>
                            <a:fillRect l="-546" t="-110000" r="-2907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139394" t="-110000" r="-3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239394" t="-110000" r="-2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339394" t="-110000" r="-10303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13"/>
                          <a:stretch>
                            <a:fillRect l="-439394" t="-110000" r="-303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498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92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93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Dora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,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#3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sind</a:t>
                  </a:r>
                </a:p>
              </p:txBody>
            </p:sp>
          </mc:Choice>
          <mc:Fallback xmlns="">
            <p:sp>
              <p:nvSpPr>
                <p:cNvPr id="94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14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364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>
                    <a:solidFill>
                      <a:srgbClr val="0000CC"/>
                    </a:solidFill>
                  </a:rPr>
                  <a:t> </a:t>
                </a:r>
                <a:r>
                  <a:rPr lang="de-DE" kern="0" dirty="0"/>
                  <a:t>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in </a:t>
                </a:r>
                <a:r>
                  <a:rPr lang="de-DE" kern="0" dirty="0">
                    <a:solidFill>
                      <a:srgbClr val="0000CC"/>
                    </a:solidFill>
                  </a:rPr>
                  <a:t>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Reconnaissance (SR)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</a:t>
                </a:r>
                <a:r>
                  <a:rPr lang="de-DE" kern="0" dirty="0">
                    <a:solidFill>
                      <a:srgbClr val="0000CC"/>
                    </a:solidFill>
                  </a:rPr>
                  <a:t>Szenario Mengen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führen das Feature aus 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führen das Feature nicht aus (und die Menge aller Methoden 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kern="0" dirty="0"/>
                  <a:t>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Vorgehen: Untersuche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und unterteile </a:t>
                </a:r>
                <a:r>
                  <a:rPr lang="de-DE" kern="0" dirty="0">
                    <a:solidFill>
                      <a:srgbClr val="0000CC"/>
                    </a:solidFill>
                  </a:rPr>
                  <a:t>4 Gruppen</a:t>
                </a:r>
                <a:r>
                  <a:rPr lang="de-DE" kern="0" dirty="0"/>
                  <a:t>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kern="0" dirty="0"/>
                  <a:t>Möglicherweise beteiligt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 ker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|∃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„Mindestens ein Szenario aus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de-DE" kern="0" dirty="0"/>
                  <a:t>Unerlässlich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de-DE" i="1" ker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</a:t>
                </a:r>
                <a:r>
                  <a:rPr lang="de-DE" b="1" dirty="0"/>
                  <a:t>Jedes</a:t>
                </a:r>
                <a:r>
                  <a:rPr lang="de-DE" dirty="0"/>
                  <a:t> Szenario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führt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aus“</a:t>
                </a:r>
                <a:endParaRPr lang="de-DE" kern="0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kern="0" dirty="0"/>
                  <a:t>Spezifisch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𝑢𝑛𝑑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de-DE" i="1" ker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𝑒𝑥𝑒𝑐𝑢𝑡𝑒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	„Ist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und wird von </a:t>
                </a:r>
                <a:r>
                  <a:rPr lang="de-DE" b="1" dirty="0"/>
                  <a:t>keinem</a:t>
                </a:r>
                <a:r>
                  <a:rPr lang="de-DE" dirty="0"/>
                  <a:t> Szenario aus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 ausgeführt"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de-DE" kern="0" dirty="0"/>
                  <a:t>Üblich 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i="1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e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DE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DE" i="1" ker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𝑒𝑥𝑒𝑐𝑢𝑡𝑒𝑠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de-DE" kern="0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kern="0" dirty="0"/>
                  <a:t>	„</a:t>
                </a:r>
                <a:r>
                  <a:rPr lang="de-DE" b="1" kern="0" dirty="0"/>
                  <a:t>Jedes</a:t>
                </a:r>
                <a:r>
                  <a:rPr lang="de-DE" kern="0" dirty="0"/>
                  <a:t> Szenario führt </a:t>
                </a:r>
                <a14:m>
                  <m:oMath xmlns:m="http://schemas.openxmlformats.org/officeDocument/2006/math">
                    <m:r>
                      <a:rPr lang="de-DE" i="1" kern="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kern="0" dirty="0"/>
                  <a:t> aus“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562600"/>
              </a:xfrm>
              <a:prstGeom prst="rect">
                <a:avLst/>
              </a:prstGeom>
              <a:blipFill>
                <a:blip r:embed="rId3"/>
                <a:stretch>
                  <a:fillRect l="-675" t="-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: Form 23"/>
          <p:cNvSpPr/>
          <p:nvPr/>
        </p:nvSpPr>
        <p:spPr bwMode="auto">
          <a:xfrm>
            <a:off x="899592" y="3717032"/>
            <a:ext cx="373686" cy="1728192"/>
          </a:xfrm>
          <a:custGeom>
            <a:avLst/>
            <a:gdLst>
              <a:gd name="connsiteX0" fmla="*/ 444704 w 611853"/>
              <a:gd name="connsiteY0" fmla="*/ 0 h 2045110"/>
              <a:gd name="connsiteX1" fmla="*/ 2253 w 611853"/>
              <a:gd name="connsiteY1" fmla="*/ 1130710 h 2045110"/>
              <a:gd name="connsiteX2" fmla="*/ 611853 w 611853"/>
              <a:gd name="connsiteY2" fmla="*/ 2045110 h 2045110"/>
              <a:gd name="connsiteX3" fmla="*/ 611853 w 611853"/>
              <a:gd name="connsiteY3" fmla="*/ 2045110 h 204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53" h="2045110">
                <a:moveTo>
                  <a:pt x="444704" y="0"/>
                </a:moveTo>
                <a:cubicBezTo>
                  <a:pt x="209549" y="394929"/>
                  <a:pt x="-25605" y="789858"/>
                  <a:pt x="2253" y="1130710"/>
                </a:cubicBezTo>
                <a:cubicBezTo>
                  <a:pt x="30111" y="1471562"/>
                  <a:pt x="611853" y="2045110"/>
                  <a:pt x="611853" y="2045110"/>
                </a:cubicBezTo>
                <a:lnTo>
                  <a:pt x="611853" y="204511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0" dirty="0">
                    <a:solidFill>
                      <a:srgbClr val="FF0000"/>
                    </a:solidFill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316" y="4219337"/>
                <a:ext cx="1818594" cy="584775"/>
              </a:xfrm>
              <a:prstGeom prst="rect">
                <a:avLst/>
              </a:prstGeom>
              <a:blipFill>
                <a:blip r:embed="rId4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: Form 5"/>
          <p:cNvSpPr/>
          <p:nvPr/>
        </p:nvSpPr>
        <p:spPr bwMode="auto">
          <a:xfrm rot="10800000">
            <a:off x="6732240" y="2708920"/>
            <a:ext cx="810482" cy="1296144"/>
          </a:xfrm>
          <a:custGeom>
            <a:avLst/>
            <a:gdLst>
              <a:gd name="connsiteX0" fmla="*/ 444704 w 611853"/>
              <a:gd name="connsiteY0" fmla="*/ 0 h 2045110"/>
              <a:gd name="connsiteX1" fmla="*/ 2253 w 611853"/>
              <a:gd name="connsiteY1" fmla="*/ 1130710 h 2045110"/>
              <a:gd name="connsiteX2" fmla="*/ 611853 w 611853"/>
              <a:gd name="connsiteY2" fmla="*/ 2045110 h 2045110"/>
              <a:gd name="connsiteX3" fmla="*/ 611853 w 611853"/>
              <a:gd name="connsiteY3" fmla="*/ 2045110 h 204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53" h="2045110">
                <a:moveTo>
                  <a:pt x="444704" y="0"/>
                </a:moveTo>
                <a:cubicBezTo>
                  <a:pt x="209549" y="394929"/>
                  <a:pt x="-25605" y="789858"/>
                  <a:pt x="2253" y="1130710"/>
                </a:cubicBezTo>
                <a:cubicBezTo>
                  <a:pt x="30111" y="1471562"/>
                  <a:pt x="611853" y="2045110"/>
                  <a:pt x="611853" y="2045110"/>
                </a:cubicBezTo>
                <a:lnTo>
                  <a:pt x="611853" y="2045110"/>
                </a:ln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305592" y="3064604"/>
                <a:ext cx="18185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0" dirty="0">
                    <a:solidFill>
                      <a:srgbClr val="FF0000"/>
                    </a:solidFill>
                  </a:rPr>
                  <a:t>Final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6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de-DE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92" y="3064604"/>
                <a:ext cx="1818594" cy="584775"/>
              </a:xfrm>
              <a:prstGeom prst="rect">
                <a:avLst/>
              </a:prstGeom>
              <a:blipFill>
                <a:blip r:embed="rId5"/>
                <a:stretch>
                  <a:fillRect t="-3125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05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Reconnaissance (SR)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</p:spPr>
            <p:txBody>
              <a:bodyPr/>
              <a:lstStyle/>
              <a:p>
                <a:r>
                  <a:rPr lang="de-DE" dirty="0"/>
                  <a:t>Ausgabe: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/>
                  <a:t> zu jedem Feature und einmalig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r>
                  <a:rPr lang="de-DE" dirty="0"/>
                  <a:t>Eingabe 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dirty="0"/>
                  <a:t> entspricht einem automatischen Speichern</a:t>
                </a:r>
              </a:p>
              <a:p>
                <a:pPr marL="0" indent="0">
                  <a:buNone/>
                </a:pPr>
                <a:r>
                  <a:rPr lang="de-DE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dirty="0"/>
                  <a:t> entspricht zwei versch. manuellen Speicherungen</a:t>
                </a:r>
                <a:endParaRPr lang="de-DE" baseline="30000" dirty="0"/>
              </a:p>
              <a:p>
                <a:r>
                  <a:rPr lang="de-DE" dirty="0"/>
                  <a:t>Beide </a:t>
                </a:r>
                <a:r>
                  <a:rPr lang="de-DE" dirty="0" err="1"/>
                  <a:t>Execution</a:t>
                </a:r>
                <a:r>
                  <a:rPr lang="de-DE" dirty="0"/>
                  <a:t> Traces sind sehr ähnlich da automatisches Speichern auf manuellem Aufbaut</a:t>
                </a:r>
              </a:p>
              <a:p>
                <a:r>
                  <a:rPr lang="de-DE" dirty="0"/>
                  <a:t>Ausgabe für das </a:t>
                </a:r>
                <a:r>
                  <a:rPr lang="de-DE" dirty="0" err="1"/>
                  <a:t>automaticSaveFile</a:t>
                </a:r>
                <a:r>
                  <a:rPr lang="de-DE" dirty="0"/>
                  <a:t>-Feature</a:t>
                </a:r>
              </a:p>
              <a:p>
                <a:pPr lvl="1"/>
                <a:r>
                  <a:rPr lang="de-DE" dirty="0">
                    <a:latin typeface="+mj-lt"/>
                  </a:rPr>
                  <a:t>M</a:t>
                </a:r>
                <a:r>
                  <a:rPr lang="de-DE" i="0" dirty="0">
                    <a:latin typeface="+mj-lt"/>
                  </a:rPr>
                  <a:t>öglicherweise beteiligt</a:t>
                </a:r>
                <a:r>
                  <a:rPr lang="de-DE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de-DE" b="0" i="0" dirty="0">
                    <a:latin typeface="+mj-lt"/>
                  </a:rPr>
                  <a:t> </a:t>
                </a:r>
              </a:p>
              <a:p>
                <a:pPr lvl="1"/>
                <a:r>
                  <a:rPr lang="de-DE" b="0" i="0" dirty="0">
                    <a:latin typeface="+mj-lt"/>
                  </a:rPr>
                  <a:t>Unerlässlich: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dirty="0">
                        <a:latin typeface="Cambria Math" panose="02040503050406030204" pitchFamily="18" charset="0"/>
                      </a:rPr>
                      <m:t>{#2,#4}</m:t>
                    </m:r>
                  </m:oMath>
                </a14:m>
                <a:endParaRPr lang="de-DE" b="0" i="0" dirty="0">
                  <a:latin typeface="+mj-lt"/>
                </a:endParaRPr>
              </a:p>
              <a:p>
                <a:pPr lvl="1"/>
                <a:r>
                  <a:rPr lang="de-DE" dirty="0"/>
                  <a:t>Spezifisch: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#1</m:t>
                        </m:r>
                      </m:e>
                    </m:d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Üblich: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={#3,#5,#6}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68760"/>
                <a:ext cx="8229600" cy="5410200"/>
              </a:xfrm>
              <a:blipFill>
                <a:blip r:embed="rId3"/>
                <a:stretch>
                  <a:fillRect l="-741" t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6019800"/>
            <a:ext cx="7772400" cy="685800"/>
            <a:chOff x="768" y="3792"/>
            <a:chExt cx="4896" cy="43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68" y="3865"/>
              <a:ext cx="48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57200" lvl="1" indent="0">
                <a:buNone/>
              </a:pPr>
              <a:r>
                <a:rPr lang="de-DE" dirty="0"/>
                <a:t>SR ist im Beispiel gut geeignet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3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Revelle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Aufbau auf weiteren Techniken: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Marcus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Anwendung von LSI unter Zuhilfenahme üblicher Programmierstyle zu Identifizierung der Token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Inkrementelles Filtern der Dokumente durch den User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Poshyvanyk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Ordnen der Liste nach Marcus‘-Algorithmus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Ausführen zweierlei Szenario Mengen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de-DE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acc>
                  </m:oMath>
                </a14:m>
                <a:r>
                  <a:rPr lang="de-DE" kern="0" dirty="0"/>
                  <a:t>) und ordnen der Methoden anhand der </a:t>
                </a:r>
                <a:r>
                  <a:rPr lang="de-DE" kern="0" dirty="0" err="1"/>
                  <a:t>Execution</a:t>
                </a:r>
                <a:r>
                  <a:rPr lang="de-DE" kern="0" dirty="0"/>
                  <a:t> Trace vorkommen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Ergebnis: gewichtete Summe beider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>
                    <a:solidFill>
                      <a:srgbClr val="0000CC"/>
                    </a:solidFill>
                  </a:rPr>
                  <a:t>Liu</a:t>
                </a:r>
                <a:r>
                  <a:rPr lang="de-DE" kern="0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kern="0" dirty="0"/>
                  <a:t>Das selbe wie Poshyvanyk aber mit nur einem 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kern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kern="0" dirty="0"/>
                  <a:t> zur Verbesserung des Useraufwands mit </a:t>
                </a:r>
                <a:r>
                  <a:rPr lang="de-DE" dirty="0"/>
                  <a:t>Inkaufnahme </a:t>
                </a:r>
                <a:r>
                  <a:rPr lang="de-DE" kern="0" dirty="0"/>
                  <a:t>des möglichen Präzisionsverlust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endParaRPr lang="de-DE" kern="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445968"/>
              </a:xfrm>
              <a:prstGeom prst="rect">
                <a:avLst/>
              </a:prstGeom>
              <a:blipFill>
                <a:blip r:embed="rId3"/>
                <a:stretch>
                  <a:fillRect l="-675" t="-1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/>
          <p:cNvSpPr txBox="1"/>
          <p:nvPr/>
        </p:nvSpPr>
        <p:spPr>
          <a:xfrm>
            <a:off x="1705360" y="1650078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Revelle</a:t>
            </a:r>
            <a:endParaRPr lang="de-DE" sz="1800" dirty="0"/>
          </a:p>
        </p:txBody>
      </p:sp>
      <p:sp>
        <p:nvSpPr>
          <p:cNvPr id="5" name="Textfeld 4"/>
          <p:cNvSpPr txBox="1"/>
          <p:nvPr/>
        </p:nvSpPr>
        <p:spPr>
          <a:xfrm>
            <a:off x="3612713" y="165007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Liu</a:t>
            </a:r>
            <a:endParaRPr lang="de-DE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5005502" y="1634659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Poshyvanyk</a:t>
            </a:r>
            <a:endParaRPr lang="de-DE" sz="1800" dirty="0"/>
          </a:p>
        </p:txBody>
      </p:sp>
      <p:sp>
        <p:nvSpPr>
          <p:cNvPr id="7" name="Textfeld 6"/>
          <p:cNvSpPr txBox="1"/>
          <p:nvPr/>
        </p:nvSpPr>
        <p:spPr>
          <a:xfrm>
            <a:off x="7438640" y="164233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Markus</a:t>
            </a:r>
          </a:p>
        </p:txBody>
      </p:sp>
      <p:cxnSp>
        <p:nvCxnSpPr>
          <p:cNvPr id="10" name="Gerade Verbindung mit Pfeil 9"/>
          <p:cNvCxnSpPr>
            <a:cxnSpLocks/>
            <a:stCxn id="2" idx="3"/>
            <a:endCxn id="5" idx="1"/>
          </p:cNvCxnSpPr>
          <p:nvPr/>
        </p:nvCxnSpPr>
        <p:spPr bwMode="auto">
          <a:xfrm>
            <a:off x="2747633" y="1850133"/>
            <a:ext cx="865080" cy="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Gerade Verbindung mit Pfeil 11"/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140422" y="1842423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Gerade Verbindung mit Pfeil 13"/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6573560" y="1827004"/>
            <a:ext cx="865080" cy="771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5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Eingabe: ein </a:t>
                </a:r>
                <a:r>
                  <a:rPr lang="de-DE" b="0" i="0" dirty="0">
                    <a:latin typeface="+mj-lt"/>
                  </a:rPr>
                  <a:t>Szenario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de-DE" b="0" i="0" dirty="0">
                    <a:latin typeface="+mj-lt"/>
                  </a:rPr>
                  <a:t>, welches</a:t>
                </a:r>
                <a:r>
                  <a:rPr lang="de-DE" dirty="0"/>
                  <a:t> das Feature ausführen</a:t>
                </a:r>
              </a:p>
              <a:p>
                <a:r>
                  <a:rPr lang="de-DE" dirty="0"/>
                  <a:t>Vorgehen: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Ausführung des Szenarios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de-DE" dirty="0"/>
                  <a:t> und Aufbauen des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HITS-Algorithmus auf dem generierten Call-Graphen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Filtern von Ecken mit besonders</a:t>
                </a:r>
              </a:p>
              <a:p>
                <a:pPr marL="857250" lvl="1" indent="-457200"/>
                <a:r>
                  <a:rPr lang="de-DE" dirty="0"/>
                  <a:t>Niedrigen Authority-Werten</a:t>
                </a:r>
              </a:p>
              <a:p>
                <a:pPr marL="857250" lvl="1" indent="-457200"/>
                <a:r>
                  <a:rPr lang="de-DE" dirty="0"/>
                  <a:t>Hohen Hub-Werten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DE" dirty="0"/>
                  <a:t>Ordnen der übrigen Methoden mittels Lius Algorithmus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Im Beispiel:</a:t>
                </a:r>
              </a:p>
              <a:p>
                <a:pPr marL="0" indent="0">
                  <a:buNone/>
                </a:pPr>
                <a:r>
                  <a:rPr lang="de-DE" dirty="0"/>
                  <a:t>Schritt 1&amp;2: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ausgeführt und per HITS-		       Algorithmus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6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/>
          <p:cNvGrpSpPr/>
          <p:nvPr/>
        </p:nvGrpSpPr>
        <p:grpSpPr>
          <a:xfrm>
            <a:off x="1187624" y="5733256"/>
            <a:ext cx="6604495" cy="605844"/>
            <a:chOff x="1392893" y="2057089"/>
            <a:chExt cx="6604495" cy="605844"/>
          </a:xfrm>
        </p:grpSpPr>
        <p:cxnSp>
          <p:nvCxnSpPr>
            <p:cNvPr id="6" name="5-&gt;6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6206284" y="2360012"/>
              <a:ext cx="57606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3-&gt;5"/>
            <p:cNvCxnSpPr>
              <a:cxnSpLocks/>
              <a:stCxn id="10" idx="6"/>
              <a:endCxn id="9" idx="2"/>
            </p:cNvCxnSpPr>
            <p:nvPr/>
          </p:nvCxnSpPr>
          <p:spPr bwMode="auto">
            <a:xfrm>
              <a:off x="4409799" y="2360012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P6"/>
                <p:cNvSpPr/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8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2349" y="2057091"/>
                  <a:ext cx="1215039" cy="60584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P5"/>
                <p:cNvSpPr/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9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5863" y="2057091"/>
                  <a:ext cx="1220421" cy="60584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P3"/>
                <p:cNvSpPr/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0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9378" y="2057091"/>
                  <a:ext cx="1220421" cy="60584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P3"/>
                <p:cNvSpPr/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1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893" y="2057089"/>
                  <a:ext cx="1220421" cy="60584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3-&gt;5"/>
            <p:cNvCxnSpPr>
              <a:cxnSpLocks/>
            </p:cNvCxnSpPr>
            <p:nvPr/>
          </p:nvCxnSpPr>
          <p:spPr bwMode="auto">
            <a:xfrm>
              <a:off x="2613314" y="2360010"/>
              <a:ext cx="57606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5849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Revelle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Schritt 3: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#1</m:t>
                    </m:r>
                  </m:oMath>
                </a14:m>
                <a:r>
                  <a:rPr lang="de-DE" dirty="0"/>
                  <a:t> wird raus gefiltert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b="0" i="0" dirty="0"/>
                  <a:t>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Schritt 4: 	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#6</m:t>
                    </m:r>
                  </m:oMath>
                </a14:m>
                <a:r>
                  <a:rPr lang="de-DE" dirty="0"/>
                  <a:t> werden dann per LSI geordnet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95400"/>
                <a:ext cx="8229600" cy="5445968"/>
              </a:xfrm>
              <a:blipFill>
                <a:blip r:embed="rId3"/>
                <a:stretch>
                  <a:fillRect l="-741" t="-5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Nach Schritt 3"/>
          <p:cNvGrpSpPr/>
          <p:nvPr/>
        </p:nvGrpSpPr>
        <p:grpSpPr>
          <a:xfrm>
            <a:off x="2627784" y="1776304"/>
            <a:ext cx="4808010" cy="605842"/>
            <a:chOff x="3404356" y="1733812"/>
            <a:chExt cx="5888448" cy="726057"/>
          </a:xfrm>
        </p:grpSpPr>
        <p:cxnSp>
          <p:nvCxnSpPr>
            <p:cNvPr id="53" name="5-&gt;6"/>
            <p:cNvCxnSpPr>
              <a:cxnSpLocks/>
              <a:stCxn id="57" idx="6"/>
              <a:endCxn id="56" idx="2"/>
            </p:cNvCxnSpPr>
            <p:nvPr/>
          </p:nvCxnSpPr>
          <p:spPr bwMode="auto">
            <a:xfrm>
              <a:off x="7099210" y="2096841"/>
              <a:ext cx="705516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3-&gt;5"/>
            <p:cNvCxnSpPr>
              <a:cxnSpLocks/>
              <a:stCxn id="58" idx="6"/>
              <a:endCxn id="57" idx="2"/>
            </p:cNvCxnSpPr>
            <p:nvPr/>
          </p:nvCxnSpPr>
          <p:spPr bwMode="auto">
            <a:xfrm>
              <a:off x="4899025" y="2096840"/>
              <a:ext cx="705515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P6"/>
                <p:cNvSpPr/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6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04726" y="1733812"/>
                  <a:ext cx="1488078" cy="7260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P5"/>
                <p:cNvSpPr/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7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4540" y="1733812"/>
                  <a:ext cx="1494669" cy="72605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P3"/>
                <p:cNvSpPr/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00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de-DE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de-DE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kumimoji="0" lang="de-DE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8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4356" y="1733812"/>
                  <a:ext cx="1494669" cy="72605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uppieren 76"/>
          <p:cNvGrpSpPr/>
          <p:nvPr/>
        </p:nvGrpSpPr>
        <p:grpSpPr>
          <a:xfrm>
            <a:off x="2483768" y="2863049"/>
            <a:ext cx="6336704" cy="2394182"/>
            <a:chOff x="1619672" y="4186313"/>
            <a:chExt cx="6336704" cy="2394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/>
                <p:cNvSpPr txBox="1"/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𝑎𝑢𝑡𝑜𝑚𝑎𝑡𝑖𝑐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𝑓𝑖𝑙𝑒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𝑖𝑛𝑡𝑒𝑟𝑛𝑎𝑙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𝑚𝑖𝑛𝑑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</m:e>
                        </m:mr>
                        <m:m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𝑠𝑎𝑣𝑒</m:t>
                            </m:r>
                          </m:e>
                        </m:mr>
                      </m:m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de-DE" sz="1600" dirty="0"/>
                    <a:t>, </a:t>
                  </a:r>
                  <a14:m>
                    <m:oMath xmlns:m="http://schemas.openxmlformats.org/officeDocument/2006/math"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DE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70" name="Textfeld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2" y="4186313"/>
                  <a:ext cx="3827179" cy="23941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/>
                <p:cNvSpPr txBox="1"/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de-DE" sz="1800" dirty="0"/>
                    <a:t>Alle gleich passend</a:t>
                  </a:r>
                </a:p>
              </p:txBody>
            </p:sp>
          </mc:Choice>
          <mc:Fallback xmlns="">
            <p:sp>
              <p:nvSpPr>
                <p:cNvPr id="72" name="Textfeld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50" y="5198738"/>
                  <a:ext cx="248402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hteck: abgerundete Ecken 73"/>
            <p:cNvSpPr/>
            <p:nvPr/>
          </p:nvSpPr>
          <p:spPr bwMode="auto">
            <a:xfrm>
              <a:off x="3131840" y="4437111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hteck: abgerundete Ecken 74"/>
            <p:cNvSpPr/>
            <p:nvPr/>
          </p:nvSpPr>
          <p:spPr bwMode="auto">
            <a:xfrm>
              <a:off x="3131840" y="4687909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hteck: abgerundete Ecken 75"/>
            <p:cNvSpPr/>
            <p:nvPr/>
          </p:nvSpPr>
          <p:spPr bwMode="auto">
            <a:xfrm>
              <a:off x="3131840" y="6336000"/>
              <a:ext cx="2088232" cy="207971"/>
            </a:xfrm>
            <a:prstGeom prst="roundRect">
              <a:avLst/>
            </a:prstGeom>
            <a:noFill/>
            <a:ln w="95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8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80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457200" lvl="1" indent="0">
                    <a:buNone/>
                  </a:pPr>
                  <a:r>
                    <a:rPr lang="de-DE" dirty="0"/>
                    <a:t>Revelle ist im Beispiel nicht gut geeignet, da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#5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#6</m:t>
                      </m:r>
                    </m:oMath>
                  </a14:m>
                  <a:r>
                    <a:rPr lang="de-DE" dirty="0"/>
                    <a:t> false-positive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#1</m:t>
                      </m:r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#2</m:t>
                      </m:r>
                    </m:oMath>
                  </a14:m>
                  <a:r>
                    <a:rPr lang="de-DE" dirty="0"/>
                    <a:t> und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#4</m:t>
                      </m:r>
                    </m:oMath>
                  </a14:m>
                  <a:r>
                    <a:rPr lang="de-DE" dirty="0"/>
                    <a:t> false-negatives </a:t>
                  </a:r>
                </a:p>
              </p:txBody>
            </p:sp>
          </mc:Choice>
          <mc:Fallback xmlns="">
            <p:sp>
              <p:nvSpPr>
                <p:cNvPr id="81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3768"/>
                  <a:ext cx="4896" cy="446"/>
                </a:xfrm>
                <a:prstGeom prst="rect">
                  <a:avLst/>
                </a:prstGeom>
                <a:blipFill>
                  <a:blip r:embed="rId9"/>
                  <a:stretch>
                    <a:fillRect t="-3448" b="-1637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414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828676" y="5867400"/>
            <a:ext cx="7486650" cy="500062"/>
            <a:chOff x="240" y="912"/>
            <a:chExt cx="4716" cy="315"/>
          </a:xfrm>
        </p:grpSpPr>
        <p:grpSp>
          <p:nvGrpSpPr>
            <p:cNvPr id="39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41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43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Fazit</a:t>
                </a:r>
              </a:p>
            </p:txBody>
          </p:sp>
          <p:sp>
            <p:nvSpPr>
              <p:cNvPr id="43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6.</a:t>
                </a:r>
              </a:p>
            </p:txBody>
          </p:sp>
        </p:grpSp>
        <p:sp>
          <p:nvSpPr>
            <p:cNvPr id="40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885737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762000" y="1295400"/>
            <a:ext cx="8229600" cy="54459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Das Feld der Feature Location ist aktuell obwohl es schon lange existiert und wird in der wachsenden Software Produktlinien Entwicklung steht's aktuell bleiben.</a:t>
            </a:r>
          </a:p>
          <a:p>
            <a:r>
              <a:rPr lang="de-DE" kern="0" dirty="0"/>
              <a:t>Weitere vielversprechende Techniken sind noch im Stadium der Entwicklung und Forschung</a:t>
            </a:r>
          </a:p>
          <a:p>
            <a:endParaRPr lang="de-DE" sz="2400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184602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Fin.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19200" y="3276600"/>
            <a:ext cx="596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sz="2800">
                <a:solidFill>
                  <a:schemeClr val="tx2"/>
                </a:solidFill>
              </a:rPr>
              <a:t>Wir danken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88477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bei: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Überblick über aller vorhandenen Feature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07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399"/>
            <a:ext cx="8229600" cy="2242505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„</a:t>
            </a:r>
            <a:r>
              <a:rPr lang="de-DE" altLang="en-US" sz="1800" dirty="0" err="1">
                <a:solidFill>
                  <a:srgbClr val="0000CC"/>
                </a:solidFill>
              </a:rPr>
              <a:t>automatic</a:t>
            </a:r>
            <a:r>
              <a:rPr lang="de-DE" altLang="en-US" sz="1800" dirty="0">
                <a:solidFill>
                  <a:srgbClr val="0000CC"/>
                </a:solidFill>
              </a:rPr>
              <a:t> save </a:t>
            </a:r>
            <a:r>
              <a:rPr lang="de-DE" altLang="en-US" sz="1800" dirty="0" err="1">
                <a:solidFill>
                  <a:srgbClr val="0000CC"/>
                </a:solidFill>
              </a:rPr>
              <a:t>file</a:t>
            </a:r>
            <a:r>
              <a:rPr lang="de-DE" altLang="en-US" sz="1800" dirty="0"/>
              <a:t>“-Funktion</a:t>
            </a:r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		             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  <a:p>
            <a:pPr marL="0" indent="0" eaLnBrk="1" hangingPunct="1">
              <a:buNone/>
            </a:pPr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8177" y="3028125"/>
            <a:ext cx="791445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dirty="0"/>
          </a:p>
        </p:txBody>
      </p:sp>
      <p:grpSp>
        <p:nvGrpSpPr>
          <p:cNvPr id="5" name="Callgraph"/>
          <p:cNvGrpSpPr/>
          <p:nvPr/>
        </p:nvGrpSpPr>
        <p:grpSpPr>
          <a:xfrm>
            <a:off x="715387" y="3537904"/>
            <a:ext cx="7560036" cy="3228492"/>
            <a:chOff x="626478" y="2190833"/>
            <a:chExt cx="8424816" cy="3985468"/>
          </a:xfrm>
        </p:grpSpPr>
        <p:grpSp>
          <p:nvGrpSpPr>
            <p:cNvPr id="6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8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9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5" name="Rechteck 24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 err="1">
                    <a:latin typeface="Arial" charset="0"/>
                  </a:rPr>
                  <a:t>doAutomaticSave</a:t>
                </a:r>
                <a:r>
                  <a:rPr lang="de-DE" sz="16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6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600" dirty="0">
                    <a:latin typeface="Arial" charset="0"/>
                  </a:rPr>
                  <a:t>2</a:t>
                </a:r>
                <a:endPara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4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4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5" name="5-&gt;6"/>
            <p:cNvCxnSpPr>
              <a:stCxn id="31" idx="2"/>
              <a:endCxn id="33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8-&gt;7"/>
            <p:cNvCxnSpPr>
              <a:cxnSpLocks/>
              <a:stCxn id="37" idx="0"/>
              <a:endCxn id="35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4"/>
            <p:cNvCxnSpPr>
              <a:stCxn id="37" idx="3"/>
              <a:endCxn id="29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4"/>
            <p:cNvCxnSpPr>
              <a:stCxn id="35" idx="3"/>
              <a:endCxn id="29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3"/>
            <p:cNvCxnSpPr>
              <a:stCxn id="35" idx="0"/>
              <a:endCxn id="27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4-&gt;2"/>
            <p:cNvCxnSpPr>
              <a:stCxn id="29" idx="0"/>
              <a:endCxn id="25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3-&gt;5"/>
            <p:cNvCxnSpPr>
              <a:cxnSpLocks/>
              <a:stCxn id="27" idx="2"/>
              <a:endCxn id="31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1-&gt;3"/>
            <p:cNvCxnSpPr>
              <a:stCxn id="23" idx="2"/>
              <a:endCxn id="27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1635126" y="5867400"/>
            <a:ext cx="6680200" cy="500062"/>
            <a:chOff x="748" y="3668"/>
            <a:chExt cx="4208" cy="315"/>
          </a:xfrm>
        </p:grpSpPr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Fazit</a:t>
              </a:r>
            </a:p>
          </p:txBody>
        </p:sp>
        <p:sp>
          <p:nvSpPr>
            <p:cNvPr id="43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2636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Sucht Relationen zwischen Objekten und Attributen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altLang="en-US" dirty="0"/>
                  <a:t>Ziel ist die Ableitung eines sog. Konzepts: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Extension: eine Menge von Objekten (hier: Methoden)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altLang="en-US" dirty="0"/>
                  <a:t>Intension:  eine Menge von Attributen (hier: Token) die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jedes</a:t>
                </a:r>
                <a:r>
                  <a:rPr lang="de-DE" altLang="en-US" dirty="0"/>
                  <a:t> 		  Objekt der Extension hat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r>
                  <a:rPr lang="de-DE" altLang="en-US" dirty="0"/>
                  <a:t>Hinweis: </a:t>
                </a:r>
                <a:r>
                  <a:rPr lang="de-DE" altLang="en-US" dirty="0">
                    <a:solidFill>
                      <a:srgbClr val="FF0000"/>
                    </a:solidFill>
                  </a:rPr>
                  <a:t>Extension (Konzept) </a:t>
                </a:r>
                <a:r>
                  <a:rPr lang="de-DE" dirty="0">
                    <a:solidFill>
                      <a:srgbClr val="FF0000"/>
                    </a:solidFill>
                  </a:rPr>
                  <a:t>≠ Extension (Feature)</a:t>
                </a: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Vorgehensweise: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identifizieren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Kleinschreibung aller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aseline="-25000" dirty="0"/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Erstellen der alphabetisch geordneten Inzidenztabelle </a:t>
                </a:r>
              </a:p>
              <a:p>
                <a:pPr marL="1257300" lvl="2" indent="-3429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de-DE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dirty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de-DE" altLang="en-US" dirty="0"/>
              </a:p>
              <a:p>
                <a:pPr lvl="1" eaLnBrk="1" hangingPunct="1">
                  <a:lnSpc>
                    <a:spcPct val="90000"/>
                  </a:lnSpc>
                </a:pPr>
                <a:endParaRPr lang="de-DE" altLang="en-US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229600" cy="3436938"/>
              </a:xfrm>
              <a:blipFill>
                <a:blip r:embed="rId3"/>
                <a:stretch>
                  <a:fillRect l="-667" t="-17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hteck: abgerundete Ecken 4"/>
                <p:cNvSpPr/>
                <p:nvPr/>
              </p:nvSpPr>
              <p:spPr bwMode="auto">
                <a:xfrm>
                  <a:off x="2265100" y="3783658"/>
                  <a:ext cx="5832648" cy="360040"/>
                </a:xfrm>
                <a:prstGeom prst="round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1800" dirty="0">
                      <a:latin typeface="Arial" charset="0"/>
                    </a:rPr>
                    <a:t>=</a:t>
                  </a:r>
                  <a:r>
                    <a:rPr lang="de-DE" sz="1800" dirty="0" err="1">
                      <a:latin typeface="Arial" charset="0"/>
                    </a:rPr>
                    <a:t>MindMapMapModel.doAutomaticSave.run</a:t>
                  </a:r>
                  <a:r>
                    <a:rPr lang="de-DE" sz="1800" dirty="0">
                      <a:latin typeface="Arial" charset="0"/>
                    </a:rPr>
                    <a:t>()</a:t>
                  </a:r>
                  <a:endParaRPr kumimoji="0" lang="de-DE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" name="Rechteck: abgerundete Ecken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5100" y="3783658"/>
                  <a:ext cx="5832648" cy="360040"/>
                </a:xfrm>
                <a:prstGeom prst="roundRect">
                  <a:avLst/>
                </a:prstGeom>
                <a:blipFill>
                  <a:blip r:embed="rId4"/>
                  <a:stretch>
                    <a:fillRect t="-8197" b="-26230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3258</Words>
  <Application>Microsoft Office PowerPoint</Application>
  <PresentationFormat>Bildschirmpräsentation (4:3)</PresentationFormat>
  <Paragraphs>665</Paragraphs>
  <Slides>34</Slides>
  <Notes>22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Gliederungvorlage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Find-Concept (FC)</vt:lpstr>
      <vt:lpstr>Dora</vt:lpstr>
      <vt:lpstr>PowerPoint-Präsentation</vt:lpstr>
      <vt:lpstr>Dora</vt:lpstr>
      <vt:lpstr>Software Reconnaissance (SR)</vt:lpstr>
      <vt:lpstr>Software Reconnaissance (SR)</vt:lpstr>
      <vt:lpstr>Software Reconnaissance (SR)</vt:lpstr>
      <vt:lpstr>Revelle</vt:lpstr>
      <vt:lpstr>Revelle</vt:lpstr>
      <vt:lpstr>Revelle</vt:lpstr>
      <vt:lpstr>Gliederung</vt:lpstr>
      <vt:lpstr>Fazit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282</cp:revision>
  <dcterms:created xsi:type="dcterms:W3CDTF">2004-04-15T17:51:00Z</dcterms:created>
  <dcterms:modified xsi:type="dcterms:W3CDTF">2017-02-01T13:34:52Z</dcterms:modified>
</cp:coreProperties>
</file>