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261" r:id="rId3"/>
    <p:sldId id="353" r:id="rId4"/>
    <p:sldId id="263" r:id="rId5"/>
    <p:sldId id="354" r:id="rId6"/>
    <p:sldId id="324" r:id="rId7"/>
    <p:sldId id="341" r:id="rId8"/>
    <p:sldId id="355" r:id="rId9"/>
    <p:sldId id="328" r:id="rId10"/>
    <p:sldId id="330" r:id="rId11"/>
    <p:sldId id="331" r:id="rId12"/>
    <p:sldId id="332" r:id="rId13"/>
    <p:sldId id="351" r:id="rId14"/>
    <p:sldId id="333" r:id="rId15"/>
    <p:sldId id="342" r:id="rId16"/>
    <p:sldId id="334" r:id="rId17"/>
    <p:sldId id="335" r:id="rId18"/>
    <p:sldId id="356" r:id="rId19"/>
    <p:sldId id="336" r:id="rId20"/>
    <p:sldId id="357" r:id="rId21"/>
    <p:sldId id="337" r:id="rId22"/>
    <p:sldId id="343" r:id="rId23"/>
    <p:sldId id="338" r:id="rId24"/>
    <p:sldId id="345" r:id="rId25"/>
    <p:sldId id="360" r:id="rId26"/>
    <p:sldId id="339" r:id="rId27"/>
    <p:sldId id="361" r:id="rId28"/>
    <p:sldId id="346" r:id="rId29"/>
    <p:sldId id="340" r:id="rId30"/>
    <p:sldId id="348" r:id="rId31"/>
    <p:sldId id="349" r:id="rId32"/>
    <p:sldId id="358" r:id="rId33"/>
    <p:sldId id="359" r:id="rId34"/>
    <p:sldId id="352" r:id="rId3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97" d="100"/>
          <a:sy n="97" d="100"/>
        </p:scale>
        <p:origin x="19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SAP: Business </a:t>
            </a:r>
            <a:r>
              <a:rPr lang="de-DE" dirty="0" err="1"/>
              <a:t>One</a:t>
            </a:r>
            <a:r>
              <a:rPr lang="de-DE" dirty="0"/>
              <a:t>, Business All-In-</a:t>
            </a:r>
            <a:r>
              <a:rPr lang="de-DE" dirty="0" err="1"/>
              <a:t>One</a:t>
            </a:r>
            <a:r>
              <a:rPr lang="de-DE" dirty="0"/>
              <a:t>, Business </a:t>
            </a:r>
            <a:r>
              <a:rPr lang="de-DE" dirty="0" err="1"/>
              <a:t>By</a:t>
            </a:r>
            <a:r>
              <a:rPr lang="de-DE" dirty="0"/>
              <a:t>-Design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55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502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bereits behandelt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:r>
                  <a:rPr lang="de-DE" b="0" i="0">
                    <a:latin typeface="Cambria Math" panose="02040503050406030204" pitchFamily="18" charset="0"/>
                  </a:rPr>
                  <a:t>𝑛_𝑖</a:t>
                </a:r>
                <a:r>
                  <a:rPr lang="de-DE" dirty="0"/>
                  <a:t> bereits behandelt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227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 beteiligen, unerlässlichen und spezifischen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1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031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</a:t>
                </a:r>
                <a:r>
                  <a:rPr lang="de-DE" alt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Konzepte als Teilmengen der Intensionsattribute wählen</a:t>
                </a:r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 b="-15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8773"/>
              </p:ext>
            </p:extLst>
          </p:nvPr>
        </p:nvGraphicFramePr>
        <p:xfrm>
          <a:off x="5238863" y="1795204"/>
          <a:ext cx="3660266" cy="457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74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91374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edge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18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79722" y="1304395"/>
            <a:ext cx="3611878" cy="464284"/>
            <a:chOff x="4963176" y="1149038"/>
            <a:chExt cx="390793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715959" cy="33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Token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von Dokumenten(hier</a:t>
                </a:r>
                <a:r>
                  <a:rPr lang="de-DE"/>
                  <a:t>: Methoden) </a:t>
                </a:r>
                <a:r>
                  <a:rPr lang="de-DE" dirty="0"/>
                  <a:t>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 bwMode="auto">
          <a:xfrm flipV="1">
            <a:off x="1835696" y="5877272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7092280" y="5733256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cxnSpLocks/>
          </p:cNvCxnSpPr>
          <p:nvPr/>
        </p:nvCxnSpPr>
        <p:spPr bwMode="auto">
          <a:xfrm flipH="1">
            <a:off x="6300192" y="1628800"/>
            <a:ext cx="432048" cy="1926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732240" y="132502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371600" y="6096956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528664" y="602727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blipFill>
                <a:blip r:embed="rId11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static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dynamic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plain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 err="1"/>
              <a:t>Gliederungvorlage</a:t>
            </a:r>
            <a:endParaRPr lang="de-DE" altLang="en-US" dirty="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Eingabe: (</a:t>
            </a:r>
            <a:r>
              <a:rPr lang="de-DE" dirty="0" err="1"/>
              <a:t>doAutomaticSave</a:t>
            </a:r>
            <a:r>
              <a:rPr lang="de-DE" dirty="0"/>
              <a:t>, </a:t>
            </a:r>
            <a:r>
              <a:rPr lang="de-DE" dirty="0" err="1"/>
              <a:t>MindMapMapModel</a:t>
            </a:r>
            <a:r>
              <a:rPr lang="de-DE" dirty="0"/>
              <a:t>)</a:t>
            </a:r>
          </a:p>
          <a:p>
            <a:r>
              <a:rPr lang="de-DE" dirty="0"/>
              <a:t>Hinzufügen von ähnlichen Wörtern wie: save, </a:t>
            </a:r>
            <a:r>
              <a:rPr lang="de-DE" dirty="0" err="1"/>
              <a:t>saveInternal</a:t>
            </a:r>
            <a:endParaRPr lang="de-DE" dirty="0"/>
          </a:p>
          <a:p>
            <a:r>
              <a:rPr lang="de-DE" dirty="0"/>
              <a:t>Ergebnis:</a:t>
            </a:r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grpSp>
        <p:nvGrpSpPr>
          <p:cNvPr id="5" name="Callgraph"/>
          <p:cNvGrpSpPr/>
          <p:nvPr/>
        </p:nvGrpSpPr>
        <p:grpSpPr>
          <a:xfrm>
            <a:off x="762000" y="2474263"/>
            <a:ext cx="8022026" cy="3052474"/>
            <a:chOff x="1029268" y="2190833"/>
            <a:chExt cx="8022026" cy="3052474"/>
          </a:xfrm>
        </p:grpSpPr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5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9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7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5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3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7" name="7-&gt;4"/>
            <p:cNvCxnSpPr>
              <a:stCxn id="34" idx="3"/>
              <a:endCxn id="28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3"/>
            <p:cNvCxnSpPr>
              <a:stCxn id="34" idx="0"/>
              <a:endCxn id="26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4-&gt;2"/>
            <p:cNvCxnSpPr>
              <a:stCxn id="28" idx="0"/>
              <a:endCxn id="24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1-&gt;3"/>
            <p:cNvCxnSpPr>
              <a:stCxn id="22" idx="2"/>
              <a:endCxn id="26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FC ist im Beispiel gut geeignet, da die Annahmen erfüllt sind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4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kern="0" dirty="0" err="1"/>
                  <a:t>-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Dokument </a:t>
                </a:r>
                <a14:m>
                  <m:oMath xmlns:m="http://schemas.openxmlformats.org/officeDocument/2006/math"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kern="0" dirty="0"/>
                  <a:t> als Methodenrumpf der Methode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</a:t>
                </a:r>
                <a:r>
                  <a:rPr lang="de-DE" kern="0" dirty="0"/>
                  <a:t>-Methode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Funktion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kern="0" dirty="0"/>
                  <a:t>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endParaRPr lang="de-DE" b="0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 b="-9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74894" y="2564904"/>
            <a:ext cx="8782562" cy="3985249"/>
            <a:chOff x="-3473" y="1487066"/>
            <a:chExt cx="8782562" cy="398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1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de-DE" altLang="en-US" sz="1400" b="0" i="0" dirty="0">
                    <a:latin typeface="Cambria Math" panose="02040503050406030204" pitchFamily="18" charset="0"/>
                  </a:endParaRP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7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54" name="Gerade Verbindung mit Pfeil 53"/>
            <p:cNvCxnSpPr>
              <a:stCxn id="51" idx="3"/>
              <a:endCxn id="52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56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7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57" name="Gerade Verbindung mit Pfeil 56"/>
            <p:cNvCxnSpPr>
              <a:stCxn id="51" idx="2"/>
              <a:endCxn id="8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5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6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Gewinkelter Verbinder 60"/>
            <p:cNvCxnSpPr>
              <a:endCxn id="60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mit Pfeil 62"/>
            <p:cNvCxnSpPr>
              <a:stCxn id="52" idx="2"/>
              <a:endCxn id="58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Gewinkelter Verbinder 63"/>
            <p:cNvCxnSpPr>
              <a:endCxn id="59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Gerader Verbinder 64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winkelter Verbinder 65"/>
            <p:cNvCxnSpPr>
              <a:stCxn id="60" idx="1"/>
              <a:endCxn id="8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Gerade Verbindung mit Pfeil 66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seed-Methode</a:t>
                  </a:r>
                </a:p>
              </p:txBody>
            </p:sp>
          </mc:Choice>
          <mc:Fallback xmlns="">
            <p:sp>
              <p:nvSpPr>
                <p:cNvPr id="6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588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/>
            <p:cNvCxnSpPr>
              <a:stCxn id="68" idx="2"/>
              <a:endCxn id="51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705" t="-10638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11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2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3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Gewinkelter Verbinder 73"/>
            <p:cNvCxnSpPr>
              <a:stCxn id="59" idx="2"/>
              <a:endCxn id="73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Gewinkelter Verbinder 74"/>
            <p:cNvCxnSpPr>
              <a:stCxn id="8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76" name="Gewinkelter Verbinder 75"/>
            <p:cNvCxnSpPr>
              <a:stCxn id="51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 flipV="1">
            <a:off x="8100392" y="2596654"/>
            <a:ext cx="60960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kern="0" dirty="0">
                <a:solidFill>
                  <a:srgbClr val="000000"/>
                </a:solidFill>
                <a:latin typeface="Arial"/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277578" y="1487066"/>
            <a:ext cx="8501511" cy="4032009"/>
            <a:chOff x="277578" y="1487066"/>
            <a:chExt cx="8501511" cy="4032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4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14" name="Gerade Verbindung mit Pfeil 13"/>
            <p:cNvCxnSpPr>
              <a:stCxn id="4" idx="3"/>
              <a:endCxn id="7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060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1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23" name="Gerade Verbindung mit Pfeil 22"/>
            <p:cNvCxnSpPr>
              <a:stCxn id="4" idx="2"/>
              <a:endCxn id="2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2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26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winkelter Verbinder 27"/>
            <p:cNvCxnSpPr>
              <a:endCxn id="26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r Verbinder 3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mit Pfeil 35"/>
            <p:cNvCxnSpPr>
              <a:stCxn id="7" idx="2"/>
              <a:endCxn id="24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Gewinkelter Verbinder 37"/>
            <p:cNvCxnSpPr>
              <a:endCxn id="25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winkelter Verbinder 47"/>
            <p:cNvCxnSpPr>
              <a:stCxn id="26" idx="1"/>
              <a:endCxn id="2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>
              <a:stCxn id="52" idx="2"/>
              <a:endCxn id="4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59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8"/>
                  <a:stretch>
                    <a:fillRect l="-1705" t="-8511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9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9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winkelter Verbinder 99"/>
            <p:cNvCxnSpPr>
              <a:stCxn id="25" idx="2"/>
              <a:endCxn id="98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Gewinkelter Verbinder 102"/>
            <p:cNvCxnSpPr>
              <a:stCxn id="2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6" name="Gewinkelter Verbinder 105"/>
            <p:cNvCxnSpPr>
              <a:stCxn id="4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feld 111"/>
                <p:cNvSpPr txBox="1"/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112" name="Textfeld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603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92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 xmlns=""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>
                    <a:solidFill>
                      <a:srgbClr val="0000CC"/>
                    </a:solidFill>
                  </a:rPr>
                  <a:t> </a:t>
                </a:r>
                <a:r>
                  <a:rPr lang="de-DE" kern="0" dirty="0"/>
                  <a:t>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in </a:t>
                </a:r>
                <a:r>
                  <a:rPr lang="de-DE" kern="0" dirty="0">
                    <a:solidFill>
                      <a:srgbClr val="0000CC"/>
                    </a:solidFill>
                  </a:rPr>
                  <a:t>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: Form 23"/>
          <p:cNvSpPr/>
          <p:nvPr/>
        </p:nvSpPr>
        <p:spPr bwMode="auto">
          <a:xfrm>
            <a:off x="899592" y="3717032"/>
            <a:ext cx="373686" cy="1728192"/>
          </a:xfrm>
          <a:custGeom>
            <a:avLst/>
            <a:gdLst>
              <a:gd name="connsiteX0" fmla="*/ 444704 w 611853"/>
              <a:gd name="connsiteY0" fmla="*/ 0 h 2045110"/>
              <a:gd name="connsiteX1" fmla="*/ 2253 w 611853"/>
              <a:gd name="connsiteY1" fmla="*/ 1130710 h 2045110"/>
              <a:gd name="connsiteX2" fmla="*/ 611853 w 611853"/>
              <a:gd name="connsiteY2" fmla="*/ 2045110 h 2045110"/>
              <a:gd name="connsiteX3" fmla="*/ 611853 w 611853"/>
              <a:gd name="connsiteY3" fmla="*/ 2045110 h 204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53" h="2045110">
                <a:moveTo>
                  <a:pt x="444704" y="0"/>
                </a:moveTo>
                <a:cubicBezTo>
                  <a:pt x="209549" y="394929"/>
                  <a:pt x="-25605" y="789858"/>
                  <a:pt x="2253" y="1130710"/>
                </a:cubicBezTo>
                <a:cubicBezTo>
                  <a:pt x="30111" y="1471562"/>
                  <a:pt x="611853" y="2045110"/>
                  <a:pt x="611853" y="2045110"/>
                </a:cubicBezTo>
                <a:lnTo>
                  <a:pt x="611853" y="204511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0" dirty="0">
                    <a:solidFill>
                      <a:srgbClr val="FF0000"/>
                    </a:solidFill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blipFill>
                <a:blip r:embed="rId4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: Form 5"/>
          <p:cNvSpPr/>
          <p:nvPr/>
        </p:nvSpPr>
        <p:spPr bwMode="auto">
          <a:xfrm rot="10800000">
            <a:off x="6732240" y="2708920"/>
            <a:ext cx="810482" cy="1296144"/>
          </a:xfrm>
          <a:custGeom>
            <a:avLst/>
            <a:gdLst>
              <a:gd name="connsiteX0" fmla="*/ 444704 w 611853"/>
              <a:gd name="connsiteY0" fmla="*/ 0 h 2045110"/>
              <a:gd name="connsiteX1" fmla="*/ 2253 w 611853"/>
              <a:gd name="connsiteY1" fmla="*/ 1130710 h 2045110"/>
              <a:gd name="connsiteX2" fmla="*/ 611853 w 611853"/>
              <a:gd name="connsiteY2" fmla="*/ 2045110 h 2045110"/>
              <a:gd name="connsiteX3" fmla="*/ 611853 w 611853"/>
              <a:gd name="connsiteY3" fmla="*/ 2045110 h 204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53" h="2045110">
                <a:moveTo>
                  <a:pt x="444704" y="0"/>
                </a:moveTo>
                <a:cubicBezTo>
                  <a:pt x="209549" y="394929"/>
                  <a:pt x="-25605" y="789858"/>
                  <a:pt x="2253" y="1130710"/>
                </a:cubicBezTo>
                <a:cubicBezTo>
                  <a:pt x="30111" y="1471562"/>
                  <a:pt x="611853" y="2045110"/>
                  <a:pt x="611853" y="2045110"/>
                </a:cubicBezTo>
                <a:lnTo>
                  <a:pt x="611853" y="204511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305592" y="3064604"/>
                <a:ext cx="18185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0" dirty="0">
                    <a:solidFill>
                      <a:srgbClr val="FF0000"/>
                    </a:solidFill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de-DE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92" y="3064604"/>
                <a:ext cx="1818594" cy="584775"/>
              </a:xfrm>
              <a:prstGeom prst="rect">
                <a:avLst/>
              </a:prstGeom>
              <a:blipFill>
                <a:blip r:embed="rId5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zwei versch. manuellen Speicherungen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b="0" i="0" dirty="0">
                    <a:latin typeface="+mj-lt"/>
                  </a:rPr>
                  <a:t> </a:t>
                </a: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{#2,#4}</m:t>
                    </m:r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3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pPr marL="0" indent="0">
                  <a:buNone/>
                </a:pPr>
                <a:r>
                  <a:rPr lang="de-DE" dirty="0"/>
                  <a:t>Schritt 1&amp;2: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ausgeführt und per HITS-		       Algorithmus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1187624" y="5733256"/>
            <a:ext cx="6604495" cy="605844"/>
            <a:chOff x="1392893" y="2057089"/>
            <a:chExt cx="6604495" cy="605844"/>
          </a:xfrm>
        </p:grpSpPr>
        <p:cxnSp>
          <p:nvCxnSpPr>
            <p:cNvPr id="6" name="5-&gt;6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6206284" y="2360012"/>
              <a:ext cx="57606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3-&gt;5"/>
            <p:cNvCxnSpPr>
              <a:cxnSpLocks/>
              <a:stCxn id="10" idx="6"/>
              <a:endCxn id="9" idx="2"/>
            </p:cNvCxnSpPr>
            <p:nvPr/>
          </p:nvCxnSpPr>
          <p:spPr bwMode="auto">
            <a:xfrm>
              <a:off x="4409799" y="2360012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6"/>
                <p:cNvSpPr/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5"/>
                <p:cNvSpPr/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9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3"/>
                <p:cNvSpPr/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0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3"/>
                <p:cNvSpPr/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1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3-&gt;5"/>
            <p:cNvCxnSpPr>
              <a:cxnSpLocks/>
            </p:cNvCxnSpPr>
            <p:nvPr/>
          </p:nvCxnSpPr>
          <p:spPr bwMode="auto">
            <a:xfrm>
              <a:off x="2613314" y="2360010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Schritt 3: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r>
                  <a:rPr lang="de-DE" dirty="0"/>
                  <a:t> wird raus gefiltert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b="0" i="0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Schritt 4: 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dann per LSI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  <a:blipFill>
                <a:blip r:embed="rId3"/>
                <a:stretch>
                  <a:fillRect l="-741" t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Nach Schritt 3"/>
          <p:cNvGrpSpPr/>
          <p:nvPr/>
        </p:nvGrpSpPr>
        <p:grpSpPr>
          <a:xfrm>
            <a:off x="2627784" y="1776304"/>
            <a:ext cx="4808010" cy="605842"/>
            <a:chOff x="3404356" y="1733812"/>
            <a:chExt cx="5888448" cy="726057"/>
          </a:xfrm>
        </p:grpSpPr>
        <p:cxnSp>
          <p:nvCxnSpPr>
            <p:cNvPr id="53" name="5-&gt;6"/>
            <p:cNvCxnSpPr>
              <a:cxnSpLocks/>
              <a:stCxn id="57" idx="6"/>
              <a:endCxn id="56" idx="2"/>
            </p:cNvCxnSpPr>
            <p:nvPr/>
          </p:nvCxnSpPr>
          <p:spPr bwMode="auto">
            <a:xfrm>
              <a:off x="7099210" y="2096841"/>
              <a:ext cx="705516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3-&gt;5"/>
            <p:cNvCxnSpPr>
              <a:cxnSpLocks/>
              <a:stCxn id="58" idx="6"/>
              <a:endCxn id="57" idx="2"/>
            </p:cNvCxnSpPr>
            <p:nvPr/>
          </p:nvCxnSpPr>
          <p:spPr bwMode="auto">
            <a:xfrm>
              <a:off x="4899025" y="2096840"/>
              <a:ext cx="70551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P6"/>
                <p:cNvSpPr/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6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P5"/>
                <p:cNvSpPr/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7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P3"/>
                <p:cNvSpPr/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8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/>
          <p:cNvGrpSpPr/>
          <p:nvPr/>
        </p:nvGrpSpPr>
        <p:grpSpPr>
          <a:xfrm>
            <a:off x="2483768" y="2863049"/>
            <a:ext cx="6336704" cy="2394182"/>
            <a:chOff x="1619672" y="4186313"/>
            <a:chExt cx="6336704" cy="2394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𝑎𝑢𝑡𝑜𝑚𝑎𝑡𝑖𝑐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𝑖𝑛𝑡𝑒𝑟𝑛𝑎𝑙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𝑚𝑖𝑛𝑑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𝑠𝑎𝑣𝑒</m:t>
                            </m:r>
                          </m:e>
                        </m:mr>
                      </m:m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600" dirty="0"/>
                    <a:t>, </a:t>
                  </a:r>
                  <a14:m>
                    <m:oMath xmlns:m="http://schemas.openxmlformats.org/officeDocument/2006/math"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de-DE" sz="1800" dirty="0"/>
                    <a:t>Alle gleich passend</a:t>
                  </a: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hteck: abgerundete Ecken 73"/>
            <p:cNvSpPr/>
            <p:nvPr/>
          </p:nvSpPr>
          <p:spPr bwMode="auto">
            <a:xfrm>
              <a:off x="3131840" y="4437111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hteck: abgerundete Ecken 74"/>
            <p:cNvSpPr/>
            <p:nvPr/>
          </p:nvSpPr>
          <p:spPr bwMode="auto">
            <a:xfrm>
              <a:off x="3131840" y="4687909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hteck: abgerundete Ecken 75"/>
            <p:cNvSpPr/>
            <p:nvPr/>
          </p:nvSpPr>
          <p:spPr bwMode="auto">
            <a:xfrm>
              <a:off x="3131840" y="6336000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Revelle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#5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#6</m:t>
                      </m:r>
                    </m:oMath>
                  </a14:m>
                  <a:r>
                    <a:rPr lang="de-DE" dirty="0"/>
                    <a:t> false-positive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#1</m:t>
                      </m:r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</a:t>
                  </a:r>
                </a:p>
              </p:txBody>
            </p:sp>
          </mc:Choice>
          <mc:Fallback xmlns="">
            <p:sp>
              <p:nvSpPr>
                <p:cNvPr id="81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9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414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lange existiert und wird in der wachsenden Software Produktlinien Entwicklung steht's aktuell bleiben.</a:t>
            </a:r>
          </a:p>
          <a:p>
            <a:r>
              <a:rPr lang="de-DE" kern="0" dirty="0"/>
              <a:t>Weitere vielversprechende Techniken sind noch im Stadium der Entwicklung und Forschung</a:t>
            </a:r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Überblick über aller vorhandenen Feature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Sucht Relationen zwischen Objekten und Attributen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Ziel ist die Ableitung sog. Konzepte: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Extension: eine Menge von Objekten (hier: Methoden)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Intension:  eine Menge von Attributen (hier: Token) die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jedes</a:t>
                </a:r>
                <a:r>
                  <a:rPr lang="de-DE" altLang="en-US" dirty="0"/>
                  <a:t> 		  Objekt der Extension hat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altLang="en-US" dirty="0"/>
                  <a:t>Hinweis: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Extension (Konzept) </a:t>
                </a:r>
                <a:r>
                  <a:rPr lang="de-DE" dirty="0">
                    <a:solidFill>
                      <a:srgbClr val="FF0000"/>
                    </a:solidFill>
                  </a:rPr>
                  <a:t>≠ Extension (Feature)</a:t>
                </a: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Vorgehensweise: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identifizieren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Kleinschreibung aller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der alphabetisch geordneten Inzidenztabelle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de-DE" altLang="en-US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  <a:blipFill>
                <a:blip r:embed="rId3"/>
                <a:stretch>
                  <a:fillRect l="-667" t="-1776" b="-49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2212349" y="4005064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/>
              <a:t>Start: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/>
              <p:cNvSpPr/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charset="0"/>
                  </a:rPr>
                  <a:t>=</a:t>
                </a:r>
                <a:r>
                  <a:rPr lang="de-DE" sz="1800" dirty="0" err="1">
                    <a:latin typeface="Arial" charset="0"/>
                  </a:rPr>
                  <a:t>MindMapMapModel.doAutomaticSave.run</a:t>
                </a:r>
                <a:r>
                  <a:rPr lang="de-DE" sz="1800" dirty="0">
                    <a:latin typeface="Arial" charset="0"/>
                  </a:rPr>
                  <a:t>()</a:t>
                </a:r>
                <a:endParaRPr kumimoji="0" lang="de-DE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hteck: abgerundete Eck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/>
          <p:cNvSpPr/>
          <p:nvPr/>
        </p:nvSpPr>
        <p:spPr bwMode="auto">
          <a:xfrm>
            <a:off x="3287688" y="4553960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Model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31767" y="45472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1: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275856" y="5517232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model</a:t>
            </a:r>
            <a:r>
              <a:rPr lang="de-DE" sz="1800" dirty="0">
                <a:latin typeface="Arial" charset="0"/>
              </a:rPr>
              <a:t>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19935" y="551056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3263</Words>
  <Application>Microsoft Office PowerPoint</Application>
  <PresentationFormat>Bildschirmpräsentation (4:3)</PresentationFormat>
  <Paragraphs>673</Paragraphs>
  <Slides>34</Slides>
  <Notes>22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Gliederungvorlage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Find-Concept (FC)</vt:lpstr>
      <vt:lpstr>Dora</vt:lpstr>
      <vt:lpstr>PowerPoint-Präsentation</vt:lpstr>
      <vt:lpstr>Dora</vt:lpstr>
      <vt:lpstr>Software Reconnaissance (SR)</vt:lpstr>
      <vt:lpstr>Software Reconnaissance (SR)</vt:lpstr>
      <vt:lpstr>Software Reconnaissance (SR)</vt:lpstr>
      <vt:lpstr>Revelle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284</cp:revision>
  <dcterms:created xsi:type="dcterms:W3CDTF">2004-04-15T17:51:00Z</dcterms:created>
  <dcterms:modified xsi:type="dcterms:W3CDTF">2017-02-01T14:45:45Z</dcterms:modified>
</cp:coreProperties>
</file>