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3"/>
  </p:notesMasterIdLst>
  <p:sldIdLst>
    <p:sldId id="257" r:id="rId2"/>
    <p:sldId id="353" r:id="rId3"/>
    <p:sldId id="263" r:id="rId4"/>
    <p:sldId id="354" r:id="rId5"/>
    <p:sldId id="324" r:id="rId6"/>
    <p:sldId id="355" r:id="rId7"/>
    <p:sldId id="328" r:id="rId8"/>
    <p:sldId id="330" r:id="rId9"/>
    <p:sldId id="331" r:id="rId10"/>
    <p:sldId id="332" r:id="rId11"/>
    <p:sldId id="351" r:id="rId12"/>
    <p:sldId id="333" r:id="rId13"/>
    <p:sldId id="342" r:id="rId14"/>
    <p:sldId id="334" r:id="rId15"/>
    <p:sldId id="335" r:id="rId16"/>
    <p:sldId id="356" r:id="rId17"/>
    <p:sldId id="336" r:id="rId18"/>
    <p:sldId id="357" r:id="rId19"/>
    <p:sldId id="337" r:id="rId20"/>
    <p:sldId id="338" r:id="rId21"/>
    <p:sldId id="363" r:id="rId22"/>
    <p:sldId id="360" r:id="rId23"/>
    <p:sldId id="364" r:id="rId24"/>
    <p:sldId id="365" r:id="rId25"/>
    <p:sldId id="366" r:id="rId26"/>
    <p:sldId id="346" r:id="rId27"/>
    <p:sldId id="340" r:id="rId28"/>
    <p:sldId id="348" r:id="rId29"/>
    <p:sldId id="358" r:id="rId30"/>
    <p:sldId id="359" r:id="rId31"/>
    <p:sldId id="352" r:id="rId32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5C5C5C"/>
    <a:srgbClr val="B2B2B2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84545" autoAdjust="0"/>
  </p:normalViewPr>
  <p:slideViewPr>
    <p:cSldViewPr>
      <p:cViewPr>
        <p:scale>
          <a:sx n="100" d="100"/>
          <a:sy n="100" d="100"/>
        </p:scale>
        <p:origin x="1158" y="-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BF9DFADC-7938-4096-8329-C4321BD4D959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SAP: Business </a:t>
            </a:r>
            <a:r>
              <a:rPr lang="de-DE" dirty="0" err="1"/>
              <a:t>One</a:t>
            </a:r>
            <a:r>
              <a:rPr lang="de-DE" dirty="0"/>
              <a:t>, Business All-In-</a:t>
            </a:r>
            <a:r>
              <a:rPr lang="de-DE" dirty="0" err="1"/>
              <a:t>One</a:t>
            </a:r>
            <a:r>
              <a:rPr lang="de-DE" dirty="0"/>
              <a:t>, Business </a:t>
            </a:r>
            <a:r>
              <a:rPr lang="de-DE" dirty="0" err="1"/>
              <a:t>By</a:t>
            </a:r>
            <a:r>
              <a:rPr lang="de-DE" dirty="0"/>
              <a:t>-Design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695534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73917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486770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static</a:t>
            </a:r>
            <a:r>
              <a:rPr lang="de-DE" dirty="0"/>
              <a:t>: VORTEIL: man kennt alles 	NACHTEIL: man betrachtet </a:t>
            </a:r>
            <a:r>
              <a:rPr lang="de-DE" dirty="0" err="1"/>
              <a:t>vllt</a:t>
            </a:r>
            <a:r>
              <a:rPr lang="de-DE" dirty="0"/>
              <a:t> viel unnötiges</a:t>
            </a:r>
          </a:p>
          <a:p>
            <a:r>
              <a:rPr lang="de-DE" dirty="0" err="1"/>
              <a:t>dynamic</a:t>
            </a:r>
            <a:r>
              <a:rPr lang="de-DE" dirty="0"/>
              <a:t>: VORTEIL: betrachtet nur Teile	NACHTEIL: übersieht </a:t>
            </a:r>
            <a:r>
              <a:rPr lang="de-DE" dirty="0" err="1"/>
              <a:t>vllt</a:t>
            </a:r>
            <a:r>
              <a:rPr lang="de-DE" dirty="0"/>
              <a:t> was</a:t>
            </a:r>
          </a:p>
          <a:p>
            <a:endParaRPr lang="de-DE" dirty="0"/>
          </a:p>
          <a:p>
            <a:r>
              <a:rPr lang="de-DE" dirty="0" err="1"/>
              <a:t>plain</a:t>
            </a:r>
            <a:r>
              <a:rPr lang="de-DE" dirty="0"/>
              <a:t>/</a:t>
            </a:r>
            <a:r>
              <a:rPr lang="de-DE" dirty="0" err="1"/>
              <a:t>guided</a:t>
            </a:r>
            <a:r>
              <a:rPr lang="de-DE" dirty="0"/>
              <a:t>: teils kein harter Übergang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17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672857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Methoden</a:t>
            </a:r>
            <a:r>
              <a:rPr lang="de-DE" baseline="0" dirty="0"/>
              <a:t> und </a:t>
            </a:r>
            <a:r>
              <a:rPr lang="de-DE" baseline="0" dirty="0" err="1"/>
              <a:t>Var.Namen</a:t>
            </a:r>
            <a:r>
              <a:rPr lang="de-DE" baseline="0" dirty="0"/>
              <a:t> nicht willkürlich sondern so, dass </a:t>
            </a:r>
            <a:r>
              <a:rPr lang="de-DE" baseline="0" dirty="0" err="1"/>
              <a:t>DomainKnowledge</a:t>
            </a:r>
            <a:r>
              <a:rPr lang="de-DE" baseline="0" dirty="0"/>
              <a:t> abgeleitet werden kann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Direct Objects: </a:t>
            </a:r>
            <a:r>
              <a:rPr lang="de-DE" baseline="0" dirty="0" err="1"/>
              <a:t>verb</a:t>
            </a:r>
            <a:r>
              <a:rPr lang="de-DE" baseline="0" dirty="0"/>
              <a:t>=save -&gt; </a:t>
            </a:r>
            <a:r>
              <a:rPr lang="de-DE" baseline="0" dirty="0" err="1"/>
              <a:t>DO‘s</a:t>
            </a:r>
            <a:r>
              <a:rPr lang="de-DE" baseline="0" dirty="0"/>
              <a:t>= </a:t>
            </a:r>
            <a:r>
              <a:rPr lang="de-DE" baseline="0" dirty="0" err="1"/>
              <a:t>MinMapMapModel</a:t>
            </a:r>
            <a:r>
              <a:rPr lang="de-DE" baseline="0" dirty="0"/>
              <a:t>, </a:t>
            </a:r>
            <a:r>
              <a:rPr lang="de-DE" baseline="0" dirty="0" err="1"/>
              <a:t>MindMapNodeModel</a:t>
            </a:r>
            <a:r>
              <a:rPr lang="de-DE" baseline="0" dirty="0"/>
              <a:t>, </a:t>
            </a:r>
            <a:r>
              <a:rPr lang="de-DE" baseline="0" dirty="0" err="1"/>
              <a:t>MindMapEdgeModel</a:t>
            </a:r>
            <a:endParaRPr lang="de-DE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Erweiterung: synonyme, </a:t>
            </a:r>
            <a:r>
              <a:rPr lang="de-DE" baseline="0" dirty="0" err="1"/>
              <a:t>verben</a:t>
            </a:r>
            <a:r>
              <a:rPr lang="de-DE" baseline="0" dirty="0"/>
              <a:t> in versch. Zeitformen, Kontextgleiche Wörter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1 Ecke pro: </a:t>
            </a:r>
            <a:r>
              <a:rPr lang="de-DE" baseline="0" dirty="0" err="1"/>
              <a:t>verb</a:t>
            </a:r>
            <a:r>
              <a:rPr lang="de-DE" baseline="0" dirty="0"/>
              <a:t>, DO, verb-Do pair, </a:t>
            </a:r>
            <a:r>
              <a:rPr lang="de-DE" baseline="0" dirty="0" err="1"/>
              <a:t>use</a:t>
            </a:r>
            <a:r>
              <a:rPr lang="de-DE" baseline="0" dirty="0"/>
              <a:t>: für jedes vorkommen eine verb-do-</a:t>
            </a:r>
            <a:r>
              <a:rPr lang="de-DE" baseline="0" dirty="0" err="1"/>
              <a:t>pairs</a:t>
            </a:r>
            <a:r>
              <a:rPr lang="de-DE" baseline="0" dirty="0"/>
              <a:t> in </a:t>
            </a:r>
            <a:r>
              <a:rPr lang="de-DE" baseline="0" dirty="0" err="1"/>
              <a:t>code</a:t>
            </a:r>
            <a:r>
              <a:rPr lang="de-DE" baseline="0" dirty="0"/>
              <a:t>/</a:t>
            </a:r>
            <a:r>
              <a:rPr lang="de-DE" baseline="0" dirty="0" err="1"/>
              <a:t>kommentar</a:t>
            </a:r>
            <a:endParaRPr lang="de-DE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Vereinigung: von </a:t>
            </a:r>
            <a:r>
              <a:rPr lang="de-DE" baseline="0" dirty="0" err="1"/>
              <a:t>verb</a:t>
            </a:r>
            <a:r>
              <a:rPr lang="de-DE" baseline="0" dirty="0"/>
              <a:t> und Do zu verb-Do paar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Verwendung: verb-DO mit jeder </a:t>
            </a:r>
            <a:r>
              <a:rPr lang="de-DE" baseline="0" dirty="0" err="1"/>
              <a:t>use-node</a:t>
            </a:r>
            <a:endParaRPr lang="de-DE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/>
              <a:t>Abhängigkeitsanaylse</a:t>
            </a:r>
            <a:r>
              <a:rPr lang="de-DE" baseline="0" dirty="0"/>
              <a:t>: </a:t>
            </a:r>
            <a:r>
              <a:rPr lang="de-DE" baseline="0" dirty="0" err="1"/>
              <a:t>Program</a:t>
            </a:r>
            <a:r>
              <a:rPr lang="de-DE" baseline="0" dirty="0"/>
              <a:t> </a:t>
            </a:r>
            <a:r>
              <a:rPr lang="de-DE" baseline="0" dirty="0" err="1"/>
              <a:t>Dependecy</a:t>
            </a:r>
            <a:r>
              <a:rPr lang="de-DE" baseline="0" dirty="0"/>
              <a:t> Analysis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19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437863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DE" dirty="0"/>
                  <a:t>Seed-Method: Methode bei der gestartet wird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DE" dirty="0"/>
                  <a:t>Tiefe: beschreibt eine endliche Graph Nachbarschaft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DE" dirty="0"/>
                  <a:t>Funktion s:</a:t>
                </a:r>
                <a:r>
                  <a:rPr lang="de-DE" baseline="0" dirty="0"/>
                  <a:t> gewichtete Funktion der Parameter </a:t>
                </a:r>
                <a:r>
                  <a:rPr lang="de-DE" baseline="0" dirty="0" err="1"/>
                  <a:t>tf-idf</a:t>
                </a:r>
                <a:r>
                  <a:rPr lang="de-DE" baseline="0" dirty="0"/>
                  <a:t>(n) </a:t>
                </a:r>
                <a:r>
                  <a:rPr lang="de-DE" baseline="0" dirty="0" err="1"/>
                  <a:t>tf-idf</a:t>
                </a:r>
                <a:r>
                  <a:rPr lang="de-DE" baseline="0" dirty="0"/>
                  <a:t>(d(n))</a:t>
                </a:r>
                <a:endParaRPr lang="de-DE" dirty="0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DE" dirty="0"/>
                  <a:t>Seed-Method: Methode bei der gestartet wird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DE" dirty="0"/>
                  <a:t>Tiefe: beschreibt eine endliche Graph Nachbarschaft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DE" dirty="0"/>
                  <a:t>Funktion s:</a:t>
                </a:r>
                <a:r>
                  <a:rPr lang="de-DE" baseline="0" dirty="0"/>
                  <a:t> gewichtete Funktion der Parameter </a:t>
                </a:r>
                <a:r>
                  <a:rPr lang="de-DE" baseline="0" dirty="0" err="1"/>
                  <a:t>tf-idf</a:t>
                </a:r>
                <a:r>
                  <a:rPr lang="de-DE" baseline="0" dirty="0"/>
                  <a:t>(n) </a:t>
                </a:r>
                <a:r>
                  <a:rPr lang="de-DE" baseline="0" dirty="0" err="1"/>
                  <a:t>tf-idf</a:t>
                </a:r>
                <a:r>
                  <a:rPr lang="de-DE" baseline="0" dirty="0"/>
                  <a:t>(d(n))</a:t>
                </a:r>
                <a:endParaRPr lang="de-DE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DE" dirty="0"/>
                  <a:t>Prüfe ob </a:t>
                </a:r>
                <a:r>
                  <a:rPr lang="de-DE" b="0" i="0">
                    <a:latin typeface="Cambria Math" panose="02040503050406030204" pitchFamily="18" charset="0"/>
                  </a:rPr>
                  <a:t>𝑛_𝑖</a:t>
                </a:r>
                <a:r>
                  <a:rPr lang="de-DE" dirty="0"/>
                  <a:t> bereits behandelt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20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261804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Seed-Method</a:t>
            </a:r>
            <a:r>
              <a:rPr lang="de-DE" dirty="0"/>
              <a:t>: Methode bei der gestartet wird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Tiefe: beschreibt eine endliche Graph Nachbarschaft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Funktion s:</a:t>
            </a:r>
            <a:r>
              <a:rPr lang="de-DE" baseline="0" dirty="0"/>
              <a:t> gewichtete Funktion der Parameter </a:t>
            </a:r>
            <a:r>
              <a:rPr lang="de-DE" baseline="0" dirty="0" err="1"/>
              <a:t>tf-idf</a:t>
            </a:r>
            <a:r>
              <a:rPr lang="de-DE" baseline="0" dirty="0"/>
              <a:t>(n) </a:t>
            </a:r>
            <a:r>
              <a:rPr lang="de-DE" baseline="0" dirty="0" err="1"/>
              <a:t>tf-idf</a:t>
            </a:r>
            <a:r>
              <a:rPr lang="de-DE" baseline="0"/>
              <a:t>(d(n))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22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160156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DE" dirty="0"/>
                  <a:t>Erste dynamische Technik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DE" dirty="0"/>
                  <a:t>Bestimmte </a:t>
                </a:r>
                <a:r>
                  <a:rPr lang="de-DE" dirty="0" err="1"/>
                  <a:t>Impl</a:t>
                </a:r>
                <a:r>
                  <a:rPr lang="de-DE" dirty="0"/>
                  <a:t>. Fordern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DE" dirty="0"/>
                  <a:t>Erste dynamische Technik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DE" dirty="0"/>
                  <a:t>Bestimmte </a:t>
                </a:r>
                <a:r>
                  <a:rPr lang="de-DE" dirty="0" err="1"/>
                  <a:t>Impl</a:t>
                </a:r>
                <a:r>
                  <a:rPr lang="de-DE" dirty="0"/>
                  <a:t>. Fordern </a:t>
                </a:r>
                <a:r>
                  <a:rPr lang="de-DE" b="0" i="0">
                    <a:latin typeface="Cambria Math" panose="02040503050406030204" pitchFamily="18" charset="0"/>
                  </a:rPr>
                  <a:t>𝐼_2∩𝐶=∅</a:t>
                </a:r>
                <a:endParaRPr lang="de-DE" dirty="0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24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196192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DE" dirty="0"/>
                  <a:t>Erste dynamische Technik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DE" dirty="0"/>
                  <a:t>Bestimmte </a:t>
                </a:r>
                <a:r>
                  <a:rPr lang="de-DE" dirty="0" err="1"/>
                  <a:t>Impl</a:t>
                </a:r>
                <a:r>
                  <a:rPr lang="de-DE" dirty="0"/>
                  <a:t>. Fordern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DE" dirty="0"/>
                  <a:t>Erste dynamische Technik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DE" dirty="0"/>
                  <a:t>Bestimmte </a:t>
                </a:r>
                <a:r>
                  <a:rPr lang="de-DE" dirty="0" err="1"/>
                  <a:t>Impl</a:t>
                </a:r>
                <a:r>
                  <a:rPr lang="de-DE" dirty="0"/>
                  <a:t>. Fordern </a:t>
                </a:r>
                <a:r>
                  <a:rPr lang="de-DE" b="0" i="0">
                    <a:latin typeface="Cambria Math" panose="02040503050406030204" pitchFamily="18" charset="0"/>
                  </a:rPr>
                  <a:t>𝐼_2∩𝐶=∅</a:t>
                </a:r>
                <a:endParaRPr lang="de-DE" dirty="0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25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997509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Möglich beteiligen, unerlässlichen und spezifischen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26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301732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27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92608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Gute Wahl: wegen Namen,  in anderen Klassen/Methoden/Features</a:t>
            </a:r>
          </a:p>
          <a:p>
            <a:r>
              <a:rPr lang="de-DE" dirty="0"/>
              <a:t>2 Hauptmethoden der Subklasse </a:t>
            </a:r>
            <a:r>
              <a:rPr lang="de-DE" dirty="0" err="1"/>
              <a:t>MindMapMapModel.doAutomaticSave</a:t>
            </a:r>
            <a:r>
              <a:rPr lang="de-DE" dirty="0"/>
              <a:t>: </a:t>
            </a:r>
            <a:r>
              <a:rPr lang="de-DE" dirty="0" err="1"/>
              <a:t>constructor</a:t>
            </a:r>
            <a:r>
              <a:rPr lang="de-DE" dirty="0"/>
              <a:t>, </a:t>
            </a:r>
            <a:r>
              <a:rPr lang="de-DE" dirty="0" err="1"/>
              <a:t>run</a:t>
            </a:r>
            <a:endParaRPr lang="de-DE" dirty="0"/>
          </a:p>
          <a:p>
            <a:r>
              <a:rPr lang="de-DE" dirty="0"/>
              <a:t>Blau: wichtig </a:t>
            </a:r>
          </a:p>
          <a:p>
            <a:r>
              <a:rPr lang="de-DE" dirty="0"/>
              <a:t>Weiß: nicht (einzigartig) wichtig</a:t>
            </a:r>
          </a:p>
          <a:p>
            <a:r>
              <a:rPr lang="de-DE" dirty="0"/>
              <a:t>Intension </a:t>
            </a:r>
            <a:r>
              <a:rPr lang="de-DE" dirty="0" err="1"/>
              <a:t>event</a:t>
            </a:r>
            <a:r>
              <a:rPr lang="de-DE" dirty="0"/>
              <a:t>: </a:t>
            </a:r>
            <a:r>
              <a:rPr lang="de-DE" dirty="0" err="1"/>
              <a:t>timer</a:t>
            </a:r>
            <a:r>
              <a:rPr lang="de-DE" dirty="0"/>
              <a:t>, spezieller </a:t>
            </a:r>
            <a:r>
              <a:rPr lang="de-DE" dirty="0" err="1"/>
              <a:t>aktion</a:t>
            </a:r>
            <a:r>
              <a:rPr lang="de-DE" dirty="0"/>
              <a:t>, NICHT </a:t>
            </a:r>
            <a:r>
              <a:rPr lang="de-DE" dirty="0" err="1"/>
              <a:t>saveButton</a:t>
            </a:r>
            <a:endParaRPr lang="de-DE" dirty="0"/>
          </a:p>
          <a:p>
            <a:r>
              <a:rPr lang="de-DE" dirty="0"/>
              <a:t>#1-#8 erklären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156271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Niedrige Werte: selten genutzte Methoden sind nicht </a:t>
            </a:r>
            <a:r>
              <a:rPr lang="de-DE" dirty="0" err="1"/>
              <a:t>sooooo</a:t>
            </a:r>
            <a:r>
              <a:rPr lang="de-DE" dirty="0"/>
              <a:t> wichtig</a:t>
            </a:r>
          </a:p>
          <a:p>
            <a:r>
              <a:rPr lang="de-DE" dirty="0"/>
              <a:t>Hohe Werte: Methoden die viel anderes Nutzen sind nicht aussagekräftig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28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89711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Vernachlässigung der Parameter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9637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„</a:t>
            </a:r>
            <a:r>
              <a:rPr lang="de-DE" dirty="0" err="1"/>
              <a:t>sigma</a:t>
            </a:r>
            <a:r>
              <a:rPr lang="de-DE" dirty="0"/>
              <a:t> von O“ -&gt; „alle Attribute die jedes Element aus O hat“</a:t>
            </a:r>
          </a:p>
          <a:p>
            <a:r>
              <a:rPr lang="de-DE" dirty="0"/>
              <a:t>„</a:t>
            </a:r>
            <a:r>
              <a:rPr lang="de-DE" dirty="0" err="1"/>
              <a:t>rho</a:t>
            </a:r>
            <a:r>
              <a:rPr lang="de-DE" dirty="0"/>
              <a:t> von A“ -&gt; „alle Objekte die jedes Attribut aus A besitzt“</a:t>
            </a:r>
          </a:p>
          <a:p>
            <a:r>
              <a:rPr lang="de-DE" dirty="0"/>
              <a:t>Concept: O </a:t>
            </a:r>
            <a:r>
              <a:rPr lang="de-DE" dirty="0" err="1"/>
              <a:t>extension</a:t>
            </a:r>
            <a:r>
              <a:rPr lang="de-DE" dirty="0"/>
              <a:t>, A </a:t>
            </a:r>
            <a:r>
              <a:rPr lang="de-DE" dirty="0" err="1"/>
              <a:t>intension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22003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Statistisches Konzept</a:t>
            </a:r>
          </a:p>
          <a:p>
            <a:endParaRPr lang="de-DE" dirty="0"/>
          </a:p>
          <a:p>
            <a:r>
              <a:rPr lang="de-DE" dirty="0"/>
              <a:t># = </a:t>
            </a:r>
            <a:r>
              <a:rPr lang="de-DE" dirty="0" err="1"/>
              <a:t>anzahl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2901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01098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66612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Auffassung der Elemente des Call-Graphen als Dokumente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74509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Idf</a:t>
            </a:r>
            <a:r>
              <a:rPr lang="de-DE" dirty="0"/>
              <a:t>(t3) =0, da das Wort „File“ nirgendwo vorkommt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04251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667000" y="0"/>
            <a:ext cx="6477000" cy="1219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de-DE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-1588" y="1219200"/>
            <a:ext cx="9145588" cy="0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" name="Line 8"/>
          <p:cNvSpPr>
            <a:spLocks noChangeShapeType="1"/>
          </p:cNvSpPr>
          <p:nvPr userDrawn="1"/>
        </p:nvSpPr>
        <p:spPr bwMode="auto">
          <a:xfrm>
            <a:off x="-1588" y="1143000"/>
            <a:ext cx="9145588" cy="0"/>
          </a:xfrm>
          <a:prstGeom prst="line">
            <a:avLst/>
          </a:prstGeom>
          <a:noFill/>
          <a:ln w="12700">
            <a:solidFill>
              <a:srgbClr val="5C5C5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19200" y="1600200"/>
            <a:ext cx="7772400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de-DE"/>
              <a:t>Klicken Sie, um das Titelformat zu bearbeiten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124200"/>
            <a:ext cx="6400800" cy="1219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de-DE"/>
              <a:t>Klicken Sie, um das Format des Untertitelmasters zu bearbeiten</a:t>
            </a:r>
          </a:p>
        </p:txBody>
      </p:sp>
    </p:spTree>
    <p:extLst>
      <p:ext uri="{BB962C8B-B14F-4D97-AF65-F5344CB8AC3E}">
        <p14:creationId xmlns:p14="http://schemas.microsoft.com/office/powerpoint/2010/main" val="2043784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41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934200" y="228600"/>
            <a:ext cx="2057400" cy="64770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62000" y="228600"/>
            <a:ext cx="6019800" cy="6477000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36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el, Text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762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762000" y="1295400"/>
            <a:ext cx="4038600" cy="54102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iagrammplatzhalter 3"/>
          <p:cNvSpPr>
            <a:spLocks noGrp="1"/>
          </p:cNvSpPr>
          <p:nvPr>
            <p:ph type="chart" sz="half" idx="2"/>
          </p:nvPr>
        </p:nvSpPr>
        <p:spPr>
          <a:xfrm>
            <a:off x="4953000" y="1295400"/>
            <a:ext cx="4038600" cy="54102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20623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762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762000" y="1295400"/>
            <a:ext cx="4038600" cy="54102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00" y="1295400"/>
            <a:ext cx="4038600" cy="54102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92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75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598688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62000" y="1295400"/>
            <a:ext cx="40386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00" y="1295400"/>
            <a:ext cx="40386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45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48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959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8104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513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396102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3"/>
          <p:cNvSpPr>
            <a:spLocks noChangeShapeType="1"/>
          </p:cNvSpPr>
          <p:nvPr/>
        </p:nvSpPr>
        <p:spPr bwMode="auto">
          <a:xfrm flipV="1">
            <a:off x="1371600" y="152400"/>
            <a:ext cx="0" cy="990600"/>
          </a:xfrm>
          <a:prstGeom prst="line">
            <a:avLst/>
          </a:prstGeom>
          <a:noFill/>
          <a:ln w="12700">
            <a:solidFill>
              <a:srgbClr val="5C5C5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Line 4"/>
          <p:cNvSpPr>
            <a:spLocks noChangeShapeType="1"/>
          </p:cNvSpPr>
          <p:nvPr/>
        </p:nvSpPr>
        <p:spPr bwMode="auto">
          <a:xfrm>
            <a:off x="76200" y="1143000"/>
            <a:ext cx="8839200" cy="0"/>
          </a:xfrm>
          <a:prstGeom prst="line">
            <a:avLst/>
          </a:prstGeom>
          <a:noFill/>
          <a:ln w="12700">
            <a:solidFill>
              <a:srgbClr val="5C5C5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8" name="Line 6"/>
          <p:cNvSpPr>
            <a:spLocks noChangeShapeType="1"/>
          </p:cNvSpPr>
          <p:nvPr userDrawn="1"/>
        </p:nvSpPr>
        <p:spPr bwMode="auto">
          <a:xfrm>
            <a:off x="152400" y="1219200"/>
            <a:ext cx="8839200" cy="0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9" name="Line 7"/>
          <p:cNvSpPr>
            <a:spLocks noChangeShapeType="1"/>
          </p:cNvSpPr>
          <p:nvPr userDrawn="1"/>
        </p:nvSpPr>
        <p:spPr bwMode="auto">
          <a:xfrm flipV="1">
            <a:off x="1295400" y="76200"/>
            <a:ext cx="0" cy="1143000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0" name="Rectangle 8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1371600" y="228600"/>
            <a:ext cx="7620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Klicken Sie, um das Titelformat zu bearbeiten</a:t>
            </a:r>
          </a:p>
        </p:txBody>
      </p:sp>
      <p:sp>
        <p:nvSpPr>
          <p:cNvPr id="1031" name="Rectangle 9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762000" y="1295400"/>
            <a:ext cx="82296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Klicken Sie, um die Formate des Vorlagentextes zu bearbeiten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sp>
        <p:nvSpPr>
          <p:cNvPr id="1032" name="Text Box 10"/>
          <p:cNvSpPr txBox="1">
            <a:spLocks noChangeArrowheads="1"/>
          </p:cNvSpPr>
          <p:nvPr userDrawn="1"/>
        </p:nvSpPr>
        <p:spPr bwMode="auto">
          <a:xfrm>
            <a:off x="-36513" y="152400"/>
            <a:ext cx="1404938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de-DE" altLang="de-DE" b="1" dirty="0"/>
              <a:t>Seminar</a:t>
            </a:r>
          </a:p>
          <a:p>
            <a:pPr eaLnBrk="1" hangingPunct="1">
              <a:defRPr/>
            </a:pPr>
            <a:r>
              <a:rPr lang="de-DE" altLang="de-DE" dirty="0"/>
              <a:t>Studentenvorlage</a:t>
            </a:r>
            <a:br>
              <a:rPr lang="de-DE" altLang="de-DE" dirty="0"/>
            </a:br>
            <a:r>
              <a:rPr lang="de-DE" altLang="de-DE" dirty="0"/>
              <a:t>Software Engineering</a:t>
            </a:r>
          </a:p>
          <a:p>
            <a:pPr eaLnBrk="1" hangingPunct="1">
              <a:defRPr/>
            </a:pPr>
            <a:r>
              <a:rPr lang="de-DE" altLang="de-DE" dirty="0"/>
              <a:t>RWTH Aachen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de-DE" altLang="de-DE" sz="800" dirty="0"/>
              <a:t>03.02.2017,   Folie</a:t>
            </a:r>
            <a:r>
              <a:rPr lang="de-DE" altLang="de-DE" dirty="0"/>
              <a:t> </a:t>
            </a:r>
            <a:fld id="{B279984B-6F6A-42DD-88D9-9DD660D4E675}" type="slidenum">
              <a:rPr lang="de-DE" altLang="de-DE" smtClean="0"/>
              <a:pPr eaLnBrk="1" hangingPunct="1">
                <a:spcBef>
                  <a:spcPct val="50000"/>
                </a:spcBef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1033" name="Rectangle 11"/>
          <p:cNvSpPr>
            <a:spLocks noChangeArrowheads="1"/>
          </p:cNvSpPr>
          <p:nvPr userDrawn="1"/>
        </p:nvSpPr>
        <p:spPr bwMode="auto">
          <a:xfrm>
            <a:off x="812800" y="990600"/>
            <a:ext cx="5127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de-DE" altLang="de-DE" sz="600"/>
              <a:t>Ablageort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14" Type="http://schemas.openxmlformats.org/officeDocument/2006/relationships/image" Target="../media/image5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e-DE" altLang="en-US"/>
              <a:t>Feature Location Techniques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de-DE" altLang="en-US" dirty="0"/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1219200" y="4724400"/>
            <a:ext cx="455771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/>
              <a:t>Timo Bergerbusch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/>
              <a:t>Seminar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/>
              <a:t>am Lehrstuhl für Software Engineering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/>
              <a:t>RWTH Aachen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Latent Semantisches </a:t>
            </a:r>
            <a:r>
              <a:rPr lang="de-DE" dirty="0" err="1"/>
              <a:t>Indexing</a:t>
            </a:r>
            <a:r>
              <a:rPr lang="de-DE" dirty="0"/>
              <a:t> (LSI)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3587152" y="1259468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err="1"/>
              <a:t>Step</a:t>
            </a:r>
            <a:r>
              <a:rPr lang="de-DE" sz="1800" dirty="0"/>
              <a:t> 1 </a:t>
            </a:r>
            <a:r>
              <a:rPr lang="de-DE" sz="1800" dirty="0" err="1"/>
              <a:t>and</a:t>
            </a:r>
            <a:r>
              <a:rPr lang="de-DE" sz="1800" dirty="0"/>
              <a:t> 2: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1436360" y="1821468"/>
                <a:ext cx="6159975" cy="38512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/>
                      </m:mr>
                      <m:m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𝑎𝑐𝑡𝑖𝑜𝑛</m:t>
                          </m:r>
                        </m:e>
                      </m:mr>
                      <m:m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𝑎𝑢𝑡𝑜𝑚𝑎𝑡𝑖𝑐</m:t>
                          </m:r>
                        </m:e>
                      </m:mr>
                      <m:m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𝑐𝑜𝑛𝑡𝑟𝑜𝑙𝑙𝑒𝑟</m:t>
                          </m:r>
                        </m:e>
                      </m:mr>
                      <m:m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𝑑𝑜</m:t>
                          </m:r>
                        </m:e>
                      </m:mr>
                      <m:m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𝑒𝑑𝑔𝑒</m:t>
                          </m:r>
                        </m:e>
                      </m:mr>
                      <m:m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𝑓𝑖𝑙𝑒</m:t>
                          </m:r>
                        </m:e>
                      </m:mr>
                      <m:m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𝑓𝑟𝑒𝑒</m:t>
                          </m:r>
                        </m:e>
                      </m:mr>
                      <m:m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𝑖𝑛𝑡𝑒𝑟𝑛𝑎𝑙</m:t>
                          </m:r>
                        </m:e>
                      </m:mr>
                      <m:m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𝑚𝑎𝑝</m:t>
                          </m:r>
                        </m:e>
                      </m:mr>
                      <m:m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𝑚𝑖𝑛𝑑</m:t>
                          </m:r>
                        </m:e>
                      </m:mr>
                      <m:m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e>
                      </m:mr>
                      <m:m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𝑛𝑜𝑑𝑒</m:t>
                          </m:r>
                        </m:e>
                      </m:mr>
                      <m:m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𝑝𝑒𝑟𝑓𝑜𝑟𝑚𝑒𝑑</m:t>
                          </m:r>
                        </m:e>
                      </m:mr>
                      <m:m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𝑟𝑢𝑛</m:t>
                          </m:r>
                        </m:e>
                      </m:mr>
                      <m:m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𝑠𝑎𝑣𝑒</m:t>
                          </m:r>
                        </m:e>
                      </m:mr>
                    </m:m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8"/>
                                  <m:mcJc m:val="center"/>
                                </m:mcPr>
                              </m:mc>
                            </m:mcs>
                            <m:ctrlP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de-DE" sz="1600" dirty="0"/>
                  <a:t>, </a:t>
                </a:r>
                <a14:m>
                  <m:oMath xmlns:m="http://schemas.openxmlformats.org/officeDocument/2006/math"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600" b="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/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de-DE" sz="1600" dirty="0"/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360" y="1821468"/>
                <a:ext cx="6159975" cy="38512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feld 17"/>
          <p:cNvSpPr txBox="1"/>
          <p:nvPr/>
        </p:nvSpPr>
        <p:spPr>
          <a:xfrm>
            <a:off x="6848374" y="1322517"/>
            <a:ext cx="1495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0000CC"/>
                </a:solidFill>
                <a:latin typeface="Comic Sans MS" panose="030F0702030302020204" pitchFamily="66" charset="0"/>
              </a:rPr>
              <a:t>Dokumente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201386" y="4221088"/>
            <a:ext cx="907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0000CC"/>
                </a:solidFill>
                <a:latin typeface="Comic Sans MS" panose="030F0702030302020204" pitchFamily="66" charset="0"/>
              </a:rPr>
              <a:t>Token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7380312" y="6079394"/>
            <a:ext cx="1127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0000CC"/>
                </a:solidFill>
                <a:latin typeface="Comic Sans MS" panose="030F0702030302020204" pitchFamily="66" charset="0"/>
              </a:rPr>
              <a:t>Eingabe</a:t>
            </a:r>
          </a:p>
        </p:txBody>
      </p:sp>
      <p:cxnSp>
        <p:nvCxnSpPr>
          <p:cNvPr id="4" name="Verbinder: gekrümmt 3"/>
          <p:cNvCxnSpPr>
            <a:cxnSpLocks/>
            <a:stCxn id="18" idx="1"/>
          </p:cNvCxnSpPr>
          <p:nvPr/>
        </p:nvCxnSpPr>
        <p:spPr bwMode="auto">
          <a:xfrm rot="10800000" flipV="1">
            <a:off x="6228184" y="1522572"/>
            <a:ext cx="620190" cy="455772"/>
          </a:xfrm>
          <a:prstGeom prst="curvedConnector3">
            <a:avLst/>
          </a:prstGeom>
          <a:solidFill>
            <a:srgbClr val="FFFFFF"/>
          </a:solidFill>
          <a:ln w="9525" cap="flat" cmpd="sng" algn="ctr">
            <a:solidFill>
              <a:srgbClr val="0000CC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8" name="Verbinder: gekrümmt 7"/>
          <p:cNvCxnSpPr>
            <a:stCxn id="20" idx="0"/>
          </p:cNvCxnSpPr>
          <p:nvPr/>
        </p:nvCxnSpPr>
        <p:spPr bwMode="auto">
          <a:xfrm rot="16200000" flipV="1">
            <a:off x="7381039" y="5516505"/>
            <a:ext cx="562162" cy="563616"/>
          </a:xfrm>
          <a:prstGeom prst="curvedConnector2">
            <a:avLst/>
          </a:prstGeom>
          <a:solidFill>
            <a:srgbClr val="FFFFFF"/>
          </a:solidFill>
          <a:ln w="9525" cap="flat" cmpd="sng" algn="ctr">
            <a:solidFill>
              <a:srgbClr val="0000CC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1" name="Verbinder: gekrümmt 10"/>
          <p:cNvCxnSpPr>
            <a:cxnSpLocks/>
            <a:stCxn id="19" idx="0"/>
            <a:endCxn id="10" idx="1"/>
          </p:cNvCxnSpPr>
          <p:nvPr/>
        </p:nvCxnSpPr>
        <p:spPr bwMode="auto">
          <a:xfrm rot="5400000" flipH="1" flipV="1">
            <a:off x="808780" y="3593509"/>
            <a:ext cx="473996" cy="781163"/>
          </a:xfrm>
          <a:prstGeom prst="curvedConnector2">
            <a:avLst/>
          </a:prstGeom>
          <a:solidFill>
            <a:srgbClr val="FFFFFF"/>
          </a:solidFill>
          <a:ln w="9525" cap="flat" cmpd="sng" algn="ctr">
            <a:solidFill>
              <a:srgbClr val="0000CC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431516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Latent Semantisches </a:t>
            </a:r>
            <a:r>
              <a:rPr lang="de-DE" dirty="0" err="1"/>
              <a:t>Indexing</a:t>
            </a:r>
            <a:r>
              <a:rPr lang="de-DE" dirty="0"/>
              <a:t> (LSI)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4006168" y="1235675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err="1"/>
              <a:t>Step</a:t>
            </a:r>
            <a:r>
              <a:rPr lang="de-DE" sz="1800" dirty="0"/>
              <a:t> 3: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4006169" y="5715997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err="1"/>
              <a:t>Step</a:t>
            </a:r>
            <a:r>
              <a:rPr lang="de-DE" sz="1800" dirty="0"/>
              <a:t> 4: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1" y="6151171"/>
            <a:ext cx="6408712" cy="580863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925" y="1670849"/>
            <a:ext cx="6518119" cy="391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013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2000" y="1295400"/>
                <a:ext cx="8130480" cy="5373960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de-DE" dirty="0"/>
                  <a:t>Statistische Wortsuche nach dem Motto:</a:t>
                </a:r>
              </a:p>
              <a:p>
                <a:pPr marL="0" indent="0" algn="ctr" eaLnBrk="1" hangingPunct="1">
                  <a:lnSpc>
                    <a:spcPct val="90000"/>
                  </a:lnSpc>
                  <a:buNone/>
                </a:pPr>
                <a:r>
                  <a:rPr lang="de-DE" dirty="0"/>
                  <a:t>„je öfter ein Wort in einem Dokument auftritt desto relevanter ist das Dokument bzgl. des Wortes“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dirty="0">
                    <a:solidFill>
                      <a:srgbClr val="0000CC"/>
                    </a:solidFill>
                  </a:rPr>
                  <a:t>Term Frequency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𝑡𝑓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de-DE" dirty="0"/>
                  <a:t>ist die Häufigkeit eines Wortes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/>
                  <a:t>im Dokument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>
                    <a:solidFill>
                      <a:srgbClr val="0000CC"/>
                    </a:solidFill>
                  </a:rPr>
                  <a:t>Beispiel: </a:t>
                </a:r>
                <a14:m>
                  <m:oMath xmlns:m="http://schemas.openxmlformats.org/officeDocument/2006/math">
                    <m:r>
                      <a:rPr lang="de-DE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𝑡𝑓</m:t>
                    </m:r>
                    <m:r>
                      <a:rPr lang="de-DE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(„</m:t>
                    </m:r>
                    <m:r>
                      <a:rPr lang="de-DE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𝑠𝑎𝑣𝑒</m:t>
                    </m:r>
                    <m:r>
                      <a:rPr lang="de-DE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“,</m:t>
                    </m:r>
                    <m:r>
                      <a:rPr lang="de-DE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i="1" baseline="-25000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de-DE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de-DE" i="1" dirty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i="1" dirty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de-DE" dirty="0">
                  <a:solidFill>
                    <a:srgbClr val="0000CC"/>
                  </a:solidFill>
                </a:endParaRPr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dirty="0">
                    <a:solidFill>
                      <a:srgbClr val="0000CC"/>
                    </a:solidFill>
                  </a:rPr>
                  <a:t>Inverse </a:t>
                </a:r>
                <a:r>
                  <a:rPr lang="de-DE" dirty="0" err="1">
                    <a:solidFill>
                      <a:srgbClr val="0000CC"/>
                    </a:solidFill>
                  </a:rPr>
                  <a:t>Document</a:t>
                </a:r>
                <a:r>
                  <a:rPr lang="de-DE" dirty="0">
                    <a:solidFill>
                      <a:srgbClr val="0000CC"/>
                    </a:solidFill>
                  </a:rPr>
                  <a:t> Frequency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𝑖𝑑𝑓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ist die relative Häufigkeit eines Terms in allen Dokumenten nach dem Motto:</a:t>
                </a:r>
              </a:p>
              <a:p>
                <a:pPr marL="0" indent="0" algn="ctr" eaLnBrk="1" hangingPunct="1">
                  <a:lnSpc>
                    <a:spcPct val="90000"/>
                  </a:lnSpc>
                  <a:buNone/>
                </a:pPr>
                <a:r>
                  <a:rPr lang="de-DE" dirty="0"/>
                  <a:t>„je mehr Dokumente das Wort verwenden desto weniger Aussagekraft für Unterscheidungen bietet es“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dirty="0"/>
                  <a:t>Also gilt: </a:t>
                </a:r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𝑖𝑑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{"/>
                            <m:endChr m:val="|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}|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mit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de-DE" dirty="0"/>
                  <a:t> die Menge aller Dokumente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dirty="0"/>
                  <a:t>Schlussendlich bildet sich der finale Wert des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𝑡𝑓</m:t>
                    </m:r>
                  </m:oMath>
                </a14:m>
                <a:r>
                  <a:rPr lang="de-DE" dirty="0">
                    <a:solidFill>
                      <a:srgbClr val="0000CC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de-DE" b="0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𝑖𝑑𝑓</m:t>
                    </m:r>
                    <m:r>
                      <a:rPr lang="de-DE" b="0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/>
                  <a:t>als</a:t>
                </a:r>
              </a:p>
              <a:p>
                <a:pPr marL="0" indent="0" algn="ctr" eaLnBrk="1" hangingPunct="1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𝑡𝑓</m:t>
                    </m:r>
                  </m:oMath>
                </a14:m>
                <a:r>
                  <a:rPr lang="de-DE" b="0" i="0" dirty="0">
                    <a:latin typeface="+mj-lt"/>
                  </a:rPr>
                  <a:t>-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𝑖𝑑𝑓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 err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i="1" dirty="0" err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de-DE" i="1" dirty="0" err="1" smtClean="0">
                        <a:latin typeface="Cambria Math" panose="02040503050406030204" pitchFamily="18" charset="0"/>
                      </a:rPr>
                      <m:t>𝑡𝑓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 err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i="1" dirty="0" err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) ∗ </m:t>
                    </m:r>
                    <m:r>
                      <a:rPr lang="de-DE" i="1" dirty="0" err="1" smtClean="0">
                        <a:latin typeface="Cambria Math" panose="02040503050406030204" pitchFamily="18" charset="0"/>
                      </a:rPr>
                      <m:t>𝑖𝑑𝑓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dirty="0"/>
                  <a:t>Für </a:t>
                </a:r>
                <a:r>
                  <a:rPr lang="de-DE" dirty="0">
                    <a:solidFill>
                      <a:srgbClr val="0000CC"/>
                    </a:solidFill>
                  </a:rPr>
                  <a:t>mehrere</a:t>
                </a:r>
                <a:r>
                  <a:rPr lang="de-DE" dirty="0"/>
                  <a:t> </a:t>
                </a:r>
                <a:r>
                  <a:rPr lang="de-DE" dirty="0">
                    <a:solidFill>
                      <a:srgbClr val="0000CC"/>
                    </a:solidFill>
                  </a:rPr>
                  <a:t>Terme</a:t>
                </a:r>
                <a:r>
                  <a:rPr lang="de-DE" dirty="0"/>
                  <a:t> werden die Werte einfach </a:t>
                </a:r>
                <a:r>
                  <a:rPr lang="de-DE" dirty="0">
                    <a:solidFill>
                      <a:srgbClr val="0000CC"/>
                    </a:solidFill>
                  </a:rPr>
                  <a:t>addiert</a:t>
                </a:r>
              </a:p>
            </p:txBody>
          </p:sp>
        </mc:Choice>
        <mc:Fallback xmlns="">
          <p:sp>
            <p:nvSpPr>
              <p:cNvPr id="174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2000" y="1295400"/>
                <a:ext cx="8130480" cy="5373960"/>
              </a:xfrm>
              <a:blipFill>
                <a:blip r:embed="rId3"/>
                <a:stretch>
                  <a:fillRect l="-675" t="-1135" r="-134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kern="0" dirty="0"/>
              <a:t>Term Frequency – Inverse </a:t>
            </a:r>
            <a:r>
              <a:rPr lang="de-DE" kern="0" dirty="0" err="1"/>
              <a:t>Document</a:t>
            </a:r>
            <a:r>
              <a:rPr lang="de-DE" kern="0" dirty="0"/>
              <a:t> Frequency (</a:t>
            </a:r>
            <a:r>
              <a:rPr lang="de-DE" kern="0" dirty="0" err="1"/>
              <a:t>tf-idf</a:t>
            </a:r>
            <a:r>
              <a:rPr lang="de-DE" kern="0" dirty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8265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Term Frequency – Inverse </a:t>
            </a:r>
            <a:r>
              <a:rPr lang="de-DE" dirty="0" err="1"/>
              <a:t>Document</a:t>
            </a:r>
            <a:r>
              <a:rPr lang="de-DE" dirty="0"/>
              <a:t> Frequency (</a:t>
            </a:r>
            <a:r>
              <a:rPr lang="de-DE" dirty="0" err="1"/>
              <a:t>tf-idf</a:t>
            </a:r>
            <a:r>
              <a:rPr lang="de-DE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Im Beispiel: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𝑎𝑢𝑡𝑜𝑚𝑎𝑡𝑖𝑐</m:t>
                    </m:r>
                  </m:oMath>
                </a14:m>
                <a:r>
                  <a:rPr lang="de-DE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𝑠𝑎𝑣𝑒</m:t>
                    </m:r>
                  </m:oMath>
                </a14:m>
                <a:r>
                  <a:rPr lang="de-DE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𝑓𝑖𝑙𝑒</m:t>
                    </m:r>
                  </m:oMath>
                </a14:m>
                <a:endParaRPr lang="de-DE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b="0" dirty="0"/>
                  <a:t> kommt in den Dokumenten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b="0" dirty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b="0" dirty="0"/>
                  <a:t> vor, also gilt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𝑖𝑑𝑓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num>
                              <m:den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de-DE" b="0" dirty="0"/>
                  <a:t> und analog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𝑖𝑑𝑓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de-DE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b="0" dirty="0"/>
                  <a:t>, </a:t>
                </a:r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𝑖𝑑𝑓</m:t>
                    </m:r>
                    <m:d>
                      <m:d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de-DE" b="0" dirty="0"/>
              </a:p>
              <a:p>
                <a:pPr lvl="1"/>
                <a:endParaRPr lang="de-DE" b="0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67" t="-5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2387109"/>
                  </p:ext>
                </p:extLst>
              </p:nvPr>
            </p:nvGraphicFramePr>
            <p:xfrm>
              <a:off x="99600" y="3645024"/>
              <a:ext cx="8892000" cy="1823397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980000">
                      <a:extLst>
                        <a:ext uri="{9D8B030D-6E8A-4147-A177-3AD203B41FA5}">
                          <a16:colId xmlns:a16="http://schemas.microsoft.com/office/drawing/2014/main" val="583527447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1697343317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4198482354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548450707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1792432355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1562776481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2639012228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50398030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384632930"/>
                        </a:ext>
                      </a:extLst>
                    </a:gridCol>
                  </a:tblGrid>
                  <a:tr h="361390"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extLst>
                      <a:ext uri="{0D108BD9-81ED-4DB2-BD59-A6C34878D82A}">
                        <a16:rowId xmlns:a16="http://schemas.microsoft.com/office/drawing/2014/main" val="645823341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800" b="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0.6021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1.2041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extLst>
                      <a:ext uri="{0D108BD9-81ED-4DB2-BD59-A6C34878D82A}">
                        <a16:rowId xmlns:a16="http://schemas.microsoft.com/office/drawing/2014/main" val="2889100242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0.1249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0.2499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0.1249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0.1249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0.1249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0.1249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extLst>
                      <a:ext uri="{0D108BD9-81ED-4DB2-BD59-A6C34878D82A}">
                        <a16:rowId xmlns:a16="http://schemas.microsoft.com/office/drawing/2014/main" val="2902411384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extLst>
                      <a:ext uri="{0D108BD9-81ED-4DB2-BD59-A6C34878D82A}">
                        <a16:rowId xmlns:a16="http://schemas.microsoft.com/office/drawing/2014/main" val="3861487625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  <m:e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𝑡𝑓</m:t>
                                  </m:r>
                                </m:e>
                              </m:nary>
                            </m:oMath>
                          </a14:m>
                          <a:r>
                            <a:rPr lang="de-DE" sz="1800" b="0" dirty="0"/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𝑖𝑑𝑓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de-DE" sz="1800" b="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0.727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1.454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0.1249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0.1249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0.1249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0.1249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extLst>
                      <a:ext uri="{0D108BD9-81ED-4DB2-BD59-A6C34878D82A}">
                        <a16:rowId xmlns:a16="http://schemas.microsoft.com/office/drawing/2014/main" val="8082545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2387109"/>
                  </p:ext>
                </p:extLst>
              </p:nvPr>
            </p:nvGraphicFramePr>
            <p:xfrm>
              <a:off x="99600" y="3645024"/>
              <a:ext cx="8892000" cy="1823397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980000">
                      <a:extLst>
                        <a:ext uri="{9D8B030D-6E8A-4147-A177-3AD203B41FA5}">
                          <a16:colId xmlns:a16="http://schemas.microsoft.com/office/drawing/2014/main" val="583527447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1697343317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4198482354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548450707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1792432355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1562776481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2639012228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50398030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384632930"/>
                        </a:ext>
                      </a:extLst>
                    </a:gridCol>
                  </a:tblGrid>
                  <a:tr h="361390"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229577" t="-1667" r="-702113" b="-5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331915" t="-1667" r="-607092" b="-5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428873" t="-1667" r="-502817" b="-5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528873" t="-1667" r="-402817" b="-5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628873" t="-1667" r="-302817" b="-5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734043" t="-1667" r="-204965" b="-5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828169" t="-1667" r="-103521" b="-5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928169" t="-1667" r="-3521" b="-59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5823341"/>
                      </a:ext>
                    </a:extLst>
                  </a:tr>
                  <a:tr h="36139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308" t="-103390" r="-350462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229577" t="-103390" r="-702113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331915" t="-103390" r="-607092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428873" t="-103390" r="-502817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528873" t="-103390" r="-402817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628873" t="-103390" r="-302817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734043" t="-103390" r="-204965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828169" t="-103390" r="-103521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928169" t="-103390" r="-3521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9100242"/>
                      </a:ext>
                    </a:extLst>
                  </a:tr>
                  <a:tr h="36139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308" t="-200000" r="-350462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229577" t="-200000" r="-702113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331915" t="-200000" r="-607092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428873" t="-200000" r="-502817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528873" t="-200000" r="-402817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628873" t="-200000" r="-302817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734043" t="-200000" r="-204965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828169" t="-200000" r="-103521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928169" t="-200000" r="-3521" b="-39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2411384"/>
                      </a:ext>
                    </a:extLst>
                  </a:tr>
                  <a:tr h="36139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308" t="-300000" r="-350462" b="-2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229577" t="-300000" r="-702113" b="-2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331915" t="-300000" r="-607092" b="-2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428873" t="-300000" r="-502817" b="-2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528873" t="-300000" r="-402817" b="-2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628873" t="-300000" r="-302817" b="-2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734043" t="-300000" r="-204965" b="-2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828169" t="-300000" r="-103521" b="-2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928169" t="-300000" r="-3521" b="-29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1487625"/>
                      </a:ext>
                    </a:extLst>
                  </a:tr>
                  <a:tr h="37783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308" t="-387097" r="-350462" b="-18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229577" t="-387097" r="-702113" b="-18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331915" t="-387097" r="-607092" b="-18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428873" t="-387097" r="-502817" b="-18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528873" t="-387097" r="-402817" b="-18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628873" t="-387097" r="-302817" b="-18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734043" t="-387097" r="-204965" b="-18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828169" t="-387097" r="-103521" b="-18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928169" t="-387097" r="-3521" b="-1822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825452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06803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2000" y="1295400"/>
                <a:ext cx="8130480" cy="5373960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de-DE" dirty="0"/>
                  <a:t>Ist im eigentlichen ein Algorithmus für Suchmaschinen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dirty="0"/>
                  <a:t>Interpretieren von Methoden als Websites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…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/>
                  <a:t> mit zwei Funktionen: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de-DE" dirty="0">
                    <a:solidFill>
                      <a:srgbClr val="0000CC"/>
                    </a:solidFill>
                  </a:rPr>
                  <a:t>Hub</a:t>
                </a:r>
                <a:r>
                  <a:rPr lang="de-DE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:	zeigt auf andere Seiten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de-DE" dirty="0">
                    <a:solidFill>
                      <a:srgbClr val="0000CC"/>
                    </a:solidFill>
                  </a:rPr>
                  <a:t>Authority</a:t>
                </a:r>
                <a:r>
                  <a:rPr lang="de-DE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:	Seiten zeigen auf die eigene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dirty="0"/>
                  <a:t>Jede Seite hat </a:t>
                </a:r>
                <a:r>
                  <a:rPr lang="de-DE" dirty="0">
                    <a:solidFill>
                      <a:srgbClr val="FF0000"/>
                    </a:solidFill>
                  </a:rPr>
                  <a:t>beide</a:t>
                </a:r>
                <a:r>
                  <a:rPr lang="de-DE" dirty="0"/>
                  <a:t> Werte (initial 1)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dirty="0"/>
                  <a:t>Websites als gerichteten Graph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mit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de-DE" dirty="0"/>
                  <a:t> die Websites als Tripel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𝑢𝑛𝑑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𝑧𝑒𝑖𝑔𝑡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𝑎𝑢𝑓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de-DE" b="0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dirty="0"/>
                  <a:t>Berechnen der Hub- und Authority-Werte wie folgt:</a:t>
                </a:r>
              </a:p>
              <a:p>
                <a:pPr marL="914400" lvl="1" indent="-457200" eaLnBrk="1" hangingPunct="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de-DE" dirty="0"/>
                  <a:t>Berechne den Hub-/Authority-Wert der Seite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DE" dirty="0"/>
                  <a:t> als: </a:t>
                </a:r>
              </a:p>
              <a:p>
                <a:pPr marL="457200" lvl="1" indent="0" algn="ctr" eaLnBrk="1" hangingPunct="1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nary>
                  </m:oMath>
                </a14:m>
                <a:r>
                  <a:rPr lang="de-DE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nary>
                  </m:oMath>
                </a14:m>
                <a:endParaRPr lang="de-DE" dirty="0"/>
              </a:p>
              <a:p>
                <a:pPr marL="914400" lvl="1" indent="-457200" eaLnBrk="1" hangingPunct="1">
                  <a:lnSpc>
                    <a:spcPct val="90000"/>
                  </a:lnSpc>
                  <a:buFont typeface="+mj-lt"/>
                  <a:buAutoNum type="arabicPeriod" startAt="2"/>
                </a:pPr>
                <a:r>
                  <a:rPr lang="de-DE" dirty="0"/>
                  <a:t>Normalisieren der Wert der Seite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DE" dirty="0"/>
                  <a:t>:</a:t>
                </a:r>
              </a:p>
              <a:p>
                <a:pPr marL="457200" lvl="1" indent="0" algn="ctr" eaLnBrk="1" hangingPunct="1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9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9"/>
                                          </m:r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9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9"/>
                                          </m:r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9"/>
                                          </m:r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rad>
                      </m:den>
                    </m:f>
                  </m:oMath>
                </a14:m>
                <a:r>
                  <a:rPr lang="de-DE" dirty="0"/>
                  <a:t> ,</a:t>
                </a:r>
                <a:r>
                  <a:rPr lang="de-DE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9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9"/>
                                          </m:r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9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9"/>
                                          </m:r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9"/>
                                          </m:r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rad>
                      </m:den>
                    </m:f>
                  </m:oMath>
                </a14:m>
                <a:endParaRPr lang="de-DE" dirty="0"/>
              </a:p>
              <a:p>
                <a:pPr marL="914400" lvl="1" indent="-457200" eaLnBrk="1" hangingPunct="1">
                  <a:lnSpc>
                    <a:spcPct val="90000"/>
                  </a:lnSpc>
                  <a:buFont typeface="+mj-lt"/>
                  <a:buAutoNum type="arabicPeriod" startAt="3"/>
                </a:pPr>
                <a:r>
                  <a:rPr lang="de-DE" dirty="0"/>
                  <a:t>Zurück zu Schritt 1, </a:t>
                </a:r>
                <a:r>
                  <a:rPr lang="de-DE" dirty="0">
                    <a:solidFill>
                      <a:srgbClr val="FF0000"/>
                    </a:solidFill>
                  </a:rPr>
                  <a:t>bis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/>
                  <a:t>-mal berechnet oder Werte fix</a:t>
                </a:r>
              </a:p>
            </p:txBody>
          </p:sp>
        </mc:Choice>
        <mc:Fallback xmlns="">
          <p:sp>
            <p:nvSpPr>
              <p:cNvPr id="174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2000" y="1295400"/>
                <a:ext cx="8130480" cy="5373960"/>
              </a:xfrm>
              <a:blipFill>
                <a:blip r:embed="rId3"/>
                <a:stretch>
                  <a:fillRect l="-675" t="-113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kern="0" dirty="0"/>
              <a:t>Hyperlink </a:t>
            </a:r>
            <a:r>
              <a:rPr lang="de-DE" kern="0" dirty="0" err="1"/>
              <a:t>Induced</a:t>
            </a:r>
            <a:r>
              <a:rPr lang="de-DE" kern="0" dirty="0"/>
              <a:t> Topic Search (HITS)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7594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kern="0" dirty="0"/>
              <a:t>Hyperlink </a:t>
            </a:r>
            <a:r>
              <a:rPr lang="de-DE" kern="0" dirty="0" err="1"/>
              <a:t>Induced</a:t>
            </a:r>
            <a:r>
              <a:rPr lang="de-DE" kern="0" dirty="0"/>
              <a:t> Topic Search (HITS)</a:t>
            </a:r>
            <a:endParaRPr lang="de-DE" dirty="0"/>
          </a:p>
        </p:txBody>
      </p:sp>
      <p:grpSp>
        <p:nvGrpSpPr>
          <p:cNvPr id="17416" name="Gruppieren 17415"/>
          <p:cNvGrpSpPr/>
          <p:nvPr/>
        </p:nvGrpSpPr>
        <p:grpSpPr>
          <a:xfrm>
            <a:off x="2843808" y="1380630"/>
            <a:ext cx="5688631" cy="3960440"/>
            <a:chOff x="1210763" y="1484784"/>
            <a:chExt cx="6966948" cy="4746289"/>
          </a:xfrm>
        </p:grpSpPr>
        <p:cxnSp>
          <p:nvCxnSpPr>
            <p:cNvPr id="16" name="5-&gt;6"/>
            <p:cNvCxnSpPr>
              <a:cxnSpLocks/>
              <a:stCxn id="44" idx="4"/>
              <a:endCxn id="45" idx="0"/>
            </p:cNvCxnSpPr>
            <p:nvPr/>
          </p:nvCxnSpPr>
          <p:spPr bwMode="auto">
            <a:xfrm>
              <a:off x="1987040" y="5114610"/>
              <a:ext cx="0" cy="390407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8-&gt;7"/>
            <p:cNvCxnSpPr>
              <a:cxnSpLocks/>
              <a:stCxn id="59" idx="0"/>
              <a:endCxn id="52" idx="4"/>
            </p:cNvCxnSpPr>
            <p:nvPr/>
          </p:nvCxnSpPr>
          <p:spPr bwMode="auto">
            <a:xfrm flipV="1">
              <a:off x="4826318" y="5091160"/>
              <a:ext cx="1326" cy="413857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8-&gt;4"/>
            <p:cNvCxnSpPr>
              <a:cxnSpLocks/>
              <a:stCxn id="59" idx="6"/>
              <a:endCxn id="62" idx="4"/>
            </p:cNvCxnSpPr>
            <p:nvPr/>
          </p:nvCxnSpPr>
          <p:spPr bwMode="auto">
            <a:xfrm flipV="1">
              <a:off x="5620225" y="5114610"/>
              <a:ext cx="1777685" cy="753435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7-&gt;4"/>
            <p:cNvCxnSpPr>
              <a:cxnSpLocks/>
              <a:stCxn id="52" idx="6"/>
              <a:endCxn id="62" idx="2"/>
            </p:cNvCxnSpPr>
            <p:nvPr/>
          </p:nvCxnSpPr>
          <p:spPr bwMode="auto">
            <a:xfrm>
              <a:off x="5620225" y="4728132"/>
              <a:ext cx="997883" cy="2345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7-&gt;3"/>
            <p:cNvCxnSpPr>
              <a:cxnSpLocks/>
              <a:stCxn id="52" idx="0"/>
              <a:endCxn id="42" idx="4"/>
            </p:cNvCxnSpPr>
            <p:nvPr/>
          </p:nvCxnSpPr>
          <p:spPr bwMode="auto">
            <a:xfrm flipH="1" flipV="1">
              <a:off x="3533580" y="3512862"/>
              <a:ext cx="1294065" cy="852242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4-&gt;2"/>
            <p:cNvCxnSpPr>
              <a:cxnSpLocks/>
              <a:stCxn id="62" idx="0"/>
              <a:endCxn id="70" idx="4"/>
            </p:cNvCxnSpPr>
            <p:nvPr/>
          </p:nvCxnSpPr>
          <p:spPr bwMode="auto">
            <a:xfrm flipV="1">
              <a:off x="7397910" y="3512862"/>
              <a:ext cx="0" cy="875691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3-&gt;5"/>
            <p:cNvCxnSpPr>
              <a:cxnSpLocks/>
              <a:stCxn id="42" idx="4"/>
              <a:endCxn id="44" idx="0"/>
            </p:cNvCxnSpPr>
            <p:nvPr/>
          </p:nvCxnSpPr>
          <p:spPr bwMode="auto">
            <a:xfrm flipH="1">
              <a:off x="1987040" y="3512862"/>
              <a:ext cx="1546540" cy="875691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1-&gt;3"/>
            <p:cNvCxnSpPr>
              <a:cxnSpLocks/>
              <a:stCxn id="6" idx="4"/>
              <a:endCxn id="42" idx="0"/>
            </p:cNvCxnSpPr>
            <p:nvPr/>
          </p:nvCxnSpPr>
          <p:spPr bwMode="auto">
            <a:xfrm>
              <a:off x="3530351" y="2210840"/>
              <a:ext cx="3228" cy="57596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P8"/>
                <p:cNvSpPr/>
                <p:nvPr/>
              </p:nvSpPr>
              <p:spPr bwMode="auto">
                <a:xfrm>
                  <a:off x="4032412" y="5505017"/>
                  <a:ext cx="1587813" cy="726056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,2,0)</m:t>
                        </m:r>
                      </m:oMath>
                    </m:oMathPara>
                  </a14:m>
                  <a:endParaRPr kumimoji="0" lang="de-DE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59" name="P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032412" y="5505017"/>
                  <a:ext cx="1587813" cy="726056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P7"/>
                <p:cNvSpPr/>
                <p:nvPr/>
              </p:nvSpPr>
              <p:spPr bwMode="auto">
                <a:xfrm>
                  <a:off x="4035065" y="4365104"/>
                  <a:ext cx="1585160" cy="726056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,2,1)</m:t>
                        </m:r>
                      </m:oMath>
                    </m:oMathPara>
                  </a14:m>
                  <a:endParaRPr kumimoji="0" lang="de-DE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52" name="P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035065" y="4365104"/>
                  <a:ext cx="1585160" cy="726056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P6"/>
                <p:cNvSpPr/>
                <p:nvPr/>
              </p:nvSpPr>
              <p:spPr bwMode="auto">
                <a:xfrm>
                  <a:off x="1210763" y="5505017"/>
                  <a:ext cx="1552553" cy="726056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,0,1)</m:t>
                        </m:r>
                      </m:oMath>
                    </m:oMathPara>
                  </a14:m>
                  <a:endParaRPr kumimoji="0" lang="de-DE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45" name="P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10763" y="5505017"/>
                  <a:ext cx="1552553" cy="726056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P5"/>
                <p:cNvSpPr/>
                <p:nvPr/>
              </p:nvSpPr>
              <p:spPr bwMode="auto">
                <a:xfrm>
                  <a:off x="1210763" y="4388554"/>
                  <a:ext cx="1552553" cy="726056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,1,1)</m:t>
                        </m:r>
                      </m:oMath>
                    </m:oMathPara>
                  </a14:m>
                  <a:endParaRPr kumimoji="0" lang="de-DE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44" name="P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10763" y="4388554"/>
                  <a:ext cx="1552553" cy="726056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P4"/>
                <p:cNvSpPr/>
                <p:nvPr/>
              </p:nvSpPr>
              <p:spPr bwMode="auto">
                <a:xfrm>
                  <a:off x="6618107" y="4388554"/>
                  <a:ext cx="1559604" cy="726056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,1,2)</m:t>
                        </m:r>
                      </m:oMath>
                    </m:oMathPara>
                  </a14:m>
                  <a:endParaRPr kumimoji="0" lang="de-DE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62" name="P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618107" y="4388554"/>
                  <a:ext cx="1559604" cy="726056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P3"/>
                <p:cNvSpPr/>
                <p:nvPr/>
              </p:nvSpPr>
              <p:spPr bwMode="auto">
                <a:xfrm>
                  <a:off x="2769774" y="2786806"/>
                  <a:ext cx="1527611" cy="726056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,1,2)</m:t>
                        </m:r>
                      </m:oMath>
                    </m:oMathPara>
                  </a14:m>
                  <a:endParaRPr kumimoji="0" lang="de-DE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42" name="P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69774" y="2786806"/>
                  <a:ext cx="1527611" cy="726056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P2"/>
                <p:cNvSpPr/>
                <p:nvPr/>
              </p:nvSpPr>
              <p:spPr bwMode="auto">
                <a:xfrm>
                  <a:off x="6618108" y="2786806"/>
                  <a:ext cx="1559601" cy="726056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,0,1)</m:t>
                        </m:r>
                      </m:oMath>
                    </m:oMathPara>
                  </a14:m>
                  <a:endParaRPr kumimoji="0" lang="de-DE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70" name="P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618108" y="2786806"/>
                  <a:ext cx="1559601" cy="726056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P1"/>
                <p:cNvSpPr/>
                <p:nvPr/>
              </p:nvSpPr>
              <p:spPr bwMode="auto">
                <a:xfrm>
                  <a:off x="2763316" y="1484784"/>
                  <a:ext cx="1534069" cy="726056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,1,0)</m:t>
                        </m:r>
                      </m:oMath>
                    </m:oMathPara>
                  </a14:m>
                  <a:endParaRPr kumimoji="0" lang="de-DE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6" name="P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63316" y="1484784"/>
                  <a:ext cx="1534069" cy="726056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417" name="Textfeld 17416"/>
          <p:cNvSpPr txBox="1"/>
          <p:nvPr/>
        </p:nvSpPr>
        <p:spPr>
          <a:xfrm>
            <a:off x="251520" y="1380630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/>
              <a:t>Nach erster Iteration: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feld 74"/>
              <p:cNvSpPr txBox="1"/>
              <p:nvPr/>
            </p:nvSpPr>
            <p:spPr>
              <a:xfrm>
                <a:off x="416193" y="5530949"/>
                <a:ext cx="8623899" cy="11242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800" dirty="0"/>
                  <a:t>Normalisierungsschritt: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+2²</m:t>
                        </m:r>
                      </m:e>
                    </m:rad>
                    <m:r>
                      <a:rPr lang="de-DE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sz="1800" i="1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de-DE" sz="18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e>
                    </m:rad>
                  </m:oMath>
                </a14:m>
                <a:endParaRPr lang="de-DE" sz="1800" dirty="0"/>
              </a:p>
              <a:p>
                <a:r>
                  <a:rPr lang="de-DE" sz="1800" dirty="0"/>
                  <a:t>		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+0²</m:t>
                        </m:r>
                      </m:e>
                    </m:rad>
                    <m:r>
                      <a:rPr lang="de-DE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sz="1800" i="1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de-DE" sz="18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e>
                    </m:rad>
                  </m:oMath>
                </a14:m>
                <a:endParaRPr lang="de-DE" sz="1800" dirty="0"/>
              </a:p>
              <a:p>
                <a:endParaRPr lang="de-DE" sz="1800" dirty="0"/>
              </a:p>
            </p:txBody>
          </p:sp>
        </mc:Choice>
        <mc:Fallback xmlns="">
          <p:sp>
            <p:nvSpPr>
              <p:cNvPr id="75" name="Textfeld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193" y="5530949"/>
                <a:ext cx="8623899" cy="1124282"/>
              </a:xfrm>
              <a:prstGeom prst="rect">
                <a:avLst/>
              </a:prstGeom>
              <a:blipFill>
                <a:blip r:embed="rId11"/>
                <a:stretch>
                  <a:fillRect l="-5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989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62000" eaLnBrk="1" hangingPunct="1"/>
            <a:r>
              <a:rPr lang="de-DE" altLang="en-US" dirty="0"/>
              <a:t>Gliederung</a:t>
            </a:r>
          </a:p>
        </p:txBody>
      </p:sp>
      <p:grpSp>
        <p:nvGrpSpPr>
          <p:cNvPr id="7200" name="Group 4"/>
          <p:cNvGrpSpPr>
            <a:grpSpLocks/>
          </p:cNvGrpSpPr>
          <p:nvPr/>
        </p:nvGrpSpPr>
        <p:grpSpPr bwMode="auto">
          <a:xfrm>
            <a:off x="1635125" y="2647950"/>
            <a:ext cx="6680200" cy="500063"/>
            <a:chOff x="748" y="3668"/>
            <a:chExt cx="4208" cy="315"/>
          </a:xfrm>
        </p:grpSpPr>
        <p:sp>
          <p:nvSpPr>
            <p:cNvPr id="7202" name="Rectangle 5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3" name="Text Box 6"/>
            <p:cNvSpPr txBox="1">
              <a:spLocks noChangeArrowheads="1"/>
            </p:cNvSpPr>
            <p:nvPr/>
          </p:nvSpPr>
          <p:spPr bwMode="auto">
            <a:xfrm>
              <a:off x="1379" y="3709"/>
              <a:ext cx="128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Freemind Beispiel</a:t>
              </a:r>
            </a:p>
          </p:txBody>
        </p:sp>
        <p:sp>
          <p:nvSpPr>
            <p:cNvPr id="7204" name="Rectangle 7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5" name="Text Box 8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2.</a:t>
              </a:r>
            </a:p>
          </p:txBody>
        </p:sp>
      </p:grpSp>
      <p:grpSp>
        <p:nvGrpSpPr>
          <p:cNvPr id="7194" name="Group 11"/>
          <p:cNvGrpSpPr>
            <a:grpSpLocks/>
          </p:cNvGrpSpPr>
          <p:nvPr/>
        </p:nvGrpSpPr>
        <p:grpSpPr bwMode="auto">
          <a:xfrm>
            <a:off x="1635125" y="3452813"/>
            <a:ext cx="6680200" cy="500062"/>
            <a:chOff x="748" y="3668"/>
            <a:chExt cx="4208" cy="315"/>
          </a:xfrm>
        </p:grpSpPr>
        <p:sp>
          <p:nvSpPr>
            <p:cNvPr id="7196" name="Rectangle 12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7" name="Text Box 13"/>
            <p:cNvSpPr txBox="1">
              <a:spLocks noChangeArrowheads="1"/>
            </p:cNvSpPr>
            <p:nvPr/>
          </p:nvSpPr>
          <p:spPr bwMode="auto">
            <a:xfrm>
              <a:off x="1379" y="3709"/>
              <a:ext cx="17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Grundlegende Funktionen</a:t>
              </a:r>
            </a:p>
          </p:txBody>
        </p:sp>
        <p:sp>
          <p:nvSpPr>
            <p:cNvPr id="7198" name="Rectangle 14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9" name="Text Box 15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3.</a:t>
              </a:r>
            </a:p>
          </p:txBody>
        </p:sp>
      </p:grpSp>
      <p:grpSp>
        <p:nvGrpSpPr>
          <p:cNvPr id="7173" name="Group 17"/>
          <p:cNvGrpSpPr>
            <a:grpSpLocks/>
          </p:cNvGrpSpPr>
          <p:nvPr/>
        </p:nvGrpSpPr>
        <p:grpSpPr bwMode="auto">
          <a:xfrm>
            <a:off x="828675" y="4257675"/>
            <a:ext cx="7486650" cy="500063"/>
            <a:chOff x="240" y="912"/>
            <a:chExt cx="4716" cy="315"/>
          </a:xfrm>
        </p:grpSpPr>
        <p:grpSp>
          <p:nvGrpSpPr>
            <p:cNvPr id="7188" name="Group 18"/>
            <p:cNvGrpSpPr>
              <a:grpSpLocks/>
            </p:cNvGrpSpPr>
            <p:nvPr/>
          </p:nvGrpSpPr>
          <p:grpSpPr bwMode="auto"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7190" name="Rectangle 19"/>
              <p:cNvSpPr>
                <a:spLocks noChangeArrowheads="1"/>
              </p:cNvSpPr>
              <p:nvPr/>
            </p:nvSpPr>
            <p:spPr bwMode="auto"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91" name="Text Box 20"/>
              <p:cNvSpPr txBox="1">
                <a:spLocks noChangeArrowheads="1"/>
              </p:cNvSpPr>
              <p:nvPr/>
            </p:nvSpPr>
            <p:spPr bwMode="auto">
              <a:xfrm>
                <a:off x="1379" y="3709"/>
                <a:ext cx="202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Klassifizierung von Techniken</a:t>
                </a:r>
              </a:p>
            </p:txBody>
          </p:sp>
          <p:sp>
            <p:nvSpPr>
              <p:cNvPr id="7192" name="Rectangle 21"/>
              <p:cNvSpPr>
                <a:spLocks noChangeArrowheads="1"/>
              </p:cNvSpPr>
              <p:nvPr/>
            </p:nvSpPr>
            <p:spPr bwMode="auto"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93" name="Text Box 22"/>
              <p:cNvSpPr txBox="1">
                <a:spLocks noChangeArrowheads="1"/>
              </p:cNvSpPr>
              <p:nvPr/>
            </p:nvSpPr>
            <p:spPr bwMode="auto">
              <a:xfrm>
                <a:off x="797" y="3709"/>
                <a:ext cx="23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4.</a:t>
                </a:r>
              </a:p>
            </p:txBody>
          </p:sp>
        </p:grpSp>
        <p:sp>
          <p:nvSpPr>
            <p:cNvPr id="7189" name="AutoShape 23"/>
            <p:cNvSpPr>
              <a:spLocks noChangeArrowheads="1"/>
            </p:cNvSpPr>
            <p:nvPr/>
          </p:nvSpPr>
          <p:spPr bwMode="auto"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  <p:grpSp>
        <p:nvGrpSpPr>
          <p:cNvPr id="7182" name="Group 25"/>
          <p:cNvGrpSpPr>
            <a:grpSpLocks/>
          </p:cNvGrpSpPr>
          <p:nvPr/>
        </p:nvGrpSpPr>
        <p:grpSpPr bwMode="auto">
          <a:xfrm>
            <a:off x="1635125" y="5062538"/>
            <a:ext cx="6680200" cy="500062"/>
            <a:chOff x="748" y="3668"/>
            <a:chExt cx="4208" cy="315"/>
          </a:xfrm>
        </p:grpSpPr>
        <p:sp>
          <p:nvSpPr>
            <p:cNvPr id="7184" name="Rectangle 26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5" name="Text Box 27"/>
            <p:cNvSpPr txBox="1">
              <a:spLocks noChangeArrowheads="1"/>
            </p:cNvSpPr>
            <p:nvPr/>
          </p:nvSpPr>
          <p:spPr bwMode="auto">
            <a:xfrm>
              <a:off x="1379" y="3709"/>
              <a:ext cx="189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Feature Location Techniken</a:t>
              </a:r>
            </a:p>
          </p:txBody>
        </p:sp>
        <p:sp>
          <p:nvSpPr>
            <p:cNvPr id="7186" name="Rectangle 28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7" name="Text Box 29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5.</a:t>
              </a:r>
            </a:p>
          </p:txBody>
        </p:sp>
      </p:grpSp>
      <p:grpSp>
        <p:nvGrpSpPr>
          <p:cNvPr id="7176" name="Group 32"/>
          <p:cNvGrpSpPr>
            <a:grpSpLocks/>
          </p:cNvGrpSpPr>
          <p:nvPr/>
        </p:nvGrpSpPr>
        <p:grpSpPr bwMode="auto">
          <a:xfrm>
            <a:off x="1635125" y="1843088"/>
            <a:ext cx="6680200" cy="500062"/>
            <a:chOff x="748" y="3668"/>
            <a:chExt cx="4208" cy="315"/>
          </a:xfrm>
        </p:grpSpPr>
        <p:sp>
          <p:nvSpPr>
            <p:cNvPr id="7178" name="Rectangle 33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79" name="Text Box 34"/>
            <p:cNvSpPr txBox="1">
              <a:spLocks noChangeArrowheads="1"/>
            </p:cNvSpPr>
            <p:nvPr/>
          </p:nvSpPr>
          <p:spPr bwMode="auto">
            <a:xfrm>
              <a:off x="1379" y="3709"/>
              <a:ext cx="81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Einführung</a:t>
              </a:r>
            </a:p>
          </p:txBody>
        </p:sp>
        <p:sp>
          <p:nvSpPr>
            <p:cNvPr id="7180" name="Rectangle 35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1" name="Text Box 36"/>
            <p:cNvSpPr txBox="1">
              <a:spLocks noChangeArrowheads="1"/>
            </p:cNvSpPr>
            <p:nvPr/>
          </p:nvSpPr>
          <p:spPr bwMode="auto">
            <a:xfrm>
              <a:off x="797" y="3710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/>
                <a:t>1.</a:t>
              </a:r>
            </a:p>
          </p:txBody>
        </p:sp>
      </p:grpSp>
      <p:grpSp>
        <p:nvGrpSpPr>
          <p:cNvPr id="39" name="Group 25"/>
          <p:cNvGrpSpPr>
            <a:grpSpLocks/>
          </p:cNvGrpSpPr>
          <p:nvPr/>
        </p:nvGrpSpPr>
        <p:grpSpPr bwMode="auto">
          <a:xfrm>
            <a:off x="1635126" y="5867400"/>
            <a:ext cx="6680200" cy="500062"/>
            <a:chOff x="748" y="3668"/>
            <a:chExt cx="4208" cy="315"/>
          </a:xfrm>
        </p:grpSpPr>
        <p:sp>
          <p:nvSpPr>
            <p:cNvPr id="41" name="Rectangle 26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42" name="Text Box 27"/>
            <p:cNvSpPr txBox="1">
              <a:spLocks noChangeArrowheads="1"/>
            </p:cNvSpPr>
            <p:nvPr/>
          </p:nvSpPr>
          <p:spPr bwMode="auto">
            <a:xfrm>
              <a:off x="1379" y="3709"/>
              <a:ext cx="43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Fazit</a:t>
              </a:r>
            </a:p>
          </p:txBody>
        </p:sp>
        <p:sp>
          <p:nvSpPr>
            <p:cNvPr id="43" name="Rectangle 28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44" name="Text Box 29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6.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7038799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8130480" cy="530195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dirty="0"/>
              <a:t>Aufteilung der Klassen in die folgende Struktur:</a:t>
            </a:r>
          </a:p>
          <a:p>
            <a:pPr eaLnBrk="1" hangingPunct="1">
              <a:lnSpc>
                <a:spcPct val="90000"/>
              </a:lnSpc>
            </a:pPr>
            <a:endParaRPr lang="de-DE" dirty="0"/>
          </a:p>
          <a:p>
            <a:pPr eaLnBrk="1" hangingPunct="1">
              <a:lnSpc>
                <a:spcPct val="90000"/>
              </a:lnSpc>
            </a:pPr>
            <a:endParaRPr lang="de-DE" dirty="0"/>
          </a:p>
          <a:p>
            <a:pPr eaLnBrk="1" hangingPunct="1">
              <a:lnSpc>
                <a:spcPct val="90000"/>
              </a:lnSpc>
            </a:pPr>
            <a:endParaRPr lang="de-DE" dirty="0"/>
          </a:p>
          <a:p>
            <a:pPr eaLnBrk="1" hangingPunct="1">
              <a:lnSpc>
                <a:spcPct val="90000"/>
              </a:lnSpc>
            </a:pPr>
            <a:endParaRPr lang="de-DE" dirty="0"/>
          </a:p>
          <a:p>
            <a:pPr eaLnBrk="1" hangingPunct="1">
              <a:lnSpc>
                <a:spcPct val="90000"/>
              </a:lnSpc>
            </a:pPr>
            <a:endParaRPr lang="de-DE" dirty="0"/>
          </a:p>
          <a:p>
            <a:pPr eaLnBrk="1" hangingPunct="1">
              <a:lnSpc>
                <a:spcPct val="90000"/>
              </a:lnSpc>
            </a:pPr>
            <a:r>
              <a:rPr lang="de-DE" dirty="0"/>
              <a:t>Unterschied </a:t>
            </a:r>
            <a:r>
              <a:rPr lang="de-DE" dirty="0" err="1">
                <a:solidFill>
                  <a:srgbClr val="0000CC"/>
                </a:solidFill>
              </a:rPr>
              <a:t>static</a:t>
            </a:r>
            <a:r>
              <a:rPr lang="de-DE" dirty="0">
                <a:solidFill>
                  <a:srgbClr val="0000CC"/>
                </a:solidFill>
              </a:rPr>
              <a:t>/</a:t>
            </a:r>
            <a:r>
              <a:rPr lang="de-DE" dirty="0" err="1">
                <a:solidFill>
                  <a:srgbClr val="0000CC"/>
                </a:solidFill>
              </a:rPr>
              <a:t>dynamic</a:t>
            </a:r>
            <a:r>
              <a:rPr lang="de-DE" dirty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de-DE" dirty="0" err="1"/>
              <a:t>static</a:t>
            </a:r>
            <a:r>
              <a:rPr lang="de-DE" dirty="0"/>
              <a:t>: Sammelt Informationen aus dem Code </a:t>
            </a:r>
            <a:r>
              <a:rPr lang="de-DE" dirty="0">
                <a:solidFill>
                  <a:srgbClr val="FF0000"/>
                </a:solidFill>
              </a:rPr>
              <a:t>ohne</a:t>
            </a:r>
            <a:r>
              <a:rPr lang="de-DE" dirty="0"/>
              <a:t> 		        Programmausführung</a:t>
            </a:r>
          </a:p>
          <a:p>
            <a:pPr lvl="1" eaLnBrk="1" hangingPunct="1">
              <a:lnSpc>
                <a:spcPct val="90000"/>
              </a:lnSpc>
            </a:pPr>
            <a:r>
              <a:rPr lang="de-DE" dirty="0" err="1"/>
              <a:t>dynamic</a:t>
            </a:r>
            <a:r>
              <a:rPr lang="de-DE" dirty="0"/>
              <a:t>: Sammelt Informationen </a:t>
            </a:r>
            <a:r>
              <a:rPr lang="de-DE" dirty="0">
                <a:solidFill>
                  <a:srgbClr val="FF0000"/>
                </a:solidFill>
              </a:rPr>
              <a:t>während</a:t>
            </a:r>
            <a:r>
              <a:rPr lang="de-DE" dirty="0"/>
              <a:t> der 	  		        Programmausführung</a:t>
            </a:r>
          </a:p>
          <a:p>
            <a:pPr eaLnBrk="1" hangingPunct="1">
              <a:lnSpc>
                <a:spcPct val="90000"/>
              </a:lnSpc>
            </a:pPr>
            <a:r>
              <a:rPr lang="de-DE" dirty="0"/>
              <a:t>Unterschied </a:t>
            </a:r>
            <a:r>
              <a:rPr lang="de-DE" dirty="0" err="1">
                <a:solidFill>
                  <a:srgbClr val="0000CC"/>
                </a:solidFill>
              </a:rPr>
              <a:t>plain</a:t>
            </a:r>
            <a:r>
              <a:rPr lang="de-DE" dirty="0">
                <a:solidFill>
                  <a:srgbClr val="0000CC"/>
                </a:solidFill>
              </a:rPr>
              <a:t>/</a:t>
            </a:r>
            <a:r>
              <a:rPr lang="de-DE" dirty="0" err="1">
                <a:solidFill>
                  <a:srgbClr val="0000CC"/>
                </a:solidFill>
              </a:rPr>
              <a:t>guided</a:t>
            </a:r>
            <a:r>
              <a:rPr lang="de-DE" dirty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de-DE" dirty="0" err="1"/>
              <a:t>plain</a:t>
            </a:r>
            <a:r>
              <a:rPr lang="de-DE" dirty="0"/>
              <a:t>: Einfach Ausgabe der erhaltenen Daten</a:t>
            </a:r>
          </a:p>
          <a:p>
            <a:pPr lvl="1" eaLnBrk="1" hangingPunct="1">
              <a:lnSpc>
                <a:spcPct val="90000"/>
              </a:lnSpc>
            </a:pPr>
            <a:r>
              <a:rPr lang="de-DE" dirty="0" err="1"/>
              <a:t>guided</a:t>
            </a:r>
            <a:r>
              <a:rPr lang="de-DE" dirty="0"/>
              <a:t>: Bereits Interpretiertes Ergebnis</a:t>
            </a:r>
          </a:p>
          <a:p>
            <a:pPr eaLnBrk="1" hangingPunct="1">
              <a:lnSpc>
                <a:spcPct val="90000"/>
              </a:lnSpc>
            </a:pPr>
            <a:r>
              <a:rPr lang="de-DE" dirty="0"/>
              <a:t>Qualität einer Technik hängt von den </a:t>
            </a:r>
            <a:r>
              <a:rPr lang="de-DE" dirty="0">
                <a:solidFill>
                  <a:srgbClr val="0000CC"/>
                </a:solidFill>
              </a:rPr>
              <a:t>Voraussetzungen</a:t>
            </a:r>
            <a:r>
              <a:rPr lang="de-DE" dirty="0"/>
              <a:t> ab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kern="0" dirty="0"/>
              <a:t>Klassifizierung von Techniken</a:t>
            </a:r>
            <a:endParaRPr lang="de-DE" dirty="0"/>
          </a:p>
        </p:txBody>
      </p:sp>
      <p:grpSp>
        <p:nvGrpSpPr>
          <p:cNvPr id="17436" name="Gruppieren 17435"/>
          <p:cNvGrpSpPr/>
          <p:nvPr/>
        </p:nvGrpSpPr>
        <p:grpSpPr>
          <a:xfrm>
            <a:off x="1478856" y="1772817"/>
            <a:ext cx="5181376" cy="1440160"/>
            <a:chOff x="1478856" y="1772816"/>
            <a:chExt cx="5614044" cy="1863671"/>
          </a:xfrm>
        </p:grpSpPr>
        <p:sp>
          <p:nvSpPr>
            <p:cNvPr id="2" name="Rechteck: abgerundete Ecken 1"/>
            <p:cNvSpPr/>
            <p:nvPr/>
          </p:nvSpPr>
          <p:spPr bwMode="auto">
            <a:xfrm>
              <a:off x="2924622" y="2218031"/>
              <a:ext cx="1152128" cy="288032"/>
            </a:xfrm>
            <a:prstGeom prst="round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static</a:t>
              </a:r>
              <a:endPara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Rechteck: abgerundete Ecken 4"/>
            <p:cNvSpPr/>
            <p:nvPr/>
          </p:nvSpPr>
          <p:spPr bwMode="auto">
            <a:xfrm>
              <a:off x="2924622" y="2929574"/>
              <a:ext cx="1152128" cy="288032"/>
            </a:xfrm>
            <a:prstGeom prst="round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800" dirty="0" err="1">
                  <a:latin typeface="Arial" charset="0"/>
                </a:rPr>
                <a:t>dynamic</a:t>
              </a:r>
              <a:endPara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Rechteck: abgerundete Ecken 5"/>
            <p:cNvSpPr/>
            <p:nvPr/>
          </p:nvSpPr>
          <p:spPr bwMode="auto">
            <a:xfrm>
              <a:off x="5940152" y="1772816"/>
              <a:ext cx="1152128" cy="288032"/>
            </a:xfrm>
            <a:prstGeom prst="round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800" dirty="0" err="1">
                  <a:latin typeface="Arial" charset="0"/>
                </a:rPr>
                <a:t>plain</a:t>
              </a:r>
              <a:endPara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Rechteck: abgerundete Ecken 6"/>
            <p:cNvSpPr/>
            <p:nvPr/>
          </p:nvSpPr>
          <p:spPr bwMode="auto">
            <a:xfrm>
              <a:off x="5940152" y="2196327"/>
              <a:ext cx="1152128" cy="288032"/>
            </a:xfrm>
            <a:prstGeom prst="round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800" dirty="0" err="1">
                  <a:latin typeface="Arial" charset="0"/>
                </a:rPr>
                <a:t>guided</a:t>
              </a:r>
              <a:endPara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Rechteck: abgerundete Ecken 7"/>
            <p:cNvSpPr/>
            <p:nvPr/>
          </p:nvSpPr>
          <p:spPr bwMode="auto">
            <a:xfrm>
              <a:off x="5940772" y="2924944"/>
              <a:ext cx="1152128" cy="288032"/>
            </a:xfrm>
            <a:prstGeom prst="round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800" dirty="0" err="1">
                  <a:latin typeface="Arial" charset="0"/>
                </a:rPr>
                <a:t>plain</a:t>
              </a:r>
              <a:endPara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Rechteck: abgerundete Ecken 8"/>
            <p:cNvSpPr/>
            <p:nvPr/>
          </p:nvSpPr>
          <p:spPr bwMode="auto">
            <a:xfrm>
              <a:off x="5940772" y="3348455"/>
              <a:ext cx="1152128" cy="288032"/>
            </a:xfrm>
            <a:prstGeom prst="round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800" dirty="0" err="1">
                  <a:latin typeface="Arial" charset="0"/>
                </a:rPr>
                <a:t>guided</a:t>
              </a:r>
              <a:endPara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7417" name="Gerade Verbindung mit Pfeil 17416"/>
            <p:cNvCxnSpPr>
              <a:stCxn id="2" idx="3"/>
              <a:endCxn id="6" idx="1"/>
            </p:cNvCxnSpPr>
            <p:nvPr/>
          </p:nvCxnSpPr>
          <p:spPr bwMode="auto">
            <a:xfrm flipV="1">
              <a:off x="4076750" y="1916832"/>
              <a:ext cx="1863402" cy="445215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419" name="Gerade Verbindung mit Pfeil 17418"/>
            <p:cNvCxnSpPr>
              <a:stCxn id="2" idx="3"/>
              <a:endCxn id="7" idx="1"/>
            </p:cNvCxnSpPr>
            <p:nvPr/>
          </p:nvCxnSpPr>
          <p:spPr bwMode="auto">
            <a:xfrm flipV="1">
              <a:off x="4076750" y="2340343"/>
              <a:ext cx="1863402" cy="2170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421" name="Gerade Verbindung mit Pfeil 17420"/>
            <p:cNvCxnSpPr>
              <a:endCxn id="2" idx="1"/>
            </p:cNvCxnSpPr>
            <p:nvPr/>
          </p:nvCxnSpPr>
          <p:spPr bwMode="auto">
            <a:xfrm flipV="1">
              <a:off x="1478856" y="2362047"/>
              <a:ext cx="1445766" cy="351503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423" name="Gerade Verbindung mit Pfeil 17422"/>
            <p:cNvCxnSpPr>
              <a:endCxn id="5" idx="1"/>
            </p:cNvCxnSpPr>
            <p:nvPr/>
          </p:nvCxnSpPr>
          <p:spPr bwMode="auto">
            <a:xfrm>
              <a:off x="1478856" y="2713550"/>
              <a:ext cx="1445766" cy="36004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425" name="Gerade Verbindung mit Pfeil 17424"/>
            <p:cNvCxnSpPr>
              <a:stCxn id="5" idx="3"/>
              <a:endCxn id="8" idx="1"/>
            </p:cNvCxnSpPr>
            <p:nvPr/>
          </p:nvCxnSpPr>
          <p:spPr bwMode="auto">
            <a:xfrm flipV="1">
              <a:off x="4076750" y="3068960"/>
              <a:ext cx="1864022" cy="463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427" name="Gerade Verbindung mit Pfeil 17426"/>
            <p:cNvCxnSpPr>
              <a:stCxn id="5" idx="3"/>
              <a:endCxn id="9" idx="1"/>
            </p:cNvCxnSpPr>
            <p:nvPr/>
          </p:nvCxnSpPr>
          <p:spPr bwMode="auto">
            <a:xfrm>
              <a:off x="4076750" y="3073590"/>
              <a:ext cx="1864022" cy="418881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468653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62000" eaLnBrk="1" hangingPunct="1"/>
            <a:r>
              <a:rPr lang="de-DE" altLang="en-US" dirty="0"/>
              <a:t>Gliederung</a:t>
            </a:r>
          </a:p>
        </p:txBody>
      </p:sp>
      <p:grpSp>
        <p:nvGrpSpPr>
          <p:cNvPr id="7200" name="Group 4"/>
          <p:cNvGrpSpPr>
            <a:grpSpLocks/>
          </p:cNvGrpSpPr>
          <p:nvPr/>
        </p:nvGrpSpPr>
        <p:grpSpPr bwMode="auto">
          <a:xfrm>
            <a:off x="1635125" y="2647950"/>
            <a:ext cx="6680200" cy="500063"/>
            <a:chOff x="748" y="3668"/>
            <a:chExt cx="4208" cy="315"/>
          </a:xfrm>
        </p:grpSpPr>
        <p:sp>
          <p:nvSpPr>
            <p:cNvPr id="7202" name="Rectangle 5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3" name="Text Box 6"/>
            <p:cNvSpPr txBox="1">
              <a:spLocks noChangeArrowheads="1"/>
            </p:cNvSpPr>
            <p:nvPr/>
          </p:nvSpPr>
          <p:spPr bwMode="auto">
            <a:xfrm>
              <a:off x="1379" y="3709"/>
              <a:ext cx="128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Freemind Beispiel</a:t>
              </a:r>
            </a:p>
          </p:txBody>
        </p:sp>
        <p:sp>
          <p:nvSpPr>
            <p:cNvPr id="7204" name="Rectangle 7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5" name="Text Box 8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2.</a:t>
              </a:r>
            </a:p>
          </p:txBody>
        </p:sp>
      </p:grpSp>
      <p:grpSp>
        <p:nvGrpSpPr>
          <p:cNvPr id="7194" name="Group 11"/>
          <p:cNvGrpSpPr>
            <a:grpSpLocks/>
          </p:cNvGrpSpPr>
          <p:nvPr/>
        </p:nvGrpSpPr>
        <p:grpSpPr bwMode="auto">
          <a:xfrm>
            <a:off x="1635125" y="3452813"/>
            <a:ext cx="6680200" cy="500062"/>
            <a:chOff x="748" y="3668"/>
            <a:chExt cx="4208" cy="315"/>
          </a:xfrm>
        </p:grpSpPr>
        <p:sp>
          <p:nvSpPr>
            <p:cNvPr id="7196" name="Rectangle 12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7" name="Text Box 13"/>
            <p:cNvSpPr txBox="1">
              <a:spLocks noChangeArrowheads="1"/>
            </p:cNvSpPr>
            <p:nvPr/>
          </p:nvSpPr>
          <p:spPr bwMode="auto">
            <a:xfrm>
              <a:off x="1379" y="3709"/>
              <a:ext cx="17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Grundlegende Funktionen</a:t>
              </a:r>
            </a:p>
          </p:txBody>
        </p:sp>
        <p:sp>
          <p:nvSpPr>
            <p:cNvPr id="7198" name="Rectangle 14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9" name="Text Box 15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3.</a:t>
              </a:r>
            </a:p>
          </p:txBody>
        </p:sp>
      </p:grpSp>
      <p:grpSp>
        <p:nvGrpSpPr>
          <p:cNvPr id="7188" name="Group 18"/>
          <p:cNvGrpSpPr>
            <a:grpSpLocks/>
          </p:cNvGrpSpPr>
          <p:nvPr/>
        </p:nvGrpSpPr>
        <p:grpSpPr bwMode="auto">
          <a:xfrm>
            <a:off x="1635125" y="4257675"/>
            <a:ext cx="6680200" cy="500063"/>
            <a:chOff x="748" y="3668"/>
            <a:chExt cx="4208" cy="315"/>
          </a:xfrm>
        </p:grpSpPr>
        <p:sp>
          <p:nvSpPr>
            <p:cNvPr id="7190" name="Rectangle 19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1" name="Text Box 20"/>
            <p:cNvSpPr txBox="1">
              <a:spLocks noChangeArrowheads="1"/>
            </p:cNvSpPr>
            <p:nvPr/>
          </p:nvSpPr>
          <p:spPr bwMode="auto">
            <a:xfrm>
              <a:off x="1379" y="3709"/>
              <a:ext cx="20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Klassifizierung von Techniken</a:t>
              </a:r>
            </a:p>
          </p:txBody>
        </p:sp>
        <p:sp>
          <p:nvSpPr>
            <p:cNvPr id="7192" name="Rectangle 21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3" name="Text Box 22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4.</a:t>
              </a:r>
            </a:p>
          </p:txBody>
        </p:sp>
      </p:grpSp>
      <p:grpSp>
        <p:nvGrpSpPr>
          <p:cNvPr id="7174" name="Group 24"/>
          <p:cNvGrpSpPr>
            <a:grpSpLocks/>
          </p:cNvGrpSpPr>
          <p:nvPr/>
        </p:nvGrpSpPr>
        <p:grpSpPr bwMode="auto">
          <a:xfrm>
            <a:off x="828675" y="5062538"/>
            <a:ext cx="7486650" cy="500062"/>
            <a:chOff x="240" y="912"/>
            <a:chExt cx="4716" cy="315"/>
          </a:xfrm>
        </p:grpSpPr>
        <p:grpSp>
          <p:nvGrpSpPr>
            <p:cNvPr id="7182" name="Group 25"/>
            <p:cNvGrpSpPr>
              <a:grpSpLocks/>
            </p:cNvGrpSpPr>
            <p:nvPr/>
          </p:nvGrpSpPr>
          <p:grpSpPr bwMode="auto"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7184" name="Rectangle 26"/>
              <p:cNvSpPr>
                <a:spLocks noChangeArrowheads="1"/>
              </p:cNvSpPr>
              <p:nvPr/>
            </p:nvSpPr>
            <p:spPr bwMode="auto"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85" name="Text Box 27"/>
              <p:cNvSpPr txBox="1">
                <a:spLocks noChangeArrowheads="1"/>
              </p:cNvSpPr>
              <p:nvPr/>
            </p:nvSpPr>
            <p:spPr bwMode="auto">
              <a:xfrm>
                <a:off x="1379" y="3709"/>
                <a:ext cx="189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Feature Location Techniken</a:t>
                </a:r>
              </a:p>
            </p:txBody>
          </p:sp>
          <p:sp>
            <p:nvSpPr>
              <p:cNvPr id="7186" name="Rectangle 28"/>
              <p:cNvSpPr>
                <a:spLocks noChangeArrowheads="1"/>
              </p:cNvSpPr>
              <p:nvPr/>
            </p:nvSpPr>
            <p:spPr bwMode="auto"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87" name="Text Box 29"/>
              <p:cNvSpPr txBox="1">
                <a:spLocks noChangeArrowheads="1"/>
              </p:cNvSpPr>
              <p:nvPr/>
            </p:nvSpPr>
            <p:spPr bwMode="auto">
              <a:xfrm>
                <a:off x="797" y="3709"/>
                <a:ext cx="23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5.</a:t>
                </a:r>
              </a:p>
            </p:txBody>
          </p:sp>
        </p:grpSp>
        <p:sp>
          <p:nvSpPr>
            <p:cNvPr id="7183" name="AutoShape 30"/>
            <p:cNvSpPr>
              <a:spLocks noChangeArrowheads="1"/>
            </p:cNvSpPr>
            <p:nvPr/>
          </p:nvSpPr>
          <p:spPr bwMode="auto"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  <p:grpSp>
        <p:nvGrpSpPr>
          <p:cNvPr id="7176" name="Group 32"/>
          <p:cNvGrpSpPr>
            <a:grpSpLocks/>
          </p:cNvGrpSpPr>
          <p:nvPr/>
        </p:nvGrpSpPr>
        <p:grpSpPr bwMode="auto">
          <a:xfrm>
            <a:off x="1635125" y="1843088"/>
            <a:ext cx="6680200" cy="500062"/>
            <a:chOff x="748" y="3668"/>
            <a:chExt cx="4208" cy="315"/>
          </a:xfrm>
        </p:grpSpPr>
        <p:sp>
          <p:nvSpPr>
            <p:cNvPr id="7178" name="Rectangle 33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79" name="Text Box 34"/>
            <p:cNvSpPr txBox="1">
              <a:spLocks noChangeArrowheads="1"/>
            </p:cNvSpPr>
            <p:nvPr/>
          </p:nvSpPr>
          <p:spPr bwMode="auto">
            <a:xfrm>
              <a:off x="1379" y="3709"/>
              <a:ext cx="81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Einführung</a:t>
              </a:r>
            </a:p>
          </p:txBody>
        </p:sp>
        <p:sp>
          <p:nvSpPr>
            <p:cNvPr id="7180" name="Rectangle 35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1" name="Text Box 36"/>
            <p:cNvSpPr txBox="1">
              <a:spLocks noChangeArrowheads="1"/>
            </p:cNvSpPr>
            <p:nvPr/>
          </p:nvSpPr>
          <p:spPr bwMode="auto">
            <a:xfrm>
              <a:off x="797" y="3710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/>
                <a:t>1.</a:t>
              </a:r>
            </a:p>
          </p:txBody>
        </p:sp>
      </p:grpSp>
      <p:grpSp>
        <p:nvGrpSpPr>
          <p:cNvPr id="39" name="Group 25"/>
          <p:cNvGrpSpPr>
            <a:grpSpLocks/>
          </p:cNvGrpSpPr>
          <p:nvPr/>
        </p:nvGrpSpPr>
        <p:grpSpPr bwMode="auto">
          <a:xfrm>
            <a:off x="1635126" y="5867400"/>
            <a:ext cx="6680200" cy="500062"/>
            <a:chOff x="748" y="3668"/>
            <a:chExt cx="4208" cy="315"/>
          </a:xfrm>
        </p:grpSpPr>
        <p:sp>
          <p:nvSpPr>
            <p:cNvPr id="41" name="Rectangle 26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42" name="Text Box 27"/>
            <p:cNvSpPr txBox="1">
              <a:spLocks noChangeArrowheads="1"/>
            </p:cNvSpPr>
            <p:nvPr/>
          </p:nvSpPr>
          <p:spPr bwMode="auto">
            <a:xfrm>
              <a:off x="1379" y="3709"/>
              <a:ext cx="43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Fazit</a:t>
              </a:r>
            </a:p>
          </p:txBody>
        </p:sp>
        <p:sp>
          <p:nvSpPr>
            <p:cNvPr id="43" name="Rectangle 28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44" name="Text Box 29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6.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81806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kern="0" dirty="0"/>
              <a:t>Find-Concept (FC)</a:t>
            </a:r>
            <a:endParaRPr lang="de-DE" dirty="0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755576" y="1314425"/>
            <a:ext cx="8130480" cy="5301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e-DE" kern="0" dirty="0"/>
              <a:t>Voraussetzungen: Objekt-orientiert, sinnvolle Kommentare, Methoden- und Variablennamen, Verben = Methoden, Nomen = Objekte</a:t>
            </a:r>
          </a:p>
          <a:p>
            <a:pPr eaLnBrk="1" hangingPunct="1">
              <a:lnSpc>
                <a:spcPct val="90000"/>
              </a:lnSpc>
            </a:pPr>
            <a:r>
              <a:rPr lang="de-DE" kern="0" dirty="0">
                <a:solidFill>
                  <a:srgbClr val="0000CC"/>
                </a:solidFill>
              </a:rPr>
              <a:t>direct objects </a:t>
            </a:r>
            <a:r>
              <a:rPr lang="de-DE" kern="0" dirty="0"/>
              <a:t>(DO): Nomen zu einem Verb</a:t>
            </a:r>
          </a:p>
          <a:p>
            <a:pPr eaLnBrk="1" hangingPunct="1">
              <a:lnSpc>
                <a:spcPct val="90000"/>
              </a:lnSpc>
            </a:pPr>
            <a:r>
              <a:rPr lang="de-DE" kern="0" dirty="0"/>
              <a:t>Eingabe: Intension des Features als verb-DO Paare</a:t>
            </a:r>
          </a:p>
          <a:p>
            <a:pPr eaLnBrk="1" hangingPunct="1">
              <a:lnSpc>
                <a:spcPct val="90000"/>
              </a:lnSpc>
            </a:pPr>
            <a:endParaRPr lang="de-DE" kern="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de-DE" kern="0" dirty="0"/>
              <a:t>Vorgehen:</a:t>
            </a:r>
          </a:p>
          <a:p>
            <a:pPr eaLnBrk="1" hangingPunct="1">
              <a:lnSpc>
                <a:spcPct val="90000"/>
              </a:lnSpc>
            </a:pPr>
            <a:r>
              <a:rPr lang="de-DE" kern="0" dirty="0"/>
              <a:t>Aufbau eines </a:t>
            </a:r>
            <a:r>
              <a:rPr lang="de-DE" dirty="0">
                <a:solidFill>
                  <a:srgbClr val="0000CC"/>
                </a:solidFill>
              </a:rPr>
              <a:t>action-</a:t>
            </a:r>
            <a:r>
              <a:rPr lang="de-DE" dirty="0" err="1">
                <a:solidFill>
                  <a:srgbClr val="0000CC"/>
                </a:solidFill>
              </a:rPr>
              <a:t>oriented</a:t>
            </a:r>
            <a:r>
              <a:rPr lang="de-DE" kern="0" dirty="0"/>
              <a:t> </a:t>
            </a:r>
            <a:r>
              <a:rPr lang="de-DE" dirty="0" err="1">
                <a:solidFill>
                  <a:srgbClr val="0000CC"/>
                </a:solidFill>
              </a:rPr>
              <a:t>identifier</a:t>
            </a:r>
            <a:r>
              <a:rPr lang="de-DE" kern="0" dirty="0"/>
              <a:t> </a:t>
            </a:r>
            <a:r>
              <a:rPr lang="de-DE" dirty="0" err="1">
                <a:solidFill>
                  <a:srgbClr val="0000CC"/>
                </a:solidFill>
              </a:rPr>
              <a:t>graph</a:t>
            </a:r>
            <a:r>
              <a:rPr lang="de-DE" kern="0" dirty="0"/>
              <a:t> </a:t>
            </a:r>
            <a:r>
              <a:rPr lang="de-DE" dirty="0" err="1">
                <a:solidFill>
                  <a:srgbClr val="0000CC"/>
                </a:solidFill>
              </a:rPr>
              <a:t>model</a:t>
            </a:r>
            <a:r>
              <a:rPr lang="de-DE" dirty="0"/>
              <a:t> </a:t>
            </a:r>
            <a:r>
              <a:rPr lang="de-DE" dirty="0">
                <a:solidFill>
                  <a:srgbClr val="0000CC"/>
                </a:solidFill>
              </a:rPr>
              <a:t>(AOIG)</a:t>
            </a:r>
          </a:p>
          <a:p>
            <a:pPr lvl="1" eaLnBrk="1" hangingPunct="1">
              <a:lnSpc>
                <a:spcPct val="90000"/>
              </a:lnSpc>
            </a:pPr>
            <a:r>
              <a:rPr lang="de-DE" dirty="0">
                <a:solidFill>
                  <a:srgbClr val="0000CC"/>
                </a:solidFill>
              </a:rPr>
              <a:t>Eine Ecke pro </a:t>
            </a:r>
            <a:r>
              <a:rPr lang="de-DE" dirty="0"/>
              <a:t>Verb, direct object, verb-DO Paare, „</a:t>
            </a:r>
            <a:r>
              <a:rPr lang="de-DE" dirty="0" err="1"/>
              <a:t>use</a:t>
            </a:r>
            <a:r>
              <a:rPr lang="de-DE" dirty="0"/>
              <a:t>“</a:t>
            </a:r>
          </a:p>
          <a:p>
            <a:pPr lvl="1" eaLnBrk="1" hangingPunct="1">
              <a:lnSpc>
                <a:spcPct val="90000"/>
              </a:lnSpc>
            </a:pPr>
            <a:r>
              <a:rPr lang="de-DE" dirty="0">
                <a:solidFill>
                  <a:srgbClr val="0000CC"/>
                </a:solidFill>
              </a:rPr>
              <a:t>Eine Kante pro </a:t>
            </a:r>
            <a:r>
              <a:rPr lang="de-DE" dirty="0"/>
              <a:t>Vereinigung und Verwendung</a:t>
            </a:r>
          </a:p>
          <a:p>
            <a:pPr eaLnBrk="1" hangingPunct="1">
              <a:lnSpc>
                <a:spcPct val="90000"/>
              </a:lnSpc>
            </a:pPr>
            <a:r>
              <a:rPr lang="de-DE" kern="0" dirty="0"/>
              <a:t>Usergestützte Erweiterung des Inputs</a:t>
            </a:r>
            <a:endParaRPr lang="de-DE" dirty="0"/>
          </a:p>
          <a:p>
            <a:pPr eaLnBrk="1" hangingPunct="1">
              <a:lnSpc>
                <a:spcPct val="90000"/>
              </a:lnSpc>
            </a:pPr>
            <a:r>
              <a:rPr lang="de-DE" dirty="0"/>
              <a:t>Nach finalem Erweitern: </a:t>
            </a:r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de-DE" dirty="0"/>
              <a:t>Traversierung durch den AOIG und filtern aller verb-DO Paare passend zum Input </a:t>
            </a:r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de-DE" dirty="0"/>
              <a:t>Identifizierung zugehöriger Methoden </a:t>
            </a:r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de-DE" dirty="0"/>
              <a:t>Anwendung einer Abhängigkeitsanalyse</a:t>
            </a:r>
          </a:p>
        </p:txBody>
      </p:sp>
    </p:spTree>
    <p:extLst>
      <p:ext uri="{BB962C8B-B14F-4D97-AF65-F5344CB8AC3E}">
        <p14:creationId xmlns:p14="http://schemas.microsoft.com/office/powerpoint/2010/main" val="4006598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62000" eaLnBrk="1" hangingPunct="1"/>
            <a:r>
              <a:rPr lang="de-DE" altLang="en-US" dirty="0"/>
              <a:t>Gliederung</a:t>
            </a:r>
          </a:p>
        </p:txBody>
      </p:sp>
      <p:grpSp>
        <p:nvGrpSpPr>
          <p:cNvPr id="7200" name="Group 4"/>
          <p:cNvGrpSpPr>
            <a:grpSpLocks/>
          </p:cNvGrpSpPr>
          <p:nvPr/>
        </p:nvGrpSpPr>
        <p:grpSpPr bwMode="auto">
          <a:xfrm>
            <a:off x="1635125" y="2647950"/>
            <a:ext cx="6680200" cy="500063"/>
            <a:chOff x="748" y="3668"/>
            <a:chExt cx="4208" cy="315"/>
          </a:xfrm>
        </p:grpSpPr>
        <p:sp>
          <p:nvSpPr>
            <p:cNvPr id="7202" name="Rectangle 5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3" name="Text Box 6"/>
            <p:cNvSpPr txBox="1">
              <a:spLocks noChangeArrowheads="1"/>
            </p:cNvSpPr>
            <p:nvPr/>
          </p:nvSpPr>
          <p:spPr bwMode="auto">
            <a:xfrm>
              <a:off x="1379" y="3709"/>
              <a:ext cx="128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Freemind Beispiel</a:t>
              </a:r>
            </a:p>
          </p:txBody>
        </p:sp>
        <p:sp>
          <p:nvSpPr>
            <p:cNvPr id="7204" name="Rectangle 7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5" name="Text Box 8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2.</a:t>
              </a:r>
            </a:p>
          </p:txBody>
        </p:sp>
      </p:grpSp>
      <p:grpSp>
        <p:nvGrpSpPr>
          <p:cNvPr id="7194" name="Group 11"/>
          <p:cNvGrpSpPr>
            <a:grpSpLocks/>
          </p:cNvGrpSpPr>
          <p:nvPr/>
        </p:nvGrpSpPr>
        <p:grpSpPr bwMode="auto">
          <a:xfrm>
            <a:off x="1635125" y="3452813"/>
            <a:ext cx="6680200" cy="500062"/>
            <a:chOff x="748" y="3668"/>
            <a:chExt cx="4208" cy="315"/>
          </a:xfrm>
        </p:grpSpPr>
        <p:sp>
          <p:nvSpPr>
            <p:cNvPr id="7196" name="Rectangle 12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7" name="Text Box 13"/>
            <p:cNvSpPr txBox="1">
              <a:spLocks noChangeArrowheads="1"/>
            </p:cNvSpPr>
            <p:nvPr/>
          </p:nvSpPr>
          <p:spPr bwMode="auto">
            <a:xfrm>
              <a:off x="1379" y="3709"/>
              <a:ext cx="17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Grundlegende Funktionen</a:t>
              </a:r>
            </a:p>
          </p:txBody>
        </p:sp>
        <p:sp>
          <p:nvSpPr>
            <p:cNvPr id="7198" name="Rectangle 14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9" name="Text Box 15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3.</a:t>
              </a:r>
            </a:p>
          </p:txBody>
        </p:sp>
      </p:grpSp>
      <p:grpSp>
        <p:nvGrpSpPr>
          <p:cNvPr id="7188" name="Group 18"/>
          <p:cNvGrpSpPr>
            <a:grpSpLocks/>
          </p:cNvGrpSpPr>
          <p:nvPr/>
        </p:nvGrpSpPr>
        <p:grpSpPr bwMode="auto">
          <a:xfrm>
            <a:off x="1635125" y="4257675"/>
            <a:ext cx="6680200" cy="500063"/>
            <a:chOff x="748" y="3668"/>
            <a:chExt cx="4208" cy="315"/>
          </a:xfrm>
        </p:grpSpPr>
        <p:sp>
          <p:nvSpPr>
            <p:cNvPr id="7190" name="Rectangle 19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1" name="Text Box 20"/>
            <p:cNvSpPr txBox="1">
              <a:spLocks noChangeArrowheads="1"/>
            </p:cNvSpPr>
            <p:nvPr/>
          </p:nvSpPr>
          <p:spPr bwMode="auto">
            <a:xfrm>
              <a:off x="1379" y="3709"/>
              <a:ext cx="20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Klassifizierung von Techniken</a:t>
              </a:r>
            </a:p>
          </p:txBody>
        </p:sp>
        <p:sp>
          <p:nvSpPr>
            <p:cNvPr id="7192" name="Rectangle 21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3" name="Text Box 22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4.</a:t>
              </a:r>
            </a:p>
          </p:txBody>
        </p:sp>
      </p:grpSp>
      <p:grpSp>
        <p:nvGrpSpPr>
          <p:cNvPr id="7182" name="Group 25"/>
          <p:cNvGrpSpPr>
            <a:grpSpLocks/>
          </p:cNvGrpSpPr>
          <p:nvPr/>
        </p:nvGrpSpPr>
        <p:grpSpPr bwMode="auto">
          <a:xfrm>
            <a:off x="1635125" y="5062538"/>
            <a:ext cx="6680200" cy="500062"/>
            <a:chOff x="748" y="3668"/>
            <a:chExt cx="4208" cy="315"/>
          </a:xfrm>
        </p:grpSpPr>
        <p:sp>
          <p:nvSpPr>
            <p:cNvPr id="7184" name="Rectangle 26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5" name="Text Box 27"/>
            <p:cNvSpPr txBox="1">
              <a:spLocks noChangeArrowheads="1"/>
            </p:cNvSpPr>
            <p:nvPr/>
          </p:nvSpPr>
          <p:spPr bwMode="auto">
            <a:xfrm>
              <a:off x="1379" y="3709"/>
              <a:ext cx="189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Feature Location Techniken</a:t>
              </a:r>
            </a:p>
          </p:txBody>
        </p:sp>
        <p:sp>
          <p:nvSpPr>
            <p:cNvPr id="7186" name="Rectangle 28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7" name="Text Box 29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5.</a:t>
              </a:r>
            </a:p>
          </p:txBody>
        </p:sp>
      </p:grpSp>
      <p:grpSp>
        <p:nvGrpSpPr>
          <p:cNvPr id="7175" name="Group 31"/>
          <p:cNvGrpSpPr>
            <a:grpSpLocks/>
          </p:cNvGrpSpPr>
          <p:nvPr/>
        </p:nvGrpSpPr>
        <p:grpSpPr bwMode="auto">
          <a:xfrm>
            <a:off x="828675" y="1843088"/>
            <a:ext cx="7486650" cy="500062"/>
            <a:chOff x="240" y="912"/>
            <a:chExt cx="4716" cy="315"/>
          </a:xfrm>
        </p:grpSpPr>
        <p:grpSp>
          <p:nvGrpSpPr>
            <p:cNvPr id="7176" name="Group 32"/>
            <p:cNvGrpSpPr>
              <a:grpSpLocks/>
            </p:cNvGrpSpPr>
            <p:nvPr/>
          </p:nvGrpSpPr>
          <p:grpSpPr bwMode="auto"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7178" name="Rectangle 33"/>
              <p:cNvSpPr>
                <a:spLocks noChangeArrowheads="1"/>
              </p:cNvSpPr>
              <p:nvPr/>
            </p:nvSpPr>
            <p:spPr bwMode="auto"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79" name="Text Box 34"/>
              <p:cNvSpPr txBox="1">
                <a:spLocks noChangeArrowheads="1"/>
              </p:cNvSpPr>
              <p:nvPr/>
            </p:nvSpPr>
            <p:spPr bwMode="auto">
              <a:xfrm>
                <a:off x="1379" y="3709"/>
                <a:ext cx="81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Einführung</a:t>
                </a:r>
              </a:p>
            </p:txBody>
          </p:sp>
          <p:sp>
            <p:nvSpPr>
              <p:cNvPr id="7180" name="Rectangle 35"/>
              <p:cNvSpPr>
                <a:spLocks noChangeArrowheads="1"/>
              </p:cNvSpPr>
              <p:nvPr/>
            </p:nvSpPr>
            <p:spPr bwMode="auto"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81" name="Text Box 36"/>
              <p:cNvSpPr txBox="1">
                <a:spLocks noChangeArrowheads="1"/>
              </p:cNvSpPr>
              <p:nvPr/>
            </p:nvSpPr>
            <p:spPr bwMode="auto">
              <a:xfrm>
                <a:off x="797" y="3710"/>
                <a:ext cx="2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de-DE" altLang="en-US" sz="1800"/>
                  <a:t>1.</a:t>
                </a:r>
              </a:p>
            </p:txBody>
          </p:sp>
        </p:grpSp>
        <p:sp>
          <p:nvSpPr>
            <p:cNvPr id="7177" name="AutoShape 37"/>
            <p:cNvSpPr>
              <a:spLocks noChangeArrowheads="1"/>
            </p:cNvSpPr>
            <p:nvPr/>
          </p:nvSpPr>
          <p:spPr bwMode="auto"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  <p:grpSp>
        <p:nvGrpSpPr>
          <p:cNvPr id="39" name="Group 25"/>
          <p:cNvGrpSpPr>
            <a:grpSpLocks/>
          </p:cNvGrpSpPr>
          <p:nvPr/>
        </p:nvGrpSpPr>
        <p:grpSpPr bwMode="auto">
          <a:xfrm>
            <a:off x="1635126" y="5867400"/>
            <a:ext cx="6680200" cy="500062"/>
            <a:chOff x="748" y="3668"/>
            <a:chExt cx="4208" cy="315"/>
          </a:xfrm>
        </p:grpSpPr>
        <p:sp>
          <p:nvSpPr>
            <p:cNvPr id="41" name="Rectangle 26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42" name="Text Box 27"/>
            <p:cNvSpPr txBox="1">
              <a:spLocks noChangeArrowheads="1"/>
            </p:cNvSpPr>
            <p:nvPr/>
          </p:nvSpPr>
          <p:spPr bwMode="auto">
            <a:xfrm>
              <a:off x="1379" y="3709"/>
              <a:ext cx="43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Fazit</a:t>
              </a:r>
            </a:p>
          </p:txBody>
        </p:sp>
        <p:sp>
          <p:nvSpPr>
            <p:cNvPr id="43" name="Rectangle 28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44" name="Text Box 29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6.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2811565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kern="0" dirty="0"/>
              <a:t>Dora </a:t>
            </a:r>
            <a:r>
              <a:rPr lang="de-DE" kern="0" dirty="0" err="1"/>
              <a:t>the</a:t>
            </a:r>
            <a:r>
              <a:rPr lang="de-DE" kern="0" dirty="0"/>
              <a:t> </a:t>
            </a:r>
            <a:r>
              <a:rPr lang="de-DE" dirty="0" err="1"/>
              <a:t>P</a:t>
            </a:r>
            <a:r>
              <a:rPr lang="de-DE" kern="0" dirty="0" err="1"/>
              <a:t>rogram</a:t>
            </a:r>
            <a:r>
              <a:rPr lang="de-DE" kern="0" dirty="0"/>
              <a:t> Explorer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 txBox="1">
                <a:spLocks noChangeArrowheads="1"/>
              </p:cNvSpPr>
              <p:nvPr/>
            </p:nvSpPr>
            <p:spPr bwMode="auto">
              <a:xfrm>
                <a:off x="762000" y="1295400"/>
                <a:ext cx="8130480" cy="1298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</a:pPr>
                <a:r>
                  <a:rPr lang="de-DE" kern="0" dirty="0"/>
                  <a:t>Dokument </a:t>
                </a:r>
                <a14:m>
                  <m:oMath xmlns:m="http://schemas.openxmlformats.org/officeDocument/2006/math">
                    <m:r>
                      <a:rPr lang="de-DE" b="0" i="1" kern="0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b="0" i="1" kern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kern="0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kern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kern="0" dirty="0"/>
                  <a:t> als Methodenrumpf der Methode </a:t>
                </a:r>
                <a14:m>
                  <m:oMath xmlns:m="http://schemas.openxmlformats.org/officeDocument/2006/math">
                    <m:r>
                      <a:rPr lang="de-DE" b="0" i="1" kern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de-DE" kern="0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kern="0" dirty="0"/>
                  <a:t>Eingabe: Intension, </a:t>
                </a:r>
                <a:r>
                  <a:rPr lang="de-DE" kern="0" dirty="0" err="1"/>
                  <a:t>seed</a:t>
                </a:r>
                <a:r>
                  <a:rPr lang="de-DE" kern="0" dirty="0"/>
                  <a:t>-Methode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kern="0" dirty="0"/>
                  <a:t> und max. Tiefe</a:t>
                </a:r>
                <a14:m>
                  <m:oMath xmlns:m="http://schemas.openxmlformats.org/officeDocument/2006/math">
                    <m:r>
                      <a:rPr lang="de-DE" b="0" i="0" kern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kern="0" smtClean="0">
                        <a:latin typeface="Cambria Math" panose="02040503050406030204" pitchFamily="18" charset="0"/>
                      </a:rPr>
                      <m:t>𝑑𝑒𝑝𝑡h</m:t>
                    </m:r>
                    <m:r>
                      <a:rPr lang="de-DE" b="0" i="1" kern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kern="0" dirty="0"/>
                  <a:t>der Suche, Funktion </a:t>
                </a:r>
                <a14:m>
                  <m:oMath xmlns:m="http://schemas.openxmlformats.org/officeDocument/2006/math">
                    <m:r>
                      <a:rPr lang="de-DE" i="1" ker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de-DE" kern="0" dirty="0"/>
                  <a:t>, relevant </a:t>
                </a:r>
                <a:r>
                  <a:rPr lang="de-DE" kern="0" dirty="0" err="1"/>
                  <a:t>Threshold</a:t>
                </a:r>
                <a:r>
                  <a:rPr lang="de-DE" kern="0" dirty="0"/>
                  <a:t> </a:t>
                </a:r>
                <a14:m>
                  <m:oMath xmlns:m="http://schemas.openxmlformats.org/officeDocument/2006/math">
                    <m:r>
                      <a:rPr lang="de-DE" b="0" i="1" kern="0" smtClean="0">
                        <a:latin typeface="Cambria Math" panose="02040503050406030204" pitchFamily="18" charset="0"/>
                      </a:rPr>
                      <m:t>𝑟𝑡</m:t>
                    </m:r>
                  </m:oMath>
                </a14:m>
                <a:r>
                  <a:rPr lang="de-DE" kern="0" dirty="0"/>
                  <a:t>, </a:t>
                </a:r>
                <a:r>
                  <a:rPr lang="de-DE" kern="0" dirty="0" err="1"/>
                  <a:t>exploration</a:t>
                </a:r>
                <a:r>
                  <a:rPr lang="de-DE" kern="0" dirty="0"/>
                  <a:t> </a:t>
                </a:r>
                <a:r>
                  <a:rPr lang="de-DE" kern="0" dirty="0" err="1"/>
                  <a:t>Threshold</a:t>
                </a:r>
                <a:r>
                  <a:rPr lang="de-DE" kern="0" dirty="0"/>
                  <a:t> </a:t>
                </a:r>
                <a14:m>
                  <m:oMath xmlns:m="http://schemas.openxmlformats.org/officeDocument/2006/math">
                    <m:r>
                      <a:rPr lang="de-DE" b="0" i="1" kern="0" smtClean="0">
                        <a:latin typeface="Cambria Math" panose="02040503050406030204" pitchFamily="18" charset="0"/>
                      </a:rPr>
                      <m:t>𝑒𝑡</m:t>
                    </m:r>
                  </m:oMath>
                </a14:m>
                <a:endParaRPr lang="de-DE" b="0" kern="0" dirty="0"/>
              </a:p>
            </p:txBody>
          </p:sp>
        </mc:Choice>
        <mc:Fallback>
          <p:sp>
            <p:nvSpPr>
              <p:cNvPr id="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1295400"/>
                <a:ext cx="8130480" cy="1298115"/>
              </a:xfrm>
              <a:prstGeom prst="rect">
                <a:avLst/>
              </a:prstGeom>
              <a:blipFill>
                <a:blip r:embed="rId3"/>
                <a:stretch>
                  <a:fillRect l="-675" t="-471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uppieren 1"/>
          <p:cNvGrpSpPr/>
          <p:nvPr/>
        </p:nvGrpSpPr>
        <p:grpSpPr>
          <a:xfrm>
            <a:off x="251520" y="2276873"/>
            <a:ext cx="8740080" cy="4464495"/>
            <a:chOff x="251520" y="2593515"/>
            <a:chExt cx="8740080" cy="4232787"/>
          </a:xfrm>
        </p:grpSpPr>
        <p:grpSp>
          <p:nvGrpSpPr>
            <p:cNvPr id="40" name="Gruppieren 14"/>
            <p:cNvGrpSpPr/>
            <p:nvPr/>
          </p:nvGrpSpPr>
          <p:grpSpPr>
            <a:xfrm>
              <a:off x="251520" y="2593515"/>
              <a:ext cx="8740080" cy="4232787"/>
              <a:chOff x="142844" y="1428736"/>
              <a:chExt cx="8929750" cy="5286412"/>
            </a:xfrm>
            <a:noFill/>
          </p:grpSpPr>
          <p:sp>
            <p:nvSpPr>
              <p:cNvPr id="113" name="Abgerundetes Rechteck 15"/>
              <p:cNvSpPr/>
              <p:nvPr/>
            </p:nvSpPr>
            <p:spPr>
              <a:xfrm>
                <a:off x="142844" y="1428736"/>
                <a:ext cx="8929750" cy="5286412"/>
              </a:xfrm>
              <a:prstGeom prst="roundRect">
                <a:avLst>
                  <a:gd name="adj" fmla="val 4433"/>
                </a:avLst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1" hangingPunct="1">
                  <a:defRPr/>
                </a:pP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Textfeld 113"/>
              <p:cNvSpPr txBox="1"/>
              <p:nvPr/>
            </p:nvSpPr>
            <p:spPr>
              <a:xfrm>
                <a:off x="3803727" y="1428736"/>
                <a:ext cx="1395027" cy="282070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algn="ctr" eaLnBrk="1" hangingPunct="1">
                  <a:defRPr/>
                </a:pPr>
                <a:r>
                  <a:rPr lang="en-US" sz="1200" dirty="0">
                    <a:latin typeface="Arial" charset="0"/>
                  </a:rPr>
                  <a:t>Dora </a:t>
                </a:r>
                <a:r>
                  <a:rPr lang="en-US" sz="1200" dirty="0" err="1">
                    <a:latin typeface="Arial" charset="0"/>
                  </a:rPr>
                  <a:t>Algorithmus</a:t>
                </a:r>
                <a:endParaRPr lang="en-US" sz="1200" dirty="0">
                  <a:latin typeface="Arial" charset="0"/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AutoShape 1035"/>
                <p:cNvSpPr>
                  <a:spLocks noChangeArrowheads="1"/>
                </p:cNvSpPr>
                <p:nvPr/>
              </p:nvSpPr>
              <p:spPr bwMode="auto">
                <a:xfrm>
                  <a:off x="1956144" y="3313832"/>
                  <a:ext cx="1653575" cy="31064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de-DE" sz="1600" dirty="0"/>
                    <a:t>Prüfen </a:t>
                  </a:r>
                  <a:r>
                    <a:rPr lang="en-US" altLang="de-DE" sz="1600" dirty="0" err="1"/>
                    <a:t>ein</a:t>
                  </a:r>
                  <a:r>
                    <a:rPr lang="en-US" altLang="de-DE" sz="16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alt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altLang="de-DE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de-DE" altLang="de-DE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altLang="de-DE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de-DE" altLang="de-DE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a14:m>
                  <a:endParaRPr lang="en-US" altLang="de-DE" sz="1400" dirty="0"/>
                </a:p>
              </p:txBody>
            </p:sp>
          </mc:Choice>
          <mc:Fallback>
            <p:sp>
              <p:nvSpPr>
                <p:cNvPr id="41" name="AutoShape 10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56144" y="3313832"/>
                  <a:ext cx="1653575" cy="310649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4"/>
                  <a:stretch>
                    <a:fillRect l="-4029" t="-3571" r="-733" b="-23214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AutoShape 1035"/>
                <p:cNvSpPr>
                  <a:spLocks noChangeArrowheads="1"/>
                </p:cNvSpPr>
                <p:nvPr/>
              </p:nvSpPr>
              <p:spPr bwMode="auto">
                <a:xfrm>
                  <a:off x="1823604" y="2719242"/>
                  <a:ext cx="1918654" cy="436137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14:m>
                    <m:oMath xmlns:m="http://schemas.openxmlformats.org/officeDocument/2006/math">
                      <m:r>
                        <a:rPr lang="de-DE" altLang="de-DE" sz="1600" b="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de-DE" sz="1600" i="1" dirty="0" smtClean="0">
                          <a:latin typeface="Cambria Math" panose="02040503050406030204" pitchFamily="18" charset="0"/>
                        </a:rPr>
                        <m:t>={</m:t>
                      </m:r>
                    </m:oMath>
                  </a14:m>
                  <a:r>
                    <a:rPr lang="en-US" altLang="de-DE" sz="1600" i="0" dirty="0">
                      <a:latin typeface="+mj-lt"/>
                    </a:rPr>
                    <a:t>seed-Methode</a:t>
                  </a:r>
                  <a14:m>
                    <m:oMath xmlns:m="http://schemas.openxmlformats.org/officeDocument/2006/math">
                      <m:r>
                        <a:rPr lang="en-US" altLang="de-DE" sz="1600" i="1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a14:m>
                  <a:endParaRPr lang="en-US" altLang="de-DE" sz="1600" dirty="0"/>
                </a:p>
              </p:txBody>
            </p:sp>
          </mc:Choice>
          <mc:Fallback>
            <p:sp>
              <p:nvSpPr>
                <p:cNvPr id="42" name="AutoShape 10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23604" y="2719242"/>
                  <a:ext cx="1918654" cy="436137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5"/>
                  <a:stretch>
                    <a:fillRect l="-1577" r="-2524" b="-1282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Gerade Verbindung mit Pfeil 42"/>
            <p:cNvCxnSpPr>
              <a:cxnSpLocks/>
              <a:stCxn id="115" idx="6"/>
              <a:endCxn id="42" idx="1"/>
            </p:cNvCxnSpPr>
            <p:nvPr/>
          </p:nvCxnSpPr>
          <p:spPr bwMode="auto">
            <a:xfrm flipV="1">
              <a:off x="1141410" y="2937311"/>
              <a:ext cx="682194" cy="152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4" name="Flussdiagramm: Verzweigung 43"/>
            <p:cNvSpPr/>
            <p:nvPr/>
          </p:nvSpPr>
          <p:spPr>
            <a:xfrm>
              <a:off x="2639577" y="3923832"/>
              <a:ext cx="286710" cy="232987"/>
            </a:xfrm>
            <a:prstGeom prst="flowChartDecision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45" name="Gerade Verbindung mit Pfeil 44"/>
            <p:cNvCxnSpPr>
              <a:cxnSpLocks/>
              <a:stCxn id="41" idx="2"/>
              <a:endCxn id="44" idx="0"/>
            </p:cNvCxnSpPr>
            <p:nvPr/>
          </p:nvCxnSpPr>
          <p:spPr bwMode="auto">
            <a:xfrm>
              <a:off x="2782932" y="3624481"/>
              <a:ext cx="0" cy="299351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282109" y="3809416"/>
                  <a:ext cx="1594945" cy="2333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defTabSz="7620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7620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de-DE" altLang="en-US" sz="1400" dirty="0"/>
                    <a:t>[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alt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alt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de-DE" alt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de-DE" altLang="en-US" sz="1400" dirty="0"/>
                    <a:t> keine </a:t>
                  </a:r>
                  <a:r>
                    <a:rPr lang="de-DE" altLang="en-US" sz="1400" dirty="0" err="1"/>
                    <a:t>Bib</a:t>
                  </a:r>
                  <a:r>
                    <a:rPr lang="de-DE" altLang="en-US" sz="1400" dirty="0"/>
                    <a:t>.-</a:t>
                  </a:r>
                  <a:r>
                    <a:rPr lang="de-DE" altLang="en-US" sz="1400" dirty="0" err="1"/>
                    <a:t>Fkt</a:t>
                  </a:r>
                  <a:r>
                    <a:rPr lang="de-DE" altLang="en-US" sz="1400" dirty="0"/>
                    <a:t>]</a:t>
                  </a:r>
                </a:p>
              </p:txBody>
            </p:sp>
          </mc:Choice>
          <mc:Fallback>
            <p:sp>
              <p:nvSpPr>
                <p:cNvPr id="46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82109" y="3809416"/>
                  <a:ext cx="1594945" cy="233380"/>
                </a:xfrm>
                <a:prstGeom prst="rect">
                  <a:avLst/>
                </a:prstGeom>
                <a:blipFill>
                  <a:blip r:embed="rId6"/>
                  <a:stretch>
                    <a:fillRect l="-1145" t="-12500" b="-4250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Gerade Verbindung mit Pfeil 46"/>
            <p:cNvCxnSpPr>
              <a:cxnSpLocks/>
              <a:stCxn id="44" idx="3"/>
              <a:endCxn id="48" idx="1"/>
            </p:cNvCxnSpPr>
            <p:nvPr/>
          </p:nvCxnSpPr>
          <p:spPr bwMode="auto">
            <a:xfrm>
              <a:off x="2926287" y="4040326"/>
              <a:ext cx="2274313" cy="1235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AutoShape 9"/>
                <p:cNvSpPr>
                  <a:spLocks noChangeArrowheads="1"/>
                </p:cNvSpPr>
                <p:nvPr/>
              </p:nvSpPr>
              <p:spPr bwMode="auto">
                <a:xfrm>
                  <a:off x="5200600" y="3805511"/>
                  <a:ext cx="1977224" cy="494338"/>
                </a:xfrm>
                <a:prstGeom prst="roundRect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defTabSz="7620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7620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de-DE" altLang="en-US" sz="1600" dirty="0"/>
                    <a:t>Berechne </a:t>
                  </a:r>
                  <a14:m>
                    <m:oMath xmlns:m="http://schemas.openxmlformats.org/officeDocument/2006/math">
                      <m:r>
                        <a:rPr lang="de-DE" altLang="en-US" sz="1600" b="0" i="1" smtClean="0">
                          <a:latin typeface="Cambria Math" panose="02040503050406030204" pitchFamily="18" charset="0"/>
                        </a:rPr>
                        <m:t>𝑡𝑓</m:t>
                      </m:r>
                    </m:oMath>
                  </a14:m>
                  <a:r>
                    <a:rPr lang="de-DE" altLang="en-US" sz="1600" dirty="0"/>
                    <a:t>-</a:t>
                  </a:r>
                  <a14:m>
                    <m:oMath xmlns:m="http://schemas.openxmlformats.org/officeDocument/2006/math">
                      <m:r>
                        <a:rPr lang="de-DE" altLang="en-US" sz="1600" b="0" i="1" dirty="0" smtClean="0">
                          <a:latin typeface="Cambria Math" panose="02040503050406030204" pitchFamily="18" charset="0"/>
                        </a:rPr>
                        <m:t>𝑖𝑑𝑓</m:t>
                      </m:r>
                      <m:d>
                        <m:dPr>
                          <m:ctrlPr>
                            <a:rPr lang="de-DE" alt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altLang="en-U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altLang="en-US" sz="16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altLang="en-US" sz="16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de-DE" altLang="en-US" sz="1600" dirty="0"/>
                    <a:t> </a:t>
                  </a:r>
                </a:p>
                <a:p>
                  <a:pPr algn="ctr"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de-DE" altLang="en-US" sz="1600" dirty="0"/>
                    <a:t>und </a:t>
                  </a:r>
                  <a14:m>
                    <m:oMath xmlns:m="http://schemas.openxmlformats.org/officeDocument/2006/math">
                      <m:r>
                        <a:rPr lang="de-DE" altLang="en-US" sz="1600" i="1">
                          <a:latin typeface="Cambria Math" panose="02040503050406030204" pitchFamily="18" charset="0"/>
                        </a:rPr>
                        <m:t>𝑡𝑓</m:t>
                      </m:r>
                    </m:oMath>
                  </a14:m>
                  <a:r>
                    <a:rPr lang="de-DE" altLang="en-US" sz="1600" dirty="0"/>
                    <a:t>-</a:t>
                  </a:r>
                  <a14:m>
                    <m:oMath xmlns:m="http://schemas.openxmlformats.org/officeDocument/2006/math">
                      <m:r>
                        <a:rPr lang="de-DE" altLang="en-US" sz="1600" i="1" dirty="0">
                          <a:latin typeface="Cambria Math" panose="02040503050406030204" pitchFamily="18" charset="0"/>
                        </a:rPr>
                        <m:t>𝑖𝑑𝑓</m:t>
                      </m:r>
                      <m:d>
                        <m:dPr>
                          <m:ctrlPr>
                            <a:rPr lang="de-DE" altLang="en-US" sz="1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altLang="en-US" sz="16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de-DE" altLang="en-U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altLang="en-US" sz="1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altLang="en-US" sz="16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de-DE" altLang="en-US" sz="16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a14:m>
                  <a:endParaRPr lang="de-DE" altLang="en-US" sz="1600" dirty="0"/>
                </a:p>
              </p:txBody>
            </p:sp>
          </mc:Choice>
          <mc:Fallback>
            <p:sp>
              <p:nvSpPr>
                <p:cNvPr id="48" name="AutoShap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00600" y="3805511"/>
                  <a:ext cx="1977224" cy="494338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7"/>
                  <a:stretch>
                    <a:fillRect l="-3681" t="-10227" b="-13636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Flussdiagramm: Verzweigung 48"/>
            <p:cNvSpPr/>
            <p:nvPr/>
          </p:nvSpPr>
          <p:spPr>
            <a:xfrm>
              <a:off x="6049807" y="4662176"/>
              <a:ext cx="286710" cy="232987"/>
            </a:xfrm>
            <a:prstGeom prst="flowChartDecision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83" name="Gerade Verbindung mit Pfeil 82"/>
            <p:cNvCxnSpPr>
              <a:cxnSpLocks/>
              <a:stCxn id="48" idx="2"/>
              <a:endCxn id="49" idx="0"/>
            </p:cNvCxnSpPr>
            <p:nvPr/>
          </p:nvCxnSpPr>
          <p:spPr bwMode="auto">
            <a:xfrm>
              <a:off x="6189212" y="4299849"/>
              <a:ext cx="3950" cy="362327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AutoShape 9"/>
                <p:cNvSpPr>
                  <a:spLocks noChangeArrowheads="1"/>
                </p:cNvSpPr>
                <p:nvPr/>
              </p:nvSpPr>
              <p:spPr bwMode="auto">
                <a:xfrm>
                  <a:off x="5456890" y="5412097"/>
                  <a:ext cx="1464645" cy="438214"/>
                </a:xfrm>
                <a:prstGeom prst="roundRect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defTabSz="7620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7620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de-DE" altLang="en-US" sz="1600" dirty="0"/>
                    <a:t>Definiere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alt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alt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de-DE" alt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de-DE" altLang="en-US" sz="1600" dirty="0"/>
                    <a:t> </a:t>
                  </a:r>
                </a:p>
                <a:p>
                  <a:pPr algn="ctr"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de-DE" altLang="en-US" sz="1600" dirty="0"/>
                    <a:t>als relevant</a:t>
                  </a:r>
                </a:p>
              </p:txBody>
            </p:sp>
          </mc:Choice>
          <mc:Fallback>
            <p:sp>
              <p:nvSpPr>
                <p:cNvPr id="84" name="AutoShap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456890" y="5412097"/>
                  <a:ext cx="1464645" cy="438214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8"/>
                  <a:stretch>
                    <a:fillRect t="-14103" b="-23077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5" name="AutoShape 9"/>
            <p:cNvSpPr>
              <a:spLocks noChangeArrowheads="1"/>
            </p:cNvSpPr>
            <p:nvPr/>
          </p:nvSpPr>
          <p:spPr bwMode="auto">
            <a:xfrm>
              <a:off x="7352419" y="5408085"/>
              <a:ext cx="1198604" cy="43929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7620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7620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7620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7620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7620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de-DE" altLang="en-US" sz="1600" dirty="0"/>
                <a:t>Weiter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de-DE" altLang="en-US" sz="1600" dirty="0"/>
                <a:t>erforschen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AutoShape 9"/>
                <p:cNvSpPr>
                  <a:spLocks noChangeArrowheads="1"/>
                </p:cNvSpPr>
                <p:nvPr/>
              </p:nvSpPr>
              <p:spPr bwMode="auto">
                <a:xfrm>
                  <a:off x="3463320" y="5408085"/>
                  <a:ext cx="1701774" cy="439297"/>
                </a:xfrm>
                <a:prstGeom prst="roundRect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defTabSz="7620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7620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de-DE" alt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alt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de-DE" alt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de-DE" altLang="en-US" sz="1600" dirty="0"/>
                    <a:t> und folgende</a:t>
                  </a:r>
                </a:p>
                <a:p>
                  <a:pPr algn="ctr"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de-DE" altLang="en-US" sz="1600" dirty="0"/>
                    <a:t>sind irrelevant</a:t>
                  </a:r>
                </a:p>
              </p:txBody>
            </p:sp>
          </mc:Choice>
          <mc:Fallback>
            <p:sp>
              <p:nvSpPr>
                <p:cNvPr id="86" name="AutoShap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63320" y="5408085"/>
                  <a:ext cx="1701774" cy="439297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9"/>
                  <a:stretch>
                    <a:fillRect t="-14103" b="-23077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Verbinder: gewinkelt 86"/>
            <p:cNvCxnSpPr>
              <a:cxnSpLocks/>
              <a:stCxn id="49" idx="1"/>
              <a:endCxn id="86" idx="0"/>
            </p:cNvCxnSpPr>
            <p:nvPr/>
          </p:nvCxnSpPr>
          <p:spPr bwMode="auto">
            <a:xfrm rot="10800000" flipV="1">
              <a:off x="4314207" y="4778670"/>
              <a:ext cx="1735600" cy="629415"/>
            </a:xfrm>
            <a:prstGeom prst="bentConnector2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8" name="Gerade Verbindung mit Pfeil 87"/>
            <p:cNvCxnSpPr>
              <a:cxnSpLocks/>
              <a:stCxn id="49" idx="2"/>
              <a:endCxn id="84" idx="0"/>
            </p:cNvCxnSpPr>
            <p:nvPr/>
          </p:nvCxnSpPr>
          <p:spPr bwMode="auto">
            <a:xfrm flipH="1">
              <a:off x="6189213" y="4895163"/>
              <a:ext cx="3949" cy="51693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9" name="Verbinder: gewinkelt 88"/>
            <p:cNvCxnSpPr>
              <a:cxnSpLocks/>
              <a:stCxn id="49" idx="3"/>
              <a:endCxn id="85" idx="0"/>
            </p:cNvCxnSpPr>
            <p:nvPr/>
          </p:nvCxnSpPr>
          <p:spPr bwMode="auto">
            <a:xfrm>
              <a:off x="6336518" y="4778670"/>
              <a:ext cx="1615204" cy="629415"/>
            </a:xfrm>
            <a:prstGeom prst="bentConnector2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706910" y="4157515"/>
                  <a:ext cx="1965820" cy="3914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defTabSz="7620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7620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de-DE" altLang="en-US" sz="1400" dirty="0"/>
                    <a:t>[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alt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alt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de-DE" alt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de-DE" altLang="en-US" sz="1400" dirty="0"/>
                    <a:t> eine </a:t>
                  </a:r>
                  <a:r>
                    <a:rPr lang="de-DE" altLang="en-US" sz="1400" dirty="0" err="1"/>
                    <a:t>Bib</a:t>
                  </a:r>
                  <a:r>
                    <a:rPr lang="de-DE" altLang="en-US" sz="1400" dirty="0"/>
                    <a:t>.-</a:t>
                  </a:r>
                  <a:r>
                    <a:rPr lang="de-DE" altLang="en-US" sz="1400" dirty="0" err="1"/>
                    <a:t>Fkt</a:t>
                  </a:r>
                  <a:r>
                    <a:rPr lang="de-DE" altLang="en-US" sz="1400" dirty="0"/>
                    <a:t> </a:t>
                  </a:r>
                  <a:r>
                    <a:rPr lang="de-DE" altLang="en-US" sz="1400" b="1" dirty="0"/>
                    <a:t>oder</a:t>
                  </a:r>
                </a:p>
                <a:p>
                  <a:pPr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de-DE" altLang="en-US" sz="1400" dirty="0"/>
                    <a:t> bereits geprüft]</a:t>
                  </a:r>
                </a:p>
              </p:txBody>
            </p:sp>
          </mc:Choice>
          <mc:Fallback>
            <p:sp>
              <p:nvSpPr>
                <p:cNvPr id="90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06910" y="4157515"/>
                  <a:ext cx="1965820" cy="391475"/>
                </a:xfrm>
                <a:prstGeom prst="rect">
                  <a:avLst/>
                </a:prstGeom>
                <a:blipFill>
                  <a:blip r:embed="rId10"/>
                  <a:stretch>
                    <a:fillRect l="-929" t="-7353" b="-30882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4308450" y="4519497"/>
                  <a:ext cx="1083798" cy="2333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defTabSz="7620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7620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de-DE" altLang="en-US" sz="1400" dirty="0"/>
                    <a:t>[</a:t>
                  </a:r>
                  <a14:m>
                    <m:oMath xmlns:m="http://schemas.openxmlformats.org/officeDocument/2006/math">
                      <m:r>
                        <a:rPr lang="de-DE" altLang="en-US" sz="1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de-DE" alt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altLang="en-US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altLang="en-US" sz="1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altLang="en-US" sz="1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de-DE" altLang="en-US" sz="1400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de-DE" altLang="en-US" sz="1400" b="0" i="1" dirty="0" smtClean="0">
                          <a:latin typeface="Cambria Math" panose="02040503050406030204" pitchFamily="18" charset="0"/>
                        </a:rPr>
                        <m:t>𝑒𝑡</m:t>
                      </m:r>
                    </m:oMath>
                  </a14:m>
                  <a:r>
                    <a:rPr lang="de-DE" altLang="en-US" sz="1400" dirty="0"/>
                    <a:t>]</a:t>
                  </a:r>
                </a:p>
              </p:txBody>
            </p:sp>
          </mc:Choice>
          <mc:Fallback>
            <p:sp>
              <p:nvSpPr>
                <p:cNvPr id="91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308450" y="4519497"/>
                  <a:ext cx="1083798" cy="233380"/>
                </a:xfrm>
                <a:prstGeom prst="rect">
                  <a:avLst/>
                </a:prstGeom>
                <a:blipFill>
                  <a:blip r:embed="rId11"/>
                  <a:stretch>
                    <a:fillRect l="-1685" t="-12500" b="-4250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6553786" y="4544107"/>
                  <a:ext cx="1479399" cy="2333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defTabSz="7620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7620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de-DE" altLang="en-US" sz="1400" dirty="0"/>
                    <a:t>[</a:t>
                  </a:r>
                  <a14:m>
                    <m:oMath xmlns:m="http://schemas.openxmlformats.org/officeDocument/2006/math">
                      <m:r>
                        <a:rPr lang="de-DE" altLang="en-US" sz="1400" b="0" i="1" dirty="0" smtClean="0">
                          <a:latin typeface="Cambria Math" panose="02040503050406030204" pitchFamily="18" charset="0"/>
                        </a:rPr>
                        <m:t>𝑒𝑡</m:t>
                      </m:r>
                      <m:r>
                        <a:rPr lang="de-DE" altLang="en-US" sz="1400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de-DE" altLang="en-US" sz="1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de-DE" alt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altLang="en-US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altLang="en-US" sz="1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altLang="en-US" sz="1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de-DE" altLang="en-US" sz="1400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de-DE" altLang="en-US" sz="1400" b="0" i="1" dirty="0" smtClean="0">
                          <a:latin typeface="Cambria Math" panose="02040503050406030204" pitchFamily="18" charset="0"/>
                        </a:rPr>
                        <m:t>𝑟𝑡</m:t>
                      </m:r>
                    </m:oMath>
                  </a14:m>
                  <a:r>
                    <a:rPr lang="de-DE" altLang="en-US" sz="1400" dirty="0"/>
                    <a:t>]</a:t>
                  </a:r>
                </a:p>
              </p:txBody>
            </p:sp>
          </mc:Choice>
          <mc:Fallback>
            <p:sp>
              <p:nvSpPr>
                <p:cNvPr id="92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553786" y="4544107"/>
                  <a:ext cx="1479399" cy="233380"/>
                </a:xfrm>
                <a:prstGeom prst="rect">
                  <a:avLst/>
                </a:prstGeom>
                <a:blipFill>
                  <a:blip r:embed="rId12"/>
                  <a:stretch>
                    <a:fillRect l="-1235" t="-12500" b="-4250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6132041" y="5093377"/>
                  <a:ext cx="1077429" cy="2333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defTabSz="7620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7620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de-DE" altLang="en-US" sz="1400" dirty="0"/>
                    <a:t>[</a:t>
                  </a:r>
                  <a14:m>
                    <m:oMath xmlns:m="http://schemas.openxmlformats.org/officeDocument/2006/math">
                      <m:r>
                        <a:rPr lang="de-DE" altLang="en-US" sz="1400" b="0" i="1" dirty="0" smtClean="0">
                          <a:latin typeface="Cambria Math" panose="02040503050406030204" pitchFamily="18" charset="0"/>
                        </a:rPr>
                        <m:t>𝑟𝑡</m:t>
                      </m:r>
                      <m:r>
                        <a:rPr lang="de-DE" altLang="en-US" sz="1400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de-DE" altLang="en-US" sz="1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e-DE" altLang="en-US" sz="1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alt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altLang="en-US" sz="1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de-DE" altLang="en-US" sz="1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altLang="en-US" sz="1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de-DE" altLang="en-US" sz="1400" dirty="0"/>
                    <a:t>]</a:t>
                  </a:r>
                </a:p>
              </p:txBody>
            </p:sp>
          </mc:Choice>
          <mc:Fallback>
            <p:sp>
              <p:nvSpPr>
                <p:cNvPr id="93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132041" y="5093377"/>
                  <a:ext cx="1077429" cy="233380"/>
                </a:xfrm>
                <a:prstGeom prst="rect">
                  <a:avLst/>
                </a:prstGeom>
                <a:blipFill>
                  <a:blip r:embed="rId13"/>
                  <a:stretch>
                    <a:fillRect l="-1695" t="-12500" b="-4500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4" name="Gerade Verbindung mit Pfeil 93"/>
            <p:cNvCxnSpPr>
              <a:cxnSpLocks/>
              <a:stCxn id="84" idx="3"/>
              <a:endCxn id="85" idx="1"/>
            </p:cNvCxnSpPr>
            <p:nvPr/>
          </p:nvCxnSpPr>
          <p:spPr bwMode="auto">
            <a:xfrm flipV="1">
              <a:off x="6921536" y="5627733"/>
              <a:ext cx="430883" cy="3471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5" name="Flussdiagramm: Verzweigung 94"/>
            <p:cNvSpPr/>
            <p:nvPr/>
          </p:nvSpPr>
          <p:spPr>
            <a:xfrm>
              <a:off x="6648332" y="6422377"/>
              <a:ext cx="286710" cy="232987"/>
            </a:xfrm>
            <a:prstGeom prst="flowChartDecision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96" name="Verbinder: gewinkelt 95"/>
            <p:cNvCxnSpPr>
              <a:cxnSpLocks/>
              <a:stCxn id="85" idx="2"/>
              <a:endCxn id="95" idx="3"/>
            </p:cNvCxnSpPr>
            <p:nvPr/>
          </p:nvCxnSpPr>
          <p:spPr bwMode="auto">
            <a:xfrm rot="5400000">
              <a:off x="7097639" y="5684787"/>
              <a:ext cx="691489" cy="1016679"/>
            </a:xfrm>
            <a:prstGeom prst="bentConnector2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Textfeld 96"/>
                <p:cNvSpPr txBox="1"/>
                <p:nvPr/>
              </p:nvSpPr>
              <p:spPr>
                <a:xfrm>
                  <a:off x="4610927" y="5942180"/>
                  <a:ext cx="1777658" cy="2509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400" b="0" dirty="0"/>
                    <a:t>[</a:t>
                  </a:r>
                  <a14:m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𝑎𝑘𝑡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𝑇𝑖𝑒𝑓𝑒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𝑑𝑒𝑝𝑡h</m:t>
                      </m:r>
                    </m:oMath>
                  </a14:m>
                  <a:r>
                    <a:rPr lang="de-DE" sz="1400" b="0" dirty="0"/>
                    <a:t>]</a:t>
                  </a:r>
                </a:p>
              </p:txBody>
            </p:sp>
          </mc:Choice>
          <mc:Fallback>
            <p:sp>
              <p:nvSpPr>
                <p:cNvPr id="97" name="Textfeld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0927" y="5942180"/>
                  <a:ext cx="1777658" cy="250946"/>
                </a:xfrm>
                <a:prstGeom prst="rect">
                  <a:avLst/>
                </a:prstGeom>
                <a:blipFill>
                  <a:blip r:embed="rId14"/>
                  <a:stretch>
                    <a:fillRect l="-1027" t="-4651" b="-39535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AutoShape 9"/>
                <p:cNvSpPr>
                  <a:spLocks noChangeArrowheads="1"/>
                </p:cNvSpPr>
                <p:nvPr/>
              </p:nvSpPr>
              <p:spPr bwMode="auto">
                <a:xfrm>
                  <a:off x="2178655" y="6319222"/>
                  <a:ext cx="1900928" cy="439297"/>
                </a:xfrm>
                <a:prstGeom prst="roundRect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defTabSz="7620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7620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14:m>
                    <m:oMath xmlns:m="http://schemas.openxmlformats.org/officeDocument/2006/math">
                      <m:r>
                        <a:rPr lang="de-DE" altLang="en-US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de-DE" alt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altLang="en-US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de-DE" altLang="en-US" sz="1600" b="0" i="1" smtClean="0">
                          <a:latin typeface="Cambria Math" panose="02040503050406030204" pitchFamily="18" charset="0"/>
                        </a:rPr>
                        <m:t>∪</m:t>
                      </m:r>
                    </m:oMath>
                  </a14:m>
                  <a:r>
                    <a:rPr lang="de-DE" altLang="en-US" sz="1600" b="0" i="0" dirty="0">
                      <a:latin typeface="+mj-lt"/>
                    </a:rPr>
                    <a:t> „allen </a:t>
                  </a:r>
                </a:p>
                <a:p>
                  <a:pPr algn="ctr"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de-DE" altLang="en-US" sz="1600" b="0" i="0" dirty="0">
                      <a:latin typeface="+mj-lt"/>
                    </a:rPr>
                    <a:t>Nachbarn von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alt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alt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de-DE" alt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de-DE" altLang="en-US" sz="1600" dirty="0"/>
                    <a:t>“</a:t>
                  </a:r>
                </a:p>
              </p:txBody>
            </p:sp>
          </mc:Choice>
          <mc:Fallback>
            <p:sp>
              <p:nvSpPr>
                <p:cNvPr id="98" name="AutoShap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78655" y="6319222"/>
                  <a:ext cx="1900928" cy="439297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15"/>
                  <a:stretch>
                    <a:fillRect t="-14103" b="-23077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" name="Textfeld 98"/>
                <p:cNvSpPr txBox="1"/>
                <p:nvPr/>
              </p:nvSpPr>
              <p:spPr>
                <a:xfrm>
                  <a:off x="4621560" y="6263300"/>
                  <a:ext cx="1777658" cy="2509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400" b="0" dirty="0"/>
                    <a:t>[</a:t>
                  </a:r>
                  <a14:m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𝑎𝑘𝑡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𝑇𝑖𝑒𝑓𝑒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𝑑𝑒𝑝𝑡h</m:t>
                      </m:r>
                    </m:oMath>
                  </a14:m>
                  <a:r>
                    <a:rPr lang="de-DE" sz="1400" b="0" dirty="0"/>
                    <a:t>]</a:t>
                  </a:r>
                </a:p>
              </p:txBody>
            </p:sp>
          </mc:Choice>
          <mc:Fallback>
            <p:sp>
              <p:nvSpPr>
                <p:cNvPr id="99" name="Textfeld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1560" y="6263300"/>
                  <a:ext cx="1777658" cy="250946"/>
                </a:xfrm>
                <a:prstGeom prst="rect">
                  <a:avLst/>
                </a:prstGeom>
                <a:blipFill>
                  <a:blip r:embed="rId16"/>
                  <a:stretch>
                    <a:fillRect l="-1027" t="-2273" b="-38636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" name="AutoShape 9"/>
                <p:cNvSpPr>
                  <a:spLocks noChangeArrowheads="1"/>
                </p:cNvSpPr>
                <p:nvPr/>
              </p:nvSpPr>
              <p:spPr bwMode="auto">
                <a:xfrm>
                  <a:off x="495621" y="4495014"/>
                  <a:ext cx="1653575" cy="305042"/>
                </a:xfrm>
                <a:prstGeom prst="roundRect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defTabSz="7620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7620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altLang="en-US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de-DE" alt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altLang="en-US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de-DE" altLang="en-US" sz="1600" b="0" i="1" smtClean="0">
                            <a:latin typeface="Cambria Math" panose="02040503050406030204" pitchFamily="18" charset="0"/>
                          </a:rPr>
                          <m:t>\</m:t>
                        </m:r>
                        <m:sSub>
                          <m:sSubPr>
                            <m:ctrlPr>
                              <a:rPr lang="de-DE" alt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altLang="en-US" sz="1600" b="0" i="1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a:rPr lang="de-DE" alt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de-DE" altLang="en-US" sz="1600" dirty="0"/>
                </a:p>
              </p:txBody>
            </p:sp>
          </mc:Choice>
          <mc:Fallback>
            <p:sp>
              <p:nvSpPr>
                <p:cNvPr id="100" name="AutoShap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5621" y="4495014"/>
                  <a:ext cx="1653575" cy="305042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17"/>
                  <a:stretch>
                    <a:fillRect b="-9259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1" name="Verbinder: gewinkelt 100"/>
            <p:cNvCxnSpPr>
              <a:cxnSpLocks/>
              <a:stCxn id="98" idx="1"/>
            </p:cNvCxnSpPr>
            <p:nvPr/>
          </p:nvCxnSpPr>
          <p:spPr bwMode="auto">
            <a:xfrm rot="10800000">
              <a:off x="894571" y="4800055"/>
              <a:ext cx="1284084" cy="1738815"/>
            </a:xfrm>
            <a:prstGeom prst="bentConnector2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2" name="Verbinder: gewinkelt 101"/>
            <p:cNvCxnSpPr>
              <a:stCxn id="100" idx="0"/>
              <a:endCxn id="41" idx="1"/>
            </p:cNvCxnSpPr>
            <p:nvPr/>
          </p:nvCxnSpPr>
          <p:spPr bwMode="auto">
            <a:xfrm rot="5400000" flipH="1" flipV="1">
              <a:off x="1126347" y="3665218"/>
              <a:ext cx="1025857" cy="633736"/>
            </a:xfrm>
            <a:prstGeom prst="bentConnector2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3" name="Verbinder: gewinkelt 102"/>
            <p:cNvCxnSpPr>
              <a:cxnSpLocks/>
              <a:stCxn id="44" idx="2"/>
              <a:endCxn id="100" idx="3"/>
            </p:cNvCxnSpPr>
            <p:nvPr/>
          </p:nvCxnSpPr>
          <p:spPr bwMode="auto">
            <a:xfrm rot="5400000">
              <a:off x="2220706" y="4085309"/>
              <a:ext cx="490716" cy="633736"/>
            </a:xfrm>
            <a:prstGeom prst="bentConnector2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4" name="Verbinder: gewinkelt 103"/>
            <p:cNvCxnSpPr>
              <a:cxnSpLocks/>
              <a:stCxn id="86" idx="1"/>
            </p:cNvCxnSpPr>
            <p:nvPr/>
          </p:nvCxnSpPr>
          <p:spPr bwMode="auto">
            <a:xfrm rot="10800000">
              <a:off x="2149196" y="4747573"/>
              <a:ext cx="1314124" cy="880160"/>
            </a:xfrm>
            <a:prstGeom prst="bentConnector3">
              <a:avLst>
                <a:gd name="adj1" fmla="val 24183"/>
              </a:avLst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5" name="Verbinder: gewinkelt 104"/>
            <p:cNvCxnSpPr>
              <a:cxnSpLocks/>
              <a:stCxn id="95" idx="0"/>
              <a:endCxn id="100" idx="2"/>
            </p:cNvCxnSpPr>
            <p:nvPr/>
          </p:nvCxnSpPr>
          <p:spPr bwMode="auto">
            <a:xfrm rot="16200000" flipV="1">
              <a:off x="3245888" y="2876577"/>
              <a:ext cx="1622321" cy="5469279"/>
            </a:xfrm>
            <a:prstGeom prst="bentConnector3">
              <a:avLst>
                <a:gd name="adj1" fmla="val 27405"/>
              </a:avLst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7" name="Gerade Verbindung mit Pfeil 106"/>
            <p:cNvCxnSpPr>
              <a:cxnSpLocks/>
              <a:stCxn id="44" idx="1"/>
              <a:endCxn id="118" idx="6"/>
            </p:cNvCxnSpPr>
            <p:nvPr/>
          </p:nvCxnSpPr>
          <p:spPr bwMode="auto">
            <a:xfrm flipH="1">
              <a:off x="1832570" y="4040325"/>
              <a:ext cx="807007" cy="4457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8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889173" y="3803168"/>
                  <a:ext cx="769068" cy="2333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defTabSz="7620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7620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de-DE" altLang="en-US" sz="1400" dirty="0"/>
                    <a:t>[</a:t>
                  </a:r>
                  <a14:m>
                    <m:oMath xmlns:m="http://schemas.openxmlformats.org/officeDocument/2006/math">
                      <m:r>
                        <a:rPr lang="de-DE" altLang="en-US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de-DE" altLang="en-US" sz="1400" b="0" i="1" smtClean="0">
                          <a:latin typeface="Cambria Math" panose="02040503050406030204" pitchFamily="18" charset="0"/>
                        </a:rPr>
                        <m:t>=∅</m:t>
                      </m:r>
                    </m:oMath>
                  </a14:m>
                  <a:r>
                    <a:rPr lang="de-DE" altLang="en-US" sz="1400" dirty="0"/>
                    <a:t>]</a:t>
                  </a:r>
                </a:p>
              </p:txBody>
            </p:sp>
          </mc:Choice>
          <mc:Fallback>
            <p:sp>
              <p:nvSpPr>
                <p:cNvPr id="108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89173" y="3803168"/>
                  <a:ext cx="769068" cy="233380"/>
                </a:xfrm>
                <a:prstGeom prst="rect">
                  <a:avLst/>
                </a:prstGeom>
                <a:blipFill>
                  <a:blip r:embed="rId18"/>
                  <a:stretch>
                    <a:fillRect l="-2381" t="-12500" r="-794" b="-4250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9" name="Gerade Verbindung mit Pfeil 108"/>
            <p:cNvCxnSpPr>
              <a:stCxn id="95" idx="1"/>
              <a:endCxn id="98" idx="3"/>
            </p:cNvCxnSpPr>
            <p:nvPr/>
          </p:nvCxnSpPr>
          <p:spPr bwMode="auto">
            <a:xfrm flipH="1">
              <a:off x="4079582" y="6538870"/>
              <a:ext cx="2568750" cy="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0" name="Gerade Verbindung mit Pfeil 109"/>
            <p:cNvCxnSpPr>
              <a:stCxn id="42" idx="2"/>
              <a:endCxn id="41" idx="0"/>
            </p:cNvCxnSpPr>
            <p:nvPr/>
          </p:nvCxnSpPr>
          <p:spPr bwMode="auto">
            <a:xfrm>
              <a:off x="2782932" y="3155379"/>
              <a:ext cx="0" cy="158453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15" name="Oval 1030"/>
            <p:cNvSpPr>
              <a:spLocks noChangeArrowheads="1"/>
            </p:cNvSpPr>
            <p:nvPr/>
          </p:nvSpPr>
          <p:spPr bwMode="auto">
            <a:xfrm>
              <a:off x="971600" y="2860125"/>
              <a:ext cx="169810" cy="15742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  <p:grpSp>
          <p:nvGrpSpPr>
            <p:cNvPr id="116" name="Group 1031"/>
            <p:cNvGrpSpPr>
              <a:grpSpLocks/>
            </p:cNvGrpSpPr>
            <p:nvPr/>
          </p:nvGrpSpPr>
          <p:grpSpPr bwMode="auto">
            <a:xfrm>
              <a:off x="1588095" y="3930481"/>
              <a:ext cx="244475" cy="228600"/>
              <a:chOff x="3484" y="3872"/>
              <a:chExt cx="154" cy="144"/>
            </a:xfrm>
          </p:grpSpPr>
          <p:sp>
            <p:nvSpPr>
              <p:cNvPr id="117" name="AutoShape 1032"/>
              <p:cNvSpPr>
                <a:spLocks noChangeArrowheads="1"/>
              </p:cNvSpPr>
              <p:nvPr/>
            </p:nvSpPr>
            <p:spPr bwMode="auto">
              <a:xfrm>
                <a:off x="3521" y="3905"/>
                <a:ext cx="88" cy="83"/>
              </a:xfrm>
              <a:prstGeom prst="octagon">
                <a:avLst>
                  <a:gd name="adj" fmla="val 29287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118" name="Oval 1033"/>
              <p:cNvSpPr>
                <a:spLocks noChangeArrowheads="1"/>
              </p:cNvSpPr>
              <p:nvPr/>
            </p:nvSpPr>
            <p:spPr bwMode="auto">
              <a:xfrm>
                <a:off x="3484" y="3872"/>
                <a:ext cx="15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</p:grpSp>
      </p:grpSp>
      <p:sp>
        <p:nvSpPr>
          <p:cNvPr id="50" name="AutoShape 40"/>
          <p:cNvSpPr>
            <a:spLocks noChangeArrowheads="1"/>
          </p:cNvSpPr>
          <p:nvPr/>
        </p:nvSpPr>
        <p:spPr bwMode="auto">
          <a:xfrm flipV="1">
            <a:off x="8272686" y="2358271"/>
            <a:ext cx="609600" cy="304800"/>
          </a:xfrm>
          <a:prstGeom prst="foldedCorner">
            <a:avLst>
              <a:gd name="adj" fmla="val 27606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de-DE" sz="1600" kern="0" dirty="0">
                <a:solidFill>
                  <a:srgbClr val="000000"/>
                </a:solidFill>
                <a:latin typeface="Arial"/>
              </a:rPr>
              <a:t>AD</a:t>
            </a:r>
          </a:p>
        </p:txBody>
      </p:sp>
    </p:spTree>
    <p:extLst>
      <p:ext uri="{BB962C8B-B14F-4D97-AF65-F5344CB8AC3E}">
        <p14:creationId xmlns:p14="http://schemas.microsoft.com/office/powerpoint/2010/main" val="1774769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Callgraph"/>
          <p:cNvGrpSpPr/>
          <p:nvPr/>
        </p:nvGrpSpPr>
        <p:grpSpPr>
          <a:xfrm>
            <a:off x="566784" y="1916832"/>
            <a:ext cx="8424816" cy="3985468"/>
            <a:chOff x="626478" y="2190833"/>
            <a:chExt cx="8424816" cy="3985468"/>
          </a:xfrm>
        </p:grpSpPr>
        <p:grpSp>
          <p:nvGrpSpPr>
            <p:cNvPr id="43" name="8"/>
            <p:cNvGrpSpPr/>
            <p:nvPr/>
          </p:nvGrpSpPr>
          <p:grpSpPr>
            <a:xfrm>
              <a:off x="3445629" y="5638213"/>
              <a:ext cx="2584102" cy="538088"/>
              <a:chOff x="4051638" y="4025586"/>
              <a:chExt cx="2584102" cy="538088"/>
            </a:xfrm>
          </p:grpSpPr>
          <p:sp>
            <p:nvSpPr>
              <p:cNvPr id="31" name="Rechteck 30"/>
              <p:cNvSpPr/>
              <p:nvPr/>
            </p:nvSpPr>
            <p:spPr bwMode="auto">
              <a:xfrm>
                <a:off x="4051638" y="4025586"/>
                <a:ext cx="2584102" cy="53808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MindMapController</a:t>
                </a:r>
                <a:r>
                  <a:rPr lang="de-DE" sz="1800" dirty="0">
                    <a:latin typeface="Arial" charset="0"/>
                  </a:rPr>
                  <a:t>.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actionPerformed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32" name="Zahl"/>
              <p:cNvSpPr/>
              <p:nvPr/>
            </p:nvSpPr>
            <p:spPr bwMode="auto">
              <a:xfrm>
                <a:off x="6347707" y="4025586"/>
                <a:ext cx="288033" cy="291038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8</a:t>
                </a:r>
              </a:p>
            </p:txBody>
          </p:sp>
        </p:grpSp>
        <p:grpSp>
          <p:nvGrpSpPr>
            <p:cNvPr id="42" name="7"/>
            <p:cNvGrpSpPr/>
            <p:nvPr/>
          </p:nvGrpSpPr>
          <p:grpSpPr>
            <a:xfrm>
              <a:off x="3445629" y="4683887"/>
              <a:ext cx="2585072" cy="538088"/>
              <a:chOff x="4051638" y="3071260"/>
              <a:chExt cx="2585072" cy="538088"/>
            </a:xfrm>
          </p:grpSpPr>
          <p:sp>
            <p:nvSpPr>
              <p:cNvPr id="33" name="Rechteck 32"/>
              <p:cNvSpPr/>
              <p:nvPr/>
            </p:nvSpPr>
            <p:spPr bwMode="auto">
              <a:xfrm>
                <a:off x="4051638" y="3071260"/>
                <a:ext cx="2584102" cy="53808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MindMapMapModel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.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800" dirty="0">
                    <a:latin typeface="Arial" charset="0"/>
                  </a:rPr>
                  <a:t>save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34" name="Zahl"/>
              <p:cNvSpPr/>
              <p:nvPr/>
            </p:nvSpPr>
            <p:spPr bwMode="auto">
              <a:xfrm>
                <a:off x="6348677" y="3071260"/>
                <a:ext cx="288033" cy="291038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7</a:t>
                </a:r>
              </a:p>
            </p:txBody>
          </p:sp>
        </p:grpSp>
        <p:grpSp>
          <p:nvGrpSpPr>
            <p:cNvPr id="44" name="6"/>
            <p:cNvGrpSpPr/>
            <p:nvPr/>
          </p:nvGrpSpPr>
          <p:grpSpPr>
            <a:xfrm>
              <a:off x="626478" y="5612382"/>
              <a:ext cx="2585072" cy="538088"/>
              <a:chOff x="462548" y="4030506"/>
              <a:chExt cx="2585072" cy="538088"/>
            </a:xfrm>
          </p:grpSpPr>
          <p:sp>
            <p:nvSpPr>
              <p:cNvPr id="29" name="Rechteck 28"/>
              <p:cNvSpPr/>
              <p:nvPr/>
            </p:nvSpPr>
            <p:spPr bwMode="auto">
              <a:xfrm>
                <a:off x="462548" y="4030506"/>
                <a:ext cx="2584102" cy="53808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FreeMindEdgeModel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.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800" dirty="0">
                    <a:latin typeface="Arial" charset="0"/>
                  </a:rPr>
                  <a:t>save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30" name="Zahl"/>
              <p:cNvSpPr/>
              <p:nvPr/>
            </p:nvSpPr>
            <p:spPr bwMode="auto">
              <a:xfrm>
                <a:off x="2759587" y="4030506"/>
                <a:ext cx="288033" cy="291038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6</a:t>
                </a:r>
              </a:p>
            </p:txBody>
          </p:sp>
        </p:grpSp>
        <p:grpSp>
          <p:nvGrpSpPr>
            <p:cNvPr id="41" name="5"/>
            <p:cNvGrpSpPr/>
            <p:nvPr/>
          </p:nvGrpSpPr>
          <p:grpSpPr>
            <a:xfrm>
              <a:off x="639660" y="4683887"/>
              <a:ext cx="2584102" cy="538088"/>
              <a:chOff x="475730" y="3102011"/>
              <a:chExt cx="2584102" cy="538088"/>
            </a:xfrm>
          </p:grpSpPr>
          <p:sp>
            <p:nvSpPr>
              <p:cNvPr id="27" name="Rechteck 26"/>
              <p:cNvSpPr/>
              <p:nvPr/>
            </p:nvSpPr>
            <p:spPr bwMode="auto">
              <a:xfrm>
                <a:off x="475730" y="3102011"/>
                <a:ext cx="2584102" cy="53808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FreeMindNodeModel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.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800" dirty="0">
                    <a:latin typeface="Arial" charset="0"/>
                  </a:rPr>
                  <a:t>save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28" name="Zahl"/>
              <p:cNvSpPr/>
              <p:nvPr/>
            </p:nvSpPr>
            <p:spPr bwMode="auto">
              <a:xfrm>
                <a:off x="2768551" y="3102011"/>
                <a:ext cx="288033" cy="291038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5</a:t>
                </a:r>
              </a:p>
            </p:txBody>
          </p:sp>
        </p:grpSp>
        <p:grpSp>
          <p:nvGrpSpPr>
            <p:cNvPr id="45" name="4"/>
            <p:cNvGrpSpPr/>
            <p:nvPr/>
          </p:nvGrpSpPr>
          <p:grpSpPr>
            <a:xfrm>
              <a:off x="6458601" y="4662555"/>
              <a:ext cx="2585072" cy="580752"/>
              <a:chOff x="453899" y="5670653"/>
              <a:chExt cx="2585072" cy="474807"/>
            </a:xfrm>
          </p:grpSpPr>
          <p:sp>
            <p:nvSpPr>
              <p:cNvPr id="35" name="Rechteck 34"/>
              <p:cNvSpPr/>
              <p:nvPr/>
            </p:nvSpPr>
            <p:spPr bwMode="auto">
              <a:xfrm>
                <a:off x="453899" y="5670653"/>
                <a:ext cx="2584102" cy="47480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MindMapMapModel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.</a:t>
                </a:r>
              </a:p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800" dirty="0" err="1">
                    <a:latin typeface="Arial" charset="0"/>
                  </a:rPr>
                  <a:t>MindMapMapModel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36" name="Zahl"/>
              <p:cNvSpPr/>
              <p:nvPr/>
            </p:nvSpPr>
            <p:spPr bwMode="auto">
              <a:xfrm>
                <a:off x="2750938" y="5670655"/>
                <a:ext cx="288033" cy="239322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4</a:t>
                </a:r>
              </a:p>
            </p:txBody>
          </p:sp>
        </p:grpSp>
        <p:grpSp>
          <p:nvGrpSpPr>
            <p:cNvPr id="40" name="3"/>
            <p:cNvGrpSpPr/>
            <p:nvPr/>
          </p:nvGrpSpPr>
          <p:grpSpPr>
            <a:xfrm>
              <a:off x="2217400" y="3210800"/>
              <a:ext cx="2520280" cy="576064"/>
              <a:chOff x="2661320" y="2135540"/>
              <a:chExt cx="2520280" cy="576064"/>
            </a:xfrm>
          </p:grpSpPr>
          <p:sp>
            <p:nvSpPr>
              <p:cNvPr id="13" name="Rechteck 12"/>
              <p:cNvSpPr/>
              <p:nvPr/>
            </p:nvSpPr>
            <p:spPr bwMode="auto">
              <a:xfrm>
                <a:off x="2661320" y="2135540"/>
                <a:ext cx="2520280" cy="5760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MindMapMapModel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.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saveInternal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14" name="Zahl"/>
              <p:cNvSpPr/>
              <p:nvPr/>
            </p:nvSpPr>
            <p:spPr bwMode="auto">
              <a:xfrm>
                <a:off x="4893567" y="2135540"/>
                <a:ext cx="288033" cy="288032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3</a:t>
                </a:r>
              </a:p>
            </p:txBody>
          </p:sp>
        </p:grpSp>
        <p:grpSp>
          <p:nvGrpSpPr>
            <p:cNvPr id="46" name="2"/>
            <p:cNvGrpSpPr/>
            <p:nvPr/>
          </p:nvGrpSpPr>
          <p:grpSpPr>
            <a:xfrm>
              <a:off x="6466221" y="3039168"/>
              <a:ext cx="2585073" cy="837801"/>
              <a:chOff x="4058287" y="4967463"/>
              <a:chExt cx="2585073" cy="837801"/>
            </a:xfrm>
          </p:grpSpPr>
          <p:sp>
            <p:nvSpPr>
              <p:cNvPr id="37" name="Rechteck 36"/>
              <p:cNvSpPr/>
              <p:nvPr/>
            </p:nvSpPr>
            <p:spPr bwMode="auto">
              <a:xfrm>
                <a:off x="4058287" y="4967463"/>
                <a:ext cx="2585073" cy="83780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MindMapMapModel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.</a:t>
                </a:r>
              </a:p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800" dirty="0" err="1">
                    <a:latin typeface="Arial" charset="0"/>
                  </a:rPr>
                  <a:t>doAutomaticSave</a:t>
                </a:r>
                <a:r>
                  <a:rPr lang="de-DE" sz="1800" dirty="0">
                    <a:latin typeface="Arial" charset="0"/>
                  </a:rPr>
                  <a:t>.</a:t>
                </a:r>
              </a:p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doAutomaticSave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38" name="Zahl"/>
              <p:cNvSpPr/>
              <p:nvPr/>
            </p:nvSpPr>
            <p:spPr bwMode="auto">
              <a:xfrm>
                <a:off x="6355327" y="4967463"/>
                <a:ext cx="288033" cy="291038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800" dirty="0">
                    <a:latin typeface="Arial" charset="0"/>
                  </a:rPr>
                  <a:t>2</a:t>
                </a:r>
                <a:endPara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47" name="1"/>
            <p:cNvGrpSpPr/>
            <p:nvPr/>
          </p:nvGrpSpPr>
          <p:grpSpPr>
            <a:xfrm>
              <a:off x="1029268" y="2190833"/>
              <a:ext cx="4896544" cy="294008"/>
              <a:chOff x="1422190" y="1340768"/>
              <a:chExt cx="4896544" cy="294008"/>
            </a:xfrm>
          </p:grpSpPr>
          <p:sp>
            <p:nvSpPr>
              <p:cNvPr id="5" name="Rechteck 4"/>
              <p:cNvSpPr/>
              <p:nvPr/>
            </p:nvSpPr>
            <p:spPr bwMode="auto">
              <a:xfrm>
                <a:off x="1422190" y="1340768"/>
                <a:ext cx="4896544" cy="29400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MindMapMapModel.doAutomaticSave.run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39" name="Zahl"/>
              <p:cNvSpPr/>
              <p:nvPr/>
            </p:nvSpPr>
            <p:spPr bwMode="auto">
              <a:xfrm>
                <a:off x="6030701" y="1346744"/>
                <a:ext cx="288033" cy="288032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1</a:t>
                </a:r>
              </a:p>
            </p:txBody>
          </p:sp>
        </p:grpSp>
        <p:cxnSp>
          <p:nvCxnSpPr>
            <p:cNvPr id="55" name="5-&gt;6"/>
            <p:cNvCxnSpPr>
              <a:stCxn id="27" idx="2"/>
              <a:endCxn id="29" idx="0"/>
            </p:cNvCxnSpPr>
            <p:nvPr/>
          </p:nvCxnSpPr>
          <p:spPr bwMode="auto">
            <a:xfrm flipH="1">
              <a:off x="1918529" y="5221975"/>
              <a:ext cx="13182" cy="390407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8-&gt;7"/>
            <p:cNvCxnSpPr>
              <a:cxnSpLocks/>
              <a:stCxn id="31" idx="0"/>
              <a:endCxn id="33" idx="2"/>
            </p:cNvCxnSpPr>
            <p:nvPr/>
          </p:nvCxnSpPr>
          <p:spPr bwMode="auto">
            <a:xfrm flipV="1">
              <a:off x="4737680" y="5221975"/>
              <a:ext cx="0" cy="416238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1" name="8-&gt;4"/>
            <p:cNvCxnSpPr>
              <a:stCxn id="31" idx="3"/>
              <a:endCxn id="35" idx="2"/>
            </p:cNvCxnSpPr>
            <p:nvPr/>
          </p:nvCxnSpPr>
          <p:spPr bwMode="auto">
            <a:xfrm flipV="1">
              <a:off x="6029731" y="5243307"/>
              <a:ext cx="1720921" cy="66395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3" name="7-&gt;4"/>
            <p:cNvCxnSpPr>
              <a:stCxn id="33" idx="3"/>
              <a:endCxn id="35" idx="1"/>
            </p:cNvCxnSpPr>
            <p:nvPr/>
          </p:nvCxnSpPr>
          <p:spPr bwMode="auto">
            <a:xfrm>
              <a:off x="6029731" y="4952931"/>
              <a:ext cx="428870" cy="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7-&gt;3"/>
            <p:cNvCxnSpPr>
              <a:stCxn id="33" idx="0"/>
              <a:endCxn id="13" idx="2"/>
            </p:cNvCxnSpPr>
            <p:nvPr/>
          </p:nvCxnSpPr>
          <p:spPr bwMode="auto">
            <a:xfrm flipH="1" flipV="1">
              <a:off x="3477540" y="3786864"/>
              <a:ext cx="1260140" cy="897023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5" name="4-&gt;2"/>
            <p:cNvCxnSpPr>
              <a:stCxn id="35" idx="0"/>
              <a:endCxn id="37" idx="2"/>
            </p:cNvCxnSpPr>
            <p:nvPr/>
          </p:nvCxnSpPr>
          <p:spPr bwMode="auto">
            <a:xfrm flipV="1">
              <a:off x="7750652" y="3876969"/>
              <a:ext cx="8106" cy="78558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1" name="3-&gt;5"/>
            <p:cNvCxnSpPr>
              <a:cxnSpLocks/>
              <a:stCxn id="13" idx="2"/>
              <a:endCxn id="27" idx="0"/>
            </p:cNvCxnSpPr>
            <p:nvPr/>
          </p:nvCxnSpPr>
          <p:spPr bwMode="auto">
            <a:xfrm flipH="1">
              <a:off x="1931711" y="3786864"/>
              <a:ext cx="1545829" cy="897023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9" name="1-&gt;3"/>
            <p:cNvCxnSpPr>
              <a:stCxn id="5" idx="2"/>
              <a:endCxn id="13" idx="0"/>
            </p:cNvCxnSpPr>
            <p:nvPr/>
          </p:nvCxnSpPr>
          <p:spPr bwMode="auto">
            <a:xfrm>
              <a:off x="3477540" y="2484841"/>
              <a:ext cx="0" cy="725959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Dora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Program</a:t>
            </a:r>
            <a:r>
              <a:rPr lang="de-DE" dirty="0"/>
              <a:t> Explorer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2889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Dora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Program</a:t>
            </a:r>
            <a:r>
              <a:rPr lang="de-DE" dirty="0"/>
              <a:t> Explorer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 txBox="1">
                <a:spLocks noChangeArrowheads="1"/>
              </p:cNvSpPr>
              <p:nvPr/>
            </p:nvSpPr>
            <p:spPr bwMode="auto">
              <a:xfrm>
                <a:off x="762000" y="1295400"/>
                <a:ext cx="8130480" cy="522994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</a:pPr>
                <a:r>
                  <a:rPr lang="de-DE" kern="0" dirty="0"/>
                  <a:t>Im Beispiel mit </a:t>
                </a:r>
                <a14:m>
                  <m:oMath xmlns:m="http://schemas.openxmlformats.org/officeDocument/2006/math">
                    <m:r>
                      <a:rPr lang="de-DE" b="0" i="1" kern="0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de-DE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kern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de-DE" b="0" i="1" kern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de-DE" b="0" i="1" kern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de-DE" b="0" i="1" kern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de-DE" b="0" i="1" kern="0" smtClean="0">
                        <a:latin typeface="Cambria Math" panose="02040503050406030204" pitchFamily="18" charset="0"/>
                      </a:rPr>
                      <m:t>𝑡𝑓</m:t>
                    </m:r>
                  </m:oMath>
                </a14:m>
                <a:r>
                  <a:rPr lang="de-DE" b="0" i="0" kern="0" dirty="0">
                    <a:latin typeface="+mj-lt"/>
                  </a:rPr>
                  <a:t>-</a:t>
                </a:r>
                <a14:m>
                  <m:oMath xmlns:m="http://schemas.openxmlformats.org/officeDocument/2006/math">
                    <m:r>
                      <a:rPr lang="de-DE" b="0" i="1" kern="0" smtClean="0">
                        <a:latin typeface="Cambria Math" panose="02040503050406030204" pitchFamily="18" charset="0"/>
                      </a:rPr>
                      <m:t>𝑖𝑑𝑓</m:t>
                    </m:r>
                    <m:d>
                      <m:dPr>
                        <m:ctrlPr>
                          <a:rPr lang="de-DE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kern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de-DE" b="0" i="1" kern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b="0" kern="0" dirty="0"/>
                  <a:t>, seed-Method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kern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kern="0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b="0" i="1" kern="0" dirty="0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de-DE" b="0" i="0" kern="0" dirty="0" smtClean="0">
                        <a:latin typeface="Cambria Math" panose="02040503050406030204" pitchFamily="18" charset="0"/>
                      </a:rPr>
                      <m:t>=#1</m:t>
                    </m:r>
                  </m:oMath>
                </a14:m>
                <a:r>
                  <a:rPr lang="de-DE" b="0" i="0" kern="0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r>
                      <a:rPr lang="de-DE" b="0" i="1" kern="0" smtClean="0">
                        <a:latin typeface="Cambria Math" panose="02040503050406030204" pitchFamily="18" charset="0"/>
                      </a:rPr>
                      <m:t>𝑑𝑒𝑝𝑡h</m:t>
                    </m:r>
                    <m:r>
                      <a:rPr lang="de-DE" b="0" i="1" kern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de-DE" b="0" kern="0" dirty="0"/>
                  <a:t>, </a:t>
                </a:r>
                <a14:m>
                  <m:oMath xmlns:m="http://schemas.openxmlformats.org/officeDocument/2006/math">
                    <m:r>
                      <a:rPr lang="de-DE" b="0" i="1" kern="0" smtClean="0">
                        <a:latin typeface="Cambria Math" panose="02040503050406030204" pitchFamily="18" charset="0"/>
                      </a:rPr>
                      <m:t>𝑟𝑡</m:t>
                    </m:r>
                    <m:r>
                      <a:rPr lang="de-DE" b="0" i="1" kern="0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de-DE" b="0" kern="0" dirty="0"/>
                  <a:t> und </a:t>
                </a:r>
                <a14:m>
                  <m:oMath xmlns:m="http://schemas.openxmlformats.org/officeDocument/2006/math">
                    <m:r>
                      <a:rPr lang="de-DE" b="0" i="1" kern="0" smtClean="0">
                        <a:latin typeface="Cambria Math" panose="02040503050406030204" pitchFamily="18" charset="0"/>
                      </a:rPr>
                      <m:t>𝑒𝑡</m:t>
                    </m:r>
                    <m:r>
                      <a:rPr lang="de-DE" b="0" i="1" kern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de-DE" b="0" kern="0" dirty="0"/>
              </a:p>
              <a:p>
                <a:pPr eaLnBrk="1" hangingPunct="1">
                  <a:lnSpc>
                    <a:spcPct val="90000"/>
                  </a:lnSpc>
                </a:pPr>
                <a:endParaRPr lang="de-DE" kern="0" dirty="0"/>
              </a:p>
              <a:p>
                <a:pPr eaLnBrk="1" hangingPunct="1">
                  <a:lnSpc>
                    <a:spcPct val="90000"/>
                  </a:lnSpc>
                </a:pPr>
                <a:endParaRPr lang="de-DE" kern="0" dirty="0"/>
              </a:p>
              <a:p>
                <a:pPr eaLnBrk="1" hangingPunct="1">
                  <a:lnSpc>
                    <a:spcPct val="90000"/>
                  </a:lnSpc>
                </a:pPr>
                <a:endParaRPr lang="de-DE" kern="0" dirty="0"/>
              </a:p>
              <a:p>
                <a:pPr eaLnBrk="1" hangingPunct="1">
                  <a:lnSpc>
                    <a:spcPct val="90000"/>
                  </a:lnSpc>
                </a:pPr>
                <a:endParaRPr lang="de-DE" kern="0" dirty="0"/>
              </a:p>
              <a:p>
                <a:pPr eaLnBrk="1" hangingPunct="1">
                  <a:lnSpc>
                    <a:spcPct val="90000"/>
                  </a:lnSpc>
                </a:pPr>
                <a:endParaRPr lang="de-DE" kern="0" dirty="0"/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de-DE" kern="0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b="0" kern="0" dirty="0"/>
                  <a:t> </a:t>
                </a:r>
                <a:r>
                  <a:rPr lang="de-DE" b="0" kern="0" dirty="0">
                    <a:solidFill>
                      <a:srgbClr val="00B050"/>
                    </a:solidFill>
                  </a:rPr>
                  <a:t>Grün</a:t>
                </a:r>
                <a:r>
                  <a:rPr lang="de-DE" b="0" kern="0" dirty="0"/>
                  <a:t>: als Relevant erachtet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b="0" kern="0" dirty="0"/>
                  <a:t> </a:t>
                </a:r>
                <a:r>
                  <a:rPr lang="de-DE" b="0" kern="0" dirty="0">
                    <a:solidFill>
                      <a:srgbClr val="5C5C5C"/>
                    </a:solidFill>
                  </a:rPr>
                  <a:t>Grau</a:t>
                </a:r>
                <a:r>
                  <a:rPr lang="de-DE" b="0" kern="0" dirty="0"/>
                  <a:t>: erforscht aber nicht als </a:t>
                </a:r>
                <a:br>
                  <a:rPr lang="de-DE" b="0" kern="0" dirty="0"/>
                </a:br>
                <a:r>
                  <a:rPr lang="de-DE" b="0" kern="0" dirty="0"/>
                  <a:t>		relevant erachtet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kern="0" dirty="0">
                    <a:ln>
                      <a:solidFill>
                        <a:schemeClr val="tx1"/>
                      </a:solidFill>
                    </a:ln>
                  </a:rPr>
                  <a:t> </a:t>
                </a:r>
                <a:r>
                  <a:rPr lang="de-DE" kern="0" dirty="0">
                    <a:ln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</a:rPr>
                  <a:t>Weiß</a:t>
                </a:r>
                <a:r>
                  <a:rPr lang="de-DE" kern="0" dirty="0"/>
                  <a:t>: nicht betrachtet</a:t>
                </a:r>
                <a:endParaRPr lang="de-DE" b="0" kern="0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kern="0" dirty="0"/>
                  <a:t> </a:t>
                </a:r>
                <a:r>
                  <a:rPr lang="de-DE" kern="0" dirty="0">
                    <a:solidFill>
                      <a:srgbClr val="FF0000"/>
                    </a:solidFill>
                  </a:rPr>
                  <a:t>Rot</a:t>
                </a:r>
                <a:r>
                  <a:rPr lang="de-DE" kern="0" dirty="0"/>
                  <a:t>: hoch relevant mit </a:t>
                </a:r>
                <a:r>
                  <a:rPr lang="de-DE" b="0" kern="0" dirty="0"/>
                  <a:t>aber </a:t>
                </a:r>
                <a:br>
                  <a:rPr lang="de-DE" b="0" kern="0" dirty="0"/>
                </a:br>
                <a:r>
                  <a:rPr lang="de-DE" b="0" kern="0" dirty="0"/>
                  <a:t>	             nicht betrachtet</a:t>
                </a:r>
              </a:p>
            </p:txBody>
          </p:sp>
        </mc:Choice>
        <mc:Fallback xmlns="">
          <p:sp>
            <p:nvSpPr>
              <p:cNvPr id="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1295400"/>
                <a:ext cx="8130480" cy="5229944"/>
              </a:xfrm>
              <a:prstGeom prst="rect">
                <a:avLst/>
              </a:prstGeom>
              <a:blipFill>
                <a:blip r:embed="rId3"/>
                <a:stretch>
                  <a:fillRect l="-599" t="-1048"/>
                </a:stretch>
              </a:blipFill>
              <a:ln>
                <a:solidFill>
                  <a:schemeClr val="bg1"/>
                </a:solidFill>
              </a:ln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uppieren 37"/>
          <p:cNvGrpSpPr/>
          <p:nvPr/>
        </p:nvGrpSpPr>
        <p:grpSpPr>
          <a:xfrm>
            <a:off x="5943364" y="1772816"/>
            <a:ext cx="2949116" cy="3960440"/>
            <a:chOff x="1210763" y="1484784"/>
            <a:chExt cx="6966948" cy="4746289"/>
          </a:xfrm>
        </p:grpSpPr>
        <p:cxnSp>
          <p:nvCxnSpPr>
            <p:cNvPr id="39" name="5-&gt;6"/>
            <p:cNvCxnSpPr>
              <a:cxnSpLocks/>
              <a:stCxn id="83" idx="4"/>
              <a:endCxn id="49" idx="0"/>
            </p:cNvCxnSpPr>
            <p:nvPr/>
          </p:nvCxnSpPr>
          <p:spPr bwMode="auto">
            <a:xfrm>
              <a:off x="1987040" y="5114610"/>
              <a:ext cx="0" cy="390407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0" name="8-&gt;7"/>
            <p:cNvCxnSpPr>
              <a:cxnSpLocks/>
              <a:stCxn id="47" idx="0"/>
              <a:endCxn id="48" idx="4"/>
            </p:cNvCxnSpPr>
            <p:nvPr/>
          </p:nvCxnSpPr>
          <p:spPr bwMode="auto">
            <a:xfrm flipV="1">
              <a:off x="4826318" y="5091160"/>
              <a:ext cx="1326" cy="413857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1" name="8-&gt;4"/>
            <p:cNvCxnSpPr>
              <a:cxnSpLocks/>
              <a:stCxn id="47" idx="6"/>
              <a:endCxn id="84" idx="4"/>
            </p:cNvCxnSpPr>
            <p:nvPr/>
          </p:nvCxnSpPr>
          <p:spPr bwMode="auto">
            <a:xfrm flipV="1">
              <a:off x="5620225" y="5114610"/>
              <a:ext cx="1777685" cy="753435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2" name="7-&gt;4"/>
            <p:cNvCxnSpPr>
              <a:cxnSpLocks/>
              <a:stCxn id="48" idx="6"/>
              <a:endCxn id="84" idx="2"/>
            </p:cNvCxnSpPr>
            <p:nvPr/>
          </p:nvCxnSpPr>
          <p:spPr bwMode="auto">
            <a:xfrm>
              <a:off x="5620225" y="4728132"/>
              <a:ext cx="997883" cy="2345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3" name="7-&gt;3"/>
            <p:cNvCxnSpPr>
              <a:cxnSpLocks/>
              <a:stCxn id="48" idx="0"/>
              <a:endCxn id="85" idx="4"/>
            </p:cNvCxnSpPr>
            <p:nvPr/>
          </p:nvCxnSpPr>
          <p:spPr bwMode="auto">
            <a:xfrm flipH="1" flipV="1">
              <a:off x="3533580" y="3512862"/>
              <a:ext cx="1294065" cy="852242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4" name="4-&gt;2"/>
            <p:cNvCxnSpPr>
              <a:cxnSpLocks/>
              <a:stCxn id="84" idx="0"/>
              <a:endCxn id="86" idx="4"/>
            </p:cNvCxnSpPr>
            <p:nvPr/>
          </p:nvCxnSpPr>
          <p:spPr bwMode="auto">
            <a:xfrm flipV="1">
              <a:off x="7397910" y="3512862"/>
              <a:ext cx="0" cy="875691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5" name="3-&gt;5"/>
            <p:cNvCxnSpPr>
              <a:cxnSpLocks/>
              <a:stCxn id="85" idx="4"/>
              <a:endCxn id="83" idx="0"/>
            </p:cNvCxnSpPr>
            <p:nvPr/>
          </p:nvCxnSpPr>
          <p:spPr bwMode="auto">
            <a:xfrm flipH="1">
              <a:off x="1987040" y="3512862"/>
              <a:ext cx="1546540" cy="875691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6" name="1-&gt;3"/>
            <p:cNvCxnSpPr>
              <a:cxnSpLocks/>
              <a:stCxn id="87" idx="4"/>
              <a:endCxn id="85" idx="0"/>
            </p:cNvCxnSpPr>
            <p:nvPr/>
          </p:nvCxnSpPr>
          <p:spPr bwMode="auto">
            <a:xfrm>
              <a:off x="3530351" y="2210840"/>
              <a:ext cx="3228" cy="57596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P8"/>
                <p:cNvSpPr/>
                <p:nvPr/>
              </p:nvSpPr>
              <p:spPr bwMode="auto">
                <a:xfrm>
                  <a:off x="4032412" y="5505017"/>
                  <a:ext cx="1587813" cy="726056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#8</m:t>
                        </m:r>
                      </m:oMath>
                    </m:oMathPara>
                  </a14:m>
                  <a:endParaRPr kumimoji="0" lang="de-DE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47" name="P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032412" y="5505017"/>
                  <a:ext cx="1587813" cy="726056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P7"/>
                <p:cNvSpPr/>
                <p:nvPr/>
              </p:nvSpPr>
              <p:spPr bwMode="auto">
                <a:xfrm>
                  <a:off x="4035065" y="4365104"/>
                  <a:ext cx="1585160" cy="726056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#7</m:t>
                        </m:r>
                      </m:oMath>
                    </m:oMathPara>
                  </a14:m>
                  <a:endParaRPr kumimoji="0" lang="de-DE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48" name="P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035065" y="4365104"/>
                  <a:ext cx="1585160" cy="726056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P6"/>
                <p:cNvSpPr/>
                <p:nvPr/>
              </p:nvSpPr>
              <p:spPr bwMode="auto">
                <a:xfrm>
                  <a:off x="1210763" y="5505017"/>
                  <a:ext cx="1552553" cy="726056"/>
                </a:xfrm>
                <a:prstGeom prst="ellipse">
                  <a:avLst/>
                </a:prstGeom>
                <a:solidFill>
                  <a:srgbClr val="5C5C5C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#6</m:t>
                        </m:r>
                      </m:oMath>
                    </m:oMathPara>
                  </a14:m>
                  <a:endParaRPr kumimoji="0" lang="de-DE" sz="10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49" name="P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10763" y="5505017"/>
                  <a:ext cx="1552553" cy="726056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P5"/>
                <p:cNvSpPr/>
                <p:nvPr/>
              </p:nvSpPr>
              <p:spPr bwMode="auto">
                <a:xfrm>
                  <a:off x="1210763" y="4388554"/>
                  <a:ext cx="1552553" cy="726056"/>
                </a:xfrm>
                <a:prstGeom prst="ellipse">
                  <a:avLst/>
                </a:prstGeom>
                <a:solidFill>
                  <a:srgbClr val="5C5C5C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#5</m:t>
                        </m:r>
                      </m:oMath>
                    </m:oMathPara>
                  </a14:m>
                  <a:endParaRPr kumimoji="0" lang="de-DE" sz="10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83" name="P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10763" y="4388554"/>
                  <a:ext cx="1552553" cy="726056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P4"/>
                <p:cNvSpPr/>
                <p:nvPr/>
              </p:nvSpPr>
              <p:spPr bwMode="auto">
                <a:xfrm>
                  <a:off x="6618107" y="4388554"/>
                  <a:ext cx="1559604" cy="726056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#4</m:t>
                        </m:r>
                      </m:oMath>
                    </m:oMathPara>
                  </a14:m>
                  <a:endParaRPr kumimoji="0" lang="de-DE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84" name="P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618107" y="4388554"/>
                  <a:ext cx="1559604" cy="726056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P3"/>
                <p:cNvSpPr/>
                <p:nvPr/>
              </p:nvSpPr>
              <p:spPr bwMode="auto">
                <a:xfrm>
                  <a:off x="2769774" y="2786806"/>
                  <a:ext cx="1527611" cy="726056"/>
                </a:xfrm>
                <a:prstGeom prst="ellipse">
                  <a:avLst/>
                </a:prstGeom>
                <a:solidFill>
                  <a:srgbClr val="5C5C5C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#3</m:t>
                        </m:r>
                      </m:oMath>
                    </m:oMathPara>
                  </a14:m>
                  <a:endParaRPr kumimoji="0" lang="de-DE" sz="10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85" name="P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69774" y="2786806"/>
                  <a:ext cx="1527611" cy="726056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P2"/>
                <p:cNvSpPr/>
                <p:nvPr/>
              </p:nvSpPr>
              <p:spPr bwMode="auto">
                <a:xfrm>
                  <a:off x="6618108" y="2786806"/>
                  <a:ext cx="1559601" cy="726056"/>
                </a:xfrm>
                <a:prstGeom prst="ellipse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de-DE" sz="18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#2</m:t>
                        </m:r>
                      </m:oMath>
                    </m:oMathPara>
                  </a14:m>
                  <a:endParaRPr kumimoji="0" lang="de-DE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86" name="P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618108" y="2786806"/>
                  <a:ext cx="1559601" cy="726056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P1"/>
                <p:cNvSpPr/>
                <p:nvPr/>
              </p:nvSpPr>
              <p:spPr bwMode="auto">
                <a:xfrm>
                  <a:off x="2763316" y="1484784"/>
                  <a:ext cx="1534069" cy="726056"/>
                </a:xfrm>
                <a:prstGeom prst="ellipse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de-DE" sz="20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#1</m:t>
                        </m:r>
                      </m:oMath>
                    </m:oMathPara>
                  </a14:m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87" name="P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63316" y="1484784"/>
                  <a:ext cx="1534069" cy="726056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9098430"/>
                  </p:ext>
                </p:extLst>
              </p:nvPr>
            </p:nvGraphicFramePr>
            <p:xfrm>
              <a:off x="1215352" y="2132856"/>
              <a:ext cx="4329164" cy="73152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116000">
                      <a:extLst>
                        <a:ext uri="{9D8B030D-6E8A-4147-A177-3AD203B41FA5}">
                          <a16:colId xmlns:a16="http://schemas.microsoft.com/office/drawing/2014/main" val="3523477823"/>
                        </a:ext>
                      </a:extLst>
                    </a:gridCol>
                    <a:gridCol w="803291">
                      <a:extLst>
                        <a:ext uri="{9D8B030D-6E8A-4147-A177-3AD203B41FA5}">
                          <a16:colId xmlns:a16="http://schemas.microsoft.com/office/drawing/2014/main" val="2611519618"/>
                        </a:ext>
                      </a:extLst>
                    </a:gridCol>
                    <a:gridCol w="803291">
                      <a:extLst>
                        <a:ext uri="{9D8B030D-6E8A-4147-A177-3AD203B41FA5}">
                          <a16:colId xmlns:a16="http://schemas.microsoft.com/office/drawing/2014/main" val="1916212496"/>
                        </a:ext>
                      </a:extLst>
                    </a:gridCol>
                    <a:gridCol w="803291">
                      <a:extLst>
                        <a:ext uri="{9D8B030D-6E8A-4147-A177-3AD203B41FA5}">
                          <a16:colId xmlns:a16="http://schemas.microsoft.com/office/drawing/2014/main" val="541514039"/>
                        </a:ext>
                      </a:extLst>
                    </a:gridCol>
                    <a:gridCol w="803291">
                      <a:extLst>
                        <a:ext uri="{9D8B030D-6E8A-4147-A177-3AD203B41FA5}">
                          <a16:colId xmlns:a16="http://schemas.microsoft.com/office/drawing/2014/main" val="2376639358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de-DE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#1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#2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#3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#4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028106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de-DE" smtClean="0">
                                  <a:latin typeface="Cambria Math" panose="02040503050406030204" pitchFamily="18" charset="0"/>
                                </a:rPr>
                                <m:t>𝑡𝑓</m:t>
                              </m:r>
                            </m:oMath>
                          </a14:m>
                          <a:r>
                            <a:rPr lang="de-DE" dirty="0"/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de-DE" dirty="0" smtClean="0">
                                  <a:latin typeface="Cambria Math" panose="02040503050406030204" pitchFamily="18" charset="0"/>
                                </a:rPr>
                                <m:t>𝑖𝑑𝑓</m:t>
                              </m:r>
                              <m:r>
                                <a:rPr lang="de-DE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smtClean="0">
                                    <a:latin typeface="Cambria Math" panose="02040503050406030204" pitchFamily="18" charset="0"/>
                                  </a:rPr>
                                  <m:t>0.727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smtClean="0">
                                    <a:latin typeface="Cambria Math" panose="02040503050406030204" pitchFamily="18" charset="0"/>
                                  </a:rPr>
                                  <m:t>1.454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smtClean="0">
                                    <a:latin typeface="Cambria Math" panose="02040503050406030204" pitchFamily="18" charset="0"/>
                                  </a:rPr>
                                  <m:t>0.1249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extLst>
                      <a:ext uri="{0D108BD9-81ED-4DB2-BD59-A6C34878D82A}">
                        <a16:rowId xmlns:a16="http://schemas.microsoft.com/office/drawing/2014/main" val="32034984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9098430"/>
                  </p:ext>
                </p:extLst>
              </p:nvPr>
            </p:nvGraphicFramePr>
            <p:xfrm>
              <a:off x="1215352" y="2132856"/>
              <a:ext cx="4329164" cy="73152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116000">
                      <a:extLst>
                        <a:ext uri="{9D8B030D-6E8A-4147-A177-3AD203B41FA5}">
                          <a16:colId xmlns:a16="http://schemas.microsoft.com/office/drawing/2014/main" val="3523477823"/>
                        </a:ext>
                      </a:extLst>
                    </a:gridCol>
                    <a:gridCol w="803291">
                      <a:extLst>
                        <a:ext uri="{9D8B030D-6E8A-4147-A177-3AD203B41FA5}">
                          <a16:colId xmlns:a16="http://schemas.microsoft.com/office/drawing/2014/main" val="2611519618"/>
                        </a:ext>
                      </a:extLst>
                    </a:gridCol>
                    <a:gridCol w="803291">
                      <a:extLst>
                        <a:ext uri="{9D8B030D-6E8A-4147-A177-3AD203B41FA5}">
                          <a16:colId xmlns:a16="http://schemas.microsoft.com/office/drawing/2014/main" val="1916212496"/>
                        </a:ext>
                      </a:extLst>
                    </a:gridCol>
                    <a:gridCol w="803291">
                      <a:extLst>
                        <a:ext uri="{9D8B030D-6E8A-4147-A177-3AD203B41FA5}">
                          <a16:colId xmlns:a16="http://schemas.microsoft.com/office/drawing/2014/main" val="541514039"/>
                        </a:ext>
                      </a:extLst>
                    </a:gridCol>
                    <a:gridCol w="803291">
                      <a:extLst>
                        <a:ext uri="{9D8B030D-6E8A-4147-A177-3AD203B41FA5}">
                          <a16:colId xmlns:a16="http://schemas.microsoft.com/office/drawing/2014/main" val="237663935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12"/>
                          <a:stretch>
                            <a:fillRect l="-546" t="-8197" r="-29071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#1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#2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#3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#4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028106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12"/>
                          <a:stretch>
                            <a:fillRect l="-546" t="-110000" r="-29071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12"/>
                          <a:stretch>
                            <a:fillRect l="-139394" t="-110000" r="-30303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12"/>
                          <a:stretch>
                            <a:fillRect l="-239394" t="-110000" r="-20303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12"/>
                          <a:stretch>
                            <a:fillRect l="-339394" t="-110000" r="-10303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12"/>
                          <a:stretch>
                            <a:fillRect l="-439394" t="-110000" r="-3030" b="-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49844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0" name="Tabelle 8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8054712"/>
                  </p:ext>
                </p:extLst>
              </p:nvPr>
            </p:nvGraphicFramePr>
            <p:xfrm>
              <a:off x="1216820" y="2869996"/>
              <a:ext cx="4329164" cy="73152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116000">
                      <a:extLst>
                        <a:ext uri="{9D8B030D-6E8A-4147-A177-3AD203B41FA5}">
                          <a16:colId xmlns:a16="http://schemas.microsoft.com/office/drawing/2014/main" val="3523477823"/>
                        </a:ext>
                      </a:extLst>
                    </a:gridCol>
                    <a:gridCol w="803291">
                      <a:extLst>
                        <a:ext uri="{9D8B030D-6E8A-4147-A177-3AD203B41FA5}">
                          <a16:colId xmlns:a16="http://schemas.microsoft.com/office/drawing/2014/main" val="2611519618"/>
                        </a:ext>
                      </a:extLst>
                    </a:gridCol>
                    <a:gridCol w="803291">
                      <a:extLst>
                        <a:ext uri="{9D8B030D-6E8A-4147-A177-3AD203B41FA5}">
                          <a16:colId xmlns:a16="http://schemas.microsoft.com/office/drawing/2014/main" val="1916212496"/>
                        </a:ext>
                      </a:extLst>
                    </a:gridCol>
                    <a:gridCol w="803291">
                      <a:extLst>
                        <a:ext uri="{9D8B030D-6E8A-4147-A177-3AD203B41FA5}">
                          <a16:colId xmlns:a16="http://schemas.microsoft.com/office/drawing/2014/main" val="541514039"/>
                        </a:ext>
                      </a:extLst>
                    </a:gridCol>
                    <a:gridCol w="803291">
                      <a:extLst>
                        <a:ext uri="{9D8B030D-6E8A-4147-A177-3AD203B41FA5}">
                          <a16:colId xmlns:a16="http://schemas.microsoft.com/office/drawing/2014/main" val="2376639358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de-DE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#5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#6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#7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#8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028106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de-DE" smtClean="0">
                                  <a:latin typeface="Cambria Math" panose="02040503050406030204" pitchFamily="18" charset="0"/>
                                </a:rPr>
                                <m:t>𝑡𝑓</m:t>
                              </m:r>
                            </m:oMath>
                          </a14:m>
                          <a:r>
                            <a:rPr lang="de-DE" dirty="0"/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de-DE" dirty="0" smtClean="0">
                                  <a:latin typeface="Cambria Math" panose="02040503050406030204" pitchFamily="18" charset="0"/>
                                </a:rPr>
                                <m:t>𝑖𝑑𝑓</m:t>
                              </m:r>
                              <m:r>
                                <a:rPr lang="de-DE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0.1249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0.1249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0.1249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extLst>
                      <a:ext uri="{0D108BD9-81ED-4DB2-BD59-A6C34878D82A}">
                        <a16:rowId xmlns:a16="http://schemas.microsoft.com/office/drawing/2014/main" val="32034984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0" name="Tabelle 8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8054712"/>
                  </p:ext>
                </p:extLst>
              </p:nvPr>
            </p:nvGraphicFramePr>
            <p:xfrm>
              <a:off x="1216820" y="2869996"/>
              <a:ext cx="4329164" cy="73152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116000">
                      <a:extLst>
                        <a:ext uri="{9D8B030D-6E8A-4147-A177-3AD203B41FA5}">
                          <a16:colId xmlns:a16="http://schemas.microsoft.com/office/drawing/2014/main" val="3523477823"/>
                        </a:ext>
                      </a:extLst>
                    </a:gridCol>
                    <a:gridCol w="803291">
                      <a:extLst>
                        <a:ext uri="{9D8B030D-6E8A-4147-A177-3AD203B41FA5}">
                          <a16:colId xmlns:a16="http://schemas.microsoft.com/office/drawing/2014/main" val="2611519618"/>
                        </a:ext>
                      </a:extLst>
                    </a:gridCol>
                    <a:gridCol w="803291">
                      <a:extLst>
                        <a:ext uri="{9D8B030D-6E8A-4147-A177-3AD203B41FA5}">
                          <a16:colId xmlns:a16="http://schemas.microsoft.com/office/drawing/2014/main" val="1916212496"/>
                        </a:ext>
                      </a:extLst>
                    </a:gridCol>
                    <a:gridCol w="803291">
                      <a:extLst>
                        <a:ext uri="{9D8B030D-6E8A-4147-A177-3AD203B41FA5}">
                          <a16:colId xmlns:a16="http://schemas.microsoft.com/office/drawing/2014/main" val="541514039"/>
                        </a:ext>
                      </a:extLst>
                    </a:gridCol>
                    <a:gridCol w="803291">
                      <a:extLst>
                        <a:ext uri="{9D8B030D-6E8A-4147-A177-3AD203B41FA5}">
                          <a16:colId xmlns:a16="http://schemas.microsoft.com/office/drawing/2014/main" val="237663935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13"/>
                          <a:stretch>
                            <a:fillRect l="-546" t="-8197" r="-29071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#5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#6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#7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#8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028106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13"/>
                          <a:stretch>
                            <a:fillRect l="-546" t="-110000" r="-29071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13"/>
                          <a:stretch>
                            <a:fillRect l="-139394" t="-110000" r="-30303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13"/>
                          <a:stretch>
                            <a:fillRect l="-239394" t="-110000" r="-20303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13"/>
                          <a:stretch>
                            <a:fillRect l="-339394" t="-110000" r="-10303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13"/>
                          <a:stretch>
                            <a:fillRect l="-439394" t="-110000" r="-3030" b="-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49844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3" name="Verbinder: gekrümmt 12"/>
          <p:cNvCxnSpPr>
            <a:cxnSpLocks/>
          </p:cNvCxnSpPr>
          <p:nvPr/>
        </p:nvCxnSpPr>
        <p:spPr bwMode="auto">
          <a:xfrm rot="10800000">
            <a:off x="7364539" y="2106237"/>
            <a:ext cx="576064" cy="288517"/>
          </a:xfrm>
          <a:prstGeom prst="curvedConnector3">
            <a:avLst/>
          </a:prstGeom>
          <a:solidFill>
            <a:srgbClr val="FFFFFF"/>
          </a:solidFill>
          <a:ln w="9525" cap="flat" cmpd="sng" algn="ctr">
            <a:solidFill>
              <a:srgbClr val="0000CC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Text Box 4"/>
          <p:cNvSpPr txBox="1">
            <a:spLocks noChangeArrowheads="1"/>
          </p:cNvSpPr>
          <p:nvPr/>
        </p:nvSpPr>
        <p:spPr bwMode="auto">
          <a:xfrm>
            <a:off x="7894922" y="2232194"/>
            <a:ext cx="11592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de-DE" sz="1600" i="1" dirty="0" err="1">
                <a:solidFill>
                  <a:srgbClr val="3333CC"/>
                </a:solidFill>
                <a:latin typeface="Comic Sans MS" panose="030F0702030302020204" pitchFamily="66" charset="0"/>
              </a:rPr>
              <a:t>Methoden</a:t>
            </a:r>
            <a:endParaRPr lang="en-US" altLang="de-DE" sz="1600" i="1" dirty="0">
              <a:solidFill>
                <a:srgbClr val="3333CC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16" name="Verbinder: gekrümmt 15"/>
          <p:cNvCxnSpPr>
            <a:cxnSpLocks/>
            <a:stCxn id="51" idx="2"/>
          </p:cNvCxnSpPr>
          <p:nvPr/>
        </p:nvCxnSpPr>
        <p:spPr bwMode="auto">
          <a:xfrm rot="5400000">
            <a:off x="7267053" y="3301387"/>
            <a:ext cx="534227" cy="413901"/>
          </a:xfrm>
          <a:prstGeom prst="curvedConnector3">
            <a:avLst>
              <a:gd name="adj1" fmla="val 50000"/>
            </a:avLst>
          </a:prstGeom>
          <a:solidFill>
            <a:srgbClr val="FFFFFF"/>
          </a:solidFill>
          <a:ln w="9525" cap="flat" cmpd="sng" algn="ctr">
            <a:solidFill>
              <a:srgbClr val="0000CC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Text Box 4"/>
          <p:cNvSpPr txBox="1">
            <a:spLocks noChangeArrowheads="1"/>
          </p:cNvSpPr>
          <p:nvPr/>
        </p:nvSpPr>
        <p:spPr bwMode="auto">
          <a:xfrm>
            <a:off x="7289882" y="2902670"/>
            <a:ext cx="90246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de-DE" sz="1600" i="1" dirty="0" err="1">
                <a:solidFill>
                  <a:srgbClr val="3333CC"/>
                </a:solidFill>
                <a:latin typeface="Comic Sans MS" panose="030F0702030302020204" pitchFamily="66" charset="0"/>
              </a:rPr>
              <a:t>Aufruf</a:t>
            </a:r>
            <a:endParaRPr lang="en-US" altLang="de-DE" sz="1600" i="1" dirty="0">
              <a:solidFill>
                <a:srgbClr val="3333CC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6467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Dora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Program</a:t>
            </a:r>
            <a:r>
              <a:rPr lang="de-DE" dirty="0"/>
              <a:t> Explorer</a:t>
            </a:r>
            <a:endParaRPr lang="de-DE" dirty="0"/>
          </a:p>
        </p:txBody>
      </p:sp>
      <p:grpSp>
        <p:nvGrpSpPr>
          <p:cNvPr id="67" name="Callgraph"/>
          <p:cNvGrpSpPr/>
          <p:nvPr/>
        </p:nvGrpSpPr>
        <p:grpSpPr>
          <a:xfrm>
            <a:off x="566784" y="1412776"/>
            <a:ext cx="8424816" cy="3985468"/>
            <a:chOff x="626478" y="2190833"/>
            <a:chExt cx="8424816" cy="3985468"/>
          </a:xfrm>
        </p:grpSpPr>
        <p:grpSp>
          <p:nvGrpSpPr>
            <p:cNvPr id="43" name="8"/>
            <p:cNvGrpSpPr/>
            <p:nvPr/>
          </p:nvGrpSpPr>
          <p:grpSpPr>
            <a:xfrm>
              <a:off x="3445629" y="5638213"/>
              <a:ext cx="2584102" cy="538088"/>
              <a:chOff x="4051638" y="4025586"/>
              <a:chExt cx="2584102" cy="538088"/>
            </a:xfrm>
          </p:grpSpPr>
          <p:sp>
            <p:nvSpPr>
              <p:cNvPr id="31" name="Rechteck 30"/>
              <p:cNvSpPr/>
              <p:nvPr/>
            </p:nvSpPr>
            <p:spPr bwMode="auto">
              <a:xfrm>
                <a:off x="4051638" y="4025586"/>
                <a:ext cx="2584102" cy="53808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MindMapController</a:t>
                </a:r>
                <a:r>
                  <a:rPr lang="de-DE" sz="1800" dirty="0">
                    <a:latin typeface="Arial" charset="0"/>
                  </a:rPr>
                  <a:t>.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actionPerformed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32" name="Zahl"/>
              <p:cNvSpPr/>
              <p:nvPr/>
            </p:nvSpPr>
            <p:spPr bwMode="auto">
              <a:xfrm>
                <a:off x="6347707" y="4025586"/>
                <a:ext cx="288033" cy="291038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8</a:t>
                </a:r>
              </a:p>
            </p:txBody>
          </p:sp>
        </p:grpSp>
        <p:grpSp>
          <p:nvGrpSpPr>
            <p:cNvPr id="42" name="7"/>
            <p:cNvGrpSpPr/>
            <p:nvPr/>
          </p:nvGrpSpPr>
          <p:grpSpPr>
            <a:xfrm>
              <a:off x="3445629" y="4683887"/>
              <a:ext cx="2585072" cy="538088"/>
              <a:chOff x="4051638" y="3071260"/>
              <a:chExt cx="2585072" cy="538088"/>
            </a:xfrm>
          </p:grpSpPr>
          <p:sp>
            <p:nvSpPr>
              <p:cNvPr id="33" name="Rechteck 32"/>
              <p:cNvSpPr/>
              <p:nvPr/>
            </p:nvSpPr>
            <p:spPr bwMode="auto">
              <a:xfrm>
                <a:off x="4051638" y="3071260"/>
                <a:ext cx="2584102" cy="53808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MindMapMapModel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.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800" dirty="0">
                    <a:latin typeface="Arial" charset="0"/>
                  </a:rPr>
                  <a:t>save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34" name="Zahl"/>
              <p:cNvSpPr/>
              <p:nvPr/>
            </p:nvSpPr>
            <p:spPr bwMode="auto">
              <a:xfrm>
                <a:off x="6348677" y="3071260"/>
                <a:ext cx="288033" cy="291038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7</a:t>
                </a:r>
              </a:p>
            </p:txBody>
          </p:sp>
        </p:grpSp>
        <p:grpSp>
          <p:nvGrpSpPr>
            <p:cNvPr id="44" name="6"/>
            <p:cNvGrpSpPr/>
            <p:nvPr/>
          </p:nvGrpSpPr>
          <p:grpSpPr>
            <a:xfrm>
              <a:off x="626478" y="5612382"/>
              <a:ext cx="2585072" cy="538088"/>
              <a:chOff x="462548" y="4030506"/>
              <a:chExt cx="2585072" cy="538088"/>
            </a:xfrm>
          </p:grpSpPr>
          <p:sp>
            <p:nvSpPr>
              <p:cNvPr id="29" name="Rechteck 28"/>
              <p:cNvSpPr/>
              <p:nvPr/>
            </p:nvSpPr>
            <p:spPr bwMode="auto">
              <a:xfrm>
                <a:off x="462548" y="4030506"/>
                <a:ext cx="2584102" cy="538088"/>
              </a:xfrm>
              <a:prstGeom prst="rect">
                <a:avLst/>
              </a:prstGeom>
              <a:solidFill>
                <a:srgbClr val="5C5C5C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solidFill>
                      <a:schemeClr val="bg1"/>
                    </a:solidFill>
                    <a:effectLst/>
                    <a:latin typeface="Arial" charset="0"/>
                  </a:rPr>
                  <a:t>FreeMindEdgeModel</a:t>
                </a:r>
                <a:r>
                  <a:rPr kumimoji="0" lang="de-DE" sz="1800" b="0" i="0" u="none" strike="noStrike" cap="none" normalizeH="0" baseline="0" dirty="0">
                    <a:solidFill>
                      <a:schemeClr val="bg1"/>
                    </a:solidFill>
                    <a:effectLst/>
                    <a:latin typeface="Arial" charset="0"/>
                  </a:rPr>
                  <a:t>.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800" dirty="0">
                    <a:solidFill>
                      <a:schemeClr val="bg1"/>
                    </a:solidFill>
                    <a:latin typeface="Arial" charset="0"/>
                  </a:rPr>
                  <a:t>save</a:t>
                </a:r>
                <a:r>
                  <a:rPr kumimoji="0" lang="de-DE" sz="1800" b="0" i="0" u="none" strike="noStrike" cap="none" normalizeH="0" baseline="0" dirty="0">
                    <a:solidFill>
                      <a:schemeClr val="bg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30" name="Zahl"/>
              <p:cNvSpPr/>
              <p:nvPr/>
            </p:nvSpPr>
            <p:spPr bwMode="auto">
              <a:xfrm>
                <a:off x="2759587" y="4030506"/>
                <a:ext cx="288033" cy="291038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6</a:t>
                </a:r>
              </a:p>
            </p:txBody>
          </p:sp>
        </p:grpSp>
        <p:grpSp>
          <p:nvGrpSpPr>
            <p:cNvPr id="41" name="5"/>
            <p:cNvGrpSpPr/>
            <p:nvPr/>
          </p:nvGrpSpPr>
          <p:grpSpPr>
            <a:xfrm>
              <a:off x="639660" y="4683887"/>
              <a:ext cx="2584102" cy="538088"/>
              <a:chOff x="475730" y="3102011"/>
              <a:chExt cx="2584102" cy="538088"/>
            </a:xfrm>
          </p:grpSpPr>
          <p:sp>
            <p:nvSpPr>
              <p:cNvPr id="27" name="Rechteck 26"/>
              <p:cNvSpPr/>
              <p:nvPr/>
            </p:nvSpPr>
            <p:spPr bwMode="auto">
              <a:xfrm>
                <a:off x="475730" y="3102011"/>
                <a:ext cx="2584102" cy="538088"/>
              </a:xfrm>
              <a:prstGeom prst="rect">
                <a:avLst/>
              </a:prstGeom>
              <a:solidFill>
                <a:srgbClr val="5C5C5C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solidFill>
                      <a:schemeClr val="bg1"/>
                    </a:solidFill>
                    <a:effectLst/>
                    <a:latin typeface="Arial" charset="0"/>
                  </a:rPr>
                  <a:t>FreeMindNodeModel</a:t>
                </a:r>
                <a:r>
                  <a:rPr kumimoji="0" lang="de-DE" sz="1800" b="0" i="0" u="none" strike="noStrike" cap="none" normalizeH="0" baseline="0" dirty="0">
                    <a:solidFill>
                      <a:schemeClr val="bg1"/>
                    </a:solidFill>
                    <a:effectLst/>
                    <a:latin typeface="Arial" charset="0"/>
                  </a:rPr>
                  <a:t>.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800" dirty="0">
                    <a:solidFill>
                      <a:schemeClr val="bg1"/>
                    </a:solidFill>
                    <a:latin typeface="Arial" charset="0"/>
                  </a:rPr>
                  <a:t>save</a:t>
                </a:r>
                <a:r>
                  <a:rPr kumimoji="0" lang="de-DE" sz="1800" b="0" i="0" u="none" strike="noStrike" cap="none" normalizeH="0" baseline="0" dirty="0">
                    <a:solidFill>
                      <a:schemeClr val="bg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28" name="Zahl"/>
              <p:cNvSpPr/>
              <p:nvPr/>
            </p:nvSpPr>
            <p:spPr bwMode="auto">
              <a:xfrm>
                <a:off x="2768551" y="3102011"/>
                <a:ext cx="288033" cy="291038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5</a:t>
                </a:r>
              </a:p>
            </p:txBody>
          </p:sp>
        </p:grpSp>
        <p:grpSp>
          <p:nvGrpSpPr>
            <p:cNvPr id="45" name="4"/>
            <p:cNvGrpSpPr/>
            <p:nvPr/>
          </p:nvGrpSpPr>
          <p:grpSpPr>
            <a:xfrm>
              <a:off x="6458601" y="4662555"/>
              <a:ext cx="2585072" cy="580752"/>
              <a:chOff x="453899" y="5670653"/>
              <a:chExt cx="2585072" cy="474807"/>
            </a:xfrm>
          </p:grpSpPr>
          <p:sp>
            <p:nvSpPr>
              <p:cNvPr id="35" name="Rechteck 34"/>
              <p:cNvSpPr/>
              <p:nvPr/>
            </p:nvSpPr>
            <p:spPr bwMode="auto">
              <a:xfrm>
                <a:off x="453899" y="5670653"/>
                <a:ext cx="2584102" cy="474807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rgbClr val="0000C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MindMapMapModel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.</a:t>
                </a:r>
              </a:p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800" dirty="0" err="1">
                    <a:latin typeface="Arial" charset="0"/>
                  </a:rPr>
                  <a:t>MindMapMapModel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36" name="Zahl"/>
              <p:cNvSpPr/>
              <p:nvPr/>
            </p:nvSpPr>
            <p:spPr bwMode="auto">
              <a:xfrm>
                <a:off x="2750938" y="5670655"/>
                <a:ext cx="288033" cy="239322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4</a:t>
                </a:r>
              </a:p>
            </p:txBody>
          </p:sp>
        </p:grpSp>
        <p:grpSp>
          <p:nvGrpSpPr>
            <p:cNvPr id="40" name="3"/>
            <p:cNvGrpSpPr/>
            <p:nvPr/>
          </p:nvGrpSpPr>
          <p:grpSpPr>
            <a:xfrm>
              <a:off x="2217400" y="3210800"/>
              <a:ext cx="2520280" cy="576064"/>
              <a:chOff x="2661320" y="2135540"/>
              <a:chExt cx="2520280" cy="576064"/>
            </a:xfrm>
          </p:grpSpPr>
          <p:sp>
            <p:nvSpPr>
              <p:cNvPr id="13" name="Rechteck 12"/>
              <p:cNvSpPr/>
              <p:nvPr/>
            </p:nvSpPr>
            <p:spPr bwMode="auto">
              <a:xfrm>
                <a:off x="2661320" y="2135540"/>
                <a:ext cx="2520280" cy="576064"/>
              </a:xfrm>
              <a:prstGeom prst="rect">
                <a:avLst/>
              </a:prstGeom>
              <a:solidFill>
                <a:srgbClr val="5C5C5C"/>
              </a:solidFill>
              <a:ln w="28575" cap="flat" cmpd="sng" algn="ctr">
                <a:solidFill>
                  <a:srgbClr val="0000C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solidFill>
                      <a:schemeClr val="bg1"/>
                    </a:solidFill>
                    <a:effectLst/>
                    <a:latin typeface="Arial" charset="0"/>
                  </a:rPr>
                  <a:t>MindMapMapModel</a:t>
                </a:r>
                <a:r>
                  <a:rPr kumimoji="0" lang="de-DE" sz="1800" b="0" i="0" u="none" strike="noStrike" cap="none" normalizeH="0" baseline="0" dirty="0">
                    <a:solidFill>
                      <a:schemeClr val="bg1"/>
                    </a:solidFill>
                    <a:effectLst/>
                    <a:latin typeface="Arial" charset="0"/>
                  </a:rPr>
                  <a:t>.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solidFill>
                      <a:schemeClr val="bg1"/>
                    </a:solidFill>
                    <a:effectLst/>
                    <a:latin typeface="Arial" charset="0"/>
                  </a:rPr>
                  <a:t>saveInternal</a:t>
                </a:r>
                <a:r>
                  <a:rPr kumimoji="0" lang="de-DE" sz="1800" b="0" i="0" u="none" strike="noStrike" cap="none" normalizeH="0" baseline="0" dirty="0">
                    <a:solidFill>
                      <a:schemeClr val="bg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14" name="Zahl"/>
              <p:cNvSpPr/>
              <p:nvPr/>
            </p:nvSpPr>
            <p:spPr bwMode="auto">
              <a:xfrm>
                <a:off x="4893567" y="2135540"/>
                <a:ext cx="288033" cy="288032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3</a:t>
                </a:r>
              </a:p>
            </p:txBody>
          </p:sp>
        </p:grpSp>
        <p:grpSp>
          <p:nvGrpSpPr>
            <p:cNvPr id="46" name="2"/>
            <p:cNvGrpSpPr/>
            <p:nvPr/>
          </p:nvGrpSpPr>
          <p:grpSpPr>
            <a:xfrm>
              <a:off x="6466221" y="3039168"/>
              <a:ext cx="2585073" cy="837801"/>
              <a:chOff x="4058287" y="4967463"/>
              <a:chExt cx="2585073" cy="837801"/>
            </a:xfrm>
          </p:grpSpPr>
          <p:sp>
            <p:nvSpPr>
              <p:cNvPr id="37" name="Rechteck 36"/>
              <p:cNvSpPr/>
              <p:nvPr/>
            </p:nvSpPr>
            <p:spPr bwMode="auto">
              <a:xfrm>
                <a:off x="4058287" y="4967463"/>
                <a:ext cx="2585073" cy="837801"/>
              </a:xfrm>
              <a:prstGeom prst="rect">
                <a:avLst/>
              </a:prstGeom>
              <a:solidFill>
                <a:srgbClr val="FF0000"/>
              </a:solidFill>
              <a:ln w="28575" cap="flat" cmpd="sng" algn="ctr">
                <a:solidFill>
                  <a:srgbClr val="0000C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MindMapMapModel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.</a:t>
                </a:r>
              </a:p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800" dirty="0" err="1">
                    <a:latin typeface="Arial" charset="0"/>
                  </a:rPr>
                  <a:t>doAutomaticSave</a:t>
                </a:r>
                <a:r>
                  <a:rPr lang="de-DE" sz="1800" dirty="0">
                    <a:latin typeface="Arial" charset="0"/>
                  </a:rPr>
                  <a:t>.</a:t>
                </a:r>
              </a:p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doAutomaticSave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38" name="Zahl"/>
              <p:cNvSpPr/>
              <p:nvPr/>
            </p:nvSpPr>
            <p:spPr bwMode="auto">
              <a:xfrm>
                <a:off x="6355327" y="4967463"/>
                <a:ext cx="288033" cy="291038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800" dirty="0">
                    <a:latin typeface="Arial" charset="0"/>
                  </a:rPr>
                  <a:t>2</a:t>
                </a:r>
                <a:endPara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47" name="1"/>
            <p:cNvGrpSpPr/>
            <p:nvPr/>
          </p:nvGrpSpPr>
          <p:grpSpPr>
            <a:xfrm>
              <a:off x="1029268" y="2190833"/>
              <a:ext cx="4896544" cy="294008"/>
              <a:chOff x="1422190" y="1340768"/>
              <a:chExt cx="4896544" cy="294008"/>
            </a:xfrm>
          </p:grpSpPr>
          <p:sp>
            <p:nvSpPr>
              <p:cNvPr id="5" name="Rechteck 4"/>
              <p:cNvSpPr/>
              <p:nvPr/>
            </p:nvSpPr>
            <p:spPr bwMode="auto">
              <a:xfrm>
                <a:off x="1422190" y="1340768"/>
                <a:ext cx="4896544" cy="294008"/>
              </a:xfrm>
              <a:prstGeom prst="rect">
                <a:avLst/>
              </a:prstGeom>
              <a:solidFill>
                <a:srgbClr val="00B050"/>
              </a:solidFill>
              <a:ln w="28575" cap="flat" cmpd="sng" algn="ctr">
                <a:solidFill>
                  <a:srgbClr val="0000C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MindMapMapModel.doAutomaticSave.run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39" name="Zahl"/>
              <p:cNvSpPr/>
              <p:nvPr/>
            </p:nvSpPr>
            <p:spPr bwMode="auto">
              <a:xfrm>
                <a:off x="6030701" y="1346744"/>
                <a:ext cx="288033" cy="288032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1</a:t>
                </a:r>
              </a:p>
            </p:txBody>
          </p:sp>
        </p:grpSp>
        <p:cxnSp>
          <p:nvCxnSpPr>
            <p:cNvPr id="55" name="5-&gt;6"/>
            <p:cNvCxnSpPr>
              <a:stCxn id="27" idx="2"/>
              <a:endCxn id="29" idx="0"/>
            </p:cNvCxnSpPr>
            <p:nvPr/>
          </p:nvCxnSpPr>
          <p:spPr bwMode="auto">
            <a:xfrm flipH="1">
              <a:off x="1918529" y="5221975"/>
              <a:ext cx="13182" cy="390407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8-&gt;7"/>
            <p:cNvCxnSpPr>
              <a:cxnSpLocks/>
              <a:stCxn id="31" idx="0"/>
              <a:endCxn id="33" idx="2"/>
            </p:cNvCxnSpPr>
            <p:nvPr/>
          </p:nvCxnSpPr>
          <p:spPr bwMode="auto">
            <a:xfrm flipV="1">
              <a:off x="4737680" y="5221975"/>
              <a:ext cx="0" cy="416238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1" name="8-&gt;4"/>
            <p:cNvCxnSpPr>
              <a:stCxn id="31" idx="3"/>
              <a:endCxn id="35" idx="2"/>
            </p:cNvCxnSpPr>
            <p:nvPr/>
          </p:nvCxnSpPr>
          <p:spPr bwMode="auto">
            <a:xfrm flipV="1">
              <a:off x="6029731" y="5243307"/>
              <a:ext cx="1720921" cy="66395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3" name="7-&gt;4"/>
            <p:cNvCxnSpPr>
              <a:stCxn id="33" idx="3"/>
              <a:endCxn id="35" idx="1"/>
            </p:cNvCxnSpPr>
            <p:nvPr/>
          </p:nvCxnSpPr>
          <p:spPr bwMode="auto">
            <a:xfrm>
              <a:off x="6029731" y="4952931"/>
              <a:ext cx="428870" cy="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7-&gt;3"/>
            <p:cNvCxnSpPr>
              <a:stCxn id="33" idx="0"/>
              <a:endCxn id="13" idx="2"/>
            </p:cNvCxnSpPr>
            <p:nvPr/>
          </p:nvCxnSpPr>
          <p:spPr bwMode="auto">
            <a:xfrm flipH="1" flipV="1">
              <a:off x="3477540" y="3786864"/>
              <a:ext cx="1260140" cy="897023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5" name="4-&gt;2"/>
            <p:cNvCxnSpPr>
              <a:stCxn id="35" idx="0"/>
              <a:endCxn id="37" idx="2"/>
            </p:cNvCxnSpPr>
            <p:nvPr/>
          </p:nvCxnSpPr>
          <p:spPr bwMode="auto">
            <a:xfrm flipV="1">
              <a:off x="7750652" y="3876969"/>
              <a:ext cx="8106" cy="78558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1" name="3-&gt;5"/>
            <p:cNvCxnSpPr>
              <a:cxnSpLocks/>
              <a:stCxn id="13" idx="2"/>
              <a:endCxn id="27" idx="0"/>
            </p:cNvCxnSpPr>
            <p:nvPr/>
          </p:nvCxnSpPr>
          <p:spPr bwMode="auto">
            <a:xfrm flipH="1">
              <a:off x="1931711" y="3786864"/>
              <a:ext cx="1545829" cy="897023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9" name="1-&gt;3"/>
            <p:cNvCxnSpPr>
              <a:stCxn id="5" idx="2"/>
              <a:endCxn id="13" idx="0"/>
            </p:cNvCxnSpPr>
            <p:nvPr/>
          </p:nvCxnSpPr>
          <p:spPr bwMode="auto">
            <a:xfrm>
              <a:off x="3477540" y="2484841"/>
              <a:ext cx="0" cy="725959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56" name="AutoShape 4"/>
          <p:cNvSpPr>
            <a:spLocks noChangeArrowheads="1"/>
          </p:cNvSpPr>
          <p:nvPr/>
        </p:nvSpPr>
        <p:spPr bwMode="auto">
          <a:xfrm>
            <a:off x="381000" y="6172200"/>
            <a:ext cx="457200" cy="381000"/>
          </a:xfrm>
          <a:prstGeom prst="rightArrow">
            <a:avLst>
              <a:gd name="adj1" fmla="val 50000"/>
              <a:gd name="adj2" fmla="val 3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000"/>
          </a:p>
        </p:txBody>
      </p:sp>
      <p:grpSp>
        <p:nvGrpSpPr>
          <p:cNvPr id="58" name="Group 5"/>
          <p:cNvGrpSpPr>
            <a:grpSpLocks/>
          </p:cNvGrpSpPr>
          <p:nvPr/>
        </p:nvGrpSpPr>
        <p:grpSpPr bwMode="auto">
          <a:xfrm>
            <a:off x="1219200" y="5981700"/>
            <a:ext cx="7772400" cy="723900"/>
            <a:chOff x="768" y="3768"/>
            <a:chExt cx="4896" cy="456"/>
          </a:xfrm>
        </p:grpSpPr>
        <p:sp>
          <p:nvSpPr>
            <p:cNvPr id="59" name="Rectangle 6"/>
            <p:cNvSpPr>
              <a:spLocks noChangeArrowheads="1"/>
            </p:cNvSpPr>
            <p:nvPr/>
          </p:nvSpPr>
          <p:spPr bwMode="auto">
            <a:xfrm>
              <a:off x="768" y="3792"/>
              <a:ext cx="4896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768" y="3768"/>
                  <a:ext cx="4896" cy="4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457200" lvl="1" indent="0">
                    <a:buNone/>
                  </a:pPr>
                  <a:r>
                    <a:rPr lang="de-DE" dirty="0"/>
                    <a:t>Dora ist im Beispiel nicht gut geeignet, da </a:t>
                  </a:r>
                  <a14:m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#2</m:t>
                      </m:r>
                    </m:oMath>
                  </a14:m>
                  <a:r>
                    <a:rPr lang="de-DE" dirty="0"/>
                    <a:t>,</a:t>
                  </a:r>
                  <a14:m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#3</m:t>
                      </m:r>
                    </m:oMath>
                  </a14:m>
                  <a:r>
                    <a:rPr lang="de-DE" dirty="0"/>
                    <a:t> und </a:t>
                  </a:r>
                  <a14:m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#4</m:t>
                      </m:r>
                    </m:oMath>
                  </a14:m>
                  <a:r>
                    <a:rPr lang="de-DE" dirty="0"/>
                    <a:t> false-negatives sind</a:t>
                  </a:r>
                </a:p>
              </p:txBody>
            </p:sp>
          </mc:Choice>
          <mc:Fallback xmlns="">
            <p:sp>
              <p:nvSpPr>
                <p:cNvPr id="94" name="Text 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68" y="3768"/>
                  <a:ext cx="4896" cy="446"/>
                </a:xfrm>
                <a:prstGeom prst="rect">
                  <a:avLst/>
                </a:prstGeom>
                <a:blipFill>
                  <a:blip r:embed="rId14"/>
                  <a:stretch>
                    <a:fillRect t="-3448" b="-16379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45057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kern="0" dirty="0"/>
              <a:t>Software Reconnaissance (SR)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 txBox="1">
                <a:spLocks noChangeArrowheads="1"/>
              </p:cNvSpPr>
              <p:nvPr/>
            </p:nvSpPr>
            <p:spPr bwMode="auto">
              <a:xfrm>
                <a:off x="762000" y="1295400"/>
                <a:ext cx="8130480" cy="5562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</a:pPr>
                <a:r>
                  <a:rPr lang="de-DE" kern="0" dirty="0"/>
                  <a:t>Eingabe: </a:t>
                </a:r>
                <a:r>
                  <a:rPr lang="de-DE" kern="0" dirty="0">
                    <a:solidFill>
                      <a:srgbClr val="0000CC"/>
                    </a:solidFill>
                  </a:rPr>
                  <a:t>Szenario Mengen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ker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ker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i="1" ker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de-DE" kern="0" dirty="0"/>
                  <a:t> führen das Feature aus und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i="1" kern="0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 ker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de-DE" i="1" ker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acc>
                  </m:oMath>
                </a14:m>
                <a:r>
                  <a:rPr lang="de-DE" kern="0" dirty="0"/>
                  <a:t> führen das Feature nicht aus (und die Menge aller Methoden </a:t>
                </a:r>
                <a14:m>
                  <m:oMath xmlns:m="http://schemas.openxmlformats.org/officeDocument/2006/math">
                    <m:r>
                      <a:rPr lang="de-DE" i="1" ker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de-DE" kern="0" dirty="0"/>
                  <a:t>)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kern="0" dirty="0"/>
                  <a:t>Vorgehen: Untersuche </a:t>
                </a:r>
                <a:r>
                  <a:rPr lang="de-DE" kern="0" dirty="0" err="1"/>
                  <a:t>Execution</a:t>
                </a:r>
                <a:r>
                  <a:rPr lang="de-DE" kern="0" dirty="0"/>
                  <a:t> Trace und unterteile </a:t>
                </a:r>
                <a:r>
                  <a:rPr lang="de-DE" kern="0" dirty="0">
                    <a:solidFill>
                      <a:srgbClr val="0000CC"/>
                    </a:solidFill>
                  </a:rPr>
                  <a:t>4 Gruppen</a:t>
                </a:r>
                <a:r>
                  <a:rPr lang="de-DE" kern="0" dirty="0"/>
                  <a:t>:</a:t>
                </a:r>
              </a:p>
              <a:p>
                <a:pPr marL="914400" lvl="1" indent="-457200" eaLnBrk="1" hangingPunct="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de-DE" kern="0" dirty="0"/>
                  <a:t>Möglicherweise beteiligt</a:t>
                </a:r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r>
                  <a:rPr lang="de-DE" kern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 ker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de-DE" i="1" kern="0">
                        <a:latin typeface="Cambria Math" panose="02040503050406030204" pitchFamily="18" charset="0"/>
                      </a:rPr>
                      <m:t>M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|∃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de-DE" i="1" ker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𝑒𝑥𝑒𝑐𝑢𝑡𝑒𝑠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endParaRPr lang="de-DE" kern="0" dirty="0"/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r>
                  <a:rPr lang="de-DE" dirty="0"/>
                  <a:t>	„Mindestens ein Szenario aus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de-DE" dirty="0"/>
                  <a:t> führt </a:t>
                </a:r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de-DE" dirty="0"/>
                  <a:t> aus“</a:t>
                </a:r>
                <a:endParaRPr lang="de-DE" kern="0" dirty="0"/>
              </a:p>
              <a:p>
                <a:pPr marL="914400" lvl="1" indent="-457200" eaLnBrk="1" hangingPunct="1">
                  <a:lnSpc>
                    <a:spcPct val="90000"/>
                  </a:lnSpc>
                  <a:buFont typeface="+mj-lt"/>
                  <a:buAutoNum type="arabicPeriod" startAt="2"/>
                </a:pPr>
                <a:r>
                  <a:rPr lang="de-DE" kern="0" dirty="0"/>
                  <a:t>Unerlässlich</a:t>
                </a:r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r>
                  <a:rPr lang="de-DE" kern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 ker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de-DE" i="1" ker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de-DE" i="1" ker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𝑒𝑥𝑒𝑐𝑢𝑡𝑒𝑠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de-DE" kern="0" dirty="0"/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r>
                  <a:rPr lang="de-DE" dirty="0"/>
                  <a:t>	„</a:t>
                </a:r>
                <a:r>
                  <a:rPr lang="de-DE" b="1" dirty="0"/>
                  <a:t>Jedes</a:t>
                </a:r>
                <a:r>
                  <a:rPr lang="de-DE" dirty="0"/>
                  <a:t> Szenario von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de-DE" dirty="0"/>
                  <a:t> führt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de-DE" dirty="0"/>
                  <a:t> aus“</a:t>
                </a:r>
                <a:endParaRPr lang="de-DE" kern="0" dirty="0"/>
              </a:p>
              <a:p>
                <a:pPr marL="914400" lvl="1" indent="-457200" eaLnBrk="1" hangingPunct="1">
                  <a:lnSpc>
                    <a:spcPct val="90000"/>
                  </a:lnSpc>
                  <a:buFont typeface="+mj-lt"/>
                  <a:buAutoNum type="arabicPeriod" startAt="3"/>
                </a:pPr>
                <a:r>
                  <a:rPr lang="de-DE" kern="0" dirty="0"/>
                  <a:t>Spezifisch</a:t>
                </a:r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r>
                  <a:rPr lang="de-DE" kern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de-DE" i="1" ker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|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 ker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𝑢𝑛𝑑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 ∀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∈</m:t>
                    </m:r>
                    <m:acc>
                      <m:accPr>
                        <m:chr m:val="̅"/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 ker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de-DE" i="1" ker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acc>
                    <m:r>
                      <a:rPr lang="de-DE" i="1" ker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𝑑𝑜𝑒𝑠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𝑛𝑜𝑡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𝑒𝑥𝑒𝑐𝑢𝑡𝑒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de-DE" kern="0" dirty="0"/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r>
                  <a:rPr lang="de-DE" dirty="0"/>
                  <a:t>	„Ist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/>
                  <a:t>und wird von </a:t>
                </a:r>
                <a:r>
                  <a:rPr lang="de-DE" b="1" dirty="0"/>
                  <a:t>keinem</a:t>
                </a:r>
                <a:r>
                  <a:rPr lang="de-DE" dirty="0"/>
                  <a:t> Szenario aus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 ker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de-DE" i="1" ker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acc>
                  </m:oMath>
                </a14:m>
                <a:r>
                  <a:rPr lang="de-DE" kern="0" dirty="0"/>
                  <a:t> ausgeführt"</a:t>
                </a:r>
              </a:p>
              <a:p>
                <a:pPr marL="914400" lvl="1" indent="-457200" eaLnBrk="1" hangingPunct="1">
                  <a:lnSpc>
                    <a:spcPct val="90000"/>
                  </a:lnSpc>
                  <a:buFont typeface="+mj-lt"/>
                  <a:buAutoNum type="arabicPeriod" startAt="4"/>
                </a:pPr>
                <a:r>
                  <a:rPr lang="de-DE" kern="0" dirty="0"/>
                  <a:t>Üblich </a:t>
                </a:r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r>
                  <a:rPr lang="de-DE" kern="0" dirty="0"/>
                  <a:t>	</a:t>
                </a:r>
                <a14:m>
                  <m:oMath xmlns:m="http://schemas.openxmlformats.org/officeDocument/2006/math">
                    <m:r>
                      <a:rPr lang="de-DE" i="1" ker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e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de-DE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 ker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de-DE" i="1" ker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∪</m:t>
                        </m:r>
                        <m:acc>
                          <m:accPr>
                            <m:chr m:val="̅"/>
                            <m:ctrlPr>
                              <a:rPr lang="de-DE" i="1" ker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de-DE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 ker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de-DE" i="1" ker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e>
                        </m:acc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𝑒𝑥𝑒𝑐𝑢𝑡𝑒𝑠</m:t>
                        </m:r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de-DE" kern="0" dirty="0"/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r>
                  <a:rPr lang="de-DE" kern="0" dirty="0"/>
                  <a:t>	„</a:t>
                </a:r>
                <a:r>
                  <a:rPr lang="de-DE" b="1" kern="0" dirty="0"/>
                  <a:t>Jedes</a:t>
                </a:r>
                <a:r>
                  <a:rPr lang="de-DE" kern="0" dirty="0"/>
                  <a:t> Szenario führt </a:t>
                </a:r>
                <a14:m>
                  <m:oMath xmlns:m="http://schemas.openxmlformats.org/officeDocument/2006/math">
                    <m:r>
                      <a:rPr lang="de-DE" i="1" kern="0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de-DE" kern="0" dirty="0"/>
                  <a:t> aus“</a:t>
                </a:r>
              </a:p>
            </p:txBody>
          </p:sp>
        </mc:Choice>
        <mc:Fallback xmlns="">
          <p:sp>
            <p:nvSpPr>
              <p:cNvPr id="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1295400"/>
                <a:ext cx="8130480" cy="5562600"/>
              </a:xfrm>
              <a:prstGeom prst="rect">
                <a:avLst/>
              </a:prstGeom>
              <a:blipFill>
                <a:blip r:embed="rId3"/>
                <a:stretch>
                  <a:fillRect l="-675" t="-98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00054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kern="0" dirty="0"/>
              <a:t>Software Reconnaissance (SR)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 txBox="1">
                <a:spLocks noChangeArrowheads="1"/>
              </p:cNvSpPr>
              <p:nvPr/>
            </p:nvSpPr>
            <p:spPr bwMode="auto">
              <a:xfrm>
                <a:off x="762000" y="1295400"/>
                <a:ext cx="8130480" cy="5562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</a:pPr>
                <a:r>
                  <a:rPr lang="de-DE" kern="0" dirty="0"/>
                  <a:t>Eingabe: </a:t>
                </a:r>
                <a:r>
                  <a:rPr lang="de-DE" kern="0" dirty="0">
                    <a:solidFill>
                      <a:srgbClr val="0000CC"/>
                    </a:solidFill>
                  </a:rPr>
                  <a:t>Szenario Mengen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ker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ker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i="1" ker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de-DE" kern="0" dirty="0"/>
                  <a:t> führen das Feature aus und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i="1" kern="0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 ker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de-DE" i="1" ker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acc>
                  </m:oMath>
                </a14:m>
                <a:r>
                  <a:rPr lang="de-DE" kern="0" dirty="0"/>
                  <a:t> führen das Feature nicht aus (und die Menge aller Methoden </a:t>
                </a:r>
                <a14:m>
                  <m:oMath xmlns:m="http://schemas.openxmlformats.org/officeDocument/2006/math">
                    <m:r>
                      <a:rPr lang="de-DE" i="1" ker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de-DE" kern="0" dirty="0"/>
                  <a:t>)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kern="0" dirty="0"/>
                  <a:t>Vorgehen: Untersuche </a:t>
                </a:r>
                <a:r>
                  <a:rPr lang="de-DE" kern="0" dirty="0" err="1"/>
                  <a:t>Execution</a:t>
                </a:r>
                <a:r>
                  <a:rPr lang="de-DE" kern="0" dirty="0"/>
                  <a:t> Trace und unterteile </a:t>
                </a:r>
                <a:r>
                  <a:rPr lang="de-DE" kern="0" dirty="0">
                    <a:solidFill>
                      <a:srgbClr val="0000CC"/>
                    </a:solidFill>
                  </a:rPr>
                  <a:t>4 Gruppen</a:t>
                </a:r>
                <a:r>
                  <a:rPr lang="de-DE" kern="0" dirty="0"/>
                  <a:t>:</a:t>
                </a:r>
              </a:p>
              <a:p>
                <a:pPr marL="914400" lvl="1" indent="-457200" eaLnBrk="1" hangingPunct="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de-DE" kern="0" dirty="0"/>
                  <a:t>Möglicherweise beteiligt</a:t>
                </a:r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r>
                  <a:rPr lang="de-DE" kern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 ker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de-DE" i="1" kern="0">
                        <a:latin typeface="Cambria Math" panose="02040503050406030204" pitchFamily="18" charset="0"/>
                      </a:rPr>
                      <m:t>M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|∃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de-DE" i="1" ker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𝑒𝑥𝑒𝑐𝑢𝑡𝑒𝑠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endParaRPr lang="de-DE" kern="0" dirty="0"/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r>
                  <a:rPr lang="de-DE" dirty="0"/>
                  <a:t>	„Mindestens ein Szenario aus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de-DE" dirty="0"/>
                  <a:t> führt </a:t>
                </a:r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de-DE" dirty="0"/>
                  <a:t> aus“</a:t>
                </a:r>
                <a:endParaRPr lang="de-DE" kern="0" dirty="0"/>
              </a:p>
              <a:p>
                <a:pPr marL="914400" lvl="1" indent="-457200" eaLnBrk="1" hangingPunct="1">
                  <a:lnSpc>
                    <a:spcPct val="90000"/>
                  </a:lnSpc>
                  <a:buFont typeface="+mj-lt"/>
                  <a:buAutoNum type="arabicPeriod" startAt="2"/>
                </a:pPr>
                <a:r>
                  <a:rPr lang="de-DE" kern="0" dirty="0"/>
                  <a:t>Unerlässlich</a:t>
                </a:r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r>
                  <a:rPr lang="de-DE" kern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 ker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de-DE" i="1" ker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de-DE" i="1" ker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𝑒𝑥𝑒𝑐𝑢𝑡𝑒𝑠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de-DE" kern="0" dirty="0"/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r>
                  <a:rPr lang="de-DE" dirty="0"/>
                  <a:t>	„</a:t>
                </a:r>
                <a:r>
                  <a:rPr lang="de-DE" b="1" dirty="0"/>
                  <a:t>Jedes</a:t>
                </a:r>
                <a:r>
                  <a:rPr lang="de-DE" dirty="0"/>
                  <a:t> Szenario von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de-DE" dirty="0"/>
                  <a:t> führt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de-DE" dirty="0"/>
                  <a:t> aus“</a:t>
                </a:r>
                <a:endParaRPr lang="de-DE" kern="0" dirty="0"/>
              </a:p>
              <a:p>
                <a:pPr marL="914400" lvl="1" indent="-457200" eaLnBrk="1" hangingPunct="1">
                  <a:lnSpc>
                    <a:spcPct val="90000"/>
                  </a:lnSpc>
                  <a:buFont typeface="+mj-lt"/>
                  <a:buAutoNum type="arabicPeriod" startAt="3"/>
                </a:pPr>
                <a:r>
                  <a:rPr lang="de-DE" kern="0" dirty="0"/>
                  <a:t>Spezifisch</a:t>
                </a:r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r>
                  <a:rPr lang="de-DE" kern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de-DE" i="1" ker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|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 ker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𝑢𝑛𝑑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 ∀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∈</m:t>
                    </m:r>
                    <m:acc>
                      <m:accPr>
                        <m:chr m:val="̅"/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 ker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de-DE" i="1" ker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acc>
                    <m:r>
                      <a:rPr lang="de-DE" i="1" ker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𝑑𝑜𝑒𝑠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𝑛𝑜𝑡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𝑒𝑥𝑒𝑐𝑢𝑡𝑒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de-DE" kern="0" dirty="0"/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r>
                  <a:rPr lang="de-DE" dirty="0"/>
                  <a:t>	„Ist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/>
                  <a:t>und wird von </a:t>
                </a:r>
                <a:r>
                  <a:rPr lang="de-DE" b="1" dirty="0"/>
                  <a:t>keinem</a:t>
                </a:r>
                <a:r>
                  <a:rPr lang="de-DE" dirty="0"/>
                  <a:t> Szenario aus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 ker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de-DE" i="1" ker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acc>
                  </m:oMath>
                </a14:m>
                <a:r>
                  <a:rPr lang="de-DE" kern="0" dirty="0"/>
                  <a:t> ausgeführt"</a:t>
                </a:r>
              </a:p>
              <a:p>
                <a:pPr marL="914400" lvl="1" indent="-457200" eaLnBrk="1" hangingPunct="1">
                  <a:lnSpc>
                    <a:spcPct val="90000"/>
                  </a:lnSpc>
                  <a:buFont typeface="+mj-lt"/>
                  <a:buAutoNum type="arabicPeriod" startAt="4"/>
                </a:pPr>
                <a:r>
                  <a:rPr lang="de-DE" kern="0" dirty="0"/>
                  <a:t>Üblich </a:t>
                </a:r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r>
                  <a:rPr lang="de-DE" kern="0" dirty="0"/>
                  <a:t>	</a:t>
                </a:r>
                <a14:m>
                  <m:oMath xmlns:m="http://schemas.openxmlformats.org/officeDocument/2006/math">
                    <m:r>
                      <a:rPr lang="de-DE" i="1" ker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e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de-DE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 ker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de-DE" i="1" ker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∪</m:t>
                        </m:r>
                        <m:acc>
                          <m:accPr>
                            <m:chr m:val="̅"/>
                            <m:ctrlPr>
                              <a:rPr lang="de-DE" i="1" ker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de-DE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 ker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de-DE" i="1" ker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e>
                        </m:acc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𝑒𝑥𝑒𝑐𝑢𝑡𝑒𝑠</m:t>
                        </m:r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de-DE" kern="0" dirty="0"/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r>
                  <a:rPr lang="de-DE" kern="0" dirty="0"/>
                  <a:t>	„</a:t>
                </a:r>
                <a:r>
                  <a:rPr lang="de-DE" b="1" kern="0" dirty="0"/>
                  <a:t>Jedes</a:t>
                </a:r>
                <a:r>
                  <a:rPr lang="de-DE" kern="0" dirty="0"/>
                  <a:t> Szenario führt </a:t>
                </a:r>
                <a14:m>
                  <m:oMath xmlns:m="http://schemas.openxmlformats.org/officeDocument/2006/math">
                    <m:r>
                      <a:rPr lang="de-DE" i="1" kern="0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de-DE" kern="0" dirty="0"/>
                  <a:t> aus“</a:t>
                </a:r>
              </a:p>
            </p:txBody>
          </p:sp>
        </mc:Choice>
        <mc:Fallback xmlns="">
          <p:sp>
            <p:nvSpPr>
              <p:cNvPr id="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1295400"/>
                <a:ext cx="8130480" cy="5562600"/>
              </a:xfrm>
              <a:prstGeom prst="rect">
                <a:avLst/>
              </a:prstGeom>
              <a:blipFill>
                <a:blip r:embed="rId3"/>
                <a:stretch>
                  <a:fillRect l="-675" t="-98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7596336" y="2636912"/>
                <a:ext cx="936104" cy="107721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solidFill>
                      <a:srgbClr val="FF000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de-DE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de-DE" sz="1600" b="0" dirty="0">
                  <a:solidFill>
                    <a:srgbClr val="FF0000"/>
                  </a:solidFill>
                  <a:latin typeface="+mj-lt"/>
                  <a:ea typeface="Cambria Math" panose="02040503050406030204" pitchFamily="18" charset="0"/>
                </a:endParaRPr>
              </a:p>
              <a:p>
                <a:r>
                  <a:rPr lang="de-DE" sz="1600" b="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de-DE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de-DE" sz="1600" b="0" dirty="0">
                  <a:solidFill>
                    <a:srgbClr val="FF0000"/>
                  </a:solidFill>
                  <a:latin typeface="+mj-lt"/>
                  <a:ea typeface="Cambria Math" panose="02040503050406030204" pitchFamily="18" charset="0"/>
                </a:endParaRPr>
              </a:p>
              <a:p>
                <a:r>
                  <a:rPr lang="de-DE" sz="16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de-DE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de-DE" sz="1600" b="0" dirty="0">
                  <a:solidFill>
                    <a:srgbClr val="FF0000"/>
                  </a:solidFill>
                  <a:latin typeface="+mj-lt"/>
                  <a:ea typeface="Cambria Math" panose="02040503050406030204" pitchFamily="18" charset="0"/>
                </a:endParaRPr>
              </a:p>
              <a:p>
                <a:r>
                  <a:rPr lang="de-DE" sz="1600" b="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de-DE" sz="16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de-DE" sz="1600" b="0" dirty="0">
                  <a:solidFill>
                    <a:srgbClr val="FF0000"/>
                  </a:solidFill>
                  <a:latin typeface="+mj-lt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336" y="2636912"/>
                <a:ext cx="936104" cy="1077218"/>
              </a:xfrm>
              <a:prstGeom prst="rect">
                <a:avLst/>
              </a:prstGeom>
              <a:blipFill>
                <a:blip r:embed="rId4"/>
                <a:stretch>
                  <a:fillRect l="-2564" b="-618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65879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 Reconnaissance (SR)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762000" y="1268760"/>
                <a:ext cx="8229600" cy="5410200"/>
              </a:xfrm>
            </p:spPr>
            <p:txBody>
              <a:bodyPr/>
              <a:lstStyle/>
              <a:p>
                <a:r>
                  <a:rPr lang="de-DE" dirty="0"/>
                  <a:t>Ausgabe: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de-DE" dirty="0"/>
                  <a:t> zu jedem Feature und einmalig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de-DE" b="0" dirty="0"/>
              </a:p>
              <a:p>
                <a:endParaRPr lang="de-DE" dirty="0"/>
              </a:p>
              <a:p>
                <a:pPr marL="0" indent="0">
                  <a:buNone/>
                </a:pPr>
                <a:r>
                  <a:rPr lang="de-DE" dirty="0"/>
                  <a:t>Im Beispiel:</a:t>
                </a:r>
              </a:p>
              <a:p>
                <a:r>
                  <a:rPr lang="de-DE" dirty="0"/>
                  <a:t>Eingabe 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de-DE" dirty="0"/>
                  <a:t> entspricht einem automatischen Speichern</a:t>
                </a:r>
              </a:p>
              <a:p>
                <a:pPr marL="0" indent="0">
                  <a:buNone/>
                </a:pPr>
                <a:r>
                  <a:rPr lang="de-DE" dirty="0"/>
                  <a:t>	 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acc>
                  </m:oMath>
                </a14:m>
                <a:r>
                  <a:rPr lang="de-DE" dirty="0"/>
                  <a:t> entspricht zwei versch. manuellen Speicherungen</a:t>
                </a:r>
                <a:endParaRPr lang="de-DE" baseline="30000" dirty="0"/>
              </a:p>
              <a:p>
                <a:r>
                  <a:rPr lang="de-DE" dirty="0"/>
                  <a:t>Beide </a:t>
                </a:r>
                <a:r>
                  <a:rPr lang="de-DE" dirty="0" err="1"/>
                  <a:t>Execution</a:t>
                </a:r>
                <a:r>
                  <a:rPr lang="de-DE" dirty="0"/>
                  <a:t> Traces sind sehr ähnlich da automatisches Speichern auf manuellem Aufbaut</a:t>
                </a:r>
              </a:p>
              <a:p>
                <a:r>
                  <a:rPr lang="de-DE" dirty="0"/>
                  <a:t>Ausgabe für das </a:t>
                </a:r>
                <a:r>
                  <a:rPr lang="de-DE" dirty="0" err="1"/>
                  <a:t>automaticSaveFile</a:t>
                </a:r>
                <a:r>
                  <a:rPr lang="de-DE" dirty="0"/>
                  <a:t>-Feature</a:t>
                </a:r>
              </a:p>
              <a:p>
                <a:pPr lvl="1"/>
                <a:r>
                  <a:rPr lang="de-DE" dirty="0">
                    <a:latin typeface="+mj-lt"/>
                  </a:rPr>
                  <a:t>M</a:t>
                </a:r>
                <a:r>
                  <a:rPr lang="de-DE" i="0" dirty="0">
                    <a:latin typeface="+mj-lt"/>
                  </a:rPr>
                  <a:t>öglicherweise beteiligt</a:t>
                </a:r>
                <a:r>
                  <a:rPr lang="de-DE" b="0" i="0" dirty="0">
                    <a:latin typeface="+mj-lt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de-DE" b="0" i="0" dirty="0">
                    <a:latin typeface="+mj-lt"/>
                  </a:rPr>
                  <a:t> </a:t>
                </a:r>
              </a:p>
              <a:p>
                <a:pPr lvl="1"/>
                <a:r>
                  <a:rPr lang="de-DE" b="0" i="0" dirty="0">
                    <a:latin typeface="+mj-lt"/>
                  </a:rPr>
                  <a:t>Unerlässlich: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dirty="0">
                        <a:latin typeface="Cambria Math" panose="02040503050406030204" pitchFamily="18" charset="0"/>
                      </a:rPr>
                      <m:t>{#2,#4}</m:t>
                    </m:r>
                  </m:oMath>
                </a14:m>
                <a:endParaRPr lang="de-DE" b="0" i="0" dirty="0">
                  <a:latin typeface="+mj-lt"/>
                </a:endParaRPr>
              </a:p>
              <a:p>
                <a:pPr lvl="1"/>
                <a:r>
                  <a:rPr lang="de-DE" dirty="0"/>
                  <a:t>Spezifisch: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#1</m:t>
                        </m:r>
                      </m:e>
                    </m:d>
                  </m:oMath>
                </a14:m>
                <a:endParaRPr lang="de-DE" b="0" dirty="0"/>
              </a:p>
              <a:p>
                <a:pPr lvl="1"/>
                <a:r>
                  <a:rPr lang="de-DE" dirty="0"/>
                  <a:t>Üblich: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={#3,#5,#6}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1268760"/>
                <a:ext cx="8229600" cy="5410200"/>
              </a:xfrm>
              <a:blipFill>
                <a:blip r:embed="rId3"/>
                <a:stretch>
                  <a:fillRect l="-741" t="-4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381000" y="6172200"/>
            <a:ext cx="457200" cy="381000"/>
          </a:xfrm>
          <a:prstGeom prst="rightArrow">
            <a:avLst>
              <a:gd name="adj1" fmla="val 50000"/>
              <a:gd name="adj2" fmla="val 3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000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1219200" y="6019800"/>
            <a:ext cx="7772400" cy="685800"/>
            <a:chOff x="768" y="3792"/>
            <a:chExt cx="4896" cy="432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768" y="3792"/>
              <a:ext cx="4896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68" y="3865"/>
              <a:ext cx="48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457200" lvl="1" indent="0">
                <a:buNone/>
              </a:pPr>
              <a:r>
                <a:rPr lang="de-DE" dirty="0"/>
                <a:t>SR ist im Beispiel gut geeignet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88326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kern="0" dirty="0"/>
              <a:t>Revelle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 txBox="1">
                <a:spLocks noChangeArrowheads="1"/>
              </p:cNvSpPr>
              <p:nvPr/>
            </p:nvSpPr>
            <p:spPr bwMode="auto">
              <a:xfrm>
                <a:off x="762000" y="1295400"/>
                <a:ext cx="8130480" cy="54459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</a:pPr>
                <a:r>
                  <a:rPr lang="de-DE" kern="0" dirty="0"/>
                  <a:t>Aufbau auf weiteren Techniken: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de-DE" kern="0" dirty="0"/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de-DE" kern="0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kern="0" dirty="0">
                    <a:solidFill>
                      <a:srgbClr val="0000CC"/>
                    </a:solidFill>
                  </a:rPr>
                  <a:t>Marcus</a:t>
                </a:r>
                <a:r>
                  <a:rPr lang="de-DE" kern="0" dirty="0"/>
                  <a:t>: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de-DE" kern="0" dirty="0"/>
                  <a:t>Anwendung von LSI unter Zuhilfenahme üblicher Programmierstyle zu Identifizierung der Token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de-DE" kern="0" dirty="0"/>
                  <a:t>Inkrementelles Filtern der Dokumente durch den User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kern="0" dirty="0">
                    <a:solidFill>
                      <a:srgbClr val="0000CC"/>
                    </a:solidFill>
                  </a:rPr>
                  <a:t>Poshyvanyk</a:t>
                </a:r>
                <a:r>
                  <a:rPr lang="de-DE" kern="0" dirty="0"/>
                  <a:t>: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de-DE" kern="0" dirty="0"/>
                  <a:t>Ordnen der Liste nach Marcus‘-Algorithmus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de-DE" kern="0" dirty="0"/>
                  <a:t>Ausführen zweierlei Szenario Mengen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de-DE" b="0" i="1" kern="0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 ker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de-DE" i="1" ker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acc>
                  </m:oMath>
                </a14:m>
                <a:r>
                  <a:rPr lang="de-DE" kern="0" dirty="0"/>
                  <a:t>) und ordnen der Methoden anhand der </a:t>
                </a:r>
                <a:r>
                  <a:rPr lang="de-DE" kern="0" dirty="0" err="1"/>
                  <a:t>Execution</a:t>
                </a:r>
                <a:r>
                  <a:rPr lang="de-DE" kern="0" dirty="0"/>
                  <a:t> Trace vorkommen 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de-DE" kern="0" dirty="0"/>
                  <a:t>Ergebnis: gewichtete Summe beider Werte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kern="0" dirty="0">
                    <a:solidFill>
                      <a:srgbClr val="0000CC"/>
                    </a:solidFill>
                  </a:rPr>
                  <a:t>Liu</a:t>
                </a:r>
                <a:r>
                  <a:rPr lang="de-DE" kern="0" dirty="0"/>
                  <a:t>: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de-DE" kern="0" dirty="0"/>
                  <a:t>Das selbe wie Poshyvanyk aber mit nur einem Szenario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kern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de-DE" b="0" i="1" kern="0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de-DE" kern="0" dirty="0"/>
                  <a:t> zur Verbesserung des Useraufwands mit </a:t>
                </a:r>
                <a:r>
                  <a:rPr lang="de-DE" dirty="0"/>
                  <a:t>Inkaufnahme </a:t>
                </a:r>
                <a:r>
                  <a:rPr lang="de-DE" kern="0" dirty="0"/>
                  <a:t>des möglichen Präzisionsverlust</a:t>
                </a:r>
              </a:p>
              <a:p>
                <a:pPr eaLnBrk="1" hangingPunct="1">
                  <a:lnSpc>
                    <a:spcPct val="90000"/>
                  </a:lnSpc>
                </a:pPr>
                <a:endParaRPr lang="de-DE" kern="0" dirty="0"/>
              </a:p>
              <a:p>
                <a:pPr eaLnBrk="1" hangingPunct="1">
                  <a:lnSpc>
                    <a:spcPct val="90000"/>
                  </a:lnSpc>
                </a:pPr>
                <a:endParaRPr lang="de-DE" kern="0" dirty="0"/>
              </a:p>
            </p:txBody>
          </p:sp>
        </mc:Choice>
        <mc:Fallback xmlns="">
          <p:sp>
            <p:nvSpPr>
              <p:cNvPr id="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1295400"/>
                <a:ext cx="8130480" cy="5445968"/>
              </a:xfrm>
              <a:prstGeom prst="rect">
                <a:avLst/>
              </a:prstGeom>
              <a:blipFill>
                <a:blip r:embed="rId3"/>
                <a:stretch>
                  <a:fillRect l="-675" t="-112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feld 1"/>
          <p:cNvSpPr txBox="1"/>
          <p:nvPr/>
        </p:nvSpPr>
        <p:spPr>
          <a:xfrm>
            <a:off x="1705360" y="1650078"/>
            <a:ext cx="104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Revelle</a:t>
            </a:r>
            <a:endParaRPr lang="de-DE" sz="1800" dirty="0"/>
          </a:p>
        </p:txBody>
      </p:sp>
      <p:sp>
        <p:nvSpPr>
          <p:cNvPr id="5" name="Textfeld 4"/>
          <p:cNvSpPr txBox="1"/>
          <p:nvPr/>
        </p:nvSpPr>
        <p:spPr>
          <a:xfrm>
            <a:off x="3612713" y="1650078"/>
            <a:ext cx="527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Liu</a:t>
            </a:r>
            <a:endParaRPr lang="de-DE" sz="1800" dirty="0"/>
          </a:p>
        </p:txBody>
      </p:sp>
      <p:sp>
        <p:nvSpPr>
          <p:cNvPr id="6" name="Textfeld 5"/>
          <p:cNvSpPr txBox="1"/>
          <p:nvPr/>
        </p:nvSpPr>
        <p:spPr>
          <a:xfrm>
            <a:off x="5005502" y="1634659"/>
            <a:ext cx="15680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Poshyvanyk</a:t>
            </a:r>
            <a:endParaRPr lang="de-DE" sz="1800" dirty="0"/>
          </a:p>
        </p:txBody>
      </p:sp>
      <p:sp>
        <p:nvSpPr>
          <p:cNvPr id="7" name="Textfeld 6"/>
          <p:cNvSpPr txBox="1"/>
          <p:nvPr/>
        </p:nvSpPr>
        <p:spPr>
          <a:xfrm>
            <a:off x="7438640" y="1642338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/>
              <a:t>Markus</a:t>
            </a:r>
          </a:p>
        </p:txBody>
      </p:sp>
      <p:cxnSp>
        <p:nvCxnSpPr>
          <p:cNvPr id="10" name="Gerade Verbindung mit Pfeil 9"/>
          <p:cNvCxnSpPr>
            <a:cxnSpLocks/>
            <a:stCxn id="2" idx="3"/>
            <a:endCxn id="5" idx="1"/>
          </p:cNvCxnSpPr>
          <p:nvPr/>
        </p:nvCxnSpPr>
        <p:spPr bwMode="auto">
          <a:xfrm>
            <a:off x="2747633" y="1850133"/>
            <a:ext cx="865080" cy="0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Gerade Verbindung mit Pfeil 11"/>
          <p:cNvCxnSpPr>
            <a:cxnSpLocks/>
            <a:stCxn id="5" idx="3"/>
            <a:endCxn id="6" idx="1"/>
          </p:cNvCxnSpPr>
          <p:nvPr/>
        </p:nvCxnSpPr>
        <p:spPr bwMode="auto">
          <a:xfrm flipV="1">
            <a:off x="4140422" y="1842423"/>
            <a:ext cx="865080" cy="7710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Gerade Verbindung mit Pfeil 13"/>
          <p:cNvCxnSpPr>
            <a:cxnSpLocks/>
            <a:stCxn id="6" idx="3"/>
            <a:endCxn id="7" idx="1"/>
          </p:cNvCxnSpPr>
          <p:nvPr/>
        </p:nvCxnSpPr>
        <p:spPr bwMode="auto">
          <a:xfrm flipV="1">
            <a:off x="6573560" y="1827004"/>
            <a:ext cx="865080" cy="7710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0534351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Revelle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Eingabe: ein </a:t>
                </a:r>
                <a:r>
                  <a:rPr lang="de-DE" b="0" i="0" dirty="0">
                    <a:latin typeface="+mj-lt"/>
                  </a:rPr>
                  <a:t>Szenario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de-DE" b="0" i="0" dirty="0">
                    <a:latin typeface="+mj-lt"/>
                  </a:rPr>
                  <a:t>, welches</a:t>
                </a:r>
                <a:r>
                  <a:rPr lang="de-DE" dirty="0"/>
                  <a:t> das Feature ausführen</a:t>
                </a:r>
              </a:p>
              <a:p>
                <a:r>
                  <a:rPr lang="de-DE" dirty="0"/>
                  <a:t>Vorgehen: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de-DE" dirty="0"/>
                  <a:t>Ausführung des Szenarios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de-DE" dirty="0"/>
                  <a:t> und Aufbauen des Call-Graphen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de-DE" dirty="0"/>
                  <a:t>HITS-Algorithmus auf dem generierten Call-Graphen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de-DE" dirty="0"/>
                  <a:t>Filtern von Ecken mit besonders</a:t>
                </a:r>
              </a:p>
              <a:p>
                <a:pPr marL="857250" lvl="1" indent="-457200"/>
                <a:r>
                  <a:rPr lang="de-DE" dirty="0"/>
                  <a:t>Niedrigen Authority-Werten</a:t>
                </a:r>
              </a:p>
              <a:p>
                <a:pPr marL="857250" lvl="1" indent="-457200"/>
                <a:r>
                  <a:rPr lang="de-DE" dirty="0"/>
                  <a:t>Hohen Hub-Werten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de-DE" dirty="0"/>
                  <a:t>Ordnen der übrigen Methoden mittels Lius Algorithmus </a:t>
                </a:r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67" t="-67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84916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62000" eaLnBrk="1" hangingPunct="1"/>
            <a:r>
              <a:rPr lang="de-DE" altLang="en-US" dirty="0"/>
              <a:t>Gliederung</a:t>
            </a:r>
          </a:p>
        </p:txBody>
      </p:sp>
      <p:grpSp>
        <p:nvGrpSpPr>
          <p:cNvPr id="7200" name="Group 4"/>
          <p:cNvGrpSpPr>
            <a:grpSpLocks/>
          </p:cNvGrpSpPr>
          <p:nvPr/>
        </p:nvGrpSpPr>
        <p:grpSpPr bwMode="auto">
          <a:xfrm>
            <a:off x="1635125" y="2647950"/>
            <a:ext cx="6680200" cy="500063"/>
            <a:chOff x="748" y="3668"/>
            <a:chExt cx="4208" cy="315"/>
          </a:xfrm>
        </p:grpSpPr>
        <p:sp>
          <p:nvSpPr>
            <p:cNvPr id="7202" name="Rectangle 5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3" name="Text Box 6"/>
            <p:cNvSpPr txBox="1">
              <a:spLocks noChangeArrowheads="1"/>
            </p:cNvSpPr>
            <p:nvPr/>
          </p:nvSpPr>
          <p:spPr bwMode="auto">
            <a:xfrm>
              <a:off x="1379" y="3709"/>
              <a:ext cx="128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Freemind Beispiel</a:t>
              </a:r>
            </a:p>
          </p:txBody>
        </p:sp>
        <p:sp>
          <p:nvSpPr>
            <p:cNvPr id="7204" name="Rectangle 7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5" name="Text Box 8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2.</a:t>
              </a:r>
            </a:p>
          </p:txBody>
        </p:sp>
      </p:grpSp>
      <p:grpSp>
        <p:nvGrpSpPr>
          <p:cNvPr id="7194" name="Group 11"/>
          <p:cNvGrpSpPr>
            <a:grpSpLocks/>
          </p:cNvGrpSpPr>
          <p:nvPr/>
        </p:nvGrpSpPr>
        <p:grpSpPr bwMode="auto">
          <a:xfrm>
            <a:off x="1635125" y="3452813"/>
            <a:ext cx="6680200" cy="500062"/>
            <a:chOff x="748" y="3668"/>
            <a:chExt cx="4208" cy="315"/>
          </a:xfrm>
        </p:grpSpPr>
        <p:sp>
          <p:nvSpPr>
            <p:cNvPr id="7196" name="Rectangle 12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7" name="Text Box 13"/>
            <p:cNvSpPr txBox="1">
              <a:spLocks noChangeArrowheads="1"/>
            </p:cNvSpPr>
            <p:nvPr/>
          </p:nvSpPr>
          <p:spPr bwMode="auto">
            <a:xfrm>
              <a:off x="1379" y="3709"/>
              <a:ext cx="17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Grundlegende Funktionen</a:t>
              </a:r>
            </a:p>
          </p:txBody>
        </p:sp>
        <p:sp>
          <p:nvSpPr>
            <p:cNvPr id="7198" name="Rectangle 14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9" name="Text Box 15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3.</a:t>
              </a:r>
            </a:p>
          </p:txBody>
        </p:sp>
      </p:grpSp>
      <p:grpSp>
        <p:nvGrpSpPr>
          <p:cNvPr id="7188" name="Group 18"/>
          <p:cNvGrpSpPr>
            <a:grpSpLocks/>
          </p:cNvGrpSpPr>
          <p:nvPr/>
        </p:nvGrpSpPr>
        <p:grpSpPr bwMode="auto">
          <a:xfrm>
            <a:off x="1635125" y="4257675"/>
            <a:ext cx="6680200" cy="500063"/>
            <a:chOff x="748" y="3668"/>
            <a:chExt cx="4208" cy="315"/>
          </a:xfrm>
        </p:grpSpPr>
        <p:sp>
          <p:nvSpPr>
            <p:cNvPr id="7190" name="Rectangle 19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1" name="Text Box 20"/>
            <p:cNvSpPr txBox="1">
              <a:spLocks noChangeArrowheads="1"/>
            </p:cNvSpPr>
            <p:nvPr/>
          </p:nvSpPr>
          <p:spPr bwMode="auto">
            <a:xfrm>
              <a:off x="1379" y="3709"/>
              <a:ext cx="20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Klassifizierung von Techniken</a:t>
              </a:r>
            </a:p>
          </p:txBody>
        </p:sp>
        <p:sp>
          <p:nvSpPr>
            <p:cNvPr id="7192" name="Rectangle 21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3" name="Text Box 22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4.</a:t>
              </a:r>
            </a:p>
          </p:txBody>
        </p:sp>
      </p:grpSp>
      <p:grpSp>
        <p:nvGrpSpPr>
          <p:cNvPr id="7182" name="Group 25"/>
          <p:cNvGrpSpPr>
            <a:grpSpLocks/>
          </p:cNvGrpSpPr>
          <p:nvPr/>
        </p:nvGrpSpPr>
        <p:grpSpPr bwMode="auto">
          <a:xfrm>
            <a:off x="1635125" y="5062538"/>
            <a:ext cx="6680200" cy="500062"/>
            <a:chOff x="748" y="3668"/>
            <a:chExt cx="4208" cy="315"/>
          </a:xfrm>
        </p:grpSpPr>
        <p:sp>
          <p:nvSpPr>
            <p:cNvPr id="7184" name="Rectangle 26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5" name="Text Box 27"/>
            <p:cNvSpPr txBox="1">
              <a:spLocks noChangeArrowheads="1"/>
            </p:cNvSpPr>
            <p:nvPr/>
          </p:nvSpPr>
          <p:spPr bwMode="auto">
            <a:xfrm>
              <a:off x="1379" y="3709"/>
              <a:ext cx="189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Feature Location Techniken</a:t>
              </a:r>
            </a:p>
          </p:txBody>
        </p:sp>
        <p:sp>
          <p:nvSpPr>
            <p:cNvPr id="7186" name="Rectangle 28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7" name="Text Box 29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5.</a:t>
              </a:r>
            </a:p>
          </p:txBody>
        </p:sp>
      </p:grpSp>
      <p:grpSp>
        <p:nvGrpSpPr>
          <p:cNvPr id="7176" name="Group 32"/>
          <p:cNvGrpSpPr>
            <a:grpSpLocks/>
          </p:cNvGrpSpPr>
          <p:nvPr/>
        </p:nvGrpSpPr>
        <p:grpSpPr bwMode="auto">
          <a:xfrm>
            <a:off x="1635125" y="1843088"/>
            <a:ext cx="6680200" cy="500062"/>
            <a:chOff x="748" y="3668"/>
            <a:chExt cx="4208" cy="315"/>
          </a:xfrm>
        </p:grpSpPr>
        <p:sp>
          <p:nvSpPr>
            <p:cNvPr id="7178" name="Rectangle 33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79" name="Text Box 34"/>
            <p:cNvSpPr txBox="1">
              <a:spLocks noChangeArrowheads="1"/>
            </p:cNvSpPr>
            <p:nvPr/>
          </p:nvSpPr>
          <p:spPr bwMode="auto">
            <a:xfrm>
              <a:off x="1379" y="3709"/>
              <a:ext cx="81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Einführung</a:t>
              </a:r>
            </a:p>
          </p:txBody>
        </p:sp>
        <p:sp>
          <p:nvSpPr>
            <p:cNvPr id="7180" name="Rectangle 35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1" name="Text Box 36"/>
            <p:cNvSpPr txBox="1">
              <a:spLocks noChangeArrowheads="1"/>
            </p:cNvSpPr>
            <p:nvPr/>
          </p:nvSpPr>
          <p:spPr bwMode="auto">
            <a:xfrm>
              <a:off x="797" y="3710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/>
                <a:t>1.</a:t>
              </a:r>
            </a:p>
          </p:txBody>
        </p:sp>
      </p:grpSp>
      <p:grpSp>
        <p:nvGrpSpPr>
          <p:cNvPr id="38" name="Group 24"/>
          <p:cNvGrpSpPr>
            <a:grpSpLocks/>
          </p:cNvGrpSpPr>
          <p:nvPr/>
        </p:nvGrpSpPr>
        <p:grpSpPr bwMode="auto">
          <a:xfrm>
            <a:off x="828676" y="5867400"/>
            <a:ext cx="7486650" cy="500062"/>
            <a:chOff x="240" y="912"/>
            <a:chExt cx="4716" cy="315"/>
          </a:xfrm>
        </p:grpSpPr>
        <p:grpSp>
          <p:nvGrpSpPr>
            <p:cNvPr id="39" name="Group 25"/>
            <p:cNvGrpSpPr>
              <a:grpSpLocks/>
            </p:cNvGrpSpPr>
            <p:nvPr/>
          </p:nvGrpSpPr>
          <p:grpSpPr bwMode="auto"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41" name="Rectangle 26"/>
              <p:cNvSpPr>
                <a:spLocks noChangeArrowheads="1"/>
              </p:cNvSpPr>
              <p:nvPr/>
            </p:nvSpPr>
            <p:spPr bwMode="auto"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42" name="Text Box 27"/>
              <p:cNvSpPr txBox="1">
                <a:spLocks noChangeArrowheads="1"/>
              </p:cNvSpPr>
              <p:nvPr/>
            </p:nvSpPr>
            <p:spPr bwMode="auto">
              <a:xfrm>
                <a:off x="1379" y="3709"/>
                <a:ext cx="431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Fazit</a:t>
                </a:r>
              </a:p>
            </p:txBody>
          </p:sp>
          <p:sp>
            <p:nvSpPr>
              <p:cNvPr id="43" name="Rectangle 28"/>
              <p:cNvSpPr>
                <a:spLocks noChangeArrowheads="1"/>
              </p:cNvSpPr>
              <p:nvPr/>
            </p:nvSpPr>
            <p:spPr bwMode="auto"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44" name="Text Box 29"/>
              <p:cNvSpPr txBox="1">
                <a:spLocks noChangeArrowheads="1"/>
              </p:cNvSpPr>
              <p:nvPr/>
            </p:nvSpPr>
            <p:spPr bwMode="auto">
              <a:xfrm>
                <a:off x="797" y="3709"/>
                <a:ext cx="23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6.</a:t>
                </a:r>
              </a:p>
            </p:txBody>
          </p:sp>
        </p:grpSp>
        <p:sp>
          <p:nvSpPr>
            <p:cNvPr id="40" name="AutoShape 30"/>
            <p:cNvSpPr>
              <a:spLocks noChangeArrowheads="1"/>
            </p:cNvSpPr>
            <p:nvPr/>
          </p:nvSpPr>
          <p:spPr bwMode="auto"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48857371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en-US" dirty="0"/>
              <a:t>1. Einführung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8229600" cy="436584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altLang="en-US" dirty="0"/>
              <a:t>Richtsatz: Ein </a:t>
            </a:r>
            <a:r>
              <a:rPr lang="de-DE" altLang="en-US" dirty="0">
                <a:solidFill>
                  <a:srgbClr val="0000CC"/>
                </a:solidFill>
              </a:rPr>
              <a:t>Feature</a:t>
            </a:r>
            <a:r>
              <a:rPr lang="de-DE" altLang="en-US" dirty="0"/>
              <a:t> </a:t>
            </a:r>
            <a:r>
              <a:rPr lang="de-DE" altLang="en-US" dirty="0">
                <a:solidFill>
                  <a:srgbClr val="0000CC"/>
                </a:solidFill>
              </a:rPr>
              <a:t>implementiert</a:t>
            </a:r>
            <a:r>
              <a:rPr lang="de-DE" altLang="en-US" dirty="0"/>
              <a:t> </a:t>
            </a:r>
            <a:r>
              <a:rPr lang="de-DE" altLang="en-US" dirty="0">
                <a:solidFill>
                  <a:srgbClr val="0000CC"/>
                </a:solidFill>
              </a:rPr>
              <a:t>eine</a:t>
            </a:r>
            <a:r>
              <a:rPr lang="de-DE" altLang="en-US" dirty="0"/>
              <a:t> </a:t>
            </a:r>
            <a:r>
              <a:rPr lang="de-DE" altLang="en-US" dirty="0">
                <a:solidFill>
                  <a:srgbClr val="0000CC"/>
                </a:solidFill>
              </a:rPr>
              <a:t>Systemanforderung</a:t>
            </a:r>
          </a:p>
          <a:p>
            <a:pPr eaLnBrk="1" hangingPunct="1">
              <a:lnSpc>
                <a:spcPct val="90000"/>
              </a:lnSpc>
            </a:pPr>
            <a:r>
              <a:rPr lang="de-DE" altLang="en-US" dirty="0"/>
              <a:t>Kann sowohl </a:t>
            </a:r>
            <a:r>
              <a:rPr lang="de-DE" altLang="en-US" dirty="0">
                <a:solidFill>
                  <a:srgbClr val="0000CC"/>
                </a:solidFill>
              </a:rPr>
              <a:t>funktional</a:t>
            </a:r>
            <a:r>
              <a:rPr lang="de-DE" altLang="en-US" dirty="0"/>
              <a:t> als auch </a:t>
            </a:r>
            <a:r>
              <a:rPr lang="de-DE" altLang="en-US" dirty="0">
                <a:solidFill>
                  <a:srgbClr val="0000CC"/>
                </a:solidFill>
              </a:rPr>
              <a:t>nicht-funktional</a:t>
            </a:r>
            <a:r>
              <a:rPr lang="de-DE" altLang="en-US" dirty="0"/>
              <a:t> sein</a:t>
            </a:r>
          </a:p>
          <a:p>
            <a:pPr eaLnBrk="1" hangingPunct="1">
              <a:lnSpc>
                <a:spcPct val="90000"/>
              </a:lnSpc>
            </a:pPr>
            <a:r>
              <a:rPr lang="de-DE" altLang="en-US" dirty="0"/>
              <a:t>Bestandteile eines Features nach Rajlich und Chen</a:t>
            </a:r>
            <a:r>
              <a:rPr lang="de-DE" altLang="en-US" baseline="30000" dirty="0"/>
              <a:t>1</a:t>
            </a:r>
            <a:r>
              <a:rPr lang="de-DE" altLang="en-US" dirty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de-DE" altLang="en-US" dirty="0">
                <a:solidFill>
                  <a:srgbClr val="0000CC"/>
                </a:solidFill>
                <a:ea typeface="+mn-ea"/>
                <a:cs typeface="+mn-cs"/>
              </a:rPr>
              <a:t>Name</a:t>
            </a:r>
            <a:r>
              <a:rPr lang="de-DE" altLang="en-US" dirty="0"/>
              <a:t>: der Name des Features</a:t>
            </a:r>
          </a:p>
          <a:p>
            <a:pPr lvl="1" eaLnBrk="1" hangingPunct="1">
              <a:lnSpc>
                <a:spcPct val="90000"/>
              </a:lnSpc>
            </a:pPr>
            <a:r>
              <a:rPr lang="de-DE" altLang="en-US" dirty="0">
                <a:solidFill>
                  <a:srgbClr val="0000CC"/>
                </a:solidFill>
                <a:ea typeface="+mn-ea"/>
                <a:cs typeface="+mn-cs"/>
              </a:rPr>
              <a:t>Intension</a:t>
            </a:r>
            <a:r>
              <a:rPr lang="de-DE" altLang="en-US" dirty="0"/>
              <a:t>: Beschreibung was das Feature tun soll</a:t>
            </a:r>
          </a:p>
          <a:p>
            <a:pPr lvl="1" eaLnBrk="1" hangingPunct="1">
              <a:lnSpc>
                <a:spcPct val="90000"/>
              </a:lnSpc>
            </a:pPr>
            <a:r>
              <a:rPr lang="de-DE" altLang="en-US" dirty="0">
                <a:solidFill>
                  <a:srgbClr val="0000CC"/>
                </a:solidFill>
                <a:ea typeface="+mn-ea"/>
                <a:cs typeface="+mn-cs"/>
              </a:rPr>
              <a:t>Extension</a:t>
            </a:r>
            <a:r>
              <a:rPr lang="de-DE" altLang="en-US" dirty="0"/>
              <a:t>: Software Artefakte für die Intension</a:t>
            </a:r>
          </a:p>
          <a:p>
            <a:pPr eaLnBrk="1" hangingPunct="1">
              <a:lnSpc>
                <a:spcPct val="90000"/>
              </a:lnSpc>
            </a:pPr>
            <a:r>
              <a:rPr lang="de-DE" altLang="en-US" dirty="0"/>
              <a:t>Feature Location ist wichtig für die </a:t>
            </a:r>
            <a:r>
              <a:rPr lang="de-DE" dirty="0"/>
              <a:t>Produktlinienentwicklung, bei:</a:t>
            </a:r>
          </a:p>
          <a:p>
            <a:pPr lvl="1" eaLnBrk="1" hangingPunct="1">
              <a:lnSpc>
                <a:spcPct val="90000"/>
              </a:lnSpc>
            </a:pPr>
            <a:r>
              <a:rPr lang="de-DE" dirty="0"/>
              <a:t>Überblick über aller vorhandenen Feature</a:t>
            </a:r>
          </a:p>
          <a:p>
            <a:pPr lvl="1" eaLnBrk="1" hangingPunct="1">
              <a:lnSpc>
                <a:spcPct val="90000"/>
              </a:lnSpc>
            </a:pPr>
            <a:r>
              <a:rPr lang="de-DE" dirty="0"/>
              <a:t>Hierarchischer Aufbau von Software Produkten</a:t>
            </a:r>
          </a:p>
          <a:p>
            <a:pPr lvl="1" eaLnBrk="1" hangingPunct="1">
              <a:lnSpc>
                <a:spcPct val="90000"/>
              </a:lnSpc>
            </a:pPr>
            <a:r>
              <a:rPr lang="de-DE" dirty="0"/>
              <a:t>Systematische Wiederverwendung von Code</a:t>
            </a:r>
          </a:p>
          <a:p>
            <a:pPr eaLnBrk="1" hangingPunct="1">
              <a:lnSpc>
                <a:spcPct val="90000"/>
              </a:lnSpc>
            </a:pPr>
            <a:endParaRPr lang="de-DE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9160" y="6309320"/>
            <a:ext cx="8532440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kern="0" baseline="30000" dirty="0"/>
              <a:t>1</a:t>
            </a:r>
            <a:r>
              <a:rPr lang="de-DE" kern="0" dirty="0"/>
              <a:t>: </a:t>
            </a:r>
            <a:r>
              <a:rPr lang="en-US" sz="1400" dirty="0"/>
              <a:t>V. Rajlich und K. Chen, Case Study of Feature Location Using </a:t>
            </a:r>
            <a:r>
              <a:rPr lang="en-US" sz="1400" dirty="0" err="1"/>
              <a:t>Depen</a:t>
            </a:r>
            <a:r>
              <a:rPr lang="de-DE" sz="1400" dirty="0" err="1"/>
              <a:t>dence</a:t>
            </a:r>
            <a:r>
              <a:rPr lang="de-DE" sz="1400" dirty="0"/>
              <a:t> Graph. IWPC, 2000</a:t>
            </a:r>
            <a:endParaRPr lang="de-DE" sz="1400" kern="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/>
          <p:cNvSpPr txBox="1">
            <a:spLocks/>
          </p:cNvSpPr>
          <p:nvPr/>
        </p:nvSpPr>
        <p:spPr>
          <a:xfrm>
            <a:off x="762000" y="1295400"/>
            <a:ext cx="8229600" cy="544596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endParaRPr lang="de-DE" kern="0" dirty="0"/>
          </a:p>
          <a:p>
            <a:r>
              <a:rPr lang="de-DE" kern="0" dirty="0"/>
              <a:t>Das Feld der Feature Location ist aktuell obwohl es schon seit ca. 1987 existiert </a:t>
            </a:r>
          </a:p>
          <a:p>
            <a:r>
              <a:rPr lang="de-DE" kern="0" dirty="0"/>
              <a:t>Es gibt keine Technik die immer perfekte Ergebnisse liefert</a:t>
            </a:r>
          </a:p>
          <a:p>
            <a:r>
              <a:rPr lang="de-DE" kern="0" dirty="0"/>
              <a:t>Weitere vielversprechende Techniken sind noch im Stadium der Entwicklung und Forschung wie z.B.</a:t>
            </a:r>
          </a:p>
          <a:p>
            <a:pPr marL="0" indent="0" algn="ctr">
              <a:buNone/>
            </a:pPr>
            <a:r>
              <a:rPr lang="de-DE" kern="0" dirty="0" err="1"/>
              <a:t>Static</a:t>
            </a:r>
            <a:r>
              <a:rPr lang="de-DE" kern="0" dirty="0"/>
              <a:t> Non Interactive Approach of Feature Location (SNIAFL)</a:t>
            </a:r>
          </a:p>
          <a:p>
            <a:endParaRPr lang="de-DE" kern="0" dirty="0"/>
          </a:p>
          <a:p>
            <a:endParaRPr lang="de-DE" sz="2400" kern="0" dirty="0"/>
          </a:p>
          <a:p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11846026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en-US"/>
              <a:t>Fin.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1219200" y="3276600"/>
            <a:ext cx="5962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2800">
                <a:solidFill>
                  <a:schemeClr val="tx2"/>
                </a:solidFill>
              </a:rPr>
              <a:t>Wir danken für Ihre Aufmerksamkeit.</a:t>
            </a:r>
          </a:p>
        </p:txBody>
      </p:sp>
    </p:spTree>
    <p:extLst>
      <p:ext uri="{BB962C8B-B14F-4D97-AF65-F5344CB8AC3E}">
        <p14:creationId xmlns:p14="http://schemas.microsoft.com/office/powerpoint/2010/main" val="884777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62000" eaLnBrk="1" hangingPunct="1"/>
            <a:r>
              <a:rPr lang="de-DE" altLang="en-US" dirty="0"/>
              <a:t>Gliederung</a:t>
            </a:r>
          </a:p>
        </p:txBody>
      </p:sp>
      <p:grpSp>
        <p:nvGrpSpPr>
          <p:cNvPr id="7171" name="Group 3"/>
          <p:cNvGrpSpPr>
            <a:grpSpLocks/>
          </p:cNvGrpSpPr>
          <p:nvPr/>
        </p:nvGrpSpPr>
        <p:grpSpPr bwMode="auto">
          <a:xfrm>
            <a:off x="828675" y="2647950"/>
            <a:ext cx="7486650" cy="500063"/>
            <a:chOff x="240" y="912"/>
            <a:chExt cx="4716" cy="315"/>
          </a:xfrm>
        </p:grpSpPr>
        <p:grpSp>
          <p:nvGrpSpPr>
            <p:cNvPr id="7200" name="Group 4"/>
            <p:cNvGrpSpPr>
              <a:grpSpLocks/>
            </p:cNvGrpSpPr>
            <p:nvPr/>
          </p:nvGrpSpPr>
          <p:grpSpPr bwMode="auto"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7202" name="Rectangle 5"/>
              <p:cNvSpPr>
                <a:spLocks noChangeArrowheads="1"/>
              </p:cNvSpPr>
              <p:nvPr/>
            </p:nvSpPr>
            <p:spPr bwMode="auto"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203" name="Text Box 6"/>
              <p:cNvSpPr txBox="1">
                <a:spLocks noChangeArrowheads="1"/>
              </p:cNvSpPr>
              <p:nvPr/>
            </p:nvSpPr>
            <p:spPr bwMode="auto">
              <a:xfrm>
                <a:off x="1379" y="3709"/>
                <a:ext cx="128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Freemind Beispiel</a:t>
                </a:r>
              </a:p>
            </p:txBody>
          </p:sp>
          <p:sp>
            <p:nvSpPr>
              <p:cNvPr id="7204" name="Rectangle 7"/>
              <p:cNvSpPr>
                <a:spLocks noChangeArrowheads="1"/>
              </p:cNvSpPr>
              <p:nvPr/>
            </p:nvSpPr>
            <p:spPr bwMode="auto"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205" name="Text Box 8"/>
              <p:cNvSpPr txBox="1">
                <a:spLocks noChangeArrowheads="1"/>
              </p:cNvSpPr>
              <p:nvPr/>
            </p:nvSpPr>
            <p:spPr bwMode="auto">
              <a:xfrm>
                <a:off x="797" y="3709"/>
                <a:ext cx="23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2.</a:t>
                </a:r>
              </a:p>
            </p:txBody>
          </p:sp>
        </p:grpSp>
        <p:sp>
          <p:nvSpPr>
            <p:cNvPr id="7201" name="AutoShape 9"/>
            <p:cNvSpPr>
              <a:spLocks noChangeArrowheads="1"/>
            </p:cNvSpPr>
            <p:nvPr/>
          </p:nvSpPr>
          <p:spPr bwMode="auto"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  <p:grpSp>
        <p:nvGrpSpPr>
          <p:cNvPr id="7194" name="Group 11"/>
          <p:cNvGrpSpPr>
            <a:grpSpLocks/>
          </p:cNvGrpSpPr>
          <p:nvPr/>
        </p:nvGrpSpPr>
        <p:grpSpPr bwMode="auto">
          <a:xfrm>
            <a:off x="1635125" y="3452813"/>
            <a:ext cx="6680200" cy="500062"/>
            <a:chOff x="748" y="3668"/>
            <a:chExt cx="4208" cy="315"/>
          </a:xfrm>
        </p:grpSpPr>
        <p:sp>
          <p:nvSpPr>
            <p:cNvPr id="7196" name="Rectangle 12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7" name="Text Box 13"/>
            <p:cNvSpPr txBox="1">
              <a:spLocks noChangeArrowheads="1"/>
            </p:cNvSpPr>
            <p:nvPr/>
          </p:nvSpPr>
          <p:spPr bwMode="auto">
            <a:xfrm>
              <a:off x="1379" y="3709"/>
              <a:ext cx="17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Grundlegende Funktionen</a:t>
              </a:r>
            </a:p>
          </p:txBody>
        </p:sp>
        <p:sp>
          <p:nvSpPr>
            <p:cNvPr id="7198" name="Rectangle 14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9" name="Text Box 15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3.</a:t>
              </a:r>
            </a:p>
          </p:txBody>
        </p:sp>
      </p:grpSp>
      <p:grpSp>
        <p:nvGrpSpPr>
          <p:cNvPr id="7188" name="Group 18"/>
          <p:cNvGrpSpPr>
            <a:grpSpLocks/>
          </p:cNvGrpSpPr>
          <p:nvPr/>
        </p:nvGrpSpPr>
        <p:grpSpPr bwMode="auto">
          <a:xfrm>
            <a:off x="1635125" y="4257675"/>
            <a:ext cx="6680200" cy="500063"/>
            <a:chOff x="748" y="3668"/>
            <a:chExt cx="4208" cy="315"/>
          </a:xfrm>
        </p:grpSpPr>
        <p:sp>
          <p:nvSpPr>
            <p:cNvPr id="7190" name="Rectangle 19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1" name="Text Box 20"/>
            <p:cNvSpPr txBox="1">
              <a:spLocks noChangeArrowheads="1"/>
            </p:cNvSpPr>
            <p:nvPr/>
          </p:nvSpPr>
          <p:spPr bwMode="auto">
            <a:xfrm>
              <a:off x="1379" y="3709"/>
              <a:ext cx="20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Klassifizierung von Techniken</a:t>
              </a:r>
            </a:p>
          </p:txBody>
        </p:sp>
        <p:sp>
          <p:nvSpPr>
            <p:cNvPr id="7192" name="Rectangle 21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3" name="Text Box 22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4.</a:t>
              </a:r>
            </a:p>
          </p:txBody>
        </p:sp>
      </p:grpSp>
      <p:grpSp>
        <p:nvGrpSpPr>
          <p:cNvPr id="7182" name="Group 25"/>
          <p:cNvGrpSpPr>
            <a:grpSpLocks/>
          </p:cNvGrpSpPr>
          <p:nvPr/>
        </p:nvGrpSpPr>
        <p:grpSpPr bwMode="auto">
          <a:xfrm>
            <a:off x="1635125" y="5062538"/>
            <a:ext cx="6680200" cy="500062"/>
            <a:chOff x="748" y="3668"/>
            <a:chExt cx="4208" cy="315"/>
          </a:xfrm>
        </p:grpSpPr>
        <p:sp>
          <p:nvSpPr>
            <p:cNvPr id="7184" name="Rectangle 26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5" name="Text Box 27"/>
            <p:cNvSpPr txBox="1">
              <a:spLocks noChangeArrowheads="1"/>
            </p:cNvSpPr>
            <p:nvPr/>
          </p:nvSpPr>
          <p:spPr bwMode="auto">
            <a:xfrm>
              <a:off x="1379" y="3709"/>
              <a:ext cx="189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Feature Location Techniken</a:t>
              </a:r>
            </a:p>
          </p:txBody>
        </p:sp>
        <p:sp>
          <p:nvSpPr>
            <p:cNvPr id="7186" name="Rectangle 28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7" name="Text Box 29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5.</a:t>
              </a:r>
            </a:p>
          </p:txBody>
        </p:sp>
      </p:grpSp>
      <p:grpSp>
        <p:nvGrpSpPr>
          <p:cNvPr id="7176" name="Group 32"/>
          <p:cNvGrpSpPr>
            <a:grpSpLocks/>
          </p:cNvGrpSpPr>
          <p:nvPr/>
        </p:nvGrpSpPr>
        <p:grpSpPr bwMode="auto">
          <a:xfrm>
            <a:off x="1635125" y="1843088"/>
            <a:ext cx="6680200" cy="500062"/>
            <a:chOff x="748" y="3668"/>
            <a:chExt cx="4208" cy="315"/>
          </a:xfrm>
        </p:grpSpPr>
        <p:sp>
          <p:nvSpPr>
            <p:cNvPr id="7178" name="Rectangle 33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79" name="Text Box 34"/>
            <p:cNvSpPr txBox="1">
              <a:spLocks noChangeArrowheads="1"/>
            </p:cNvSpPr>
            <p:nvPr/>
          </p:nvSpPr>
          <p:spPr bwMode="auto">
            <a:xfrm>
              <a:off x="1379" y="3709"/>
              <a:ext cx="81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Einführung</a:t>
              </a:r>
            </a:p>
          </p:txBody>
        </p:sp>
        <p:sp>
          <p:nvSpPr>
            <p:cNvPr id="7180" name="Rectangle 35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1" name="Text Box 36"/>
            <p:cNvSpPr txBox="1">
              <a:spLocks noChangeArrowheads="1"/>
            </p:cNvSpPr>
            <p:nvPr/>
          </p:nvSpPr>
          <p:spPr bwMode="auto">
            <a:xfrm>
              <a:off x="797" y="3710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/>
                <a:t>1.</a:t>
              </a:r>
            </a:p>
          </p:txBody>
        </p:sp>
      </p:grpSp>
      <p:grpSp>
        <p:nvGrpSpPr>
          <p:cNvPr id="39" name="Group 25"/>
          <p:cNvGrpSpPr>
            <a:grpSpLocks/>
          </p:cNvGrpSpPr>
          <p:nvPr/>
        </p:nvGrpSpPr>
        <p:grpSpPr bwMode="auto">
          <a:xfrm>
            <a:off x="1635126" y="5867400"/>
            <a:ext cx="6680200" cy="500062"/>
            <a:chOff x="748" y="3668"/>
            <a:chExt cx="4208" cy="315"/>
          </a:xfrm>
        </p:grpSpPr>
        <p:sp>
          <p:nvSpPr>
            <p:cNvPr id="41" name="Rectangle 26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42" name="Text Box 27"/>
            <p:cNvSpPr txBox="1">
              <a:spLocks noChangeArrowheads="1"/>
            </p:cNvSpPr>
            <p:nvPr/>
          </p:nvSpPr>
          <p:spPr bwMode="auto">
            <a:xfrm>
              <a:off x="1379" y="3709"/>
              <a:ext cx="43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Fazit</a:t>
              </a:r>
            </a:p>
          </p:txBody>
        </p:sp>
        <p:sp>
          <p:nvSpPr>
            <p:cNvPr id="43" name="Rectangle 28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44" name="Text Box 29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6.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450717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en-US" dirty="0"/>
              <a:t>2. Freemind Beispiel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295399"/>
            <a:ext cx="8229600" cy="2242505"/>
          </a:xfrm>
        </p:spPr>
        <p:txBody>
          <a:bodyPr/>
          <a:lstStyle/>
          <a:p>
            <a:pPr eaLnBrk="1" hangingPunct="1"/>
            <a:r>
              <a:rPr lang="de-DE" altLang="en-US" sz="1800" dirty="0"/>
              <a:t>Open Source Freemind Mindmap Programm („</a:t>
            </a:r>
            <a:r>
              <a:rPr lang="de-DE" sz="1800" dirty="0"/>
              <a:t>freemind.sourceforge.net“</a:t>
            </a:r>
            <a:r>
              <a:rPr lang="de-DE" sz="1800" i="1" dirty="0"/>
              <a:t>)</a:t>
            </a:r>
            <a:endParaRPr lang="de-DE" altLang="en-US" sz="1800" dirty="0"/>
          </a:p>
          <a:p>
            <a:pPr eaLnBrk="1" hangingPunct="1"/>
            <a:r>
              <a:rPr lang="de-DE" altLang="en-US" sz="1800" dirty="0"/>
              <a:t>Zu untersuchendes Feature: „</a:t>
            </a:r>
            <a:r>
              <a:rPr lang="de-DE" altLang="en-US" sz="1800" dirty="0" err="1">
                <a:solidFill>
                  <a:srgbClr val="0000CC"/>
                </a:solidFill>
              </a:rPr>
              <a:t>automatic</a:t>
            </a:r>
            <a:r>
              <a:rPr lang="de-DE" altLang="en-US" sz="1800" dirty="0">
                <a:solidFill>
                  <a:srgbClr val="0000CC"/>
                </a:solidFill>
              </a:rPr>
              <a:t> save </a:t>
            </a:r>
            <a:r>
              <a:rPr lang="de-DE" altLang="en-US" sz="1800" dirty="0" err="1">
                <a:solidFill>
                  <a:srgbClr val="0000CC"/>
                </a:solidFill>
              </a:rPr>
              <a:t>file</a:t>
            </a:r>
            <a:r>
              <a:rPr lang="de-DE" altLang="en-US" sz="1800" dirty="0"/>
              <a:t>“-Funktion</a:t>
            </a:r>
          </a:p>
          <a:p>
            <a:pPr eaLnBrk="1" hangingPunct="1"/>
            <a:r>
              <a:rPr lang="de-DE" altLang="en-US" sz="1800" dirty="0"/>
              <a:t>Nach Rajlich und Chen:</a:t>
            </a:r>
          </a:p>
          <a:p>
            <a:pPr lvl="1" eaLnBrk="1" hangingPunct="1"/>
            <a:r>
              <a:rPr lang="de-DE" altLang="en-US" sz="1800" dirty="0"/>
              <a:t>Name: </a:t>
            </a:r>
            <a:r>
              <a:rPr lang="de-DE" altLang="en-US" sz="1800" dirty="0" err="1"/>
              <a:t>automaticSaveFile</a:t>
            </a:r>
            <a:endParaRPr lang="de-DE" altLang="en-US" sz="1800" dirty="0"/>
          </a:p>
          <a:p>
            <a:pPr lvl="1" eaLnBrk="1" hangingPunct="1"/>
            <a:r>
              <a:rPr lang="de-DE" altLang="en-US" sz="1800" dirty="0"/>
              <a:t>Intension: speichert eine Mindmap automatisch nach einem		              gewissen Event</a:t>
            </a:r>
          </a:p>
          <a:p>
            <a:pPr lvl="1" eaLnBrk="1" hangingPunct="1"/>
            <a:r>
              <a:rPr lang="de-DE" altLang="en-US" sz="1800" dirty="0"/>
              <a:t>Extension: #1, #2, #3, #4</a:t>
            </a:r>
          </a:p>
          <a:p>
            <a:pPr marL="0" indent="0" eaLnBrk="1" hangingPunct="1">
              <a:buNone/>
            </a:pPr>
            <a:endParaRPr lang="de-DE" altLang="en-US" sz="1800" dirty="0"/>
          </a:p>
          <a:p>
            <a:pPr eaLnBrk="1" hangingPunct="1"/>
            <a:endParaRPr lang="de-DE" altLang="en-US" sz="1800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538177" y="3028125"/>
            <a:ext cx="7914456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endParaRPr lang="de-DE" altLang="en-US" sz="1800" dirty="0"/>
          </a:p>
        </p:txBody>
      </p:sp>
      <p:grpSp>
        <p:nvGrpSpPr>
          <p:cNvPr id="5" name="Callgraph"/>
          <p:cNvGrpSpPr/>
          <p:nvPr/>
        </p:nvGrpSpPr>
        <p:grpSpPr>
          <a:xfrm>
            <a:off x="715387" y="3537904"/>
            <a:ext cx="7560036" cy="3228492"/>
            <a:chOff x="626478" y="2190833"/>
            <a:chExt cx="8424816" cy="3985468"/>
          </a:xfrm>
        </p:grpSpPr>
        <p:grpSp>
          <p:nvGrpSpPr>
            <p:cNvPr id="6" name="8"/>
            <p:cNvGrpSpPr/>
            <p:nvPr/>
          </p:nvGrpSpPr>
          <p:grpSpPr>
            <a:xfrm>
              <a:off x="3445629" y="5638213"/>
              <a:ext cx="2584102" cy="538088"/>
              <a:chOff x="4051638" y="4025586"/>
              <a:chExt cx="2584102" cy="538088"/>
            </a:xfrm>
          </p:grpSpPr>
          <p:sp>
            <p:nvSpPr>
              <p:cNvPr id="37" name="Rechteck 36"/>
              <p:cNvSpPr/>
              <p:nvPr/>
            </p:nvSpPr>
            <p:spPr bwMode="auto">
              <a:xfrm>
                <a:off x="4051638" y="4025586"/>
                <a:ext cx="2584102" cy="53808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MindMapController</a:t>
                </a:r>
                <a:r>
                  <a:rPr lang="de-DE" sz="1600" dirty="0">
                    <a:latin typeface="Arial" charset="0"/>
                  </a:rPr>
                  <a:t>.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actionPerformed</a:t>
                </a: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38" name="Zahl"/>
              <p:cNvSpPr/>
              <p:nvPr/>
            </p:nvSpPr>
            <p:spPr bwMode="auto">
              <a:xfrm>
                <a:off x="6347707" y="4025586"/>
                <a:ext cx="288033" cy="291038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8</a:t>
                </a:r>
              </a:p>
            </p:txBody>
          </p:sp>
        </p:grpSp>
        <p:grpSp>
          <p:nvGrpSpPr>
            <p:cNvPr id="7" name="7"/>
            <p:cNvGrpSpPr/>
            <p:nvPr/>
          </p:nvGrpSpPr>
          <p:grpSpPr>
            <a:xfrm>
              <a:off x="3445629" y="4683887"/>
              <a:ext cx="2585072" cy="538088"/>
              <a:chOff x="4051638" y="3071260"/>
              <a:chExt cx="2585072" cy="538088"/>
            </a:xfrm>
          </p:grpSpPr>
          <p:sp>
            <p:nvSpPr>
              <p:cNvPr id="35" name="Rechteck 34"/>
              <p:cNvSpPr/>
              <p:nvPr/>
            </p:nvSpPr>
            <p:spPr bwMode="auto">
              <a:xfrm>
                <a:off x="4051638" y="3071260"/>
                <a:ext cx="2584102" cy="53808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MindMapMapModel</a:t>
                </a: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.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600" dirty="0">
                    <a:latin typeface="Arial" charset="0"/>
                  </a:rPr>
                  <a:t>save</a:t>
                </a: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36" name="Zahl"/>
              <p:cNvSpPr/>
              <p:nvPr/>
            </p:nvSpPr>
            <p:spPr bwMode="auto">
              <a:xfrm>
                <a:off x="6348677" y="3071260"/>
                <a:ext cx="288033" cy="291038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7</a:t>
                </a:r>
              </a:p>
            </p:txBody>
          </p:sp>
        </p:grpSp>
        <p:grpSp>
          <p:nvGrpSpPr>
            <p:cNvPr id="8" name="6"/>
            <p:cNvGrpSpPr/>
            <p:nvPr/>
          </p:nvGrpSpPr>
          <p:grpSpPr>
            <a:xfrm>
              <a:off x="626478" y="5612382"/>
              <a:ext cx="2585072" cy="538088"/>
              <a:chOff x="462548" y="4030506"/>
              <a:chExt cx="2585072" cy="538088"/>
            </a:xfrm>
          </p:grpSpPr>
          <p:sp>
            <p:nvSpPr>
              <p:cNvPr id="33" name="Rechteck 32"/>
              <p:cNvSpPr/>
              <p:nvPr/>
            </p:nvSpPr>
            <p:spPr bwMode="auto">
              <a:xfrm>
                <a:off x="462548" y="4030506"/>
                <a:ext cx="2584102" cy="53808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FreeMindEdgeModel</a:t>
                </a: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.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600" dirty="0">
                    <a:latin typeface="Arial" charset="0"/>
                  </a:rPr>
                  <a:t>save</a:t>
                </a: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34" name="Zahl"/>
              <p:cNvSpPr/>
              <p:nvPr/>
            </p:nvSpPr>
            <p:spPr bwMode="auto">
              <a:xfrm>
                <a:off x="2759587" y="4030506"/>
                <a:ext cx="288033" cy="291038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6</a:t>
                </a:r>
              </a:p>
            </p:txBody>
          </p:sp>
        </p:grpSp>
        <p:grpSp>
          <p:nvGrpSpPr>
            <p:cNvPr id="9" name="5"/>
            <p:cNvGrpSpPr/>
            <p:nvPr/>
          </p:nvGrpSpPr>
          <p:grpSpPr>
            <a:xfrm>
              <a:off x="639660" y="4683887"/>
              <a:ext cx="2584102" cy="538088"/>
              <a:chOff x="475730" y="3102011"/>
              <a:chExt cx="2584102" cy="538088"/>
            </a:xfrm>
          </p:grpSpPr>
          <p:sp>
            <p:nvSpPr>
              <p:cNvPr id="31" name="Rechteck 30"/>
              <p:cNvSpPr/>
              <p:nvPr/>
            </p:nvSpPr>
            <p:spPr bwMode="auto">
              <a:xfrm>
                <a:off x="475730" y="3102011"/>
                <a:ext cx="2584102" cy="53808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FreeMindNodeModel</a:t>
                </a: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.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600" dirty="0">
                    <a:latin typeface="Arial" charset="0"/>
                  </a:rPr>
                  <a:t>save</a:t>
                </a: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32" name="Zahl"/>
              <p:cNvSpPr/>
              <p:nvPr/>
            </p:nvSpPr>
            <p:spPr bwMode="auto">
              <a:xfrm>
                <a:off x="2768551" y="3102011"/>
                <a:ext cx="288033" cy="291038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5</a:t>
                </a:r>
              </a:p>
            </p:txBody>
          </p:sp>
        </p:grpSp>
        <p:grpSp>
          <p:nvGrpSpPr>
            <p:cNvPr id="10" name="4"/>
            <p:cNvGrpSpPr/>
            <p:nvPr/>
          </p:nvGrpSpPr>
          <p:grpSpPr>
            <a:xfrm>
              <a:off x="6458601" y="4662555"/>
              <a:ext cx="2585072" cy="580752"/>
              <a:chOff x="453899" y="5670653"/>
              <a:chExt cx="2585072" cy="474807"/>
            </a:xfrm>
          </p:grpSpPr>
          <p:sp>
            <p:nvSpPr>
              <p:cNvPr id="29" name="Rechteck 28"/>
              <p:cNvSpPr/>
              <p:nvPr/>
            </p:nvSpPr>
            <p:spPr bwMode="auto">
              <a:xfrm>
                <a:off x="453899" y="5670653"/>
                <a:ext cx="2584102" cy="47480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MindMapMapModel</a:t>
                </a: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.</a:t>
                </a:r>
              </a:p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600" dirty="0" err="1">
                    <a:latin typeface="Arial" charset="0"/>
                  </a:rPr>
                  <a:t>MindMapMapModel</a:t>
                </a: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30" name="Zahl"/>
              <p:cNvSpPr/>
              <p:nvPr/>
            </p:nvSpPr>
            <p:spPr bwMode="auto">
              <a:xfrm>
                <a:off x="2750938" y="5670655"/>
                <a:ext cx="288033" cy="239322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4</a:t>
                </a:r>
              </a:p>
            </p:txBody>
          </p:sp>
        </p:grpSp>
        <p:grpSp>
          <p:nvGrpSpPr>
            <p:cNvPr id="11" name="3"/>
            <p:cNvGrpSpPr/>
            <p:nvPr/>
          </p:nvGrpSpPr>
          <p:grpSpPr>
            <a:xfrm>
              <a:off x="2217400" y="3210800"/>
              <a:ext cx="2520280" cy="576064"/>
              <a:chOff x="2661320" y="2135540"/>
              <a:chExt cx="2520280" cy="576064"/>
            </a:xfrm>
          </p:grpSpPr>
          <p:sp>
            <p:nvSpPr>
              <p:cNvPr id="27" name="Rechteck 26"/>
              <p:cNvSpPr/>
              <p:nvPr/>
            </p:nvSpPr>
            <p:spPr bwMode="auto">
              <a:xfrm>
                <a:off x="2661320" y="2135540"/>
                <a:ext cx="2520280" cy="5760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MindMapMapModel</a:t>
                </a: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.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saveInternal</a:t>
                </a: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28" name="Zahl"/>
              <p:cNvSpPr/>
              <p:nvPr/>
            </p:nvSpPr>
            <p:spPr bwMode="auto">
              <a:xfrm>
                <a:off x="4893567" y="2135540"/>
                <a:ext cx="288033" cy="288032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3</a:t>
                </a:r>
              </a:p>
            </p:txBody>
          </p:sp>
        </p:grpSp>
        <p:grpSp>
          <p:nvGrpSpPr>
            <p:cNvPr id="12" name="2"/>
            <p:cNvGrpSpPr/>
            <p:nvPr/>
          </p:nvGrpSpPr>
          <p:grpSpPr>
            <a:xfrm>
              <a:off x="6466221" y="3039168"/>
              <a:ext cx="2585073" cy="837801"/>
              <a:chOff x="4058287" y="4967463"/>
              <a:chExt cx="2585073" cy="837801"/>
            </a:xfrm>
          </p:grpSpPr>
          <p:sp>
            <p:nvSpPr>
              <p:cNvPr id="25" name="Rechteck 24"/>
              <p:cNvSpPr/>
              <p:nvPr/>
            </p:nvSpPr>
            <p:spPr bwMode="auto">
              <a:xfrm>
                <a:off x="4058287" y="4967463"/>
                <a:ext cx="2585073" cy="83780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MindMapMapModel</a:t>
                </a: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.</a:t>
                </a:r>
              </a:p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600" dirty="0" err="1">
                    <a:latin typeface="Arial" charset="0"/>
                  </a:rPr>
                  <a:t>doAutomaticSave</a:t>
                </a:r>
                <a:r>
                  <a:rPr lang="de-DE" sz="1600" dirty="0">
                    <a:latin typeface="Arial" charset="0"/>
                  </a:rPr>
                  <a:t>.</a:t>
                </a:r>
              </a:p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doAutomaticSave</a:t>
                </a: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26" name="Zahl"/>
              <p:cNvSpPr/>
              <p:nvPr/>
            </p:nvSpPr>
            <p:spPr bwMode="auto">
              <a:xfrm>
                <a:off x="6355327" y="4967463"/>
                <a:ext cx="288033" cy="291038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600" dirty="0">
                    <a:latin typeface="Arial" charset="0"/>
                  </a:rPr>
                  <a:t>2</a:t>
                </a:r>
                <a:endParaRPr kumimoji="0" lang="de-DE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4" name="1"/>
            <p:cNvGrpSpPr/>
            <p:nvPr/>
          </p:nvGrpSpPr>
          <p:grpSpPr>
            <a:xfrm>
              <a:off x="1029268" y="2190833"/>
              <a:ext cx="4896544" cy="294008"/>
              <a:chOff x="1422190" y="1340768"/>
              <a:chExt cx="4896544" cy="294008"/>
            </a:xfrm>
          </p:grpSpPr>
          <p:sp>
            <p:nvSpPr>
              <p:cNvPr id="23" name="Rechteck 22"/>
              <p:cNvSpPr/>
              <p:nvPr/>
            </p:nvSpPr>
            <p:spPr bwMode="auto">
              <a:xfrm>
                <a:off x="1422190" y="1340768"/>
                <a:ext cx="4896544" cy="29400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MindMapMapModel.doAutomaticSave.run</a:t>
                </a: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24" name="Zahl"/>
              <p:cNvSpPr/>
              <p:nvPr/>
            </p:nvSpPr>
            <p:spPr bwMode="auto">
              <a:xfrm>
                <a:off x="6030701" y="1346744"/>
                <a:ext cx="288033" cy="288032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1</a:t>
                </a:r>
              </a:p>
            </p:txBody>
          </p:sp>
        </p:grpSp>
        <p:cxnSp>
          <p:nvCxnSpPr>
            <p:cNvPr id="15" name="5-&gt;6"/>
            <p:cNvCxnSpPr>
              <a:stCxn id="31" idx="2"/>
              <a:endCxn id="33" idx="0"/>
            </p:cNvCxnSpPr>
            <p:nvPr/>
          </p:nvCxnSpPr>
          <p:spPr bwMode="auto">
            <a:xfrm flipH="1">
              <a:off x="1918529" y="5221975"/>
              <a:ext cx="13182" cy="390407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8-&gt;7"/>
            <p:cNvCxnSpPr>
              <a:cxnSpLocks/>
              <a:stCxn id="37" idx="0"/>
              <a:endCxn id="35" idx="2"/>
            </p:cNvCxnSpPr>
            <p:nvPr/>
          </p:nvCxnSpPr>
          <p:spPr bwMode="auto">
            <a:xfrm flipV="1">
              <a:off x="4737680" y="5221975"/>
              <a:ext cx="0" cy="416238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8-&gt;4"/>
            <p:cNvCxnSpPr>
              <a:stCxn id="37" idx="3"/>
              <a:endCxn id="29" idx="2"/>
            </p:cNvCxnSpPr>
            <p:nvPr/>
          </p:nvCxnSpPr>
          <p:spPr bwMode="auto">
            <a:xfrm flipV="1">
              <a:off x="6029731" y="5243307"/>
              <a:ext cx="1720921" cy="66395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7-&gt;4"/>
            <p:cNvCxnSpPr>
              <a:stCxn id="35" idx="3"/>
              <a:endCxn id="29" idx="1"/>
            </p:cNvCxnSpPr>
            <p:nvPr/>
          </p:nvCxnSpPr>
          <p:spPr bwMode="auto">
            <a:xfrm>
              <a:off x="6029731" y="4952931"/>
              <a:ext cx="428870" cy="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7-&gt;3"/>
            <p:cNvCxnSpPr>
              <a:stCxn id="35" idx="0"/>
              <a:endCxn id="27" idx="2"/>
            </p:cNvCxnSpPr>
            <p:nvPr/>
          </p:nvCxnSpPr>
          <p:spPr bwMode="auto">
            <a:xfrm flipH="1" flipV="1">
              <a:off x="3477540" y="3786864"/>
              <a:ext cx="1260140" cy="897023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4-&gt;2"/>
            <p:cNvCxnSpPr>
              <a:stCxn id="29" idx="0"/>
              <a:endCxn id="25" idx="2"/>
            </p:cNvCxnSpPr>
            <p:nvPr/>
          </p:nvCxnSpPr>
          <p:spPr bwMode="auto">
            <a:xfrm flipV="1">
              <a:off x="7750652" y="3876969"/>
              <a:ext cx="8106" cy="78558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3-&gt;5"/>
            <p:cNvCxnSpPr>
              <a:cxnSpLocks/>
              <a:stCxn id="27" idx="2"/>
              <a:endCxn id="31" idx="0"/>
            </p:cNvCxnSpPr>
            <p:nvPr/>
          </p:nvCxnSpPr>
          <p:spPr bwMode="auto">
            <a:xfrm flipH="1">
              <a:off x="1931711" y="3786864"/>
              <a:ext cx="1545829" cy="897023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1-&gt;3"/>
            <p:cNvCxnSpPr>
              <a:stCxn id="23" idx="2"/>
              <a:endCxn id="27" idx="0"/>
            </p:cNvCxnSpPr>
            <p:nvPr/>
          </p:nvCxnSpPr>
          <p:spPr bwMode="auto">
            <a:xfrm>
              <a:off x="3477540" y="2484841"/>
              <a:ext cx="0" cy="725959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648474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62000" eaLnBrk="1" hangingPunct="1"/>
            <a:r>
              <a:rPr lang="de-DE" altLang="en-US" dirty="0"/>
              <a:t>Gliederung</a:t>
            </a:r>
          </a:p>
        </p:txBody>
      </p:sp>
      <p:grpSp>
        <p:nvGrpSpPr>
          <p:cNvPr id="7200" name="Group 4"/>
          <p:cNvGrpSpPr>
            <a:grpSpLocks/>
          </p:cNvGrpSpPr>
          <p:nvPr/>
        </p:nvGrpSpPr>
        <p:grpSpPr bwMode="auto">
          <a:xfrm>
            <a:off x="1635125" y="2647950"/>
            <a:ext cx="6680200" cy="500063"/>
            <a:chOff x="748" y="3668"/>
            <a:chExt cx="4208" cy="315"/>
          </a:xfrm>
        </p:grpSpPr>
        <p:sp>
          <p:nvSpPr>
            <p:cNvPr id="7202" name="Rectangle 5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3" name="Text Box 6"/>
            <p:cNvSpPr txBox="1">
              <a:spLocks noChangeArrowheads="1"/>
            </p:cNvSpPr>
            <p:nvPr/>
          </p:nvSpPr>
          <p:spPr bwMode="auto">
            <a:xfrm>
              <a:off x="1379" y="3709"/>
              <a:ext cx="128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Freemind Beispiel</a:t>
              </a:r>
            </a:p>
          </p:txBody>
        </p:sp>
        <p:sp>
          <p:nvSpPr>
            <p:cNvPr id="7204" name="Rectangle 7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5" name="Text Box 8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2.</a:t>
              </a:r>
            </a:p>
          </p:txBody>
        </p:sp>
      </p:grpSp>
      <p:grpSp>
        <p:nvGrpSpPr>
          <p:cNvPr id="7172" name="Group 10"/>
          <p:cNvGrpSpPr>
            <a:grpSpLocks/>
          </p:cNvGrpSpPr>
          <p:nvPr/>
        </p:nvGrpSpPr>
        <p:grpSpPr bwMode="auto">
          <a:xfrm>
            <a:off x="828675" y="3452813"/>
            <a:ext cx="7486650" cy="500062"/>
            <a:chOff x="240" y="912"/>
            <a:chExt cx="4716" cy="315"/>
          </a:xfrm>
        </p:grpSpPr>
        <p:grpSp>
          <p:nvGrpSpPr>
            <p:cNvPr id="7194" name="Group 11"/>
            <p:cNvGrpSpPr>
              <a:grpSpLocks/>
            </p:cNvGrpSpPr>
            <p:nvPr/>
          </p:nvGrpSpPr>
          <p:grpSpPr bwMode="auto"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7196" name="Rectangle 12"/>
              <p:cNvSpPr>
                <a:spLocks noChangeArrowheads="1"/>
              </p:cNvSpPr>
              <p:nvPr/>
            </p:nvSpPr>
            <p:spPr bwMode="auto"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97" name="Text Box 13"/>
              <p:cNvSpPr txBox="1">
                <a:spLocks noChangeArrowheads="1"/>
              </p:cNvSpPr>
              <p:nvPr/>
            </p:nvSpPr>
            <p:spPr bwMode="auto">
              <a:xfrm>
                <a:off x="1379" y="3709"/>
                <a:ext cx="17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Grundlegende Funktionen</a:t>
                </a:r>
              </a:p>
            </p:txBody>
          </p:sp>
          <p:sp>
            <p:nvSpPr>
              <p:cNvPr id="7198" name="Rectangle 14"/>
              <p:cNvSpPr>
                <a:spLocks noChangeArrowheads="1"/>
              </p:cNvSpPr>
              <p:nvPr/>
            </p:nvSpPr>
            <p:spPr bwMode="auto"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99" name="Text Box 15"/>
              <p:cNvSpPr txBox="1">
                <a:spLocks noChangeArrowheads="1"/>
              </p:cNvSpPr>
              <p:nvPr/>
            </p:nvSpPr>
            <p:spPr bwMode="auto">
              <a:xfrm>
                <a:off x="797" y="3709"/>
                <a:ext cx="23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3.</a:t>
                </a:r>
              </a:p>
            </p:txBody>
          </p:sp>
        </p:grpSp>
        <p:sp>
          <p:nvSpPr>
            <p:cNvPr id="7195" name="AutoShape 16"/>
            <p:cNvSpPr>
              <a:spLocks noChangeArrowheads="1"/>
            </p:cNvSpPr>
            <p:nvPr/>
          </p:nvSpPr>
          <p:spPr bwMode="auto"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  <p:grpSp>
        <p:nvGrpSpPr>
          <p:cNvPr id="7188" name="Group 18"/>
          <p:cNvGrpSpPr>
            <a:grpSpLocks/>
          </p:cNvGrpSpPr>
          <p:nvPr/>
        </p:nvGrpSpPr>
        <p:grpSpPr bwMode="auto">
          <a:xfrm>
            <a:off x="1635125" y="4257675"/>
            <a:ext cx="6680200" cy="500063"/>
            <a:chOff x="748" y="3668"/>
            <a:chExt cx="4208" cy="315"/>
          </a:xfrm>
        </p:grpSpPr>
        <p:sp>
          <p:nvSpPr>
            <p:cNvPr id="7190" name="Rectangle 19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1" name="Text Box 20"/>
            <p:cNvSpPr txBox="1">
              <a:spLocks noChangeArrowheads="1"/>
            </p:cNvSpPr>
            <p:nvPr/>
          </p:nvSpPr>
          <p:spPr bwMode="auto">
            <a:xfrm>
              <a:off x="1379" y="3709"/>
              <a:ext cx="20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Klassifizierung von Techniken</a:t>
              </a:r>
            </a:p>
          </p:txBody>
        </p:sp>
        <p:sp>
          <p:nvSpPr>
            <p:cNvPr id="7192" name="Rectangle 21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3" name="Text Box 22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4.</a:t>
              </a:r>
            </a:p>
          </p:txBody>
        </p:sp>
      </p:grpSp>
      <p:grpSp>
        <p:nvGrpSpPr>
          <p:cNvPr id="7182" name="Group 25"/>
          <p:cNvGrpSpPr>
            <a:grpSpLocks/>
          </p:cNvGrpSpPr>
          <p:nvPr/>
        </p:nvGrpSpPr>
        <p:grpSpPr bwMode="auto">
          <a:xfrm>
            <a:off x="1635125" y="5062538"/>
            <a:ext cx="6680200" cy="500062"/>
            <a:chOff x="748" y="3668"/>
            <a:chExt cx="4208" cy="315"/>
          </a:xfrm>
        </p:grpSpPr>
        <p:sp>
          <p:nvSpPr>
            <p:cNvPr id="7184" name="Rectangle 26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5" name="Text Box 27"/>
            <p:cNvSpPr txBox="1">
              <a:spLocks noChangeArrowheads="1"/>
            </p:cNvSpPr>
            <p:nvPr/>
          </p:nvSpPr>
          <p:spPr bwMode="auto">
            <a:xfrm>
              <a:off x="1379" y="3709"/>
              <a:ext cx="189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Feature Location Techniken</a:t>
              </a:r>
            </a:p>
          </p:txBody>
        </p:sp>
        <p:sp>
          <p:nvSpPr>
            <p:cNvPr id="7186" name="Rectangle 28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7" name="Text Box 29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5.</a:t>
              </a:r>
            </a:p>
          </p:txBody>
        </p:sp>
      </p:grpSp>
      <p:grpSp>
        <p:nvGrpSpPr>
          <p:cNvPr id="7176" name="Group 32"/>
          <p:cNvGrpSpPr>
            <a:grpSpLocks/>
          </p:cNvGrpSpPr>
          <p:nvPr/>
        </p:nvGrpSpPr>
        <p:grpSpPr bwMode="auto">
          <a:xfrm>
            <a:off x="1635125" y="1843088"/>
            <a:ext cx="6680200" cy="500062"/>
            <a:chOff x="748" y="3668"/>
            <a:chExt cx="4208" cy="315"/>
          </a:xfrm>
        </p:grpSpPr>
        <p:sp>
          <p:nvSpPr>
            <p:cNvPr id="7178" name="Rectangle 33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79" name="Text Box 34"/>
            <p:cNvSpPr txBox="1">
              <a:spLocks noChangeArrowheads="1"/>
            </p:cNvSpPr>
            <p:nvPr/>
          </p:nvSpPr>
          <p:spPr bwMode="auto">
            <a:xfrm>
              <a:off x="1379" y="3709"/>
              <a:ext cx="81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Einführung</a:t>
              </a:r>
            </a:p>
          </p:txBody>
        </p:sp>
        <p:sp>
          <p:nvSpPr>
            <p:cNvPr id="7180" name="Rectangle 35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1" name="Text Box 36"/>
            <p:cNvSpPr txBox="1">
              <a:spLocks noChangeArrowheads="1"/>
            </p:cNvSpPr>
            <p:nvPr/>
          </p:nvSpPr>
          <p:spPr bwMode="auto">
            <a:xfrm>
              <a:off x="797" y="3710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/>
                <a:t>1.</a:t>
              </a:r>
            </a:p>
          </p:txBody>
        </p:sp>
      </p:grpSp>
      <p:grpSp>
        <p:nvGrpSpPr>
          <p:cNvPr id="39" name="Group 25"/>
          <p:cNvGrpSpPr>
            <a:grpSpLocks/>
          </p:cNvGrpSpPr>
          <p:nvPr/>
        </p:nvGrpSpPr>
        <p:grpSpPr bwMode="auto">
          <a:xfrm>
            <a:off x="1635126" y="5867400"/>
            <a:ext cx="6680200" cy="500062"/>
            <a:chOff x="748" y="3668"/>
            <a:chExt cx="4208" cy="315"/>
          </a:xfrm>
        </p:grpSpPr>
        <p:sp>
          <p:nvSpPr>
            <p:cNvPr id="41" name="Rectangle 26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42" name="Text Box 27"/>
            <p:cNvSpPr txBox="1">
              <a:spLocks noChangeArrowheads="1"/>
            </p:cNvSpPr>
            <p:nvPr/>
          </p:nvSpPr>
          <p:spPr bwMode="auto">
            <a:xfrm>
              <a:off x="1379" y="3709"/>
              <a:ext cx="43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Fazit</a:t>
              </a:r>
            </a:p>
          </p:txBody>
        </p:sp>
        <p:sp>
          <p:nvSpPr>
            <p:cNvPr id="43" name="Rectangle 28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44" name="Text Box 29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6.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926367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2000" y="1295400"/>
                <a:ext cx="8229600" cy="3436938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de-DE" altLang="en-US" dirty="0"/>
                  <a:t>Sucht Relationen zwischen Objekten und Attributen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altLang="en-US" dirty="0"/>
                  <a:t>Ziel ist die Ableitung sog. Konzepte: 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de-DE" altLang="en-US" dirty="0"/>
                  <a:t>Extension: eine Menge von Objekten (hier: Methoden)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de-DE" altLang="en-US" dirty="0"/>
                  <a:t>Intension:  eine Menge von Attributen (hier: Token) die </a:t>
                </a:r>
                <a:r>
                  <a:rPr lang="de-DE" altLang="en-US" dirty="0">
                    <a:solidFill>
                      <a:srgbClr val="FF0000"/>
                    </a:solidFill>
                  </a:rPr>
                  <a:t>jedes</a:t>
                </a:r>
                <a:r>
                  <a:rPr lang="de-DE" altLang="en-US" dirty="0"/>
                  <a:t> 		  Objekt der Extension hat</a:t>
                </a:r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r>
                  <a:rPr lang="de-DE" altLang="en-US" dirty="0"/>
                  <a:t>Hinweis: </a:t>
                </a:r>
                <a:r>
                  <a:rPr lang="de-DE" altLang="en-US" dirty="0">
                    <a:solidFill>
                      <a:srgbClr val="FF0000"/>
                    </a:solidFill>
                  </a:rPr>
                  <a:t>Extension (Konzept) </a:t>
                </a:r>
                <a:r>
                  <a:rPr lang="de-DE" dirty="0">
                    <a:solidFill>
                      <a:srgbClr val="FF0000"/>
                    </a:solidFill>
                  </a:rPr>
                  <a:t>≠ Extension (Feature)</a:t>
                </a:r>
                <a:endParaRPr lang="de-DE" dirty="0"/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de-DE" dirty="0"/>
                  <a:t>Vorgehensweise: </a:t>
                </a:r>
              </a:p>
              <a:p>
                <a:pPr marL="1257300" lvl="2" indent="-342900" eaLnBrk="1" hangingPunct="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de-DE" dirty="0"/>
                  <a:t>Token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/>
                  <a:t> identifizieren</a:t>
                </a:r>
              </a:p>
              <a:p>
                <a:pPr marL="1257300" lvl="2" indent="-342900" eaLnBrk="1" hangingPunct="1">
                  <a:lnSpc>
                    <a:spcPct val="90000"/>
                  </a:lnSpc>
                  <a:buFont typeface="+mj-lt"/>
                  <a:buAutoNum type="arabicPeriod"/>
                </a:pPr>
                <a:endParaRPr lang="de-DE" dirty="0"/>
              </a:p>
              <a:p>
                <a:pPr marL="1257300" lvl="2" indent="-342900" eaLnBrk="1" hangingPunct="1">
                  <a:lnSpc>
                    <a:spcPct val="90000"/>
                  </a:lnSpc>
                  <a:buFont typeface="+mj-lt"/>
                  <a:buAutoNum type="arabicPeriod"/>
                </a:pPr>
                <a:endParaRPr lang="de-DE" dirty="0"/>
              </a:p>
              <a:p>
                <a:pPr marL="1257300" lvl="2" indent="-342900" eaLnBrk="1" hangingPunct="1">
                  <a:lnSpc>
                    <a:spcPct val="90000"/>
                  </a:lnSpc>
                  <a:buFont typeface="+mj-lt"/>
                  <a:buAutoNum type="arabicPeriod"/>
                </a:pPr>
                <a:endParaRPr lang="de-DE" dirty="0"/>
              </a:p>
              <a:p>
                <a:pPr marL="1257300" lvl="2" indent="-342900" eaLnBrk="1" hangingPunct="1">
                  <a:lnSpc>
                    <a:spcPct val="90000"/>
                  </a:lnSpc>
                  <a:buFont typeface="+mj-lt"/>
                  <a:buAutoNum type="arabicPeriod"/>
                </a:pPr>
                <a:endParaRPr lang="de-DE" dirty="0"/>
              </a:p>
              <a:p>
                <a:pPr marL="1257300" lvl="2" indent="-342900" eaLnBrk="1" hangingPunct="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de-DE" dirty="0"/>
                  <a:t>Kleinschreibung aller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de-DE" baseline="-25000" dirty="0"/>
              </a:p>
              <a:p>
                <a:pPr marL="1257300" lvl="2" indent="-342900" eaLnBrk="1" hangingPunct="1">
                  <a:lnSpc>
                    <a:spcPct val="90000"/>
                  </a:lnSpc>
                  <a:buFont typeface="+mj-lt"/>
                  <a:buAutoNum type="arabicPeriod"/>
                </a:pPr>
                <a:endParaRPr lang="de-DE" baseline="-25000" dirty="0"/>
              </a:p>
              <a:p>
                <a:pPr marL="1257300" lvl="2" indent="-342900" eaLnBrk="1" hangingPunct="1">
                  <a:lnSpc>
                    <a:spcPct val="90000"/>
                  </a:lnSpc>
                  <a:buFont typeface="+mj-lt"/>
                  <a:buAutoNum type="arabicPeriod"/>
                </a:pPr>
                <a:endParaRPr lang="de-DE" baseline="-25000" dirty="0"/>
              </a:p>
              <a:p>
                <a:pPr marL="1257300" lvl="2" indent="-342900" eaLnBrk="1" hangingPunct="1">
                  <a:lnSpc>
                    <a:spcPct val="90000"/>
                  </a:lnSpc>
                  <a:buFont typeface="+mj-lt"/>
                  <a:buAutoNum type="arabicPeriod"/>
                </a:pPr>
                <a:endParaRPr lang="de-DE" baseline="-25000" dirty="0"/>
              </a:p>
              <a:p>
                <a:pPr marL="1257300" lvl="2" indent="-342900" eaLnBrk="1" hangingPunct="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de-DE" dirty="0"/>
                  <a:t>Erstellen der alphabetisch geordneten Inzidenztabelle </a:t>
                </a:r>
              </a:p>
              <a:p>
                <a:pPr marL="1257300" lvl="2" indent="-342900" eaLnBrk="1" hangingPunct="1">
                  <a:lnSpc>
                    <a:spcPct val="90000"/>
                  </a:lnSpc>
                  <a:buFont typeface="+mj-lt"/>
                  <a:buAutoNum type="arabicPeriod"/>
                </a:pPr>
                <a:endParaRPr lang="de-DE" dirty="0"/>
              </a:p>
              <a:p>
                <a:pPr lvl="1" eaLnBrk="1" hangingPunct="1">
                  <a:lnSpc>
                    <a:spcPct val="90000"/>
                  </a:lnSpc>
                </a:pPr>
                <a:endParaRPr lang="de-DE" dirty="0"/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endParaRPr lang="de-DE" altLang="en-US" dirty="0"/>
              </a:p>
              <a:p>
                <a:pPr lvl="1" eaLnBrk="1" hangingPunct="1">
                  <a:lnSpc>
                    <a:spcPct val="90000"/>
                  </a:lnSpc>
                </a:pPr>
                <a:endParaRPr lang="de-DE" altLang="en-US" dirty="0"/>
              </a:p>
            </p:txBody>
          </p:sp>
        </mc:Choice>
        <mc:Fallback xmlns="">
          <p:sp>
            <p:nvSpPr>
              <p:cNvPr id="174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2000" y="1295400"/>
                <a:ext cx="8229600" cy="3436938"/>
              </a:xfrm>
              <a:blipFill>
                <a:blip r:embed="rId3"/>
                <a:stretch>
                  <a:fillRect l="-667" t="-1776" b="-493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kern="0" dirty="0"/>
              <a:t>Formale Konzept Analyse (FCA)</a:t>
            </a:r>
            <a:endParaRPr lang="de-DE" dirty="0"/>
          </a:p>
        </p:txBody>
      </p:sp>
      <p:sp>
        <p:nvSpPr>
          <p:cNvPr id="17413" name="Text Box 16"/>
          <p:cNvSpPr txBox="1">
            <a:spLocks noChangeArrowheads="1"/>
          </p:cNvSpPr>
          <p:nvPr/>
        </p:nvSpPr>
        <p:spPr bwMode="auto">
          <a:xfrm>
            <a:off x="2212349" y="4005064"/>
            <a:ext cx="7360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en-US" sz="1800" dirty="0"/>
              <a:t>Start: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hteck: abgerundete Ecken 4"/>
              <p:cNvSpPr/>
              <p:nvPr/>
            </p:nvSpPr>
            <p:spPr bwMode="auto">
              <a:xfrm>
                <a:off x="3275856" y="3999682"/>
                <a:ext cx="5201189" cy="360040"/>
              </a:xfrm>
              <a:prstGeom prst="round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800" dirty="0">
                    <a:latin typeface="Arial" charset="0"/>
                  </a:rPr>
                  <a:t>=</a:t>
                </a:r>
                <a:r>
                  <a:rPr lang="de-DE" sz="1800" dirty="0" err="1">
                    <a:latin typeface="Arial" charset="0"/>
                  </a:rPr>
                  <a:t>MindMapMapModel.doAutomaticSave.run</a:t>
                </a:r>
                <a:r>
                  <a:rPr lang="de-DE" sz="1800" dirty="0">
                    <a:latin typeface="Arial" charset="0"/>
                  </a:rPr>
                  <a:t>()</a:t>
                </a:r>
                <a:endParaRPr kumimoji="0" lang="de-DE" sz="18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5" name="Rechteck: abgerundete Ecke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75856" y="3999682"/>
                <a:ext cx="5201189" cy="360040"/>
              </a:xfrm>
              <a:prstGeom prst="roundRect">
                <a:avLst/>
              </a:prstGeom>
              <a:blipFill>
                <a:blip r:embed="rId4"/>
                <a:stretch>
                  <a:fillRect t="-8197" b="-26230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hteck: abgerundete Ecken 5"/>
          <p:cNvSpPr/>
          <p:nvPr/>
        </p:nvSpPr>
        <p:spPr bwMode="auto">
          <a:xfrm>
            <a:off x="3287688" y="4553960"/>
            <a:ext cx="5201189" cy="360040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800" dirty="0" err="1">
                <a:latin typeface="Arial" charset="0"/>
              </a:rPr>
              <a:t>Mind</a:t>
            </a:r>
            <a:r>
              <a:rPr lang="de-DE" sz="1800" dirty="0">
                <a:latin typeface="Arial" charset="0"/>
              </a:rPr>
              <a:t> </a:t>
            </a:r>
            <a:r>
              <a:rPr lang="de-DE" sz="1800" dirty="0" err="1">
                <a:latin typeface="Arial" charset="0"/>
              </a:rPr>
              <a:t>Map</a:t>
            </a:r>
            <a:r>
              <a:rPr lang="de-DE" sz="1800" dirty="0">
                <a:latin typeface="Arial" charset="0"/>
              </a:rPr>
              <a:t> Model do Automatic Save </a:t>
            </a:r>
            <a:r>
              <a:rPr lang="de-DE" sz="1800" dirty="0" err="1">
                <a:latin typeface="Arial" charset="0"/>
              </a:rPr>
              <a:t>run</a:t>
            </a:r>
            <a:endParaRPr kumimoji="0" lang="de-DE" sz="18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2131767" y="4547288"/>
            <a:ext cx="9156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en-US" sz="1800" dirty="0" err="1"/>
              <a:t>Step</a:t>
            </a:r>
            <a:r>
              <a:rPr lang="de-DE" altLang="en-US" sz="1800" dirty="0"/>
              <a:t> 1:</a:t>
            </a:r>
          </a:p>
        </p:txBody>
      </p:sp>
      <p:sp>
        <p:nvSpPr>
          <p:cNvPr id="8" name="Rechteck: abgerundete Ecken 7"/>
          <p:cNvSpPr/>
          <p:nvPr/>
        </p:nvSpPr>
        <p:spPr bwMode="auto">
          <a:xfrm>
            <a:off x="3275856" y="5517232"/>
            <a:ext cx="5201189" cy="360040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800" dirty="0" err="1">
                <a:latin typeface="Arial" charset="0"/>
              </a:rPr>
              <a:t>mind</a:t>
            </a:r>
            <a:r>
              <a:rPr lang="de-DE" sz="1800" dirty="0">
                <a:latin typeface="Arial" charset="0"/>
              </a:rPr>
              <a:t> </a:t>
            </a:r>
            <a:r>
              <a:rPr lang="de-DE" sz="1800" dirty="0" err="1">
                <a:latin typeface="Arial" charset="0"/>
              </a:rPr>
              <a:t>map</a:t>
            </a:r>
            <a:r>
              <a:rPr lang="de-DE" sz="1800" dirty="0">
                <a:latin typeface="Arial" charset="0"/>
              </a:rPr>
              <a:t> </a:t>
            </a:r>
            <a:r>
              <a:rPr lang="de-DE" sz="1800" dirty="0" err="1">
                <a:latin typeface="Arial" charset="0"/>
              </a:rPr>
              <a:t>model</a:t>
            </a:r>
            <a:r>
              <a:rPr lang="de-DE" sz="1800" dirty="0">
                <a:latin typeface="Arial" charset="0"/>
              </a:rPr>
              <a:t> do automatic save </a:t>
            </a:r>
            <a:r>
              <a:rPr lang="de-DE" sz="1800" dirty="0" err="1">
                <a:latin typeface="Arial" charset="0"/>
              </a:rPr>
              <a:t>run</a:t>
            </a:r>
            <a:endParaRPr kumimoji="0" lang="de-DE" sz="18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2119935" y="5510560"/>
            <a:ext cx="9156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en-US" sz="1800" dirty="0" err="1"/>
              <a:t>Step</a:t>
            </a:r>
            <a:r>
              <a:rPr lang="de-DE" altLang="en-US" sz="1800" dirty="0"/>
              <a:t> 2:</a:t>
            </a:r>
          </a:p>
        </p:txBody>
      </p:sp>
    </p:spTree>
    <p:extLst>
      <p:ext uri="{BB962C8B-B14F-4D97-AF65-F5344CB8AC3E}">
        <p14:creationId xmlns:p14="http://schemas.microsoft.com/office/powerpoint/2010/main" val="2839366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620000" cy="838200"/>
          </a:xfrm>
        </p:spPr>
        <p:txBody>
          <a:bodyPr/>
          <a:lstStyle/>
          <a:p>
            <a:pPr eaLnBrk="1" hangingPunct="1"/>
            <a:r>
              <a:rPr lang="de-DE" dirty="0"/>
              <a:t>Formale Konzept Analyse (FCA)</a:t>
            </a:r>
            <a:endParaRPr lang="de-DE" altLang="en-US" dirty="0"/>
          </a:p>
        </p:txBody>
      </p:sp>
      <p:pic>
        <p:nvPicPr>
          <p:cNvPr id="5" name="Grafik 4" hidden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359" y="1340768"/>
            <a:ext cx="4298784" cy="38621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363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611560" y="1295400"/>
                <a:ext cx="4627303" cy="4293840"/>
              </a:xfrm>
            </p:spPr>
            <p:txBody>
              <a:bodyPr/>
              <a:lstStyle/>
              <a:p>
                <a:pPr marL="0" indent="0" eaLnBrk="1" hangingPunct="1">
                  <a:buNone/>
                </a:pPr>
                <a:r>
                  <a:rPr lang="de-DE" altLang="en-US" dirty="0"/>
                  <a:t>Definitionen:</a:t>
                </a:r>
              </a:p>
              <a:p>
                <a:pPr eaLnBrk="1" hangingPunct="1"/>
                <a14:m>
                  <m:oMath xmlns:m="http://schemas.openxmlformats.org/officeDocument/2006/math"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altLang="en-US" dirty="0"/>
                  <a:t>Menge von Objekte</a:t>
                </a:r>
              </a:p>
              <a:p>
                <a:pPr eaLnBrk="1" hangingPunct="1"/>
                <a14:m>
                  <m:oMath xmlns:m="http://schemas.openxmlformats.org/officeDocument/2006/math"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altLang="en-US" dirty="0"/>
                  <a:t>Menge von Attribute</a:t>
                </a:r>
              </a:p>
              <a:p>
                <a:pPr eaLnBrk="1" hangingPunct="1"/>
                <a14:m>
                  <m:oMath xmlns:m="http://schemas.openxmlformats.org/officeDocument/2006/math">
                    <m:d>
                      <m:dPr>
                        <m:ctrlPr>
                          <a:rPr lang="de-DE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alt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de-DE" alt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alt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de-DE" altLang="en-US" dirty="0"/>
                  <a:t> Menge aller Relationen, </a:t>
                </a:r>
                <a14:m>
                  <m:oMath xmlns:m="http://schemas.openxmlformats.org/officeDocument/2006/math"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de-DE" altLang="en-US" b="0" dirty="0"/>
              </a:p>
              <a:p>
                <a:pPr eaLnBrk="1" hangingPunct="1"/>
                <a14:m>
                  <m:oMath xmlns:m="http://schemas.openxmlformats.org/officeDocument/2006/math"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de-DE" alt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alt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altLang="en-US" b="0" i="1" dirty="0" smtClean="0">
                        <a:latin typeface="Cambria Math" panose="02040503050406030204" pitchFamily="18" charset="0"/>
                      </a:rPr>
                      <m:t>)={</m:t>
                    </m:r>
                    <m:r>
                      <a:rPr lang="de-DE" altLang="en-US" b="0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altLang="en-US" b="0" i="1" dirty="0" err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altLang="en-US" b="0" i="1" dirty="0" err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altLang="en-US" b="0" i="1" dirty="0" smtClean="0">
                        <a:latin typeface="Cambria Math" panose="02040503050406030204" pitchFamily="18" charset="0"/>
                      </a:rPr>
                      <m:t>│</m:t>
                    </m:r>
                    <m:r>
                      <a:rPr lang="de-DE" alt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de-DE" altLang="en-US" i="1">
                        <a:latin typeface="Cambria Math" panose="02040503050406030204" pitchFamily="18" charset="0"/>
                      </a:rPr>
                      <m:t>𝑜</m:t>
                    </m:r>
                    <m:r>
                      <a:rPr lang="de-DE" alt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alt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de-DE" alt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altLang="en-US" b="0" i="1" dirty="0" err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de-DE" altLang="en-US" b="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altLang="en-US" b="0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altLang="en-US" b="0" i="1" dirty="0" smtClean="0">
                        <a:latin typeface="Cambria Math" panose="02040503050406030204" pitchFamily="18" charset="0"/>
                      </a:rPr>
                      <m:t>)∈</m:t>
                    </m:r>
                    <m:r>
                      <a:rPr lang="de-DE" altLang="en-US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de-DE" altLang="en-US" dirty="0"/>
              </a:p>
              <a:p>
                <a:pPr eaLnBrk="1" hangingPunct="1"/>
                <a14:m>
                  <m:oMath xmlns:m="http://schemas.openxmlformats.org/officeDocument/2006/math">
                    <m:r>
                      <a:rPr lang="de-DE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de-DE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alt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altLang="en-US" b="0" i="1" dirty="0" smtClean="0">
                        <a:latin typeface="Cambria Math" panose="02040503050406030204" pitchFamily="18" charset="0"/>
                      </a:rPr>
                      <m:t>)={</m:t>
                    </m:r>
                    <m:r>
                      <a:rPr lang="de-DE" altLang="en-US" b="0" i="1" dirty="0" err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de-DE" altLang="en-US" i="1" dirty="0" err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altLang="en-US" b="0" i="1" dirty="0" err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altLang="en-US" b="0" i="1" dirty="0" smtClean="0">
                        <a:latin typeface="Cambria Math" panose="02040503050406030204" pitchFamily="18" charset="0"/>
                      </a:rPr>
                      <m:t>│</m:t>
                    </m:r>
                    <m:r>
                      <a:rPr lang="de-DE" alt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de-DE" alt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alt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de-DE" altLang="en-US" i="1">
                        <a:latin typeface="Cambria Math" panose="02040503050406030204" pitchFamily="18" charset="0"/>
                      </a:rPr>
                      <m:t>A</m:t>
                    </m:r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de-DE" altLang="en-US" b="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altLang="en-US" i="1" dirty="0" err="1">
                        <a:latin typeface="Cambria Math" panose="02040503050406030204" pitchFamily="18" charset="0"/>
                      </a:rPr>
                      <m:t>𝑜</m:t>
                    </m:r>
                    <m:r>
                      <a:rPr lang="de-DE" altLang="en-US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altLang="en-US" i="1" dirty="0" err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altLang="en-US" i="1" dirty="0">
                        <a:latin typeface="Cambria Math" panose="02040503050406030204" pitchFamily="18" charset="0"/>
                      </a:rPr>
                      <m:t>)∈</m:t>
                    </m:r>
                    <m:r>
                      <a:rPr lang="de-DE" altLang="en-US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de-DE" alt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de-DE" altLang="en-US" dirty="0"/>
              </a:p>
              <a:p>
                <a:pPr eaLnBrk="1" hangingPunct="1"/>
                <a:r>
                  <a:rPr lang="de-DE" altLang="en-US" dirty="0"/>
                  <a:t>Konzept </a:t>
                </a:r>
                <a14:m>
                  <m:oMath xmlns:m="http://schemas.openxmlformats.org/officeDocument/2006/math"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alt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de-DE" alt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alt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de-DE" alt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de-DE" altLang="en-US" b="0" i="0" dirty="0">
                    <a:latin typeface="+mj-lt"/>
                  </a:rPr>
                  <a:t> mit</a:t>
                </a:r>
                <a:r>
                  <a:rPr lang="de-DE" altLang="en-US" dirty="0">
                    <a:latin typeface="+mj-lt"/>
                  </a:rPr>
                  <a:t>  </a:t>
                </a:r>
                <a14:m>
                  <m:oMath xmlns:m="http://schemas.openxmlformats.org/officeDocument/2006/math">
                    <m:r>
                      <a:rPr lang="de-DE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de-DE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de-DE" altLang="en-US" dirty="0"/>
                  <a:t> und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alt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altLang="en-US" dirty="0"/>
              </a:p>
              <a:p>
                <a:pPr eaLnBrk="1" hangingPunct="1"/>
                <a:r>
                  <a:rPr lang="de-DE" altLang="en-US" dirty="0"/>
                  <a:t>Konzepte als Teilmengen der Intensionsattribute wählen</a:t>
                </a:r>
              </a:p>
              <a:p>
                <a:pPr eaLnBrk="1" hangingPunct="1"/>
                <a:r>
                  <a:rPr lang="de-DE" altLang="en-US" dirty="0"/>
                  <a:t>Hierarchieanalyse möglich:</a:t>
                </a: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altLang="en-US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d>
                        <m:dPr>
                          <m:ctrlPr>
                            <a:rPr lang="de-DE" alt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alt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de-DE" alt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alt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de-DE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alt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e-DE" alt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de-DE" alt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de-DE" alt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alt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de-DE" alt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alt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alt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e-DE" alt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altLang="en-US" b="0" i="1" dirty="0">
                  <a:latin typeface="Cambria Math" panose="02040503050406030204" pitchFamily="18" charset="0"/>
                </a:endParaRP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sSub>
                        <m:sSubPr>
                          <m:ctrlPr>
                            <a:rPr lang="de-DE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de-DE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sSub>
                        <m:sSubPr>
                          <m:ctrlPr>
                            <a:rPr lang="de-DE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de-DE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𝑜𝑟</m:t>
                      </m:r>
                      <m:r>
                        <a:rPr lang="de-DE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DE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sSub>
                        <m:sSubPr>
                          <m:ctrlPr>
                            <a:rPr lang="de-DE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DE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altLang="en-US" dirty="0"/>
              </a:p>
              <a:p>
                <a:pPr eaLnBrk="1" hangingPunct="1"/>
                <a:endParaRPr lang="de-DE" altLang="en-US" dirty="0"/>
              </a:p>
              <a:p>
                <a:pPr marL="457200" lvl="1" indent="0" eaLnBrk="1" hangingPunct="1">
                  <a:buNone/>
                </a:pPr>
                <a:endParaRPr lang="de-DE" altLang="en-US" dirty="0"/>
              </a:p>
            </p:txBody>
          </p:sp>
        </mc:Choice>
        <mc:Fallback xmlns="">
          <p:sp>
            <p:nvSpPr>
              <p:cNvPr id="153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611560" y="1295400"/>
                <a:ext cx="4627303" cy="4293840"/>
              </a:xfrm>
              <a:blipFill>
                <a:blip r:embed="rId4"/>
                <a:stretch>
                  <a:fillRect l="-1318" t="-710" b="-157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Tabel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628773"/>
              </p:ext>
            </p:extLst>
          </p:nvPr>
        </p:nvGraphicFramePr>
        <p:xfrm>
          <a:off x="5238863" y="1795204"/>
          <a:ext cx="3660266" cy="45720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20474">
                  <a:extLst>
                    <a:ext uri="{9D8B030D-6E8A-4147-A177-3AD203B41FA5}">
                      <a16:colId xmlns:a16="http://schemas.microsoft.com/office/drawing/2014/main" val="1399038756"/>
                    </a:ext>
                  </a:extLst>
                </a:gridCol>
                <a:gridCol w="329974">
                  <a:extLst>
                    <a:ext uri="{9D8B030D-6E8A-4147-A177-3AD203B41FA5}">
                      <a16:colId xmlns:a16="http://schemas.microsoft.com/office/drawing/2014/main" val="1100855282"/>
                    </a:ext>
                  </a:extLst>
                </a:gridCol>
                <a:gridCol w="329974">
                  <a:extLst>
                    <a:ext uri="{9D8B030D-6E8A-4147-A177-3AD203B41FA5}">
                      <a16:colId xmlns:a16="http://schemas.microsoft.com/office/drawing/2014/main" val="1070740944"/>
                    </a:ext>
                  </a:extLst>
                </a:gridCol>
                <a:gridCol w="329974">
                  <a:extLst>
                    <a:ext uri="{9D8B030D-6E8A-4147-A177-3AD203B41FA5}">
                      <a16:colId xmlns:a16="http://schemas.microsoft.com/office/drawing/2014/main" val="720245466"/>
                    </a:ext>
                  </a:extLst>
                </a:gridCol>
                <a:gridCol w="329974">
                  <a:extLst>
                    <a:ext uri="{9D8B030D-6E8A-4147-A177-3AD203B41FA5}">
                      <a16:colId xmlns:a16="http://schemas.microsoft.com/office/drawing/2014/main" val="130367463"/>
                    </a:ext>
                  </a:extLst>
                </a:gridCol>
                <a:gridCol w="329974">
                  <a:extLst>
                    <a:ext uri="{9D8B030D-6E8A-4147-A177-3AD203B41FA5}">
                      <a16:colId xmlns:a16="http://schemas.microsoft.com/office/drawing/2014/main" val="1160291793"/>
                    </a:ext>
                  </a:extLst>
                </a:gridCol>
                <a:gridCol w="329974">
                  <a:extLst>
                    <a:ext uri="{9D8B030D-6E8A-4147-A177-3AD203B41FA5}">
                      <a16:colId xmlns:a16="http://schemas.microsoft.com/office/drawing/2014/main" val="3664431505"/>
                    </a:ext>
                  </a:extLst>
                </a:gridCol>
                <a:gridCol w="329974">
                  <a:extLst>
                    <a:ext uri="{9D8B030D-6E8A-4147-A177-3AD203B41FA5}">
                      <a16:colId xmlns:a16="http://schemas.microsoft.com/office/drawing/2014/main" val="157583038"/>
                    </a:ext>
                  </a:extLst>
                </a:gridCol>
                <a:gridCol w="329974">
                  <a:extLst>
                    <a:ext uri="{9D8B030D-6E8A-4147-A177-3AD203B41FA5}">
                      <a16:colId xmlns:a16="http://schemas.microsoft.com/office/drawing/2014/main" val="40397831"/>
                    </a:ext>
                  </a:extLst>
                </a:gridCol>
              </a:tblGrid>
              <a:tr h="291374">
                <a:tc>
                  <a:txBody>
                    <a:bodyPr/>
                    <a:lstStyle/>
                    <a:p>
                      <a:r>
                        <a:rPr lang="de-DE" sz="1400" b="0" dirty="0" err="1"/>
                        <a:t>action</a:t>
                      </a:r>
                      <a:endParaRPr lang="de-DE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149637"/>
                  </a:ext>
                </a:extLst>
              </a:tr>
              <a:tr h="291374">
                <a:tc>
                  <a:txBody>
                    <a:bodyPr/>
                    <a:lstStyle/>
                    <a:p>
                      <a:r>
                        <a:rPr lang="de-DE" sz="1400" dirty="0" err="1"/>
                        <a:t>automatic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835961"/>
                  </a:ext>
                </a:extLst>
              </a:tr>
              <a:tr h="291374">
                <a:tc>
                  <a:txBody>
                    <a:bodyPr/>
                    <a:lstStyle/>
                    <a:p>
                      <a:r>
                        <a:rPr lang="de-DE" sz="1400" dirty="0" err="1"/>
                        <a:t>controller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016631"/>
                  </a:ext>
                </a:extLst>
              </a:tr>
              <a:tr h="291374">
                <a:tc>
                  <a:txBody>
                    <a:bodyPr/>
                    <a:lstStyle/>
                    <a:p>
                      <a:r>
                        <a:rPr lang="de-DE" sz="1400" dirty="0"/>
                        <a:t>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775362"/>
                  </a:ext>
                </a:extLst>
              </a:tr>
              <a:tr h="291374">
                <a:tc>
                  <a:txBody>
                    <a:bodyPr/>
                    <a:lstStyle/>
                    <a:p>
                      <a:r>
                        <a:rPr lang="de-DE" sz="1400" dirty="0" err="1"/>
                        <a:t>edge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691815"/>
                  </a:ext>
                </a:extLst>
              </a:tr>
              <a:tr h="291374">
                <a:tc>
                  <a:txBody>
                    <a:bodyPr/>
                    <a:lstStyle/>
                    <a:p>
                      <a:r>
                        <a:rPr lang="de-DE" sz="1400" dirty="0" err="1"/>
                        <a:t>file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134515"/>
                  </a:ext>
                </a:extLst>
              </a:tr>
              <a:tr h="291374">
                <a:tc>
                  <a:txBody>
                    <a:bodyPr/>
                    <a:lstStyle/>
                    <a:p>
                      <a:r>
                        <a:rPr lang="de-DE" sz="1400" dirty="0" err="1"/>
                        <a:t>free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925095"/>
                  </a:ext>
                </a:extLst>
              </a:tr>
              <a:tr h="291374">
                <a:tc>
                  <a:txBody>
                    <a:bodyPr/>
                    <a:lstStyle/>
                    <a:p>
                      <a:r>
                        <a:rPr lang="de-DE" sz="1400" dirty="0"/>
                        <a:t>internal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812620"/>
                  </a:ext>
                </a:extLst>
              </a:tr>
              <a:tr h="291374">
                <a:tc>
                  <a:txBody>
                    <a:bodyPr/>
                    <a:lstStyle/>
                    <a:p>
                      <a:r>
                        <a:rPr lang="de-DE" sz="1400" dirty="0" err="1"/>
                        <a:t>map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812091"/>
                  </a:ext>
                </a:extLst>
              </a:tr>
              <a:tr h="291374">
                <a:tc>
                  <a:txBody>
                    <a:bodyPr/>
                    <a:lstStyle/>
                    <a:p>
                      <a:r>
                        <a:rPr lang="de-DE" sz="1400" dirty="0" err="1"/>
                        <a:t>mind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921571"/>
                  </a:ext>
                </a:extLst>
              </a:tr>
              <a:tr h="291374">
                <a:tc>
                  <a:txBody>
                    <a:bodyPr/>
                    <a:lstStyle/>
                    <a:p>
                      <a:r>
                        <a:rPr lang="de-DE" sz="1400" dirty="0" err="1"/>
                        <a:t>model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497969"/>
                  </a:ext>
                </a:extLst>
              </a:tr>
              <a:tr h="291374">
                <a:tc>
                  <a:txBody>
                    <a:bodyPr/>
                    <a:lstStyle/>
                    <a:p>
                      <a:r>
                        <a:rPr lang="de-DE" sz="1400" dirty="0" err="1"/>
                        <a:t>node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045836"/>
                  </a:ext>
                </a:extLst>
              </a:tr>
              <a:tr h="291374">
                <a:tc>
                  <a:txBody>
                    <a:bodyPr/>
                    <a:lstStyle/>
                    <a:p>
                      <a:r>
                        <a:rPr lang="de-DE" sz="1400" dirty="0" err="1"/>
                        <a:t>performed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339677"/>
                  </a:ext>
                </a:extLst>
              </a:tr>
              <a:tr h="291374">
                <a:tc>
                  <a:txBody>
                    <a:bodyPr/>
                    <a:lstStyle/>
                    <a:p>
                      <a:r>
                        <a:rPr lang="de-DE" sz="1400" dirty="0" err="1"/>
                        <a:t>run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6660"/>
                  </a:ext>
                </a:extLst>
              </a:tr>
              <a:tr h="291374">
                <a:tc>
                  <a:txBody>
                    <a:bodyPr/>
                    <a:lstStyle/>
                    <a:p>
                      <a:r>
                        <a:rPr lang="de-DE" sz="1400" dirty="0"/>
                        <a:t>save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079330"/>
                  </a:ext>
                </a:extLst>
              </a:tr>
            </a:tbl>
          </a:graphicData>
        </a:graphic>
      </p:graphicFrame>
      <p:grpSp>
        <p:nvGrpSpPr>
          <p:cNvPr id="18" name="Zeiger"/>
          <p:cNvGrpSpPr/>
          <p:nvPr/>
        </p:nvGrpSpPr>
        <p:grpSpPr>
          <a:xfrm>
            <a:off x="5379722" y="1304395"/>
            <a:ext cx="3611878" cy="464284"/>
            <a:chOff x="4963176" y="1149038"/>
            <a:chExt cx="3907930" cy="512706"/>
          </a:xfrm>
        </p:grpSpPr>
        <p:cxnSp>
          <p:nvCxnSpPr>
            <p:cNvPr id="34" name="Pfeil8"/>
            <p:cNvCxnSpPr/>
            <p:nvPr/>
          </p:nvCxnSpPr>
          <p:spPr bwMode="auto">
            <a:xfrm>
              <a:off x="8618498" y="1445720"/>
              <a:ext cx="0" cy="21602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Pfeil7"/>
            <p:cNvCxnSpPr/>
            <p:nvPr/>
          </p:nvCxnSpPr>
          <p:spPr bwMode="auto">
            <a:xfrm>
              <a:off x="8262456" y="1438259"/>
              <a:ext cx="0" cy="21602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" name="Pfeil6"/>
            <p:cNvCxnSpPr/>
            <p:nvPr/>
          </p:nvCxnSpPr>
          <p:spPr bwMode="auto">
            <a:xfrm>
              <a:off x="7906413" y="1440704"/>
              <a:ext cx="0" cy="21602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" name="Pfeil5"/>
            <p:cNvCxnSpPr/>
            <p:nvPr/>
          </p:nvCxnSpPr>
          <p:spPr bwMode="auto">
            <a:xfrm>
              <a:off x="7542088" y="1441048"/>
              <a:ext cx="0" cy="21602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Pfeil4"/>
            <p:cNvCxnSpPr/>
            <p:nvPr/>
          </p:nvCxnSpPr>
          <p:spPr bwMode="auto">
            <a:xfrm>
              <a:off x="7186046" y="1433587"/>
              <a:ext cx="0" cy="21602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Pfeil3"/>
            <p:cNvCxnSpPr/>
            <p:nvPr/>
          </p:nvCxnSpPr>
          <p:spPr bwMode="auto">
            <a:xfrm>
              <a:off x="6830003" y="1436032"/>
              <a:ext cx="0" cy="21602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Pfeil2"/>
            <p:cNvCxnSpPr/>
            <p:nvPr/>
          </p:nvCxnSpPr>
          <p:spPr bwMode="auto">
            <a:xfrm>
              <a:off x="6475001" y="1445201"/>
              <a:ext cx="0" cy="21602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Pfeil1"/>
            <p:cNvCxnSpPr/>
            <p:nvPr/>
          </p:nvCxnSpPr>
          <p:spPr bwMode="auto">
            <a:xfrm>
              <a:off x="6120000" y="1436032"/>
              <a:ext cx="0" cy="21602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PfeilObjekte"/>
            <p:cNvCxnSpPr/>
            <p:nvPr/>
          </p:nvCxnSpPr>
          <p:spPr bwMode="auto">
            <a:xfrm>
              <a:off x="5364088" y="1436032"/>
              <a:ext cx="0" cy="21602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sigma8"/>
                <p:cNvSpPr txBox="1"/>
                <p:nvPr/>
              </p:nvSpPr>
              <p:spPr>
                <a:xfrm>
                  <a:off x="8415237" y="1161171"/>
                  <a:ext cx="455869" cy="3398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de-DE" b="0" dirty="0"/>
                </a:p>
              </p:txBody>
            </p:sp>
          </mc:Choice>
          <mc:Fallback xmlns="">
            <p:sp>
              <p:nvSpPr>
                <p:cNvPr id="35" name="sigma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5237" y="1161171"/>
                  <a:ext cx="455869" cy="33987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sigma7"/>
                <p:cNvSpPr txBox="1"/>
                <p:nvPr/>
              </p:nvSpPr>
              <p:spPr>
                <a:xfrm>
                  <a:off x="8059195" y="1153710"/>
                  <a:ext cx="455869" cy="3398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de-DE" b="0" dirty="0"/>
                </a:p>
              </p:txBody>
            </p:sp>
          </mc:Choice>
          <mc:Fallback xmlns="">
            <p:sp>
              <p:nvSpPr>
                <p:cNvPr id="33" name="sigma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9195" y="1153710"/>
                  <a:ext cx="455869" cy="33987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sigma6"/>
                <p:cNvSpPr txBox="1"/>
                <p:nvPr/>
              </p:nvSpPr>
              <p:spPr>
                <a:xfrm>
                  <a:off x="7703152" y="1156155"/>
                  <a:ext cx="455869" cy="3398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de-DE" b="0" dirty="0"/>
                </a:p>
              </p:txBody>
            </p:sp>
          </mc:Choice>
          <mc:Fallback xmlns="">
            <p:sp>
              <p:nvSpPr>
                <p:cNvPr id="31" name="sigma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3152" y="1156155"/>
                  <a:ext cx="455869" cy="33987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sigma5"/>
                <p:cNvSpPr txBox="1"/>
                <p:nvPr/>
              </p:nvSpPr>
              <p:spPr>
                <a:xfrm>
                  <a:off x="7338827" y="1156499"/>
                  <a:ext cx="455869" cy="3398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de-DE" b="0" dirty="0"/>
                </a:p>
              </p:txBody>
            </p:sp>
          </mc:Choice>
          <mc:Fallback xmlns="">
            <p:sp>
              <p:nvSpPr>
                <p:cNvPr id="29" name="sigma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8827" y="1156499"/>
                  <a:ext cx="455869" cy="33987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sigma4"/>
                <p:cNvSpPr txBox="1"/>
                <p:nvPr/>
              </p:nvSpPr>
              <p:spPr>
                <a:xfrm>
                  <a:off x="6982785" y="1149038"/>
                  <a:ext cx="455869" cy="3398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de-DE" b="0" dirty="0"/>
                </a:p>
              </p:txBody>
            </p:sp>
          </mc:Choice>
          <mc:Fallback xmlns="">
            <p:sp>
              <p:nvSpPr>
                <p:cNvPr id="27" name="sigma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2785" y="1149038"/>
                  <a:ext cx="455869" cy="33987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sigma3"/>
                <p:cNvSpPr txBox="1"/>
                <p:nvPr/>
              </p:nvSpPr>
              <p:spPr>
                <a:xfrm>
                  <a:off x="6626742" y="1151483"/>
                  <a:ext cx="455869" cy="3398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de-DE" b="0" dirty="0"/>
                </a:p>
              </p:txBody>
            </p:sp>
          </mc:Choice>
          <mc:Fallback xmlns="">
            <p:sp>
              <p:nvSpPr>
                <p:cNvPr id="25" name="sigma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6742" y="1151483"/>
                  <a:ext cx="455869" cy="33987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sigma2"/>
                <p:cNvSpPr txBox="1"/>
                <p:nvPr/>
              </p:nvSpPr>
              <p:spPr>
                <a:xfrm>
                  <a:off x="6271740" y="1160652"/>
                  <a:ext cx="455869" cy="3398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DE" b="0" dirty="0"/>
                </a:p>
              </p:txBody>
            </p:sp>
          </mc:Choice>
          <mc:Fallback xmlns="">
            <p:sp>
              <p:nvSpPr>
                <p:cNvPr id="23" name="sigma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1740" y="1160652"/>
                  <a:ext cx="455869" cy="33987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sigma1"/>
                <p:cNvSpPr txBox="1"/>
                <p:nvPr/>
              </p:nvSpPr>
              <p:spPr>
                <a:xfrm>
                  <a:off x="5916739" y="1151483"/>
                  <a:ext cx="451358" cy="3398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b="0" dirty="0"/>
                </a:p>
              </p:txBody>
            </p:sp>
          </mc:Choice>
          <mc:Fallback xmlns="">
            <p:sp>
              <p:nvSpPr>
                <p:cNvPr id="17" name="sigma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6739" y="1151483"/>
                  <a:ext cx="451358" cy="339876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Objekte"/>
            <p:cNvSpPr txBox="1"/>
            <p:nvPr/>
          </p:nvSpPr>
          <p:spPr>
            <a:xfrm>
              <a:off x="4963176" y="1160652"/>
              <a:ext cx="715959" cy="3398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Token</a:t>
              </a:r>
              <a:endParaRPr lang="de-DE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69264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2000" y="1295400"/>
                <a:ext cx="8229600" cy="5373960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de-DE" dirty="0"/>
                  <a:t>Statistische Wortsuche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dirty="0"/>
                  <a:t>Darstellung von Dokumenten(hier: Methoden) als Vektoren oder in Tabellenform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dirty="0"/>
                  <a:t>Vorgehensweise:</a:t>
                </a:r>
              </a:p>
              <a:p>
                <a:pPr marL="914400" lvl="1" indent="-457200" eaLnBrk="1" hangingPunct="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de-DE" dirty="0"/>
                  <a:t>Zählen aller </a:t>
                </a:r>
                <a:r>
                  <a:rPr lang="de-DE" dirty="0">
                    <a:solidFill>
                      <a:srgbClr val="0000CC"/>
                    </a:solidFill>
                  </a:rPr>
                  <a:t>Token</a:t>
                </a:r>
                <a:r>
                  <a:rPr lang="de-DE" dirty="0"/>
                  <a:t> (hier: Wörter) in den versch. </a:t>
                </a:r>
                <a:r>
                  <a:rPr lang="de-DE" dirty="0">
                    <a:solidFill>
                      <a:srgbClr val="0000CC"/>
                    </a:solidFill>
                  </a:rPr>
                  <a:t>Dokumenten</a:t>
                </a:r>
                <a:r>
                  <a:rPr lang="de-DE" dirty="0"/>
                  <a:t> (hier: Methoden)</a:t>
                </a:r>
              </a:p>
              <a:p>
                <a:pPr marL="914400" lvl="1" indent="-457200" eaLnBrk="1" hangingPunct="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de-DE" dirty="0"/>
                  <a:t>Erstellen einer Matrix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de-DE" baseline="30000" dirty="0" err="1"/>
                  <a:t>#</a:t>
                </a:r>
                <a14:m>
                  <m:oMath xmlns:m="http://schemas.openxmlformats.org/officeDocument/2006/math">
                    <m:r>
                      <a:rPr lang="de-DE" i="1" baseline="30000" dirty="0" smtClean="0">
                        <a:latin typeface="Cambria Math" panose="02040503050406030204" pitchFamily="18" charset="0"/>
                      </a:rPr>
                      <m:t>𝑇𝑜𝑘𝑒𝑛</m:t>
                    </m:r>
                  </m:oMath>
                </a14:m>
                <a:r>
                  <a:rPr lang="de-DE" baseline="30000" dirty="0"/>
                  <a:t> x #</a:t>
                </a:r>
                <a14:m>
                  <m:oMath xmlns:m="http://schemas.openxmlformats.org/officeDocument/2006/math">
                    <m:r>
                      <a:rPr lang="de-DE" i="1" baseline="30000" dirty="0" smtClean="0">
                        <a:latin typeface="Cambria Math" panose="02040503050406030204" pitchFamily="18" charset="0"/>
                      </a:rPr>
                      <m:t>𝐷𝑜𝑘𝑢𝑚𝑒𝑛𝑡𝑒</m:t>
                    </m:r>
                  </m:oMath>
                </a14:m>
                <a:r>
                  <a:rPr lang="de-DE" dirty="0"/>
                  <a:t> und Vektor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de-DE" dirty="0"/>
                  <a:t> als Eingabe</a:t>
                </a:r>
              </a:p>
              <a:p>
                <a:pPr marL="914400" lvl="1" indent="-457200" eaLnBrk="1" hangingPunct="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de-DE" dirty="0"/>
                  <a:t>Normalisieren und Singulärwertzerlegung um Vektor Form der Dokumente herzuleiten</a:t>
                </a:r>
              </a:p>
              <a:p>
                <a:pPr marL="914400" lvl="1" indent="-457200" eaLnBrk="1" hangingPunct="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de-DE" dirty="0"/>
                  <a:t>Berechnen des Winkels (0°-180°) zwischen den Dokumenten und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de-DE" dirty="0"/>
                  <a:t> zur Bestimmung der Ähnlichkeit</a:t>
                </a:r>
              </a:p>
              <a:p>
                <a:pPr marL="1314450" lvl="2" indent="-457200" eaLnBrk="1" hangingPunct="1">
                  <a:lnSpc>
                    <a:spcPct val="90000"/>
                  </a:lnSpc>
                </a:pPr>
                <a:r>
                  <a:rPr lang="de-DE" dirty="0"/>
                  <a:t>Je kleiner der Winkel desto ähnlicher sind sie</a:t>
                </a:r>
              </a:p>
              <a:p>
                <a:pPr marL="1314450" lvl="2" indent="-457200" eaLnBrk="1" hangingPunct="1">
                  <a:lnSpc>
                    <a:spcPct val="90000"/>
                  </a:lnSpc>
                </a:pPr>
                <a:r>
                  <a:rPr lang="de-DE" dirty="0"/>
                  <a:t>Je größer der Winkel desto unterschiedlicher sind sie </a:t>
                </a:r>
              </a:p>
            </p:txBody>
          </p:sp>
        </mc:Choice>
        <mc:Fallback xmlns="">
          <p:sp>
            <p:nvSpPr>
              <p:cNvPr id="174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2000" y="1295400"/>
                <a:ext cx="8229600" cy="5373960"/>
              </a:xfrm>
              <a:blipFill>
                <a:blip r:embed="rId3"/>
                <a:stretch>
                  <a:fillRect l="-667" t="-113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kern="0" dirty="0"/>
              <a:t>Latent Semantisches </a:t>
            </a:r>
            <a:r>
              <a:rPr lang="de-DE" kern="0" dirty="0" err="1"/>
              <a:t>Indexing</a:t>
            </a:r>
            <a:r>
              <a:rPr lang="de-DE" kern="0" dirty="0"/>
              <a:t> (LSI)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0972274"/>
      </p:ext>
    </p:extLst>
  </p:cSld>
  <p:clrMapOvr>
    <a:masterClrMapping/>
  </p:clrMapOvr>
</p:sld>
</file>

<file path=ppt/theme/theme1.xml><?xml version="1.0" encoding="utf-8"?>
<a:theme xmlns:a="http://schemas.openxmlformats.org/drawingml/2006/main" name="SSE">
  <a:themeElements>
    <a:clrScheme name="SS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S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S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S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S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S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S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S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S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C:\Dokumente und Einstellungen\krahn\Anwendungsdaten\Microsoft\Vorlagen\SSE.pot</Template>
  <TotalTime>0</TotalTime>
  <Words>2919</Words>
  <Application>Microsoft Office PowerPoint</Application>
  <PresentationFormat>Bildschirmpräsentation (4:3)</PresentationFormat>
  <Paragraphs>633</Paragraphs>
  <Slides>31</Slides>
  <Notes>20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7" baseType="lpstr">
      <vt:lpstr>Arial</vt:lpstr>
      <vt:lpstr>Cambria Math</vt:lpstr>
      <vt:lpstr>Comic Sans MS</vt:lpstr>
      <vt:lpstr>Times New Roman</vt:lpstr>
      <vt:lpstr>Wingdings</vt:lpstr>
      <vt:lpstr>SSE</vt:lpstr>
      <vt:lpstr>Feature Location Techniques</vt:lpstr>
      <vt:lpstr>Gliederung</vt:lpstr>
      <vt:lpstr>1. Einführung</vt:lpstr>
      <vt:lpstr>Gliederung</vt:lpstr>
      <vt:lpstr>2. Freemind Beispiel</vt:lpstr>
      <vt:lpstr>Gliederung</vt:lpstr>
      <vt:lpstr>Formale Konzept Analyse (FCA)</vt:lpstr>
      <vt:lpstr>Formale Konzept Analyse (FCA)</vt:lpstr>
      <vt:lpstr>Latent Semantisches Indexing (LSI)</vt:lpstr>
      <vt:lpstr>Latent Semantisches Indexing (LSI)</vt:lpstr>
      <vt:lpstr>Latent Semantisches Indexing (LSI)</vt:lpstr>
      <vt:lpstr>Term Frequency – Inverse Document Frequency (tf-idf)</vt:lpstr>
      <vt:lpstr>Term Frequency – Inverse Document Frequency (tf-idf)</vt:lpstr>
      <vt:lpstr>Hyperlink Induced Topic Search (HITS)</vt:lpstr>
      <vt:lpstr>Hyperlink Induced Topic Search (HITS)</vt:lpstr>
      <vt:lpstr>Gliederung</vt:lpstr>
      <vt:lpstr>Klassifizierung von Techniken</vt:lpstr>
      <vt:lpstr>Gliederung</vt:lpstr>
      <vt:lpstr>Find-Concept (FC)</vt:lpstr>
      <vt:lpstr>Dora the Program Explorer</vt:lpstr>
      <vt:lpstr>Dora the Program Explorer</vt:lpstr>
      <vt:lpstr>Dora the Program Explorer</vt:lpstr>
      <vt:lpstr>Dora the Program Explorer</vt:lpstr>
      <vt:lpstr>Software Reconnaissance (SR)</vt:lpstr>
      <vt:lpstr>Software Reconnaissance (SR)</vt:lpstr>
      <vt:lpstr>Software Reconnaissance (SR)</vt:lpstr>
      <vt:lpstr>Revelle</vt:lpstr>
      <vt:lpstr>Revelle</vt:lpstr>
      <vt:lpstr>Gliederung</vt:lpstr>
      <vt:lpstr>Fazit</vt:lpstr>
      <vt:lpstr>Fin.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Präsentation.  besteht aus 1-2 Zeilen</dc:title>
  <dc:creator>hk</dc:creator>
  <cp:lastModifiedBy>Timo Bergerbusch</cp:lastModifiedBy>
  <cp:revision>309</cp:revision>
  <dcterms:created xsi:type="dcterms:W3CDTF">2004-04-15T17:51:00Z</dcterms:created>
  <dcterms:modified xsi:type="dcterms:W3CDTF">2017-02-02T17:05:16Z</dcterms:modified>
</cp:coreProperties>
</file>