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57" r:id="rId2"/>
    <p:sldId id="353" r:id="rId3"/>
    <p:sldId id="263" r:id="rId4"/>
    <p:sldId id="354" r:id="rId5"/>
    <p:sldId id="324" r:id="rId6"/>
    <p:sldId id="341" r:id="rId7"/>
    <p:sldId id="355" r:id="rId8"/>
    <p:sldId id="328" r:id="rId9"/>
    <p:sldId id="330" r:id="rId10"/>
    <p:sldId id="331" r:id="rId11"/>
    <p:sldId id="332" r:id="rId12"/>
    <p:sldId id="351" r:id="rId13"/>
    <p:sldId id="333" r:id="rId14"/>
    <p:sldId id="342" r:id="rId15"/>
    <p:sldId id="334" r:id="rId16"/>
    <p:sldId id="335" r:id="rId17"/>
    <p:sldId id="356" r:id="rId18"/>
    <p:sldId id="336" r:id="rId19"/>
    <p:sldId id="357" r:id="rId20"/>
    <p:sldId id="337" r:id="rId21"/>
    <p:sldId id="343" r:id="rId22"/>
    <p:sldId id="338" r:id="rId23"/>
    <p:sldId id="363" r:id="rId24"/>
    <p:sldId id="360" r:id="rId25"/>
    <p:sldId id="364" r:id="rId26"/>
    <p:sldId id="365" r:id="rId27"/>
    <p:sldId id="366" r:id="rId28"/>
    <p:sldId id="346" r:id="rId29"/>
    <p:sldId id="340" r:id="rId30"/>
    <p:sldId id="348" r:id="rId31"/>
    <p:sldId id="367" r:id="rId32"/>
    <p:sldId id="349" r:id="rId33"/>
    <p:sldId id="358" r:id="rId34"/>
    <p:sldId id="359" r:id="rId35"/>
    <p:sldId id="352" r:id="rId3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545" autoAdjust="0"/>
  </p:normalViewPr>
  <p:slideViewPr>
    <p:cSldViewPr>
      <p:cViewPr varScale="1">
        <p:scale>
          <a:sx n="79" d="100"/>
          <a:sy n="79" d="100"/>
        </p:scale>
        <p:origin x="90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9DFADC-7938-4096-8329-C4321BD4D95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SAP: Business </a:t>
            </a:r>
            <a:r>
              <a:rPr lang="de-DE" dirty="0" err="1"/>
              <a:t>One</a:t>
            </a:r>
            <a:r>
              <a:rPr lang="de-DE" dirty="0"/>
              <a:t>, Business All-In-</a:t>
            </a:r>
            <a:r>
              <a:rPr lang="de-DE" dirty="0" err="1"/>
              <a:t>One</a:t>
            </a:r>
            <a:r>
              <a:rPr lang="de-DE" dirty="0"/>
              <a:t>, Business </a:t>
            </a:r>
            <a:r>
              <a:rPr lang="de-DE" dirty="0" err="1"/>
              <a:t>By</a:t>
            </a:r>
            <a:r>
              <a:rPr lang="de-DE" dirty="0"/>
              <a:t>-Design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55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3917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677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6728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Methoden</a:t>
            </a:r>
            <a:r>
              <a:rPr lang="de-DE" baseline="0" dirty="0"/>
              <a:t> und </a:t>
            </a:r>
            <a:r>
              <a:rPr lang="de-DE" baseline="0" dirty="0" err="1"/>
              <a:t>Var.Namen</a:t>
            </a:r>
            <a:r>
              <a:rPr lang="de-DE" baseline="0" dirty="0"/>
              <a:t> nicht willkürlich sondern so, dass </a:t>
            </a:r>
            <a:r>
              <a:rPr lang="de-DE" baseline="0" dirty="0" err="1"/>
              <a:t>DomainKnowledge</a:t>
            </a:r>
            <a:r>
              <a:rPr lang="de-DE" baseline="0" dirty="0"/>
              <a:t> abgeleitet werden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Direct Objects: </a:t>
            </a:r>
            <a:r>
              <a:rPr lang="de-DE" baseline="0" dirty="0" err="1"/>
              <a:t>verb</a:t>
            </a:r>
            <a:r>
              <a:rPr lang="de-DE" baseline="0" dirty="0"/>
              <a:t>=save -&gt; </a:t>
            </a:r>
            <a:r>
              <a:rPr lang="de-DE" baseline="0" dirty="0" err="1"/>
              <a:t>DO‘s</a:t>
            </a:r>
            <a:r>
              <a:rPr lang="de-DE" baseline="0" dirty="0"/>
              <a:t>= </a:t>
            </a:r>
            <a:r>
              <a:rPr lang="de-DE" baseline="0" dirty="0" err="1"/>
              <a:t>MinMapMapModel</a:t>
            </a:r>
            <a:r>
              <a:rPr lang="de-DE" baseline="0" dirty="0"/>
              <a:t>, </a:t>
            </a:r>
            <a:r>
              <a:rPr lang="de-DE" baseline="0" dirty="0" err="1"/>
              <a:t>MindMapNodeModel</a:t>
            </a:r>
            <a:r>
              <a:rPr lang="de-DE" baseline="0" dirty="0"/>
              <a:t>, </a:t>
            </a:r>
            <a:r>
              <a:rPr lang="de-DE" baseline="0" dirty="0" err="1"/>
              <a:t>MindMapEdgeModel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Erweiterung: synonyme, </a:t>
            </a:r>
            <a:r>
              <a:rPr lang="de-DE" baseline="0" dirty="0" err="1"/>
              <a:t>verben</a:t>
            </a:r>
            <a:r>
              <a:rPr lang="de-DE" baseline="0" dirty="0"/>
              <a:t> in versch. Zeitformen, Kontextgleiche Wörter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1 Ecke pro: </a:t>
            </a:r>
            <a:r>
              <a:rPr lang="de-DE" baseline="0" dirty="0" err="1"/>
              <a:t>verb</a:t>
            </a:r>
            <a:r>
              <a:rPr lang="de-DE" baseline="0" dirty="0"/>
              <a:t>, DO, verb-Do pair, </a:t>
            </a:r>
            <a:r>
              <a:rPr lang="de-DE" baseline="0" dirty="0" err="1"/>
              <a:t>use</a:t>
            </a:r>
            <a:r>
              <a:rPr lang="de-DE" baseline="0" dirty="0"/>
              <a:t>: für jedes vorkommen eine verb-do-</a:t>
            </a:r>
            <a:r>
              <a:rPr lang="de-DE" baseline="0" dirty="0" err="1"/>
              <a:t>pairs</a:t>
            </a:r>
            <a:r>
              <a:rPr lang="de-DE" baseline="0" dirty="0"/>
              <a:t> in </a:t>
            </a:r>
            <a:r>
              <a:rPr lang="de-DE" baseline="0" dirty="0" err="1"/>
              <a:t>code</a:t>
            </a:r>
            <a:r>
              <a:rPr lang="de-DE" baseline="0" dirty="0"/>
              <a:t>/</a:t>
            </a:r>
            <a:r>
              <a:rPr lang="de-DE" baseline="0" dirty="0" err="1"/>
              <a:t>kommentar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Vereinigung: von </a:t>
            </a:r>
            <a:r>
              <a:rPr lang="de-DE" baseline="0" dirty="0" err="1"/>
              <a:t>verb</a:t>
            </a:r>
            <a:r>
              <a:rPr lang="de-DE" baseline="0" dirty="0"/>
              <a:t> und Do zu verb-Do paar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Verwendung: verb-DO mit jeder </a:t>
            </a:r>
            <a:r>
              <a:rPr lang="de-DE" baseline="0" dirty="0" err="1"/>
              <a:t>use-node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Abhängigkeitsanaylse</a:t>
            </a:r>
            <a:r>
              <a:rPr lang="de-DE" baseline="0" dirty="0"/>
              <a:t>: </a:t>
            </a:r>
            <a:r>
              <a:rPr lang="de-DE" baseline="0" dirty="0" err="1"/>
              <a:t>Program</a:t>
            </a:r>
            <a:r>
              <a:rPr lang="de-DE" baseline="0" dirty="0"/>
              <a:t> </a:t>
            </a:r>
            <a:r>
              <a:rPr lang="de-DE" baseline="0" dirty="0" err="1"/>
              <a:t>Dependecy</a:t>
            </a:r>
            <a:r>
              <a:rPr lang="de-DE" baseline="0" dirty="0"/>
              <a:t>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378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/>
              <a:t>Voraussetzungen: Objekt-orientiert, sinnvolle Kommentare, Methoden- und Variablennamen, Verben = Methoden, Nomen = Objekte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5022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Seed-Method: Methode bei der gestartet wird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Tiefe: beschreibt eine endliche Graph Nachbarschaft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Funktion s:</a:t>
                </a:r>
                <a:r>
                  <a:rPr lang="de-DE" baseline="0" dirty="0"/>
                  <a:t> gewichtete Funktion der Parameter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(n)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(d(n))</a:t>
                </a:r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Seed-Method: Methode bei der gestartet wird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Tiefe: beschreibt eine endliche Graph Nachbarschaft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Funktion s:</a:t>
                </a:r>
                <a:r>
                  <a:rPr lang="de-DE" baseline="0" dirty="0"/>
                  <a:t> gewichtete Funktion der Parameter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(n)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(d(n))</a:t>
                </a:r>
                <a:endParaRPr lang="de-D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Prüfe ob </a:t>
                </a:r>
                <a:r>
                  <a:rPr lang="de-DE" b="0" i="0">
                    <a:latin typeface="Cambria Math" panose="02040503050406030204" pitchFamily="18" charset="0"/>
                  </a:rPr>
                  <a:t>𝑛_𝑖</a:t>
                </a:r>
                <a:r>
                  <a:rPr lang="de-DE" dirty="0"/>
                  <a:t> bereits behandelt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180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Seed-Method</a:t>
            </a:r>
            <a:r>
              <a:rPr lang="de-DE" dirty="0"/>
              <a:t>: Methode bei der gestartet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Tiefe: beschreibt eine endliche Graph Nachbarschaft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Funktion s:</a:t>
            </a:r>
            <a:r>
              <a:rPr lang="de-DE" baseline="0" dirty="0"/>
              <a:t> gewichtete Funktion der Parameter </a:t>
            </a:r>
            <a:r>
              <a:rPr lang="de-DE" baseline="0" dirty="0" err="1"/>
              <a:t>tf-idf</a:t>
            </a:r>
            <a:r>
              <a:rPr lang="de-DE" baseline="0" dirty="0"/>
              <a:t>(n) </a:t>
            </a:r>
            <a:r>
              <a:rPr lang="de-DE" baseline="0" dirty="0" err="1"/>
              <a:t>tf-idf</a:t>
            </a:r>
            <a:r>
              <a:rPr lang="de-DE" baseline="0"/>
              <a:t>(d(n))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6015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:r>
                  <a:rPr lang="de-DE" b="0" i="0">
                    <a:latin typeface="Cambria Math" panose="02040503050406030204" pitchFamily="18" charset="0"/>
                  </a:rPr>
                  <a:t>𝐼_2∩𝐶=∅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9619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:r>
                  <a:rPr lang="de-DE" b="0" i="0">
                    <a:latin typeface="Cambria Math" panose="02040503050406030204" pitchFamily="18" charset="0"/>
                  </a:rPr>
                  <a:t>𝐼_2∩𝐶=∅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99750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 beteiligen, unerlässlichen und spezifischen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01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 Wahl: wegen Namen,  in anderen Klassen/Methoden/Features</a:t>
            </a:r>
          </a:p>
          <a:p>
            <a:r>
              <a:rPr lang="de-DE" dirty="0"/>
              <a:t>2 Hauptmethoden der Subklasse </a:t>
            </a:r>
            <a:r>
              <a:rPr lang="de-DE" dirty="0" err="1"/>
              <a:t>MindMapMapModel.doAutomaticSave</a:t>
            </a:r>
            <a:r>
              <a:rPr lang="de-DE" dirty="0"/>
              <a:t>: </a:t>
            </a:r>
            <a:r>
              <a:rPr lang="de-DE" dirty="0" err="1"/>
              <a:t>constructor</a:t>
            </a:r>
            <a:r>
              <a:rPr lang="de-DE" dirty="0"/>
              <a:t>, </a:t>
            </a:r>
            <a:r>
              <a:rPr lang="de-DE" dirty="0" err="1"/>
              <a:t>run</a:t>
            </a:r>
            <a:endParaRPr lang="de-DE" dirty="0"/>
          </a:p>
          <a:p>
            <a:r>
              <a:rPr lang="de-DE" dirty="0"/>
              <a:t>Blau: wichtig </a:t>
            </a:r>
          </a:p>
          <a:p>
            <a:r>
              <a:rPr lang="de-DE" dirty="0"/>
              <a:t>Weiß: nicht (einzigartig) wichtig</a:t>
            </a:r>
          </a:p>
          <a:p>
            <a:r>
              <a:rPr lang="de-DE" dirty="0"/>
              <a:t>Intension </a:t>
            </a:r>
            <a:r>
              <a:rPr lang="de-DE" dirty="0" err="1"/>
              <a:t>event</a:t>
            </a:r>
            <a:r>
              <a:rPr lang="de-DE" dirty="0"/>
              <a:t>: </a:t>
            </a:r>
            <a:r>
              <a:rPr lang="de-DE" dirty="0" err="1"/>
              <a:t>timer</a:t>
            </a:r>
            <a:r>
              <a:rPr lang="de-DE" dirty="0"/>
              <a:t>, spezieller </a:t>
            </a:r>
            <a:r>
              <a:rPr lang="de-DE" dirty="0" err="1"/>
              <a:t>aktion</a:t>
            </a:r>
            <a:r>
              <a:rPr lang="de-DE" dirty="0"/>
              <a:t>, NICHT </a:t>
            </a:r>
            <a:r>
              <a:rPr lang="de-DE" dirty="0" err="1"/>
              <a:t>saveButton</a:t>
            </a:r>
            <a:endParaRPr lang="de-DE" dirty="0"/>
          </a:p>
          <a:p>
            <a:r>
              <a:rPr lang="de-DE" dirty="0"/>
              <a:t>#1-#8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5627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608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Niedrige Werte: selten genutzte Methoden sind nicht </a:t>
            </a:r>
            <a:r>
              <a:rPr lang="de-DE" dirty="0" err="1"/>
              <a:t>sooooo</a:t>
            </a:r>
            <a:r>
              <a:rPr lang="de-DE" dirty="0"/>
              <a:t> wichtig</a:t>
            </a:r>
          </a:p>
          <a:p>
            <a:r>
              <a:rPr lang="de-DE" dirty="0"/>
              <a:t>Hohe Werte: Methoden die viel anderes Nutzen sind nicht aussagekräftig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9711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Niedrige Werte: selten genutzte Methoden sind nicht </a:t>
            </a:r>
            <a:r>
              <a:rPr lang="de-DE" dirty="0" err="1"/>
              <a:t>sooooo</a:t>
            </a:r>
            <a:r>
              <a:rPr lang="de-DE" dirty="0"/>
              <a:t> wichtig</a:t>
            </a:r>
          </a:p>
          <a:p>
            <a:r>
              <a:rPr lang="de-DE" dirty="0"/>
              <a:t>Hohe Werte: Methoden die viel anderes Nutzen sind nicht aussagekräftig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4383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031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Vernachlässigung der Parameter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63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sigma</a:t>
            </a:r>
            <a:r>
              <a:rPr lang="de-DE" dirty="0"/>
              <a:t> von O“ -&gt; „alle Attribute die jedes Element aus O hat“</a:t>
            </a:r>
          </a:p>
          <a:p>
            <a:r>
              <a:rPr lang="de-DE" dirty="0"/>
              <a:t>„</a:t>
            </a:r>
            <a:r>
              <a:rPr lang="de-DE" dirty="0" err="1"/>
              <a:t>rho</a:t>
            </a:r>
            <a:r>
              <a:rPr lang="de-DE" dirty="0"/>
              <a:t> von A“ -&gt; „alle Objekte die jedes Attribut aus A besitzt“</a:t>
            </a:r>
          </a:p>
          <a:p>
            <a:r>
              <a:rPr lang="de-DE" dirty="0"/>
              <a:t>Concept: O </a:t>
            </a:r>
            <a:r>
              <a:rPr lang="de-DE" dirty="0" err="1"/>
              <a:t>extension</a:t>
            </a:r>
            <a:r>
              <a:rPr lang="de-DE" dirty="0"/>
              <a:t>, A </a:t>
            </a:r>
            <a:r>
              <a:rPr lang="de-DE" dirty="0" err="1"/>
              <a:t>intension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200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Statistisches Konzept</a:t>
            </a:r>
          </a:p>
          <a:p>
            <a:endParaRPr lang="de-DE" dirty="0"/>
          </a:p>
          <a:p>
            <a:r>
              <a:rPr lang="de-DE" dirty="0"/>
              <a:t># = </a:t>
            </a:r>
            <a:r>
              <a:rPr lang="de-DE" dirty="0" err="1"/>
              <a:t>anzahl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0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109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661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Auffassung der Elemente des Call-Graphen als Dokumente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450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Idf</a:t>
            </a:r>
            <a:r>
              <a:rPr lang="de-DE" dirty="0"/>
              <a:t>(t3) =0, da das Wort „File“ nirgendwo vorkommt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425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062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86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1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961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/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b="1" dirty="0"/>
              <a:t>Seminar</a:t>
            </a:r>
          </a:p>
          <a:p>
            <a:pPr eaLnBrk="1" hangingPunct="1">
              <a:defRPr/>
            </a:pPr>
            <a:r>
              <a:rPr lang="de-DE" altLang="de-DE" dirty="0"/>
              <a:t>Studentenvorlage</a:t>
            </a:r>
            <a:br>
              <a:rPr lang="de-DE" altLang="de-DE" dirty="0"/>
            </a:br>
            <a:r>
              <a:rPr lang="de-DE" altLang="de-DE" dirty="0"/>
              <a:t>Software Engineering</a:t>
            </a:r>
          </a:p>
          <a:p>
            <a:pPr eaLnBrk="1" hangingPunct="1">
              <a:defRPr/>
            </a:pPr>
            <a:r>
              <a:rPr lang="de-DE" altLang="de-DE" dirty="0"/>
              <a:t>RWTH Aachen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altLang="de-DE" sz="800" dirty="0"/>
              <a:t>03.02.2017,   Folie</a:t>
            </a:r>
            <a:r>
              <a:rPr lang="de-DE" altLang="de-DE" dirty="0"/>
              <a:t> </a:t>
            </a:r>
            <a:fld id="{B279984B-6F6A-42DD-88D9-9DD660D4E675}" type="slidenum">
              <a:rPr lang="de-DE" altLang="de-DE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600"/>
              <a:t>Ablageort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1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Feature Location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de-DE" alt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200" y="4724400"/>
            <a:ext cx="45577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Darstellung von Dokumenten(hier: Methoden) als Vektoren oder in Tabellenform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Vorgehensweise: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Zählen aller </a:t>
                </a:r>
                <a:r>
                  <a:rPr lang="de-DE" dirty="0">
                    <a:solidFill>
                      <a:srgbClr val="0000CC"/>
                    </a:solidFill>
                  </a:rPr>
                  <a:t>Token</a:t>
                </a:r>
                <a:r>
                  <a:rPr lang="de-DE" dirty="0"/>
                  <a:t> (hier: Wörter) in den versch. </a:t>
                </a:r>
                <a:r>
                  <a:rPr lang="de-DE" dirty="0">
                    <a:solidFill>
                      <a:srgbClr val="0000CC"/>
                    </a:solidFill>
                  </a:rPr>
                  <a:t>Dokumenten</a:t>
                </a:r>
                <a:r>
                  <a:rPr lang="de-DE" dirty="0"/>
                  <a:t> (hier: Methoden)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Erstellen einer Matrix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baseline="30000" dirty="0" err="1"/>
                  <a:t>#</a:t>
                </a:r>
                <a14:m>
                  <m:oMath xmlns:m="http://schemas.openxmlformats.org/officeDocument/2006/math">
                    <m:r>
                      <a:rPr lang="de-DE" i="1" baseline="30000" dirty="0" smtClean="0">
                        <a:latin typeface="Cambria Math" panose="02040503050406030204" pitchFamily="18" charset="0"/>
                      </a:rPr>
                      <m:t>𝑇𝑜𝑘𝑒𝑛</m:t>
                    </m:r>
                  </m:oMath>
                </a14:m>
                <a:r>
                  <a:rPr lang="de-DE" baseline="30000" dirty="0"/>
                  <a:t> x #</a:t>
                </a:r>
                <a14:m>
                  <m:oMath xmlns:m="http://schemas.openxmlformats.org/officeDocument/2006/math">
                    <m:r>
                      <a:rPr lang="de-DE" i="1" baseline="30000" dirty="0" smtClean="0">
                        <a:latin typeface="Cambria Math" panose="02040503050406030204" pitchFamily="18" charset="0"/>
                      </a:rPr>
                      <m:t>𝐷𝑜𝑘𝑢𝑚𝑒𝑛𝑡𝑒</m:t>
                    </m:r>
                  </m:oMath>
                </a14:m>
                <a:r>
                  <a:rPr lang="de-DE" dirty="0"/>
                  <a:t> und Vektor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 als Eingabe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Normalisieren und Singulärwertzerlegung um Vektor Form der Dokumente herzuleiten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Berechnen des Winkels (0°-180°) zwischen den Dokumenten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 zur Bestimmung der Ähnlichkeit</a:t>
                </a:r>
              </a:p>
              <a:p>
                <a:pPr marL="1314450" lvl="2" indent="-457200" eaLnBrk="1" hangingPunct="1">
                  <a:lnSpc>
                    <a:spcPct val="90000"/>
                  </a:lnSpc>
                </a:pPr>
                <a:r>
                  <a:rPr lang="de-DE" dirty="0"/>
                  <a:t>Je kleiner der Winkel desto ähnlicher sind sie</a:t>
                </a:r>
              </a:p>
              <a:p>
                <a:pPr marL="1314450" lvl="2" indent="-457200" eaLnBrk="1" hangingPunct="1">
                  <a:lnSpc>
                    <a:spcPct val="90000"/>
                  </a:lnSpc>
                </a:pPr>
                <a:r>
                  <a:rPr lang="de-DE" dirty="0"/>
                  <a:t>Je größer der Winkel desto unterschiedlicher sind sie 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5373960"/>
              </a:xfrm>
              <a:blipFill>
                <a:blip r:embed="rId3"/>
                <a:stretch>
                  <a:fillRect l="-667" t="-11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Latent Semantisches </a:t>
            </a:r>
            <a:r>
              <a:rPr lang="de-DE" kern="0" dirty="0" err="1"/>
              <a:t>Indexing</a:t>
            </a:r>
            <a:r>
              <a:rPr lang="de-DE" kern="0" dirty="0"/>
              <a:t> (LSI)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97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587152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1 </a:t>
            </a:r>
            <a:r>
              <a:rPr lang="de-DE" sz="1800" dirty="0" err="1"/>
              <a:t>and</a:t>
            </a:r>
            <a:r>
              <a:rPr lang="de-DE" sz="1800" dirty="0"/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436360" y="1821468"/>
                <a:ext cx="6159975" cy="3851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𝑎𝑢𝑡𝑜𝑚𝑎𝑡𝑖𝑐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𝑐𝑜𝑛𝑡𝑟𝑜𝑙𝑙𝑒𝑟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𝑓𝑖𝑙𝑒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𝑖𝑛𝑡𝑒𝑟𝑛𝑎𝑙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𝑚𝑖𝑛𝑑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𝑝𝑒𝑟𝑓𝑜𝑟𝑚𝑒𝑑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𝑠𝑎𝑣𝑒</m:t>
                          </m:r>
                        </m:e>
                      </m:mr>
                    </m:m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600" dirty="0"/>
                  <a:t>, </a:t>
                </a:r>
                <a14:m>
                  <m:oMath xmlns:m="http://schemas.openxmlformats.org/officeDocument/2006/math"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0" y="1821468"/>
                <a:ext cx="6159975" cy="385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/>
          <p:cNvSpPr txBox="1"/>
          <p:nvPr/>
        </p:nvSpPr>
        <p:spPr>
          <a:xfrm>
            <a:off x="6848374" y="132251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Dokumente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01386" y="4221088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Token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80312" y="6079394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Eingabe</a:t>
            </a:r>
          </a:p>
        </p:txBody>
      </p:sp>
      <p:cxnSp>
        <p:nvCxnSpPr>
          <p:cNvPr id="4" name="Verbinder: gekrümmt 3"/>
          <p:cNvCxnSpPr>
            <a:cxnSpLocks/>
            <a:stCxn id="18" idx="1"/>
          </p:cNvCxnSpPr>
          <p:nvPr/>
        </p:nvCxnSpPr>
        <p:spPr bwMode="auto">
          <a:xfrm rot="10800000" flipV="1">
            <a:off x="6228184" y="1522572"/>
            <a:ext cx="620190" cy="455772"/>
          </a:xfrm>
          <a:prstGeom prst="curvedConnector3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" name="Verbinder: gekrümmt 7"/>
          <p:cNvCxnSpPr>
            <a:stCxn id="20" idx="0"/>
          </p:cNvCxnSpPr>
          <p:nvPr/>
        </p:nvCxnSpPr>
        <p:spPr bwMode="auto">
          <a:xfrm rot="16200000" flipV="1">
            <a:off x="7381039" y="5516505"/>
            <a:ext cx="562162" cy="563616"/>
          </a:xfrm>
          <a:prstGeom prst="curvedConnector2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Verbinder: gekrümmt 10"/>
          <p:cNvCxnSpPr>
            <a:cxnSpLocks/>
            <a:stCxn id="19" idx="0"/>
            <a:endCxn id="10" idx="1"/>
          </p:cNvCxnSpPr>
          <p:nvPr/>
        </p:nvCxnSpPr>
        <p:spPr bwMode="auto">
          <a:xfrm rot="5400000" flipH="1" flipV="1">
            <a:off x="808780" y="3593509"/>
            <a:ext cx="473996" cy="781163"/>
          </a:xfrm>
          <a:prstGeom prst="curvedConnector2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151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006168" y="123567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3: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006169" y="57159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4: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1" y="6151171"/>
            <a:ext cx="6408712" cy="5808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25" y="1670849"/>
            <a:ext cx="6518119" cy="39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1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öfter ein Wort in einem Dokument auftritt desto relevanter ist das Dokument bzgl. des Wortes“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Term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ist die Häufigkeit eines Wortes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im Dokument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Beispiel: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(„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𝑠𝑎𝑣𝑒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“,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baseline="-2500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>
                  <a:solidFill>
                    <a:srgbClr val="0000CC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Inverse </a:t>
                </a:r>
                <a:r>
                  <a:rPr lang="de-DE" dirty="0" err="1">
                    <a:solidFill>
                      <a:srgbClr val="0000CC"/>
                    </a:solidFill>
                  </a:rPr>
                  <a:t>Document</a:t>
                </a:r>
                <a:r>
                  <a:rPr lang="de-DE" dirty="0">
                    <a:solidFill>
                      <a:srgbClr val="0000CC"/>
                    </a:solidFill>
                  </a:rPr>
                  <a:t>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ist die relative Häufigkeit eines Terms in allen Dokumenten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mehr Dokumente das Wort verwenden desto weniger Aussagekraft für Unterscheidungen bietet 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Also gilt: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/>
                  <a:t> die Menge aller Dokumente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Schlussendlich bildet sich der finale Wert des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dirty="0">
                    <a:solidFill>
                      <a:srgbClr val="0000CC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als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Für </a:t>
                </a:r>
                <a:r>
                  <a:rPr lang="de-DE" dirty="0">
                    <a:solidFill>
                      <a:srgbClr val="0000CC"/>
                    </a:solidFill>
                  </a:rPr>
                  <a:t>mehrere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Terme</a:t>
                </a:r>
                <a:r>
                  <a:rPr lang="de-DE" dirty="0"/>
                  <a:t> werden die Werte einfach </a:t>
                </a:r>
                <a:r>
                  <a:rPr lang="de-DE" dirty="0">
                    <a:solidFill>
                      <a:srgbClr val="0000CC"/>
                    </a:solidFill>
                  </a:rPr>
                  <a:t>addiert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3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Term Frequency – Inverse </a:t>
            </a:r>
            <a:r>
              <a:rPr lang="de-DE" kern="0" dirty="0" err="1"/>
              <a:t>Document</a:t>
            </a:r>
            <a:r>
              <a:rPr lang="de-DE" kern="0" dirty="0"/>
              <a:t> Frequency (</a:t>
            </a:r>
            <a:r>
              <a:rPr lang="de-DE" kern="0" dirty="0" err="1"/>
              <a:t>tf-idf</a:t>
            </a:r>
            <a:r>
              <a:rPr lang="de-DE" kern="0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26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 Frequency – Inverse </a:t>
            </a:r>
            <a:r>
              <a:rPr lang="de-DE" dirty="0" err="1"/>
              <a:t>Document</a:t>
            </a:r>
            <a:r>
              <a:rPr lang="de-DE" dirty="0"/>
              <a:t> Frequency (</a:t>
            </a:r>
            <a:r>
              <a:rPr lang="de-DE" dirty="0" err="1"/>
              <a:t>tf-idf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Im Beispiel: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𝑎𝑢𝑡𝑜𝑚𝑎𝑡𝑖𝑐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𝑠𝑎𝑣𝑒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𝑓𝑖𝑙𝑒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kommt in den Dokumenten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b="0" dirty="0"/>
                  <a:t> vor, also gilt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de-DE" b="0" dirty="0"/>
                  <a:t> und analog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/>
              </a:p>
              <a:p>
                <a:pPr lvl="1"/>
                <a:endParaRPr lang="de-DE" b="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0.6021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1.2041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0.2499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800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667" r="-702113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667" r="-607092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667" r="-5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667" r="-4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667" r="-3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667" r="-204965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667" r="-103521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667" r="-3521" b="-5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103390" r="-35046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03390" r="-70211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03390" r="-60709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03390" r="-5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03390" r="-4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03390" r="-3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03390" r="-20496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03390" r="-1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03390" r="-3521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200000" r="-35046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200000" r="-702113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200000" r="-60709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200000" r="-5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200000" r="-4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200000" r="-3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200000" r="-204965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200000" r="-103521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200000" r="-3521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00000" r="-35046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00000" r="-702113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00000" r="-60709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00000" r="-5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00000" r="-4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00000" r="-3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00000" r="-204965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00000" r="-103521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00000" r="-3521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77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87097" r="-35046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87097" r="-702113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87097" r="-60709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87097" r="-5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87097" r="-4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87097" r="-3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87097" r="-204965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87097" r="-103521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87097" r="-3521" b="-18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680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Ist im eigentlichen ein Algorithmus für Suchmaschinen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Interpretieren von Methoden als Websites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mit zwei Funktionen: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Hub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	zeigt auf andere Seiten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Authority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	Seiten zeigen auf die eigene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Jede Seite hat </a:t>
                </a:r>
                <a:r>
                  <a:rPr lang="de-DE" dirty="0">
                    <a:solidFill>
                      <a:srgbClr val="FF0000"/>
                    </a:solidFill>
                  </a:rPr>
                  <a:t>beide</a:t>
                </a:r>
                <a:r>
                  <a:rPr lang="de-DE" dirty="0"/>
                  <a:t> Werte (initial 1)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Websites als gerichteten 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die Websites als Tripel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𝑢𝑛𝑑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𝑧𝑒𝑖𝑔𝑡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𝑎𝑢𝑓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Berechnen der Hub- und Authority-Werte wie folgt: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 den Hub-/Authority-Wert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als: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dirty="0"/>
                  <a:t>Normalisieren der 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,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dirty="0"/>
                  <a:t>Zurück zu Schritt 1, </a:t>
                </a:r>
                <a:r>
                  <a:rPr lang="de-DE" dirty="0">
                    <a:solidFill>
                      <a:srgbClr val="FF0000"/>
                    </a:solidFill>
                  </a:rPr>
                  <a:t>bis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-mal berechnet oder Werte fix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59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  <p:grpSp>
        <p:nvGrpSpPr>
          <p:cNvPr id="17416" name="Gruppieren 17415"/>
          <p:cNvGrpSpPr/>
          <p:nvPr/>
        </p:nvGrpSpPr>
        <p:grpSpPr>
          <a:xfrm>
            <a:off x="2843808" y="1380630"/>
            <a:ext cx="5688631" cy="3960440"/>
            <a:chOff x="1210763" y="1484784"/>
            <a:chExt cx="6966948" cy="4746289"/>
          </a:xfrm>
        </p:grpSpPr>
        <p:cxnSp>
          <p:nvCxnSpPr>
            <p:cNvPr id="16" name="5-&gt;6"/>
            <p:cNvCxnSpPr>
              <a:cxnSpLocks/>
              <a:stCxn id="44" idx="4"/>
              <a:endCxn id="45" idx="0"/>
            </p:cNvCxnSpPr>
            <p:nvPr/>
          </p:nvCxnSpPr>
          <p:spPr bwMode="auto">
            <a:xfrm>
              <a:off x="1987040" y="5114610"/>
              <a:ext cx="0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7"/>
            <p:cNvCxnSpPr>
              <a:cxnSpLocks/>
              <a:stCxn id="59" idx="0"/>
              <a:endCxn id="52" idx="4"/>
            </p:cNvCxnSpPr>
            <p:nvPr/>
          </p:nvCxnSpPr>
          <p:spPr bwMode="auto">
            <a:xfrm flipV="1">
              <a:off x="4826318" y="5091160"/>
              <a:ext cx="1326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8-&gt;4"/>
            <p:cNvCxnSpPr>
              <a:cxnSpLocks/>
              <a:stCxn id="59" idx="6"/>
              <a:endCxn id="62" idx="4"/>
            </p:cNvCxnSpPr>
            <p:nvPr/>
          </p:nvCxnSpPr>
          <p:spPr bwMode="auto">
            <a:xfrm flipV="1">
              <a:off x="5620225" y="5114610"/>
              <a:ext cx="177768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4"/>
            <p:cNvCxnSpPr>
              <a:cxnSpLocks/>
              <a:stCxn id="52" idx="6"/>
              <a:endCxn id="62" idx="2"/>
            </p:cNvCxnSpPr>
            <p:nvPr/>
          </p:nvCxnSpPr>
          <p:spPr bwMode="auto">
            <a:xfrm>
              <a:off x="5620225" y="4728132"/>
              <a:ext cx="997883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7-&gt;3"/>
            <p:cNvCxnSpPr>
              <a:cxnSpLocks/>
              <a:stCxn id="52" idx="0"/>
              <a:endCxn id="42" idx="4"/>
            </p:cNvCxnSpPr>
            <p:nvPr/>
          </p:nvCxnSpPr>
          <p:spPr bwMode="auto">
            <a:xfrm flipH="1" flipV="1">
              <a:off x="3533580" y="3512862"/>
              <a:ext cx="1294065" cy="85224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4-&gt;2"/>
            <p:cNvCxnSpPr>
              <a:cxnSpLocks/>
              <a:stCxn id="62" idx="0"/>
              <a:endCxn id="70" idx="4"/>
            </p:cNvCxnSpPr>
            <p:nvPr/>
          </p:nvCxnSpPr>
          <p:spPr bwMode="auto">
            <a:xfrm flipV="1">
              <a:off x="7397910" y="3512862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3-&gt;5"/>
            <p:cNvCxnSpPr>
              <a:cxnSpLocks/>
              <a:stCxn id="42" idx="4"/>
              <a:endCxn id="44" idx="0"/>
            </p:cNvCxnSpPr>
            <p:nvPr/>
          </p:nvCxnSpPr>
          <p:spPr bwMode="auto">
            <a:xfrm flipH="1">
              <a:off x="1987040" y="3512862"/>
              <a:ext cx="154654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1-&gt;3"/>
            <p:cNvCxnSpPr>
              <a:cxnSpLocks/>
              <a:stCxn id="6" idx="4"/>
              <a:endCxn id="42" idx="0"/>
            </p:cNvCxnSpPr>
            <p:nvPr/>
          </p:nvCxnSpPr>
          <p:spPr bwMode="auto">
            <a:xfrm>
              <a:off x="3530351" y="2210840"/>
              <a:ext cx="3228" cy="57596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P8"/>
                <p:cNvSpPr/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9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P7"/>
                <p:cNvSpPr/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2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P6"/>
                <p:cNvSpPr/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5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P5"/>
                <p:cNvSpPr/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4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P4"/>
                <p:cNvSpPr/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62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P3"/>
                <p:cNvSpPr/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2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P2"/>
                <p:cNvSpPr/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70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1"/>
                <p:cNvSpPr/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6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17" name="Textfeld 17416"/>
          <p:cNvSpPr txBox="1"/>
          <p:nvPr/>
        </p:nvSpPr>
        <p:spPr>
          <a:xfrm>
            <a:off x="251520" y="13806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Nach erster Iteration: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416193" y="5530949"/>
                <a:ext cx="8623899" cy="1124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Normalisierungsschritt: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+2²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de-DE" sz="1800" dirty="0"/>
              </a:p>
              <a:p>
                <a:r>
                  <a:rPr lang="de-DE" sz="1800" dirty="0"/>
                  <a:t>	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+0²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de-DE" sz="1800" dirty="0"/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3" y="5530949"/>
                <a:ext cx="8623899" cy="1124282"/>
              </a:xfrm>
              <a:prstGeom prst="rect">
                <a:avLst/>
              </a:prstGeom>
              <a:blipFill>
                <a:blip r:embed="rId11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03879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30480" cy="53019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Aufteilung der Klassen in die folgende Struktur: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>
                <a:solidFill>
                  <a:srgbClr val="0000CC"/>
                </a:solidFill>
              </a:rPr>
              <a:t>static</a:t>
            </a:r>
            <a:r>
              <a:rPr lang="de-DE" dirty="0">
                <a:solidFill>
                  <a:srgbClr val="0000CC"/>
                </a:solidFill>
              </a:rPr>
              <a:t>/</a:t>
            </a:r>
            <a:r>
              <a:rPr lang="de-DE" dirty="0" err="1">
                <a:solidFill>
                  <a:srgbClr val="0000CC"/>
                </a:solidFill>
              </a:rPr>
              <a:t>dynamic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static</a:t>
            </a:r>
            <a:r>
              <a:rPr lang="de-DE" dirty="0"/>
              <a:t>: Sammelt Informationen aus dem Code </a:t>
            </a:r>
            <a:r>
              <a:rPr lang="de-DE" dirty="0">
                <a:solidFill>
                  <a:srgbClr val="FF0000"/>
                </a:solidFill>
              </a:rPr>
              <a:t>ohne</a:t>
            </a:r>
            <a:r>
              <a:rPr lang="de-DE" dirty="0"/>
              <a:t> 		        Programmausführung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dynamic</a:t>
            </a:r>
            <a:r>
              <a:rPr lang="de-DE" dirty="0"/>
              <a:t>: Sammelt Informationen </a:t>
            </a:r>
            <a:r>
              <a:rPr lang="de-DE" dirty="0">
                <a:solidFill>
                  <a:srgbClr val="FF0000"/>
                </a:solidFill>
              </a:rPr>
              <a:t>während</a:t>
            </a:r>
            <a:r>
              <a:rPr lang="de-DE" dirty="0"/>
              <a:t> der 	  		        Programmausführung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>
                <a:solidFill>
                  <a:srgbClr val="0000CC"/>
                </a:solidFill>
              </a:rPr>
              <a:t>plain</a:t>
            </a:r>
            <a:r>
              <a:rPr lang="de-DE" dirty="0">
                <a:solidFill>
                  <a:srgbClr val="0000CC"/>
                </a:solidFill>
              </a:rPr>
              <a:t>/</a:t>
            </a:r>
            <a:r>
              <a:rPr lang="de-DE" dirty="0" err="1">
                <a:solidFill>
                  <a:srgbClr val="0000CC"/>
                </a:solidFill>
              </a:rPr>
              <a:t>guided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plain</a:t>
            </a:r>
            <a:r>
              <a:rPr lang="de-DE" dirty="0"/>
              <a:t>: Einfach Ausgabe der erhaltenen Daten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guided</a:t>
            </a:r>
            <a:r>
              <a:rPr lang="de-DE" dirty="0"/>
              <a:t>: Bereits Interpretiertes Ergebnis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Qualität einer Technik hängt von den </a:t>
            </a:r>
            <a:r>
              <a:rPr lang="de-DE" dirty="0">
                <a:solidFill>
                  <a:srgbClr val="0000CC"/>
                </a:solidFill>
              </a:rPr>
              <a:t>Voraussetzungen</a:t>
            </a:r>
            <a:r>
              <a:rPr lang="de-DE" dirty="0"/>
              <a:t> ab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Klassifizierung von Techniken</a:t>
            </a:r>
            <a:endParaRPr lang="de-DE" dirty="0"/>
          </a:p>
        </p:txBody>
      </p:sp>
      <p:grpSp>
        <p:nvGrpSpPr>
          <p:cNvPr id="17436" name="Gruppieren 17435"/>
          <p:cNvGrpSpPr/>
          <p:nvPr/>
        </p:nvGrpSpPr>
        <p:grpSpPr>
          <a:xfrm>
            <a:off x="1478856" y="1772817"/>
            <a:ext cx="5181376" cy="1440160"/>
            <a:chOff x="1478856" y="1772816"/>
            <a:chExt cx="5614044" cy="1863671"/>
          </a:xfrm>
        </p:grpSpPr>
        <p:sp>
          <p:nvSpPr>
            <p:cNvPr id="2" name="Rechteck: abgerundete Ecken 1"/>
            <p:cNvSpPr/>
            <p:nvPr/>
          </p:nvSpPr>
          <p:spPr bwMode="auto">
            <a:xfrm>
              <a:off x="2924622" y="2218031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static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924622" y="292957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dynamic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5940152" y="1772816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5940152" y="2196327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5940772" y="292494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: abgerundete Ecken 8"/>
            <p:cNvSpPr/>
            <p:nvPr/>
          </p:nvSpPr>
          <p:spPr bwMode="auto">
            <a:xfrm>
              <a:off x="5940772" y="3348455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417" name="Gerade Verbindung mit Pfeil 17416"/>
            <p:cNvCxnSpPr>
              <a:stCxn id="2" idx="3"/>
              <a:endCxn id="6" idx="1"/>
            </p:cNvCxnSpPr>
            <p:nvPr/>
          </p:nvCxnSpPr>
          <p:spPr bwMode="auto">
            <a:xfrm flipV="1">
              <a:off x="4076750" y="1916832"/>
              <a:ext cx="1863402" cy="44521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19" name="Gerade Verbindung mit Pfeil 17418"/>
            <p:cNvCxnSpPr>
              <a:stCxn id="2" idx="3"/>
              <a:endCxn id="7" idx="1"/>
            </p:cNvCxnSpPr>
            <p:nvPr/>
          </p:nvCxnSpPr>
          <p:spPr bwMode="auto">
            <a:xfrm flipV="1">
              <a:off x="4076750" y="2340343"/>
              <a:ext cx="1863402" cy="2170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1" name="Gerade Verbindung mit Pfeil 17420"/>
            <p:cNvCxnSpPr>
              <a:endCxn id="2" idx="1"/>
            </p:cNvCxnSpPr>
            <p:nvPr/>
          </p:nvCxnSpPr>
          <p:spPr bwMode="auto">
            <a:xfrm flipV="1">
              <a:off x="1478856" y="2362047"/>
              <a:ext cx="1445766" cy="35150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3" name="Gerade Verbindung mit Pfeil 17422"/>
            <p:cNvCxnSpPr>
              <a:endCxn id="5" idx="1"/>
            </p:cNvCxnSpPr>
            <p:nvPr/>
          </p:nvCxnSpPr>
          <p:spPr bwMode="auto">
            <a:xfrm>
              <a:off x="1478856" y="2713550"/>
              <a:ext cx="1445766" cy="36004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5" name="Gerade Verbindung mit Pfeil 17424"/>
            <p:cNvCxnSpPr>
              <a:stCxn id="5" idx="3"/>
              <a:endCxn id="8" idx="1"/>
            </p:cNvCxnSpPr>
            <p:nvPr/>
          </p:nvCxnSpPr>
          <p:spPr bwMode="auto">
            <a:xfrm flipV="1">
              <a:off x="4076750" y="3068960"/>
              <a:ext cx="1864022" cy="463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7" name="Gerade Verbindung mit Pfeil 17426"/>
            <p:cNvCxnSpPr>
              <a:stCxn id="5" idx="3"/>
              <a:endCxn id="9" idx="1"/>
            </p:cNvCxnSpPr>
            <p:nvPr/>
          </p:nvCxnSpPr>
          <p:spPr bwMode="auto">
            <a:xfrm>
              <a:off x="4076750" y="3073590"/>
              <a:ext cx="1864022" cy="41888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865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180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8115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55576" y="1314425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Voraussetzungen: Objekt-orientiert, sinnvolle Kommentare, Methoden- und Variablennamen, Verben = Methoden, Nomen = Objekte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>
                <a:solidFill>
                  <a:srgbClr val="0000CC"/>
                </a:solidFill>
              </a:rPr>
              <a:t>direct objects </a:t>
            </a:r>
            <a:r>
              <a:rPr lang="de-DE" kern="0" dirty="0"/>
              <a:t>(DO): Nomen zu einem Verb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Eingabe: Intension des Features als verb-DO Paare</a:t>
            </a:r>
          </a:p>
          <a:p>
            <a:pPr eaLnBrk="1" hangingPunct="1">
              <a:lnSpc>
                <a:spcPct val="90000"/>
              </a:lnSpc>
            </a:pPr>
            <a:endParaRPr lang="de-DE" kern="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de-DE" kern="0" dirty="0"/>
              <a:t>Vorgehen: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Aufbau eines </a:t>
            </a:r>
            <a:r>
              <a:rPr lang="de-DE" dirty="0">
                <a:solidFill>
                  <a:srgbClr val="0000CC"/>
                </a:solidFill>
              </a:rPr>
              <a:t>action-</a:t>
            </a:r>
            <a:r>
              <a:rPr lang="de-DE" dirty="0" err="1">
                <a:solidFill>
                  <a:srgbClr val="0000CC"/>
                </a:solidFill>
              </a:rPr>
              <a:t>oriented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identifier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graph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model</a:t>
            </a:r>
            <a:r>
              <a:rPr lang="de-DE" dirty="0"/>
              <a:t> </a:t>
            </a:r>
            <a:r>
              <a:rPr lang="de-DE" dirty="0">
                <a:solidFill>
                  <a:srgbClr val="0000CC"/>
                </a:solidFill>
              </a:rPr>
              <a:t>(AOIG)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solidFill>
                  <a:srgbClr val="0000CC"/>
                </a:solidFill>
              </a:rPr>
              <a:t>Eine Ecke pro </a:t>
            </a:r>
            <a:r>
              <a:rPr lang="de-DE" dirty="0"/>
              <a:t>Verb, direct object, verb-DO Paare, „</a:t>
            </a:r>
            <a:r>
              <a:rPr lang="de-DE" dirty="0" err="1"/>
              <a:t>use</a:t>
            </a:r>
            <a:r>
              <a:rPr lang="de-DE" dirty="0"/>
              <a:t>“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solidFill>
                  <a:srgbClr val="0000CC"/>
                </a:solidFill>
              </a:rPr>
              <a:t>Eine Kante pro </a:t>
            </a:r>
            <a:r>
              <a:rPr lang="de-DE" dirty="0"/>
              <a:t>Vereinigung und Verwendung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Usergestützte Erweiterung des Inputs</a:t>
            </a: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Nach finalem Erweitern: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Traversierung durch den AOIG und filtern aller verb-DO Paare passend zum Input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Identifizierung zugehöriger Methoden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Anwendung einer Abhängigkeitsanalyse</a:t>
            </a:r>
          </a:p>
        </p:txBody>
      </p:sp>
    </p:spTree>
    <p:extLst>
      <p:ext uri="{BB962C8B-B14F-4D97-AF65-F5344CB8AC3E}">
        <p14:creationId xmlns:p14="http://schemas.microsoft.com/office/powerpoint/2010/main" val="400659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Eingabe: (</a:t>
            </a:r>
            <a:r>
              <a:rPr lang="de-DE" dirty="0" err="1"/>
              <a:t>doAutomaticSave</a:t>
            </a:r>
            <a:r>
              <a:rPr lang="de-DE" dirty="0"/>
              <a:t>, </a:t>
            </a:r>
            <a:r>
              <a:rPr lang="de-DE" dirty="0" err="1"/>
              <a:t>MindMapMapModel</a:t>
            </a:r>
            <a:r>
              <a:rPr lang="de-DE" dirty="0"/>
              <a:t>)</a:t>
            </a:r>
          </a:p>
          <a:p>
            <a:r>
              <a:rPr lang="de-DE" dirty="0"/>
              <a:t>Hinzufügen von ähnlichen Wörtern wie: save, </a:t>
            </a:r>
            <a:r>
              <a:rPr lang="de-DE" dirty="0" err="1"/>
              <a:t>saveInternal</a:t>
            </a:r>
            <a:endParaRPr lang="de-DE" dirty="0"/>
          </a:p>
          <a:p>
            <a:r>
              <a:rPr lang="de-DE" dirty="0"/>
              <a:t>Ergebnis:</a:t>
            </a:r>
          </a:p>
        </p:txBody>
      </p:sp>
      <p:sp>
        <p:nvSpPr>
          <p:cNvPr id="4" name="Titel 2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grpSp>
        <p:nvGrpSpPr>
          <p:cNvPr id="5" name="Callgraph"/>
          <p:cNvGrpSpPr/>
          <p:nvPr/>
        </p:nvGrpSpPr>
        <p:grpSpPr>
          <a:xfrm>
            <a:off x="762000" y="2474263"/>
            <a:ext cx="8022026" cy="3052474"/>
            <a:chOff x="1029268" y="2190833"/>
            <a:chExt cx="8022026" cy="3052474"/>
          </a:xfrm>
        </p:grpSpPr>
        <p:grpSp>
          <p:nvGrpSpPr>
            <p:cNvPr id="7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4" name="Rechteck 33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5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10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28" name="Rechteck 27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9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11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26" name="Rechteck 25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7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12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24" name="Rechteck 23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5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22" name="Rechteck 21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3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17" name="7-&gt;4"/>
            <p:cNvCxnSpPr>
              <a:stCxn id="34" idx="3"/>
              <a:endCxn id="28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7-&gt;3"/>
            <p:cNvCxnSpPr>
              <a:stCxn id="34" idx="0"/>
              <a:endCxn id="26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4-&gt;2"/>
            <p:cNvCxnSpPr>
              <a:stCxn id="28" idx="0"/>
              <a:endCxn id="24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1-&gt;3"/>
            <p:cNvCxnSpPr>
              <a:stCxn id="22" idx="2"/>
              <a:endCxn id="26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1219200" y="6019800"/>
            <a:ext cx="7772400" cy="685800"/>
            <a:chOff x="768" y="3792"/>
            <a:chExt cx="4896" cy="432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768" y="3865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lvl="1" indent="0">
                <a:buNone/>
              </a:pPr>
              <a:r>
                <a:rPr lang="de-DE" dirty="0"/>
                <a:t>FC ist im Beispiel gut geeignet, da die Annahmen erfüllt sind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341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1298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Ähnlich zum Find-</a:t>
                </a:r>
                <a:r>
                  <a:rPr lang="de-DE" kern="0" dirty="0" err="1"/>
                  <a:t>Concept</a:t>
                </a:r>
                <a:r>
                  <a:rPr lang="de-DE" kern="0" dirty="0"/>
                  <a:t> mit zusätzlicher Verwendung von </a:t>
                </a:r>
                <a14:m>
                  <m:oMath xmlns:m="http://schemas.openxmlformats.org/officeDocument/2006/math">
                    <m:r>
                      <a:rPr lang="de-DE" i="1" kern="0" dirty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kern="0" dirty="0" err="1"/>
                  <a:t>-</a:t>
                </a:r>
                <a14:m>
                  <m:oMath xmlns:m="http://schemas.openxmlformats.org/officeDocument/2006/math">
                    <m:r>
                      <a:rPr lang="de-DE" i="1" kern="0" dirty="0" smtClean="0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Dokument </a:t>
                </a:r>
                <a14:m>
                  <m:oMath xmlns:m="http://schemas.openxmlformats.org/officeDocument/2006/math"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kern="0" dirty="0"/>
                  <a:t> als Methodenrumpf der Methode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Intension, </a:t>
                </a:r>
                <a:r>
                  <a:rPr lang="de-DE" kern="0" dirty="0" err="1"/>
                  <a:t>seed</a:t>
                </a:r>
                <a:r>
                  <a:rPr lang="de-DE" kern="0" dirty="0"/>
                  <a:t>-Methode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kern="0" dirty="0"/>
                  <a:t> und max. Tiefe</a:t>
                </a:r>
                <a14:m>
                  <m:oMath xmlns:m="http://schemas.openxmlformats.org/officeDocument/2006/math">
                    <m:r>
                      <a:rPr lang="de-DE" b="0" i="0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kern="0" dirty="0"/>
                  <a:t>der Suche, Funktion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kern="0" dirty="0"/>
                  <a:t>, relevant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lang="de-DE" kern="0" dirty="0"/>
                  <a:t>, </a:t>
                </a:r>
                <a:r>
                  <a:rPr lang="de-DE" kern="0" dirty="0" err="1"/>
                  <a:t>exploration</a:t>
                </a:r>
                <a:r>
                  <a:rPr lang="de-DE" kern="0" dirty="0"/>
                  <a:t>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𝑒𝑡</m:t>
                    </m:r>
                  </m:oMath>
                </a14:m>
                <a:endParaRPr lang="de-DE" b="0" kern="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1298115"/>
              </a:xfrm>
              <a:prstGeom prst="rect">
                <a:avLst/>
              </a:prstGeom>
              <a:blipFill>
                <a:blip r:embed="rId3"/>
                <a:stretch>
                  <a:fillRect l="-675" t="-4717" b="-9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pieren 14"/>
          <p:cNvGrpSpPr/>
          <p:nvPr/>
        </p:nvGrpSpPr>
        <p:grpSpPr>
          <a:xfrm>
            <a:off x="251520" y="2593515"/>
            <a:ext cx="8740080" cy="4232787"/>
            <a:chOff x="142844" y="1428736"/>
            <a:chExt cx="8929750" cy="5286412"/>
          </a:xfrm>
          <a:noFill/>
        </p:grpSpPr>
        <p:sp>
          <p:nvSpPr>
            <p:cNvPr id="113" name="Abgerundetes Rechteck 15"/>
            <p:cNvSpPr/>
            <p:nvPr/>
          </p:nvSpPr>
          <p:spPr>
            <a:xfrm>
              <a:off x="142844" y="1428736"/>
              <a:ext cx="8929750" cy="5286412"/>
            </a:xfrm>
            <a:prstGeom prst="roundRect">
              <a:avLst>
                <a:gd name="adj" fmla="val 4433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3803727" y="1428736"/>
              <a:ext cx="1395027" cy="28207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200" dirty="0">
                  <a:latin typeface="Arial" charset="0"/>
                </a:rPr>
                <a:t>Dora </a:t>
              </a:r>
              <a:r>
                <a:rPr lang="en-US" sz="1200" dirty="0" err="1">
                  <a:latin typeface="Arial" charset="0"/>
                </a:rPr>
                <a:t>Algorithmus</a:t>
              </a:r>
              <a:endParaRPr lang="en-US" sz="1200" dirty="0">
                <a:latin typeface="Arial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AutoShape 1035"/>
              <p:cNvSpPr>
                <a:spLocks noChangeArrowheads="1"/>
              </p:cNvSpPr>
              <p:nvPr/>
            </p:nvSpPr>
            <p:spPr bwMode="auto">
              <a:xfrm>
                <a:off x="1956144" y="3313832"/>
                <a:ext cx="1653575" cy="31064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de-DE" sz="1600" dirty="0"/>
                  <a:t>Prüfen </a:t>
                </a:r>
                <a:r>
                  <a:rPr lang="en-US" altLang="de-DE" sz="1600" dirty="0" err="1"/>
                  <a:t>ein</a:t>
                </a:r>
                <a:r>
                  <a:rPr lang="en-US" alt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alt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altLang="de-DE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de-DE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de-DE" sz="1400" dirty="0"/>
              </a:p>
            </p:txBody>
          </p:sp>
        </mc:Choice>
        <mc:Fallback>
          <p:sp>
            <p:nvSpPr>
              <p:cNvPr id="41" name="AutoShape 10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6144" y="3313832"/>
                <a:ext cx="1653575" cy="310649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4029" t="-7547" r="-733" b="-264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AutoShape 1035"/>
              <p:cNvSpPr>
                <a:spLocks noChangeArrowheads="1"/>
              </p:cNvSpPr>
              <p:nvPr/>
            </p:nvSpPr>
            <p:spPr bwMode="auto">
              <a:xfrm>
                <a:off x="1823604" y="2719242"/>
                <a:ext cx="1918654" cy="436137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de-DE" altLang="de-DE" sz="16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de-DE" sz="16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altLang="de-DE" sz="1600" i="0" dirty="0">
                    <a:latin typeface="+mj-lt"/>
                  </a:rPr>
                  <a:t>seed-Methode</a:t>
                </a:r>
                <a14:m>
                  <m:oMath xmlns:m="http://schemas.openxmlformats.org/officeDocument/2006/math">
                    <m:r>
                      <a:rPr lang="en-US" altLang="de-DE" sz="16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de-DE" sz="1600" dirty="0"/>
              </a:p>
            </p:txBody>
          </p:sp>
        </mc:Choice>
        <mc:Fallback>
          <p:sp>
            <p:nvSpPr>
              <p:cNvPr id="42" name="AutoShape 10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604" y="2719242"/>
                <a:ext cx="1918654" cy="436137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l="-1262" r="-2839" b="-4054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/>
          <p:cNvCxnSpPr>
            <a:cxnSpLocks/>
            <a:stCxn id="115" idx="6"/>
            <a:endCxn id="42" idx="1"/>
          </p:cNvCxnSpPr>
          <p:nvPr/>
        </p:nvCxnSpPr>
        <p:spPr bwMode="auto">
          <a:xfrm>
            <a:off x="1141410" y="2937310"/>
            <a:ext cx="682194" cy="1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Flussdiagramm: Verzweigung 43"/>
          <p:cNvSpPr/>
          <p:nvPr/>
        </p:nvSpPr>
        <p:spPr>
          <a:xfrm>
            <a:off x="2639577" y="3923832"/>
            <a:ext cx="286710" cy="232987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45" name="Gerade Verbindung mit Pfeil 44"/>
          <p:cNvCxnSpPr>
            <a:cxnSpLocks/>
            <a:stCxn id="41" idx="2"/>
            <a:endCxn id="44" idx="0"/>
          </p:cNvCxnSpPr>
          <p:nvPr/>
        </p:nvCxnSpPr>
        <p:spPr bwMode="auto">
          <a:xfrm>
            <a:off x="2782932" y="3624481"/>
            <a:ext cx="0" cy="299351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3281794" y="3828157"/>
                <a:ext cx="1594945" cy="233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alt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en-US" sz="1400" dirty="0"/>
                  <a:t> keine </a:t>
                </a:r>
                <a:r>
                  <a:rPr lang="de-DE" altLang="en-US" sz="1400" dirty="0" err="1"/>
                  <a:t>Bib</a:t>
                </a:r>
                <a:r>
                  <a:rPr lang="de-DE" altLang="en-US" sz="1400" dirty="0"/>
                  <a:t>.-</a:t>
                </a:r>
                <a:r>
                  <a:rPr lang="de-DE" altLang="en-US" sz="1400" dirty="0" err="1"/>
                  <a:t>Fkt</a:t>
                </a:r>
                <a:r>
                  <a:rPr lang="de-DE" altLang="en-US" sz="1400" dirty="0"/>
                  <a:t>]</a:t>
                </a:r>
              </a:p>
            </p:txBody>
          </p:sp>
        </mc:Choice>
        <mc:Fallback>
          <p:sp>
            <p:nvSpPr>
              <p:cNvPr id="46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1794" y="3828157"/>
                <a:ext cx="1594945" cy="233380"/>
              </a:xfrm>
              <a:prstGeom prst="rect">
                <a:avLst/>
              </a:prstGeom>
              <a:blipFill>
                <a:blip r:embed="rId6"/>
                <a:stretch>
                  <a:fillRect l="-1145" t="-13158" b="-5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 Verbindung mit Pfeil 46"/>
          <p:cNvCxnSpPr>
            <a:cxnSpLocks/>
            <a:stCxn id="44" idx="3"/>
            <a:endCxn id="48" idx="1"/>
          </p:cNvCxnSpPr>
          <p:nvPr/>
        </p:nvCxnSpPr>
        <p:spPr bwMode="auto">
          <a:xfrm>
            <a:off x="2926287" y="4040326"/>
            <a:ext cx="2274313" cy="123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AutoShape 9"/>
              <p:cNvSpPr>
                <a:spLocks noChangeArrowheads="1"/>
              </p:cNvSpPr>
              <p:nvPr/>
            </p:nvSpPr>
            <p:spPr bwMode="auto">
              <a:xfrm>
                <a:off x="5200600" y="3805511"/>
                <a:ext cx="1977224" cy="49433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600" dirty="0"/>
                  <a:t>Berechne </a:t>
                </a:r>
                <a14:m>
                  <m:oMath xmlns:m="http://schemas.openxmlformats.org/officeDocument/2006/math">
                    <m:r>
                      <a:rPr lang="de-DE" altLang="en-US" sz="1600" b="0" i="1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altLang="en-US" sz="1600" dirty="0"/>
                  <a:t>-</a:t>
                </a:r>
                <a14:m>
                  <m:oMath xmlns:m="http://schemas.openxmlformats.org/officeDocument/2006/math">
                    <m:r>
                      <a:rPr lang="de-DE" altLang="en-US" sz="1600" b="0" i="1" dirty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alt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en-US" sz="1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alt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altLang="en-US" sz="1600" dirty="0"/>
                  <a:t>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600" dirty="0"/>
                  <a:t>und </a:t>
                </a:r>
                <a14:m>
                  <m:oMath xmlns:m="http://schemas.openxmlformats.org/officeDocument/2006/math">
                    <m:r>
                      <a:rPr lang="de-DE" altLang="en-US" sz="1600" i="1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altLang="en-US" sz="1600" dirty="0"/>
                  <a:t>-</a:t>
                </a:r>
                <a14:m>
                  <m:oMath xmlns:m="http://schemas.openxmlformats.org/officeDocument/2006/math">
                    <m:r>
                      <a:rPr lang="de-DE" altLang="en-US" sz="1600" i="1" dirty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alt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de-DE" alt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alt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altLang="en-US" sz="1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altLang="en-US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de-DE" altLang="en-US" sz="1600" dirty="0"/>
              </a:p>
            </p:txBody>
          </p:sp>
        </mc:Choice>
        <mc:Fallback>
          <p:sp>
            <p:nvSpPr>
              <p:cNvPr id="48" name="AutoShap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0600" y="3805511"/>
                <a:ext cx="1977224" cy="494338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 l="-3681" t="-13253" b="-18072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lussdiagramm: Verzweigung 48"/>
          <p:cNvSpPr/>
          <p:nvPr/>
        </p:nvSpPr>
        <p:spPr>
          <a:xfrm>
            <a:off x="6049807" y="4662176"/>
            <a:ext cx="286710" cy="232987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3" name="Gerade Verbindung mit Pfeil 82"/>
          <p:cNvCxnSpPr>
            <a:cxnSpLocks/>
            <a:stCxn id="48" idx="2"/>
            <a:endCxn id="49" idx="0"/>
          </p:cNvCxnSpPr>
          <p:nvPr/>
        </p:nvCxnSpPr>
        <p:spPr bwMode="auto">
          <a:xfrm>
            <a:off x="6189212" y="4299849"/>
            <a:ext cx="3950" cy="362327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AutoShape 9"/>
              <p:cNvSpPr>
                <a:spLocks noChangeArrowheads="1"/>
              </p:cNvSpPr>
              <p:nvPr/>
            </p:nvSpPr>
            <p:spPr bwMode="auto">
              <a:xfrm>
                <a:off x="5456890" y="5412097"/>
                <a:ext cx="1464645" cy="43821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600" dirty="0"/>
                  <a:t>Definiere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en-US" sz="1600" dirty="0"/>
                  <a:t>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600" dirty="0"/>
                  <a:t>als relevant</a:t>
                </a:r>
              </a:p>
            </p:txBody>
          </p:sp>
        </mc:Choice>
        <mc:Fallback>
          <p:sp>
            <p:nvSpPr>
              <p:cNvPr id="84" name="AutoShap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6890" y="5412097"/>
                <a:ext cx="1464645" cy="438214"/>
              </a:xfrm>
              <a:prstGeom prst="roundRect">
                <a:avLst>
                  <a:gd name="adj" fmla="val 16667"/>
                </a:avLst>
              </a:prstGeom>
              <a:blipFill>
                <a:blip r:embed="rId8"/>
                <a:stretch>
                  <a:fillRect t="-18919" b="-25676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352419" y="5408085"/>
            <a:ext cx="1198604" cy="43929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DE" altLang="en-US" sz="1600" dirty="0"/>
              <a:t>Weiter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DE" altLang="en-US" sz="1600" dirty="0"/>
              <a:t>erforschen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AutoShape 9"/>
              <p:cNvSpPr>
                <a:spLocks noChangeArrowheads="1"/>
              </p:cNvSpPr>
              <p:nvPr/>
            </p:nvSpPr>
            <p:spPr bwMode="auto">
              <a:xfrm>
                <a:off x="3463320" y="5408085"/>
                <a:ext cx="1701774" cy="43929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en-US" sz="1600" dirty="0"/>
                  <a:t> und folgende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600" dirty="0"/>
                  <a:t>sind irrelevant</a:t>
                </a:r>
              </a:p>
            </p:txBody>
          </p:sp>
        </mc:Choice>
        <mc:Fallback>
          <p:sp>
            <p:nvSpPr>
              <p:cNvPr id="86" name="AutoShap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3320" y="5408085"/>
                <a:ext cx="1701774" cy="439297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t="-17568" b="-2702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Verbinder: gewinkelt 86"/>
          <p:cNvCxnSpPr>
            <a:cxnSpLocks/>
            <a:stCxn id="49" idx="1"/>
            <a:endCxn id="86" idx="0"/>
          </p:cNvCxnSpPr>
          <p:nvPr/>
        </p:nvCxnSpPr>
        <p:spPr bwMode="auto">
          <a:xfrm rot="10800000" flipV="1">
            <a:off x="4314207" y="4778670"/>
            <a:ext cx="1735600" cy="629415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Gerade Verbindung mit Pfeil 87"/>
          <p:cNvCxnSpPr>
            <a:cxnSpLocks/>
            <a:stCxn id="49" idx="2"/>
            <a:endCxn id="84" idx="0"/>
          </p:cNvCxnSpPr>
          <p:nvPr/>
        </p:nvCxnSpPr>
        <p:spPr bwMode="auto">
          <a:xfrm flipH="1">
            <a:off x="6189213" y="4895163"/>
            <a:ext cx="3949" cy="51693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Verbinder: gewinkelt 88"/>
          <p:cNvCxnSpPr>
            <a:cxnSpLocks/>
            <a:stCxn id="49" idx="3"/>
            <a:endCxn id="85" idx="0"/>
          </p:cNvCxnSpPr>
          <p:nvPr/>
        </p:nvCxnSpPr>
        <p:spPr bwMode="auto">
          <a:xfrm>
            <a:off x="6336518" y="4778670"/>
            <a:ext cx="1615204" cy="629415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 Box 21"/>
              <p:cNvSpPr txBox="1">
                <a:spLocks noChangeArrowheads="1"/>
              </p:cNvSpPr>
              <p:nvPr/>
            </p:nvSpPr>
            <p:spPr bwMode="auto">
              <a:xfrm>
                <a:off x="2812851" y="4203577"/>
                <a:ext cx="1965820" cy="39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alt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en-US" sz="1400" dirty="0"/>
                  <a:t> eine </a:t>
                </a:r>
                <a:r>
                  <a:rPr lang="de-DE" altLang="en-US" sz="1400" dirty="0" err="1"/>
                  <a:t>Bib</a:t>
                </a:r>
                <a:r>
                  <a:rPr lang="de-DE" altLang="en-US" sz="1400" dirty="0"/>
                  <a:t>.-</a:t>
                </a:r>
                <a:r>
                  <a:rPr lang="de-DE" altLang="en-US" sz="1400" dirty="0" err="1"/>
                  <a:t>Fkt</a:t>
                </a:r>
                <a:r>
                  <a:rPr lang="de-DE" altLang="en-US" sz="1400" dirty="0"/>
                  <a:t> </a:t>
                </a:r>
                <a:r>
                  <a:rPr lang="de-DE" altLang="en-US" sz="1400" b="1" dirty="0"/>
                  <a:t>oder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dirty="0"/>
                  <a:t> bereits geprüft]</a:t>
                </a:r>
              </a:p>
            </p:txBody>
          </p:sp>
        </mc:Choice>
        <mc:Fallback>
          <p:sp>
            <p:nvSpPr>
              <p:cNvPr id="90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2851" y="4203577"/>
                <a:ext cx="1965820" cy="391475"/>
              </a:xfrm>
              <a:prstGeom prst="rect">
                <a:avLst/>
              </a:prstGeom>
              <a:blipFill>
                <a:blip r:embed="rId10"/>
                <a:stretch>
                  <a:fillRect l="-929" t="-7813" b="-3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 Box 21"/>
              <p:cNvSpPr txBox="1">
                <a:spLocks noChangeArrowheads="1"/>
              </p:cNvSpPr>
              <p:nvPr/>
            </p:nvSpPr>
            <p:spPr bwMode="auto">
              <a:xfrm>
                <a:off x="4308450" y="4519497"/>
                <a:ext cx="1083798" cy="233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dirty="0"/>
                  <a:t>[</a:t>
                </a:r>
                <a14:m>
                  <m:oMath xmlns:m="http://schemas.openxmlformats.org/officeDocument/2006/math"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alt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en-US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altLang="en-US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𝑒𝑡</m:t>
                    </m:r>
                  </m:oMath>
                </a14:m>
                <a:r>
                  <a:rPr lang="de-DE" altLang="en-US" sz="1400" dirty="0"/>
                  <a:t>]</a:t>
                </a:r>
              </a:p>
            </p:txBody>
          </p:sp>
        </mc:Choice>
        <mc:Fallback>
          <p:sp>
            <p:nvSpPr>
              <p:cNvPr id="91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8450" y="4519497"/>
                <a:ext cx="1083798" cy="233380"/>
              </a:xfrm>
              <a:prstGeom prst="rect">
                <a:avLst/>
              </a:prstGeom>
              <a:blipFill>
                <a:blip r:embed="rId11"/>
                <a:stretch>
                  <a:fillRect l="-1685" t="-10256" b="-487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 Box 21"/>
              <p:cNvSpPr txBox="1">
                <a:spLocks noChangeArrowheads="1"/>
              </p:cNvSpPr>
              <p:nvPr/>
            </p:nvSpPr>
            <p:spPr bwMode="auto">
              <a:xfrm>
                <a:off x="6553786" y="4544107"/>
                <a:ext cx="1479399" cy="233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dirty="0"/>
                  <a:t>[</a:t>
                </a:r>
                <a14:m>
                  <m:oMath xmlns:m="http://schemas.openxmlformats.org/officeDocument/2006/math"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alt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en-US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altLang="en-US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lang="de-DE" altLang="en-US" sz="1400" dirty="0"/>
                  <a:t>]</a:t>
                </a:r>
              </a:p>
            </p:txBody>
          </p:sp>
        </mc:Choice>
        <mc:Fallback>
          <p:sp>
            <p:nvSpPr>
              <p:cNvPr id="9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786" y="4544107"/>
                <a:ext cx="1479399" cy="233380"/>
              </a:xfrm>
              <a:prstGeom prst="rect">
                <a:avLst/>
              </a:prstGeom>
              <a:blipFill>
                <a:blip r:embed="rId12"/>
                <a:stretch>
                  <a:fillRect l="-1235" t="-10256" b="-487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 Box 21"/>
              <p:cNvSpPr txBox="1">
                <a:spLocks noChangeArrowheads="1"/>
              </p:cNvSpPr>
              <p:nvPr/>
            </p:nvSpPr>
            <p:spPr bwMode="auto">
              <a:xfrm>
                <a:off x="6132041" y="5093377"/>
                <a:ext cx="1077429" cy="233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dirty="0"/>
                  <a:t>[</a:t>
                </a:r>
                <a14:m>
                  <m:oMath xmlns:m="http://schemas.openxmlformats.org/officeDocument/2006/math"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altLang="en-US" sz="1400" dirty="0"/>
                  <a:t>]</a:t>
                </a:r>
              </a:p>
            </p:txBody>
          </p:sp>
        </mc:Choice>
        <mc:Fallback>
          <p:sp>
            <p:nvSpPr>
              <p:cNvPr id="93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2041" y="5093377"/>
                <a:ext cx="1077429" cy="233380"/>
              </a:xfrm>
              <a:prstGeom prst="rect">
                <a:avLst/>
              </a:prstGeom>
              <a:blipFill>
                <a:blip r:embed="rId13"/>
                <a:stretch>
                  <a:fillRect l="-1695" t="-13158" b="-5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Gerade Verbindung mit Pfeil 93"/>
          <p:cNvCxnSpPr>
            <a:cxnSpLocks/>
            <a:stCxn id="84" idx="3"/>
            <a:endCxn id="85" idx="1"/>
          </p:cNvCxnSpPr>
          <p:nvPr/>
        </p:nvCxnSpPr>
        <p:spPr bwMode="auto">
          <a:xfrm flipV="1">
            <a:off x="6921536" y="5627733"/>
            <a:ext cx="430883" cy="3471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Flussdiagramm: Verzweigung 94"/>
          <p:cNvSpPr/>
          <p:nvPr/>
        </p:nvSpPr>
        <p:spPr>
          <a:xfrm>
            <a:off x="6648332" y="6422377"/>
            <a:ext cx="286710" cy="232987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96" name="Verbinder: gewinkelt 95"/>
          <p:cNvCxnSpPr>
            <a:cxnSpLocks/>
            <a:stCxn id="85" idx="2"/>
            <a:endCxn id="95" idx="3"/>
          </p:cNvCxnSpPr>
          <p:nvPr/>
        </p:nvCxnSpPr>
        <p:spPr bwMode="auto">
          <a:xfrm rot="5400000">
            <a:off x="7097639" y="5684787"/>
            <a:ext cx="691489" cy="1016679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feld 96"/>
              <p:cNvSpPr txBox="1"/>
              <p:nvPr/>
            </p:nvSpPr>
            <p:spPr>
              <a:xfrm>
                <a:off x="3425377" y="5967541"/>
                <a:ext cx="1777658" cy="250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de-DE" sz="1400" b="0" dirty="0"/>
                  <a:t>[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𝑎𝑘𝑡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𝑇𝑖𝑒𝑓𝑒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𝑑𝑒𝑝𝑡h</m:t>
                    </m:r>
                  </m:oMath>
                </a14:m>
                <a:r>
                  <a:rPr lang="de-DE" sz="1400" b="0" dirty="0"/>
                  <a:t>]</a:t>
                </a:r>
              </a:p>
            </p:txBody>
          </p:sp>
        </mc:Choice>
        <mc:Fallback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377" y="5967541"/>
                <a:ext cx="1777658" cy="250946"/>
              </a:xfrm>
              <a:prstGeom prst="rect">
                <a:avLst/>
              </a:prstGeom>
              <a:blipFill>
                <a:blip r:embed="rId14"/>
                <a:stretch>
                  <a:fillRect l="-1027" t="-4878" b="-463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AutoShape 9"/>
              <p:cNvSpPr>
                <a:spLocks noChangeArrowheads="1"/>
              </p:cNvSpPr>
              <p:nvPr/>
            </p:nvSpPr>
            <p:spPr bwMode="auto">
              <a:xfrm>
                <a:off x="2178655" y="6319222"/>
                <a:ext cx="1900928" cy="43929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de-DE" alt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alt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altLang="en-US" sz="16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de-DE" altLang="en-US" sz="1600" b="0" i="0" dirty="0">
                    <a:latin typeface="+mj-lt"/>
                  </a:rPr>
                  <a:t> „allen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600" b="0" i="0" dirty="0">
                    <a:latin typeface="+mj-lt"/>
                  </a:rPr>
                  <a:t>Nachbarn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en-US" sz="1600" dirty="0"/>
                  <a:t>“</a:t>
                </a:r>
              </a:p>
            </p:txBody>
          </p:sp>
        </mc:Choice>
        <mc:Fallback>
          <p:sp>
            <p:nvSpPr>
              <p:cNvPr id="98" name="AutoShap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8655" y="6319222"/>
                <a:ext cx="1900928" cy="439297"/>
              </a:xfrm>
              <a:prstGeom prst="roundRect">
                <a:avLst>
                  <a:gd name="adj" fmla="val 16667"/>
                </a:avLst>
              </a:prstGeom>
              <a:blipFill>
                <a:blip r:embed="rId15"/>
                <a:stretch>
                  <a:fillRect t="-18919" b="-25676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feld 98"/>
              <p:cNvSpPr txBox="1"/>
              <p:nvPr/>
            </p:nvSpPr>
            <p:spPr>
              <a:xfrm>
                <a:off x="4610927" y="6538870"/>
                <a:ext cx="1777658" cy="250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de-DE" sz="1400" b="0" dirty="0"/>
                  <a:t>[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𝑎𝑘𝑡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𝑇𝑖𝑒𝑓𝑒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𝑑𝑒𝑝𝑡h</m:t>
                    </m:r>
                  </m:oMath>
                </a14:m>
                <a:r>
                  <a:rPr lang="de-DE" sz="1400" b="0" dirty="0"/>
                  <a:t>]</a:t>
                </a:r>
              </a:p>
            </p:txBody>
          </p:sp>
        </mc:Choice>
        <mc:Fallback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27" y="6538870"/>
                <a:ext cx="1777658" cy="250946"/>
              </a:xfrm>
              <a:prstGeom prst="rect">
                <a:avLst/>
              </a:prstGeom>
              <a:blipFill>
                <a:blip r:embed="rId16"/>
                <a:stretch>
                  <a:fillRect l="-1027" t="-4878" b="-463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AutoShape 9"/>
              <p:cNvSpPr>
                <a:spLocks noChangeArrowheads="1"/>
              </p:cNvSpPr>
              <p:nvPr/>
            </p:nvSpPr>
            <p:spPr bwMode="auto">
              <a:xfrm>
                <a:off x="495621" y="4495014"/>
                <a:ext cx="1653575" cy="30504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alt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alt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altLang="en-US" sz="1600" b="0" i="1" smtClean="0">
                          <a:latin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altLang="en-US" sz="1600" dirty="0"/>
              </a:p>
            </p:txBody>
          </p:sp>
        </mc:Choice>
        <mc:Fallback>
          <p:sp>
            <p:nvSpPr>
              <p:cNvPr id="100" name="AutoShap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621" y="4495014"/>
                <a:ext cx="1653575" cy="305042"/>
              </a:xfrm>
              <a:prstGeom prst="roundRect">
                <a:avLst>
                  <a:gd name="adj" fmla="val 16667"/>
                </a:avLst>
              </a:prstGeom>
              <a:blipFill>
                <a:blip r:embed="rId17"/>
                <a:stretch>
                  <a:fillRect b="-13462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Verbinder: gewinkelt 100"/>
          <p:cNvCxnSpPr>
            <a:cxnSpLocks/>
            <a:stCxn id="98" idx="1"/>
          </p:cNvCxnSpPr>
          <p:nvPr/>
        </p:nvCxnSpPr>
        <p:spPr bwMode="auto">
          <a:xfrm rot="10800000">
            <a:off x="894571" y="4800055"/>
            <a:ext cx="1284084" cy="1738815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Verbinder: gewinkelt 101"/>
          <p:cNvCxnSpPr>
            <a:stCxn id="100" idx="0"/>
            <a:endCxn id="41" idx="1"/>
          </p:cNvCxnSpPr>
          <p:nvPr/>
        </p:nvCxnSpPr>
        <p:spPr bwMode="auto">
          <a:xfrm rot="5400000" flipH="1" flipV="1">
            <a:off x="1126347" y="3665218"/>
            <a:ext cx="1025857" cy="633736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Verbinder: gewinkelt 102"/>
          <p:cNvCxnSpPr>
            <a:cxnSpLocks/>
            <a:stCxn id="44" idx="2"/>
            <a:endCxn id="100" idx="3"/>
          </p:cNvCxnSpPr>
          <p:nvPr/>
        </p:nvCxnSpPr>
        <p:spPr bwMode="auto">
          <a:xfrm rot="5400000">
            <a:off x="2220706" y="4085309"/>
            <a:ext cx="490716" cy="633736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Verbinder: gewinkelt 103"/>
          <p:cNvCxnSpPr>
            <a:cxnSpLocks/>
            <a:stCxn id="86" idx="1"/>
          </p:cNvCxnSpPr>
          <p:nvPr/>
        </p:nvCxnSpPr>
        <p:spPr bwMode="auto">
          <a:xfrm rot="10800000">
            <a:off x="2149196" y="4747573"/>
            <a:ext cx="1314124" cy="880160"/>
          </a:xfrm>
          <a:prstGeom prst="bentConnector3">
            <a:avLst>
              <a:gd name="adj1" fmla="val 24183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Verbinder: gewinkelt 104"/>
          <p:cNvCxnSpPr>
            <a:cxnSpLocks/>
            <a:stCxn id="95" idx="0"/>
            <a:endCxn id="100" idx="2"/>
          </p:cNvCxnSpPr>
          <p:nvPr/>
        </p:nvCxnSpPr>
        <p:spPr bwMode="auto">
          <a:xfrm rot="16200000" flipV="1">
            <a:off x="3245888" y="2876577"/>
            <a:ext cx="1622321" cy="5469279"/>
          </a:xfrm>
          <a:prstGeom prst="bentConnector3">
            <a:avLst>
              <a:gd name="adj1" fmla="val 27405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Gerade Verbindung mit Pfeil 106"/>
          <p:cNvCxnSpPr>
            <a:cxnSpLocks/>
            <a:stCxn id="44" idx="1"/>
            <a:endCxn id="118" idx="6"/>
          </p:cNvCxnSpPr>
          <p:nvPr/>
        </p:nvCxnSpPr>
        <p:spPr bwMode="auto">
          <a:xfrm flipH="1">
            <a:off x="1816695" y="4040326"/>
            <a:ext cx="822882" cy="4455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 Box 21"/>
              <p:cNvSpPr txBox="1">
                <a:spLocks noChangeArrowheads="1"/>
              </p:cNvSpPr>
              <p:nvPr/>
            </p:nvSpPr>
            <p:spPr bwMode="auto">
              <a:xfrm>
                <a:off x="1868879" y="3811401"/>
                <a:ext cx="769068" cy="233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dirty="0"/>
                  <a:t>[</a:t>
                </a:r>
                <a14:m>
                  <m:oMath xmlns:m="http://schemas.openxmlformats.org/officeDocument/2006/math">
                    <m:r>
                      <a:rPr lang="de-DE" alt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alt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de-DE" altLang="en-US" sz="1400" dirty="0"/>
                  <a:t>]</a:t>
                </a:r>
              </a:p>
            </p:txBody>
          </p:sp>
        </mc:Choice>
        <mc:Fallback>
          <p:sp>
            <p:nvSpPr>
              <p:cNvPr id="108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8879" y="3811401"/>
                <a:ext cx="769068" cy="233380"/>
              </a:xfrm>
              <a:prstGeom prst="rect">
                <a:avLst/>
              </a:prstGeom>
              <a:blipFill>
                <a:blip r:embed="rId18"/>
                <a:stretch>
                  <a:fillRect l="-2381" t="-12821" r="-794" b="-487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108"/>
          <p:cNvCxnSpPr>
            <a:stCxn id="95" idx="1"/>
            <a:endCxn id="98" idx="3"/>
          </p:cNvCxnSpPr>
          <p:nvPr/>
        </p:nvCxnSpPr>
        <p:spPr bwMode="auto">
          <a:xfrm flipH="1">
            <a:off x="4079582" y="6538870"/>
            <a:ext cx="2568750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Gerade Verbindung mit Pfeil 109"/>
          <p:cNvCxnSpPr>
            <a:stCxn id="42" idx="2"/>
            <a:endCxn id="41" idx="0"/>
          </p:cNvCxnSpPr>
          <p:nvPr/>
        </p:nvCxnSpPr>
        <p:spPr bwMode="auto">
          <a:xfrm>
            <a:off x="2782932" y="3155379"/>
            <a:ext cx="0" cy="158453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Oval 1030"/>
          <p:cNvSpPr>
            <a:spLocks noChangeArrowheads="1"/>
          </p:cNvSpPr>
          <p:nvPr/>
        </p:nvSpPr>
        <p:spPr bwMode="auto">
          <a:xfrm>
            <a:off x="982660" y="2857935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116" name="Group 1031"/>
          <p:cNvGrpSpPr>
            <a:grpSpLocks/>
          </p:cNvGrpSpPr>
          <p:nvPr/>
        </p:nvGrpSpPr>
        <p:grpSpPr bwMode="auto">
          <a:xfrm>
            <a:off x="1588095" y="3930481"/>
            <a:ext cx="228600" cy="228600"/>
            <a:chOff x="3484" y="3872"/>
            <a:chExt cx="144" cy="144"/>
          </a:xfrm>
        </p:grpSpPr>
        <p:sp>
          <p:nvSpPr>
            <p:cNvPr id="117" name="AutoShape 1032"/>
            <p:cNvSpPr>
              <a:spLocks noChangeArrowheads="1"/>
            </p:cNvSpPr>
            <p:nvPr/>
          </p:nvSpPr>
          <p:spPr bwMode="auto">
            <a:xfrm>
              <a:off x="3517" y="3901"/>
              <a:ext cx="83" cy="83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118" name="Oval 1033"/>
            <p:cNvSpPr>
              <a:spLocks noChangeArrowheads="1"/>
            </p:cNvSpPr>
            <p:nvPr/>
          </p:nvSpPr>
          <p:spPr bwMode="auto">
            <a:xfrm>
              <a:off x="3484" y="387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747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Dora</a:t>
            </a:r>
          </a:p>
        </p:txBody>
      </p:sp>
      <p:grpSp>
        <p:nvGrpSpPr>
          <p:cNvPr id="67" name="Callgraph"/>
          <p:cNvGrpSpPr/>
          <p:nvPr/>
        </p:nvGrpSpPr>
        <p:grpSpPr>
          <a:xfrm>
            <a:off x="566784" y="1916832"/>
            <a:ext cx="8424816" cy="3985468"/>
            <a:chOff x="626478" y="2190833"/>
            <a:chExt cx="8424816" cy="3985468"/>
          </a:xfrm>
        </p:grpSpPr>
        <p:grpSp>
          <p:nvGrpSpPr>
            <p:cNvPr id="43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2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4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1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5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0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14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6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5" name="Rechteck 4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9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55" name="5-&gt;6"/>
            <p:cNvCxnSpPr>
              <a:stCxn id="27" idx="2"/>
              <a:endCxn id="29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8-&gt;7"/>
            <p:cNvCxnSpPr>
              <a:cxnSpLocks/>
              <a:stCxn id="31" idx="0"/>
              <a:endCxn id="33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8-&gt;4"/>
            <p:cNvCxnSpPr>
              <a:stCxn id="31" idx="3"/>
              <a:endCxn id="35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7-&gt;4"/>
            <p:cNvCxnSpPr>
              <a:stCxn id="33" idx="3"/>
              <a:endCxn id="35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7-&gt;3"/>
            <p:cNvCxnSpPr>
              <a:stCxn id="33" idx="0"/>
              <a:endCxn id="13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4-&gt;2"/>
            <p:cNvCxnSpPr>
              <a:stCxn id="35" idx="0"/>
              <a:endCxn id="37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3-&gt;5"/>
            <p:cNvCxnSpPr>
              <a:cxnSpLocks/>
              <a:stCxn id="13" idx="2"/>
              <a:endCxn id="27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1-&gt;3"/>
            <p:cNvCxnSpPr>
              <a:stCxn id="5" idx="2"/>
              <a:endCxn id="13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5288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2299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Im Beispiel mit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kern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kern="0" dirty="0"/>
                  <a:t>, seed-Method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b="0" i="0" kern="0" dirty="0" smtClean="0">
                        <a:latin typeface="Cambria Math" panose="02040503050406030204" pitchFamily="18" charset="0"/>
                      </a:rPr>
                      <m:t>=#1</m:t>
                    </m:r>
                  </m:oMath>
                </a14:m>
                <a:r>
                  <a:rPr lang="de-DE" b="0" i="0" kern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DE" b="0" kern="0" dirty="0"/>
                  <a:t>,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de-DE" b="0" kern="0" dirty="0"/>
                  <a:t> und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de-DE" b="0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b="0" kern="0" dirty="0"/>
                  <a:t> </a:t>
                </a:r>
                <a:r>
                  <a:rPr lang="de-DE" b="0" kern="0" dirty="0">
                    <a:solidFill>
                      <a:srgbClr val="00B050"/>
                    </a:solidFill>
                  </a:rPr>
                  <a:t>Grün</a:t>
                </a:r>
                <a:r>
                  <a:rPr lang="de-DE" b="0" kern="0" dirty="0"/>
                  <a:t>: als Relevant erachtet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b="0" kern="0" dirty="0"/>
                  <a:t> </a:t>
                </a:r>
                <a:r>
                  <a:rPr lang="de-DE" b="0" kern="0" dirty="0">
                    <a:solidFill>
                      <a:srgbClr val="5C5C5C"/>
                    </a:solidFill>
                  </a:rPr>
                  <a:t>Grau</a:t>
                </a:r>
                <a:r>
                  <a:rPr lang="de-DE" b="0" kern="0" dirty="0"/>
                  <a:t>: erforscht aber nicht als </a:t>
                </a:r>
                <a:br>
                  <a:rPr lang="de-DE" b="0" kern="0" dirty="0"/>
                </a:br>
                <a:r>
                  <a:rPr lang="de-DE" b="0" kern="0" dirty="0"/>
                  <a:t>		relevant erachtet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ln>
                      <a:solidFill>
                        <a:schemeClr val="tx1"/>
                      </a:solidFill>
                    </a:ln>
                  </a:rPr>
                  <a:t> </a:t>
                </a:r>
                <a:r>
                  <a:rPr lang="de-DE" kern="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Weiß</a:t>
                </a:r>
                <a:r>
                  <a:rPr lang="de-DE" kern="0" dirty="0"/>
                  <a:t>: nicht betrachtet</a:t>
                </a:r>
                <a:endParaRPr lang="de-DE" b="0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 </a:t>
                </a:r>
                <a:r>
                  <a:rPr lang="de-DE" kern="0" dirty="0">
                    <a:solidFill>
                      <a:srgbClr val="FF0000"/>
                    </a:solidFill>
                  </a:rPr>
                  <a:t>Rot</a:t>
                </a:r>
                <a:r>
                  <a:rPr lang="de-DE" kern="0" dirty="0"/>
                  <a:t>: hoch relevant mit </a:t>
                </a:r>
                <a:r>
                  <a:rPr lang="de-DE" b="0" kern="0" dirty="0"/>
                  <a:t>aber </a:t>
                </a:r>
                <a:br>
                  <a:rPr lang="de-DE" b="0" kern="0" dirty="0"/>
                </a:br>
                <a:r>
                  <a:rPr lang="de-DE" b="0" kern="0" dirty="0"/>
                  <a:t>	             nicht betrachtet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229944"/>
              </a:xfrm>
              <a:prstGeom prst="rect">
                <a:avLst/>
              </a:prstGeom>
              <a:blipFill>
                <a:blip r:embed="rId3"/>
                <a:stretch>
                  <a:fillRect l="-599" t="-1048"/>
                </a:stretch>
              </a:blipFill>
              <a:ln>
                <a:solidFill>
                  <a:schemeClr val="bg1"/>
                </a:solidFill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5943364" y="1772816"/>
            <a:ext cx="2949116" cy="3960440"/>
            <a:chOff x="1210763" y="1484784"/>
            <a:chExt cx="6966948" cy="4746289"/>
          </a:xfrm>
        </p:grpSpPr>
        <p:cxnSp>
          <p:nvCxnSpPr>
            <p:cNvPr id="39" name="5-&gt;6"/>
            <p:cNvCxnSpPr>
              <a:cxnSpLocks/>
              <a:stCxn id="83" idx="4"/>
              <a:endCxn id="49" idx="0"/>
            </p:cNvCxnSpPr>
            <p:nvPr/>
          </p:nvCxnSpPr>
          <p:spPr bwMode="auto">
            <a:xfrm>
              <a:off x="1987040" y="5114610"/>
              <a:ext cx="0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8-&gt;7"/>
            <p:cNvCxnSpPr>
              <a:cxnSpLocks/>
              <a:stCxn id="47" idx="0"/>
              <a:endCxn id="48" idx="4"/>
            </p:cNvCxnSpPr>
            <p:nvPr/>
          </p:nvCxnSpPr>
          <p:spPr bwMode="auto">
            <a:xfrm flipV="1">
              <a:off x="4826318" y="5091160"/>
              <a:ext cx="1326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8-&gt;4"/>
            <p:cNvCxnSpPr>
              <a:cxnSpLocks/>
              <a:stCxn id="47" idx="6"/>
              <a:endCxn id="84" idx="4"/>
            </p:cNvCxnSpPr>
            <p:nvPr/>
          </p:nvCxnSpPr>
          <p:spPr bwMode="auto">
            <a:xfrm flipV="1">
              <a:off x="5620225" y="5114610"/>
              <a:ext cx="177768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7-&gt;4"/>
            <p:cNvCxnSpPr>
              <a:cxnSpLocks/>
              <a:stCxn id="48" idx="6"/>
              <a:endCxn id="84" idx="2"/>
            </p:cNvCxnSpPr>
            <p:nvPr/>
          </p:nvCxnSpPr>
          <p:spPr bwMode="auto">
            <a:xfrm>
              <a:off x="5620225" y="4728132"/>
              <a:ext cx="997883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7-&gt;3"/>
            <p:cNvCxnSpPr>
              <a:cxnSpLocks/>
              <a:stCxn id="48" idx="0"/>
              <a:endCxn id="85" idx="4"/>
            </p:cNvCxnSpPr>
            <p:nvPr/>
          </p:nvCxnSpPr>
          <p:spPr bwMode="auto">
            <a:xfrm flipH="1" flipV="1">
              <a:off x="3533580" y="3512862"/>
              <a:ext cx="1294065" cy="85224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4-&gt;2"/>
            <p:cNvCxnSpPr>
              <a:cxnSpLocks/>
              <a:stCxn id="84" idx="0"/>
              <a:endCxn id="86" idx="4"/>
            </p:cNvCxnSpPr>
            <p:nvPr/>
          </p:nvCxnSpPr>
          <p:spPr bwMode="auto">
            <a:xfrm flipV="1">
              <a:off x="7397910" y="3512862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3-&gt;5"/>
            <p:cNvCxnSpPr>
              <a:cxnSpLocks/>
              <a:stCxn id="85" idx="4"/>
              <a:endCxn id="83" idx="0"/>
            </p:cNvCxnSpPr>
            <p:nvPr/>
          </p:nvCxnSpPr>
          <p:spPr bwMode="auto">
            <a:xfrm flipH="1">
              <a:off x="1987040" y="3512862"/>
              <a:ext cx="154654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1-&gt;3"/>
            <p:cNvCxnSpPr>
              <a:cxnSpLocks/>
              <a:stCxn id="87" idx="4"/>
              <a:endCxn id="85" idx="0"/>
            </p:cNvCxnSpPr>
            <p:nvPr/>
          </p:nvCxnSpPr>
          <p:spPr bwMode="auto">
            <a:xfrm>
              <a:off x="3530351" y="2210840"/>
              <a:ext cx="3228" cy="57596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P8"/>
                <p:cNvSpPr/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#8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7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P7"/>
                <p:cNvSpPr/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#7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8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P6"/>
                <p:cNvSpPr/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#6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9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P5"/>
                <p:cNvSpPr/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#5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3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P4"/>
                <p:cNvSpPr/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#4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4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P3"/>
                <p:cNvSpPr/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#3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5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P2"/>
                <p:cNvSpPr/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#2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6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P1"/>
                <p:cNvSpPr/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#1</m:t>
                        </m:r>
                      </m:oMath>
                    </m:oMathPara>
                  </a14:m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7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98430"/>
                  </p:ext>
                </p:extLst>
              </p:nvPr>
            </p:nvGraphicFramePr>
            <p:xfrm>
              <a:off x="1215352" y="213285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98430"/>
                  </p:ext>
                </p:extLst>
              </p:nvPr>
            </p:nvGraphicFramePr>
            <p:xfrm>
              <a:off x="1215352" y="213285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2"/>
                          <a:stretch>
                            <a:fillRect l="-546" t="-8197" r="-2907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2"/>
                          <a:stretch>
                            <a:fillRect l="-546" t="-110000" r="-29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139394" t="-110000" r="-3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239394" t="-110000" r="-2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339394" t="-110000" r="-1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439394" t="-110000" r="-303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054712"/>
                  </p:ext>
                </p:extLst>
              </p:nvPr>
            </p:nvGraphicFramePr>
            <p:xfrm>
              <a:off x="1216820" y="286999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054712"/>
                  </p:ext>
                </p:extLst>
              </p:nvPr>
            </p:nvGraphicFramePr>
            <p:xfrm>
              <a:off x="1216820" y="286999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3"/>
                          <a:stretch>
                            <a:fillRect l="-546" t="-8197" r="-2907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3"/>
                          <a:stretch>
                            <a:fillRect l="-546" t="-110000" r="-29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139394" t="-110000" r="-3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239394" t="-110000" r="-2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339394" t="-110000" r="-1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439394" t="-110000" r="-303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Verbinder: gekrümmt 12"/>
          <p:cNvCxnSpPr>
            <a:cxnSpLocks/>
          </p:cNvCxnSpPr>
          <p:nvPr/>
        </p:nvCxnSpPr>
        <p:spPr bwMode="auto">
          <a:xfrm rot="10800000">
            <a:off x="7364539" y="2106237"/>
            <a:ext cx="576064" cy="288517"/>
          </a:xfrm>
          <a:prstGeom prst="curvedConnector3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7894922" y="2232194"/>
            <a:ext cx="1159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1600" i="1" dirty="0" err="1">
                <a:solidFill>
                  <a:srgbClr val="3333CC"/>
                </a:solidFill>
                <a:latin typeface="Comic Sans MS" panose="030F0702030302020204" pitchFamily="66" charset="0"/>
              </a:rPr>
              <a:t>Methoden</a:t>
            </a:r>
            <a:endParaRPr lang="en-US" altLang="de-DE" sz="1600" i="1" dirty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6" name="Verbinder: gekrümmt 15"/>
          <p:cNvCxnSpPr>
            <a:cxnSpLocks/>
            <a:stCxn id="51" idx="2"/>
          </p:cNvCxnSpPr>
          <p:nvPr/>
        </p:nvCxnSpPr>
        <p:spPr bwMode="auto">
          <a:xfrm rot="5400000">
            <a:off x="7267053" y="3301387"/>
            <a:ext cx="534227" cy="413901"/>
          </a:xfrm>
          <a:prstGeom prst="curved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7289882" y="2902670"/>
            <a:ext cx="9024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1600" i="1" dirty="0" err="1">
                <a:solidFill>
                  <a:srgbClr val="3333CC"/>
                </a:solidFill>
                <a:latin typeface="Comic Sans MS" panose="030F0702030302020204" pitchFamily="66" charset="0"/>
              </a:rPr>
              <a:t>Aufruf</a:t>
            </a:r>
            <a:endParaRPr lang="en-US" altLang="de-DE" sz="1600" i="1" dirty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46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Dora</a:t>
            </a:r>
          </a:p>
        </p:txBody>
      </p:sp>
      <p:grpSp>
        <p:nvGrpSpPr>
          <p:cNvPr id="67" name="Callgraph"/>
          <p:cNvGrpSpPr/>
          <p:nvPr/>
        </p:nvGrpSpPr>
        <p:grpSpPr>
          <a:xfrm>
            <a:off x="566784" y="1412776"/>
            <a:ext cx="8424816" cy="3985468"/>
            <a:chOff x="626478" y="2190833"/>
            <a:chExt cx="8424816" cy="3985468"/>
          </a:xfrm>
        </p:grpSpPr>
        <p:grpSp>
          <p:nvGrpSpPr>
            <p:cNvPr id="43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2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4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5C5C5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solidFill>
                      <a:schemeClr val="bg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800" b="0" i="0" u="none" strike="noStrike" cap="none" normalizeH="0" baseline="0" dirty="0">
                    <a:solidFill>
                      <a:schemeClr val="bg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solidFill>
                      <a:schemeClr val="bg1"/>
                    </a:solidFill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solidFill>
                      <a:schemeClr val="bg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1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5C5C5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solidFill>
                      <a:schemeClr val="bg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800" b="0" i="0" u="none" strike="noStrike" cap="none" normalizeH="0" baseline="0" dirty="0">
                    <a:solidFill>
                      <a:schemeClr val="bg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solidFill>
                      <a:schemeClr val="bg1"/>
                    </a:solidFill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solidFill>
                      <a:schemeClr val="bg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5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0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rgbClr val="5C5C5C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solidFill>
                      <a:schemeClr val="bg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solidFill>
                      <a:schemeClr val="bg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solidFill>
                      <a:schemeClr val="bg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solidFill>
                      <a:schemeClr val="bg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14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6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5" name="Rechteck 4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rgbClr val="00B050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9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55" name="5-&gt;6"/>
            <p:cNvCxnSpPr>
              <a:stCxn id="27" idx="2"/>
              <a:endCxn id="29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8-&gt;7"/>
            <p:cNvCxnSpPr>
              <a:cxnSpLocks/>
              <a:stCxn id="31" idx="0"/>
              <a:endCxn id="33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8-&gt;4"/>
            <p:cNvCxnSpPr>
              <a:stCxn id="31" idx="3"/>
              <a:endCxn id="35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7-&gt;4"/>
            <p:cNvCxnSpPr>
              <a:stCxn id="33" idx="3"/>
              <a:endCxn id="35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7-&gt;3"/>
            <p:cNvCxnSpPr>
              <a:stCxn id="33" idx="0"/>
              <a:endCxn id="13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4-&gt;2"/>
            <p:cNvCxnSpPr>
              <a:stCxn id="35" idx="0"/>
              <a:endCxn id="37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3-&gt;5"/>
            <p:cNvCxnSpPr>
              <a:cxnSpLocks/>
              <a:stCxn id="13" idx="2"/>
              <a:endCxn id="27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1-&gt;3"/>
            <p:cNvCxnSpPr>
              <a:stCxn id="5" idx="2"/>
              <a:endCxn id="13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58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457200" lvl="1" indent="0">
                    <a:buNone/>
                  </a:pPr>
                  <a:r>
                    <a:rPr lang="de-DE" dirty="0"/>
                    <a:t>Dora ist im Beispiel nicht gut geeignet, da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#2</m:t>
                      </m:r>
                    </m:oMath>
                  </a14:m>
                  <a:r>
                    <a:rPr lang="de-DE" dirty="0"/>
                    <a:t>,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#3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#4</m:t>
                      </m:r>
                    </m:oMath>
                  </a14:m>
                  <a:r>
                    <a:rPr lang="de-DE" dirty="0"/>
                    <a:t> false-negatives sind</a:t>
                  </a:r>
                </a:p>
              </p:txBody>
            </p:sp>
          </mc:Choice>
          <mc:Fallback xmlns="">
            <p:sp>
              <p:nvSpPr>
                <p:cNvPr id="94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blipFill>
                  <a:blip r:embed="rId14"/>
                  <a:stretch>
                    <a:fillRect t="-3448" b="-163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505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Reconnaissance (SR)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</a:t>
                </a:r>
                <a:r>
                  <a:rPr lang="de-DE" kern="0" dirty="0">
                    <a:solidFill>
                      <a:srgbClr val="0000CC"/>
                    </a:solidFill>
                  </a:rPr>
                  <a:t>Szenario Mengen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führen das Feature aus 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führen das Feature nicht aus (und die Menge aller Methoden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kern="0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Vorgehen: Untersuche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und unterteile </a:t>
                </a:r>
                <a:r>
                  <a:rPr lang="de-DE" kern="0" dirty="0">
                    <a:solidFill>
                      <a:srgbClr val="0000CC"/>
                    </a:solidFill>
                  </a:rPr>
                  <a:t>4 Gruppen</a:t>
                </a:r>
                <a:r>
                  <a:rPr lang="de-DE" kern="0" dirty="0"/>
                  <a:t>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kern="0" dirty="0"/>
                  <a:t>Möglicherweise beteiligt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 ker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|∃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„Mindestens ein Szenario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kern="0" dirty="0"/>
                  <a:t>Unerlässlich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i="1" ker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</a:t>
                </a:r>
                <a:r>
                  <a:rPr lang="de-DE" b="1" dirty="0"/>
                  <a:t>Jedes</a:t>
                </a:r>
                <a:r>
                  <a:rPr lang="de-DE" dirty="0"/>
                  <a:t> Szenario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kern="0" dirty="0"/>
                  <a:t>Spezifisch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𝑢𝑛𝑑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wird von </a:t>
                </a:r>
                <a:r>
                  <a:rPr lang="de-DE" b="1" dirty="0"/>
                  <a:t>keinem</a:t>
                </a:r>
                <a:r>
                  <a:rPr lang="de-DE" dirty="0"/>
                  <a:t> Szenario aus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ausgeführt"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de-DE" kern="0" dirty="0"/>
                  <a:t>Üblich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𝑒𝑥𝑒𝑐𝑢𝑡𝑒𝑠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„</a:t>
                </a:r>
                <a:r>
                  <a:rPr lang="de-DE" b="1" kern="0" dirty="0"/>
                  <a:t>Jedes</a:t>
                </a:r>
                <a:r>
                  <a:rPr lang="de-DE" kern="0" dirty="0"/>
                  <a:t> Szenario führt </a:t>
                </a:r>
                <a14:m>
                  <m:oMath xmlns:m="http://schemas.openxmlformats.org/officeDocument/2006/math">
                    <m:r>
                      <a:rPr lang="de-DE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kern="0" dirty="0"/>
                  <a:t> aus“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blipFill>
                <a:blip r:embed="rId3"/>
                <a:stretch>
                  <a:fillRect l="-675" t="-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0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Reconnaissance (SR)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</a:t>
                </a:r>
                <a:r>
                  <a:rPr lang="de-DE" kern="0" dirty="0">
                    <a:solidFill>
                      <a:srgbClr val="0000CC"/>
                    </a:solidFill>
                  </a:rPr>
                  <a:t>Szenario Mengen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führen das Feature aus 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führen das Feature nicht aus (und die Menge aller Methoden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kern="0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Vorgehen: Untersuche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und unterteile </a:t>
                </a:r>
                <a:r>
                  <a:rPr lang="de-DE" kern="0" dirty="0">
                    <a:solidFill>
                      <a:srgbClr val="0000CC"/>
                    </a:solidFill>
                  </a:rPr>
                  <a:t>4 Gruppen</a:t>
                </a:r>
                <a:r>
                  <a:rPr lang="de-DE" kern="0" dirty="0"/>
                  <a:t>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kern="0" dirty="0"/>
                  <a:t>Möglicherweise beteiligt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 ker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|∃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„Mindestens ein Szenario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kern="0" dirty="0"/>
                  <a:t>Unerlässlich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i="1" ker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</a:t>
                </a:r>
                <a:r>
                  <a:rPr lang="de-DE" b="1" dirty="0"/>
                  <a:t>Jedes</a:t>
                </a:r>
                <a:r>
                  <a:rPr lang="de-DE" dirty="0"/>
                  <a:t> Szenario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kern="0" dirty="0"/>
                  <a:t>Spezifisch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𝑢𝑛𝑑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wird von </a:t>
                </a:r>
                <a:r>
                  <a:rPr lang="de-DE" b="1" dirty="0"/>
                  <a:t>keinem</a:t>
                </a:r>
                <a:r>
                  <a:rPr lang="de-DE" dirty="0"/>
                  <a:t> Szenario aus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ausgeführt"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de-DE" kern="0" dirty="0"/>
                  <a:t>Üblich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𝑒𝑥𝑒𝑐𝑢𝑡𝑒𝑠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„</a:t>
                </a:r>
                <a:r>
                  <a:rPr lang="de-DE" b="1" kern="0" dirty="0"/>
                  <a:t>Jedes</a:t>
                </a:r>
                <a:r>
                  <a:rPr lang="de-DE" kern="0" dirty="0"/>
                  <a:t> Szenario führt </a:t>
                </a:r>
                <a14:m>
                  <m:oMath xmlns:m="http://schemas.openxmlformats.org/officeDocument/2006/math">
                    <m:r>
                      <a:rPr lang="de-DE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kern="0" dirty="0"/>
                  <a:t> aus“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blipFill>
                <a:blip r:embed="rId3"/>
                <a:stretch>
                  <a:fillRect l="-675" t="-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596336" y="2636912"/>
                <a:ext cx="936104" cy="10772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b="0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de-DE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sz="1600" b="0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de-DE" sz="1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de-DE" sz="1600" b="0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de-DE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de-DE" sz="1600" b="0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636912"/>
                <a:ext cx="936104" cy="1077218"/>
              </a:xfrm>
              <a:prstGeom prst="rect">
                <a:avLst/>
              </a:prstGeom>
              <a:blipFill>
                <a:blip r:embed="rId4"/>
                <a:stretch>
                  <a:fillRect l="-2564" b="-618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587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Reconnaissance (SR)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68760"/>
                <a:ext cx="8229600" cy="5410200"/>
              </a:xfrm>
            </p:spPr>
            <p:txBody>
              <a:bodyPr/>
              <a:lstStyle/>
              <a:p>
                <a:r>
                  <a:rPr lang="de-DE" dirty="0"/>
                  <a:t>Ausgabe: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 zu jedem Feature und einmalig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Im Beispiel:</a:t>
                </a:r>
              </a:p>
              <a:p>
                <a:r>
                  <a:rPr lang="de-DE" dirty="0"/>
                  <a:t>Eingabe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entspricht einem automatischen Speichern</a:t>
                </a:r>
              </a:p>
              <a:p>
                <a:pPr marL="0" indent="0">
                  <a:buNone/>
                </a:pPr>
                <a:r>
                  <a:rPr lang="de-DE" dirty="0"/>
                  <a:t>	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dirty="0"/>
                  <a:t> entspricht zwei versch. manuellen Speicherungen</a:t>
                </a:r>
                <a:endParaRPr lang="de-DE" baseline="30000" dirty="0"/>
              </a:p>
              <a:p>
                <a:r>
                  <a:rPr lang="de-DE" dirty="0"/>
                  <a:t>Beide </a:t>
                </a:r>
                <a:r>
                  <a:rPr lang="de-DE" dirty="0" err="1"/>
                  <a:t>Execution</a:t>
                </a:r>
                <a:r>
                  <a:rPr lang="de-DE" dirty="0"/>
                  <a:t> Traces sind sehr ähnlich da automatisches Speichern auf manuellem Aufbaut</a:t>
                </a:r>
              </a:p>
              <a:p>
                <a:r>
                  <a:rPr lang="de-DE" dirty="0"/>
                  <a:t>Ausgabe für das </a:t>
                </a:r>
                <a:r>
                  <a:rPr lang="de-DE" dirty="0" err="1"/>
                  <a:t>automaticSaveFile</a:t>
                </a:r>
                <a:r>
                  <a:rPr lang="de-DE" dirty="0"/>
                  <a:t>-Feature</a:t>
                </a:r>
              </a:p>
              <a:p>
                <a:pPr lvl="1"/>
                <a:r>
                  <a:rPr lang="de-DE" dirty="0">
                    <a:latin typeface="+mj-lt"/>
                  </a:rPr>
                  <a:t>M</a:t>
                </a:r>
                <a:r>
                  <a:rPr lang="de-DE" i="0" dirty="0">
                    <a:latin typeface="+mj-lt"/>
                  </a:rPr>
                  <a:t>öglicherweise beteiligt</a:t>
                </a:r>
                <a:r>
                  <a:rPr lang="de-DE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de-DE" b="0" i="0" dirty="0">
                    <a:latin typeface="+mj-lt"/>
                  </a:rPr>
                  <a:t> </a:t>
                </a:r>
              </a:p>
              <a:p>
                <a:pPr lvl="1"/>
                <a:r>
                  <a:rPr lang="de-DE" b="0" i="0" dirty="0">
                    <a:latin typeface="+mj-lt"/>
                  </a:rPr>
                  <a:t>Unerlässlich: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{#2,#4}</m:t>
                    </m:r>
                  </m:oMath>
                </a14:m>
                <a:endParaRPr lang="de-DE" b="0" i="0" dirty="0">
                  <a:latin typeface="+mj-lt"/>
                </a:endParaRPr>
              </a:p>
              <a:p>
                <a:pPr lvl="1"/>
                <a:r>
                  <a:rPr lang="de-DE" dirty="0"/>
                  <a:t>Spezifisch: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#1</m:t>
                        </m:r>
                      </m:e>
                    </m:d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Üblich: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={#3,#5,#6}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68760"/>
                <a:ext cx="8229600" cy="5410200"/>
              </a:xfrm>
              <a:blipFill>
                <a:blip r:embed="rId3"/>
                <a:stretch>
                  <a:fillRect l="-741" t="-4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19200" y="6019800"/>
            <a:ext cx="7772400" cy="685800"/>
            <a:chOff x="768" y="3792"/>
            <a:chExt cx="4896" cy="43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68" y="3865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lvl="1" indent="0">
                <a:buNone/>
              </a:pPr>
              <a:r>
                <a:rPr lang="de-DE" dirty="0"/>
                <a:t>SR ist im Beispiel gut geeignet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32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Revelle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445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Aufbau auf weiteren Techniken: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Marcus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Anwendung von LSI unter Zuhilfenahme üblicher Programmierstyle zu Identifizierung der Token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Inkrementelles Filtern der Dokumente durch den User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Poshyvanyk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Ordnen der Liste nach Marcus‘-Algorithmus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Ausführen zweierlei Szenario Mengen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) und ordnen der Methoden anhand der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vorkommen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Ergebnis: gewichtete Summe beider Werte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Liu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Das selbe wie Poshyvanyk aber mit nur einem Szenario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kern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zur Verbesserung des Useraufwands mit </a:t>
                </a:r>
                <a:r>
                  <a:rPr lang="de-DE" dirty="0"/>
                  <a:t>Inkaufnahme </a:t>
                </a:r>
                <a:r>
                  <a:rPr lang="de-DE" kern="0" dirty="0"/>
                  <a:t>des möglichen Präzisionsverlust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445968"/>
              </a:xfrm>
              <a:prstGeom prst="rect">
                <a:avLst/>
              </a:prstGeom>
              <a:blipFill>
                <a:blip r:embed="rId3"/>
                <a:stretch>
                  <a:fillRect l="-675" t="-11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1705360" y="1650078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Revelle</a:t>
            </a:r>
            <a:endParaRPr lang="de-DE" sz="1800" dirty="0"/>
          </a:p>
        </p:txBody>
      </p:sp>
      <p:sp>
        <p:nvSpPr>
          <p:cNvPr id="5" name="Textfeld 4"/>
          <p:cNvSpPr txBox="1"/>
          <p:nvPr/>
        </p:nvSpPr>
        <p:spPr>
          <a:xfrm>
            <a:off x="3612713" y="165007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Liu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005502" y="1634659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Poshyvanyk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7438640" y="16423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Markus</a:t>
            </a:r>
          </a:p>
        </p:txBody>
      </p:sp>
      <p:cxnSp>
        <p:nvCxnSpPr>
          <p:cNvPr id="10" name="Gerade Verbindung mit Pfeil 9"/>
          <p:cNvCxnSpPr>
            <a:cxnSpLocks/>
            <a:stCxn id="2" idx="3"/>
            <a:endCxn id="5" idx="1"/>
          </p:cNvCxnSpPr>
          <p:nvPr/>
        </p:nvCxnSpPr>
        <p:spPr bwMode="auto">
          <a:xfrm>
            <a:off x="2747633" y="1850133"/>
            <a:ext cx="865080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Gerade Verbindung mit Pfeil 11"/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4140422" y="1842423"/>
            <a:ext cx="865080" cy="77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Gerade Verbindung mit Pfeil 13"/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6573560" y="1827004"/>
            <a:ext cx="865080" cy="77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5343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1. Einführung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43658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Richtsatz: Ein </a:t>
            </a:r>
            <a:r>
              <a:rPr lang="de-DE" altLang="en-US" dirty="0">
                <a:solidFill>
                  <a:srgbClr val="0000CC"/>
                </a:solidFill>
              </a:rPr>
              <a:t>Feature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implementiert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eine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Systemanforderung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Kann sowohl </a:t>
            </a:r>
            <a:r>
              <a:rPr lang="de-DE" altLang="en-US" dirty="0">
                <a:solidFill>
                  <a:srgbClr val="0000CC"/>
                </a:solidFill>
              </a:rPr>
              <a:t>funktional</a:t>
            </a:r>
            <a:r>
              <a:rPr lang="de-DE" altLang="en-US" dirty="0"/>
              <a:t> als auch </a:t>
            </a:r>
            <a:r>
              <a:rPr lang="de-DE" altLang="en-US" dirty="0">
                <a:solidFill>
                  <a:srgbClr val="0000CC"/>
                </a:solidFill>
              </a:rPr>
              <a:t>nicht-funktional</a:t>
            </a:r>
            <a:r>
              <a:rPr lang="de-DE" altLang="en-US" dirty="0"/>
              <a:t> sein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Bestandteile eines Features nach Rajlich und Chen</a:t>
            </a:r>
            <a:r>
              <a:rPr lang="de-DE" altLang="en-US" baseline="30000" dirty="0"/>
              <a:t>1</a:t>
            </a:r>
            <a:r>
              <a:rPr lang="de-DE" alt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Name</a:t>
            </a:r>
            <a:r>
              <a:rPr lang="de-DE" altLang="en-US" dirty="0"/>
              <a:t>: der Name des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Intension</a:t>
            </a:r>
            <a:r>
              <a:rPr lang="de-DE" altLang="en-US" dirty="0"/>
              <a:t>: Beschreibung was das Feature tun soll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Extension</a:t>
            </a:r>
            <a:r>
              <a:rPr lang="de-DE" altLang="en-US" dirty="0"/>
              <a:t>: Software Artefakte für die Intension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Feature Location ist wichtig für die </a:t>
            </a:r>
            <a:r>
              <a:rPr lang="de-DE" dirty="0"/>
              <a:t>Produktlinienentwicklung, bei: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Überblick über aller vorhandenen Feature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Hierarchischer Aufbau von Software Produkten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Systematische Wiederverwendung von Code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9160" y="6309320"/>
            <a:ext cx="853244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baseline="30000" dirty="0"/>
              <a:t>1</a:t>
            </a:r>
            <a:r>
              <a:rPr lang="de-DE" kern="0" dirty="0"/>
              <a:t>: </a:t>
            </a:r>
            <a:r>
              <a:rPr lang="en-US" sz="1400" dirty="0"/>
              <a:t>V. Rajlich und K. Chen, Case Study of Feature Location Using </a:t>
            </a:r>
            <a:r>
              <a:rPr lang="en-US" sz="1400" dirty="0" err="1"/>
              <a:t>Depen</a:t>
            </a:r>
            <a:r>
              <a:rPr lang="de-DE" sz="1400" dirty="0" err="1"/>
              <a:t>dence</a:t>
            </a:r>
            <a:r>
              <a:rPr lang="de-DE" sz="1400" dirty="0"/>
              <a:t> Graph. IWPC, 2000</a:t>
            </a:r>
            <a:endParaRPr lang="de-DE" sz="1400" kern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Revelle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Eingabe: ein </a:t>
                </a:r>
                <a:r>
                  <a:rPr lang="de-DE" b="0" i="0" dirty="0">
                    <a:latin typeface="+mj-lt"/>
                  </a:rPr>
                  <a:t>Szenario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b="0" i="0" dirty="0">
                    <a:latin typeface="+mj-lt"/>
                  </a:rPr>
                  <a:t>, welches</a:t>
                </a:r>
                <a:r>
                  <a:rPr lang="de-DE" dirty="0"/>
                  <a:t> das Feature ausführen</a:t>
                </a:r>
              </a:p>
              <a:p>
                <a:r>
                  <a:rPr lang="de-DE" dirty="0"/>
                  <a:t>Vorgehen: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Ausführung des Szenarios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dirty="0"/>
                  <a:t> und Aufbauen des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HITS-Algorithmus auf dem generierten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Filtern von Ecken mit besonders</a:t>
                </a:r>
              </a:p>
              <a:p>
                <a:pPr marL="857250" lvl="1" indent="-457200"/>
                <a:r>
                  <a:rPr lang="de-DE" dirty="0"/>
                  <a:t>Niedrigen Authority-Werten</a:t>
                </a:r>
              </a:p>
              <a:p>
                <a:pPr marL="857250" lvl="1" indent="-457200"/>
                <a:r>
                  <a:rPr lang="de-DE" dirty="0"/>
                  <a:t>Hohen Hub-Werten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Ordnen der übrigen Methoden mittels Lius Algorithmus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6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1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Eingabe: ein </a:t>
                </a:r>
                <a:r>
                  <a:rPr lang="de-DE" b="0" i="0" dirty="0">
                    <a:latin typeface="+mj-lt"/>
                  </a:rPr>
                  <a:t>Szenario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b="0" i="0" dirty="0">
                    <a:latin typeface="+mj-lt"/>
                  </a:rPr>
                  <a:t>, welches</a:t>
                </a:r>
                <a:r>
                  <a:rPr lang="de-DE" dirty="0"/>
                  <a:t> das Feature ausführen</a:t>
                </a:r>
              </a:p>
              <a:p>
                <a:r>
                  <a:rPr lang="de-DE" dirty="0"/>
                  <a:t>Vorgehen: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Ausführung des Szenarios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dirty="0"/>
                  <a:t> und Aufbauen des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HITS-Algorithmus auf dem generierten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Filtern von Ecken mit besonders</a:t>
                </a:r>
              </a:p>
              <a:p>
                <a:pPr marL="857250" lvl="1" indent="-457200"/>
                <a:r>
                  <a:rPr lang="de-DE" dirty="0"/>
                  <a:t>Niedrigen Authority-Werten</a:t>
                </a:r>
              </a:p>
              <a:p>
                <a:pPr marL="857250" lvl="1" indent="-457200"/>
                <a:r>
                  <a:rPr lang="de-DE" dirty="0"/>
                  <a:t>Hohen Hub-Werten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Ordnen der übrigen Methoden mittels Lius Algorithmus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Im Beispiel:</a:t>
                </a:r>
              </a:p>
              <a:p>
                <a:pPr marL="0" indent="0">
                  <a:buNone/>
                </a:pPr>
                <a:r>
                  <a:rPr lang="de-DE" dirty="0"/>
                  <a:t>Schritt 1&amp;2: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#3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#6</m:t>
                    </m:r>
                  </m:oMath>
                </a14:m>
                <a:r>
                  <a:rPr lang="de-DE" dirty="0"/>
                  <a:t> werden ausgeführt und per HITS-		       Algorithmus geordnet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6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1187624" y="5733256"/>
            <a:ext cx="6604495" cy="605844"/>
            <a:chOff x="1392893" y="2057089"/>
            <a:chExt cx="6604495" cy="605844"/>
          </a:xfrm>
        </p:grpSpPr>
        <p:cxnSp>
          <p:nvCxnSpPr>
            <p:cNvPr id="6" name="5-&gt;6"/>
            <p:cNvCxnSpPr>
              <a:cxnSpLocks/>
              <a:stCxn id="9" idx="6"/>
              <a:endCxn id="8" idx="2"/>
            </p:cNvCxnSpPr>
            <p:nvPr/>
          </p:nvCxnSpPr>
          <p:spPr bwMode="auto">
            <a:xfrm>
              <a:off x="6206284" y="2360012"/>
              <a:ext cx="576065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3-&gt;5"/>
            <p:cNvCxnSpPr>
              <a:cxnSpLocks/>
              <a:stCxn id="10" idx="6"/>
              <a:endCxn id="9" idx="2"/>
            </p:cNvCxnSpPr>
            <p:nvPr/>
          </p:nvCxnSpPr>
          <p:spPr bwMode="auto">
            <a:xfrm>
              <a:off x="4409799" y="2360012"/>
              <a:ext cx="57606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P6"/>
                <p:cNvSpPr/>
                <p:nvPr/>
              </p:nvSpPr>
              <p:spPr bwMode="auto">
                <a:xfrm>
                  <a:off x="6782349" y="2057091"/>
                  <a:ext cx="1215039" cy="605842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2349" y="2057091"/>
                  <a:ext cx="1215039" cy="60584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P5"/>
                <p:cNvSpPr/>
                <p:nvPr/>
              </p:nvSpPr>
              <p:spPr bwMode="auto">
                <a:xfrm>
                  <a:off x="4985863" y="2057091"/>
                  <a:ext cx="1220421" cy="6058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9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85863" y="2057091"/>
                  <a:ext cx="1220421" cy="60584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P3"/>
                <p:cNvSpPr/>
                <p:nvPr/>
              </p:nvSpPr>
              <p:spPr bwMode="auto">
                <a:xfrm>
                  <a:off x="3189378" y="2057091"/>
                  <a:ext cx="1220421" cy="6058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0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9378" y="2057091"/>
                  <a:ext cx="1220421" cy="60584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P3"/>
                <p:cNvSpPr/>
                <p:nvPr/>
              </p:nvSpPr>
              <p:spPr bwMode="auto">
                <a:xfrm>
                  <a:off x="1392893" y="2057089"/>
                  <a:ext cx="1220421" cy="6058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1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893" y="2057089"/>
                  <a:ext cx="1220421" cy="60584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3-&gt;5"/>
            <p:cNvCxnSpPr>
              <a:cxnSpLocks/>
            </p:cNvCxnSpPr>
            <p:nvPr/>
          </p:nvCxnSpPr>
          <p:spPr bwMode="auto">
            <a:xfrm>
              <a:off x="2613314" y="2360010"/>
              <a:ext cx="57606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4746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95400"/>
                <a:ext cx="8229600" cy="54459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Schritt 3:	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#1</m:t>
                    </m:r>
                  </m:oMath>
                </a14:m>
                <a:r>
                  <a:rPr lang="de-DE" dirty="0"/>
                  <a:t> wird raus gefiltert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b="0" i="0" dirty="0"/>
                  <a:t>)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Schritt 4: 	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#3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#6</m:t>
                    </m:r>
                  </m:oMath>
                </a14:m>
                <a:r>
                  <a:rPr lang="de-DE" dirty="0"/>
                  <a:t> werden dann per LSI geordnet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95400"/>
                <a:ext cx="8229600" cy="5445968"/>
              </a:xfrm>
              <a:blipFill>
                <a:blip r:embed="rId3"/>
                <a:stretch>
                  <a:fillRect l="-741" t="-5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Nach Schritt 3"/>
          <p:cNvGrpSpPr/>
          <p:nvPr/>
        </p:nvGrpSpPr>
        <p:grpSpPr>
          <a:xfrm>
            <a:off x="2627784" y="1776304"/>
            <a:ext cx="4808010" cy="605842"/>
            <a:chOff x="3404356" y="1733812"/>
            <a:chExt cx="5888448" cy="726057"/>
          </a:xfrm>
        </p:grpSpPr>
        <p:cxnSp>
          <p:nvCxnSpPr>
            <p:cNvPr id="53" name="5-&gt;6"/>
            <p:cNvCxnSpPr>
              <a:cxnSpLocks/>
              <a:stCxn id="57" idx="6"/>
              <a:endCxn id="56" idx="2"/>
            </p:cNvCxnSpPr>
            <p:nvPr/>
          </p:nvCxnSpPr>
          <p:spPr bwMode="auto">
            <a:xfrm>
              <a:off x="7099210" y="2096841"/>
              <a:ext cx="705516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3-&gt;5"/>
            <p:cNvCxnSpPr>
              <a:cxnSpLocks/>
              <a:stCxn id="58" idx="6"/>
              <a:endCxn id="57" idx="2"/>
            </p:cNvCxnSpPr>
            <p:nvPr/>
          </p:nvCxnSpPr>
          <p:spPr bwMode="auto">
            <a:xfrm>
              <a:off x="4899025" y="2096840"/>
              <a:ext cx="705515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P6"/>
                <p:cNvSpPr/>
                <p:nvPr/>
              </p:nvSpPr>
              <p:spPr bwMode="auto">
                <a:xfrm>
                  <a:off x="7804726" y="1733812"/>
                  <a:ext cx="1488078" cy="726057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6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04726" y="1733812"/>
                  <a:ext cx="1488078" cy="72605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P5"/>
                <p:cNvSpPr/>
                <p:nvPr/>
              </p:nvSpPr>
              <p:spPr bwMode="auto">
                <a:xfrm>
                  <a:off x="5604540" y="1733812"/>
                  <a:ext cx="14946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7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4540" y="1733812"/>
                  <a:ext cx="1494669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P3"/>
                <p:cNvSpPr/>
                <p:nvPr/>
              </p:nvSpPr>
              <p:spPr bwMode="auto">
                <a:xfrm>
                  <a:off x="3404356" y="1733812"/>
                  <a:ext cx="14946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8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4356" y="1733812"/>
                  <a:ext cx="1494669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uppieren 76"/>
          <p:cNvGrpSpPr/>
          <p:nvPr/>
        </p:nvGrpSpPr>
        <p:grpSpPr>
          <a:xfrm>
            <a:off x="2483768" y="2863049"/>
            <a:ext cx="6336704" cy="2394182"/>
            <a:chOff x="1619672" y="4186313"/>
            <a:chExt cx="6336704" cy="2394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1619672" y="4186313"/>
                  <a:ext cx="3827179" cy="23941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𝑎𝑢𝑡𝑜𝑚𝑎𝑡𝑖𝑐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𝑓𝑖𝑙𝑒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𝑓𝑟𝑒𝑒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𝑖𝑛𝑡𝑒𝑟𝑛𝑎𝑙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𝑚𝑎𝑝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𝑚𝑖𝑛𝑑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𝑠𝑎𝑣𝑒</m:t>
                            </m:r>
                          </m:e>
                        </m:mr>
                      </m:m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de-DE" sz="1600" dirty="0"/>
                    <a:t>, </a:t>
                  </a:r>
                  <a14:m>
                    <m:oMath xmlns:m="http://schemas.openxmlformats.org/officeDocument/2006/math"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4186313"/>
                  <a:ext cx="3827179" cy="23941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472350" y="5198738"/>
                  <a:ext cx="2484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⇒ </m:t>
                      </m:r>
                    </m:oMath>
                  </a14:m>
                  <a:r>
                    <a:rPr lang="de-DE" sz="1800" dirty="0"/>
                    <a:t>Alle gleich passend</a:t>
                  </a: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50" y="5198738"/>
                  <a:ext cx="2484026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hteck: abgerundete Ecken 73"/>
            <p:cNvSpPr/>
            <p:nvPr/>
          </p:nvSpPr>
          <p:spPr bwMode="auto">
            <a:xfrm>
              <a:off x="3131840" y="4437111"/>
              <a:ext cx="2088232" cy="207971"/>
            </a:xfrm>
            <a:prstGeom prst="roundRect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hteck: abgerundete Ecken 74"/>
            <p:cNvSpPr/>
            <p:nvPr/>
          </p:nvSpPr>
          <p:spPr bwMode="auto">
            <a:xfrm>
              <a:off x="3131840" y="4687909"/>
              <a:ext cx="2088232" cy="207971"/>
            </a:xfrm>
            <a:prstGeom prst="roundRect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Rechteck: abgerundete Ecken 75"/>
            <p:cNvSpPr/>
            <p:nvPr/>
          </p:nvSpPr>
          <p:spPr bwMode="auto">
            <a:xfrm>
              <a:off x="3131840" y="6336000"/>
              <a:ext cx="2088232" cy="207971"/>
            </a:xfrm>
            <a:prstGeom prst="roundRect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79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80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457200" lvl="1" indent="0">
                    <a:buNone/>
                  </a:pPr>
                  <a:r>
                    <a:rPr lang="de-DE" dirty="0"/>
                    <a:t>Revelle ist im Beispiel nicht gut geeignet, da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#5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#6</m:t>
                      </m:r>
                    </m:oMath>
                  </a14:m>
                  <a:r>
                    <a:rPr lang="de-DE" dirty="0"/>
                    <a:t> false-positive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#1</m:t>
                      </m:r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#2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#4</m:t>
                      </m:r>
                    </m:oMath>
                  </a14:m>
                  <a:r>
                    <a:rPr lang="de-DE" dirty="0"/>
                    <a:t> false-negatives </a:t>
                  </a:r>
                </a:p>
              </p:txBody>
            </p:sp>
          </mc:Choice>
          <mc:Fallback xmlns="">
            <p:sp>
              <p:nvSpPr>
                <p:cNvPr id="81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blipFill>
                  <a:blip r:embed="rId9"/>
                  <a:stretch>
                    <a:fillRect t="-3448" b="-163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4148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828676" y="5867400"/>
            <a:ext cx="7486650" cy="500062"/>
            <a:chOff x="240" y="912"/>
            <a:chExt cx="4716" cy="315"/>
          </a:xfrm>
        </p:grpSpPr>
        <p:grpSp>
          <p:nvGrpSpPr>
            <p:cNvPr id="39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41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2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4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Fazit</a:t>
                </a:r>
              </a:p>
            </p:txBody>
          </p:sp>
          <p:sp>
            <p:nvSpPr>
              <p:cNvPr id="43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4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6.</a:t>
                </a:r>
              </a:p>
            </p:txBody>
          </p:sp>
        </p:grpSp>
        <p:sp>
          <p:nvSpPr>
            <p:cNvPr id="40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8857371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762000" y="1295400"/>
            <a:ext cx="8229600" cy="54459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Das Feld der Feature Location ist aktuell obwohl es schon seit ca. 1987 existiert </a:t>
            </a:r>
          </a:p>
          <a:p>
            <a:r>
              <a:rPr lang="de-DE" kern="0" dirty="0"/>
              <a:t>Es gibt keine Technik die immer perfekte Ergebnisse liefert</a:t>
            </a:r>
          </a:p>
          <a:p>
            <a:r>
              <a:rPr lang="de-DE" kern="0" dirty="0"/>
              <a:t>Weitere vielversprechende Techniken sind noch im Stadium der Entwicklung und Forschung wie z.B.</a:t>
            </a:r>
          </a:p>
          <a:p>
            <a:pPr marL="0" indent="0" algn="ctr">
              <a:buNone/>
            </a:pPr>
            <a:r>
              <a:rPr lang="de-DE" kern="0" dirty="0" err="1"/>
              <a:t>Static</a:t>
            </a:r>
            <a:r>
              <a:rPr lang="de-DE" kern="0" dirty="0"/>
              <a:t> Non Interactive Approach of Feature Location (SNIAFL)</a:t>
            </a:r>
          </a:p>
          <a:p>
            <a:endParaRPr lang="de-DE" kern="0" dirty="0"/>
          </a:p>
          <a:p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184602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Fin.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219200" y="3276600"/>
            <a:ext cx="596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800">
                <a:solidFill>
                  <a:schemeClr val="tx2"/>
                </a:solidFill>
              </a:rPr>
              <a:t>Wir danken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88477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5071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2. Freemind Beispiel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399"/>
            <a:ext cx="8229600" cy="2242505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Open Source Freemind Mindmap Programm</a:t>
            </a:r>
          </a:p>
          <a:p>
            <a:pPr eaLnBrk="1" hangingPunct="1"/>
            <a:r>
              <a:rPr lang="de-DE" altLang="en-US" sz="1800" dirty="0"/>
              <a:t>Zu untersuchendes Feature: „</a:t>
            </a:r>
            <a:r>
              <a:rPr lang="de-DE" altLang="en-US" sz="1800" dirty="0" err="1">
                <a:solidFill>
                  <a:srgbClr val="0000CC"/>
                </a:solidFill>
              </a:rPr>
              <a:t>automatic</a:t>
            </a:r>
            <a:r>
              <a:rPr lang="de-DE" altLang="en-US" sz="1800" dirty="0">
                <a:solidFill>
                  <a:srgbClr val="0000CC"/>
                </a:solidFill>
              </a:rPr>
              <a:t> save </a:t>
            </a:r>
            <a:r>
              <a:rPr lang="de-DE" altLang="en-US" sz="1800" dirty="0" err="1">
                <a:solidFill>
                  <a:srgbClr val="0000CC"/>
                </a:solidFill>
              </a:rPr>
              <a:t>file</a:t>
            </a:r>
            <a:r>
              <a:rPr lang="de-DE" altLang="en-US" sz="1800" dirty="0"/>
              <a:t>“-Funktion</a:t>
            </a:r>
          </a:p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		              gewissen Event</a:t>
            </a:r>
          </a:p>
          <a:p>
            <a:pPr lvl="1" eaLnBrk="1" hangingPunct="1"/>
            <a:r>
              <a:rPr lang="de-DE" altLang="en-US" sz="1800" dirty="0"/>
              <a:t>Extension: #1, #2, #3, #4</a:t>
            </a:r>
          </a:p>
          <a:p>
            <a:pPr marL="0" indent="0" eaLnBrk="1" hangingPunct="1">
              <a:buNone/>
            </a:pPr>
            <a:endParaRPr lang="de-DE" altLang="en-US" sz="1800" dirty="0"/>
          </a:p>
          <a:p>
            <a:pPr eaLnBrk="1" hangingPunct="1"/>
            <a:endParaRPr lang="de-DE" altLang="en-US" sz="1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8177" y="3028125"/>
            <a:ext cx="791445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dirty="0"/>
          </a:p>
        </p:txBody>
      </p:sp>
      <p:grpSp>
        <p:nvGrpSpPr>
          <p:cNvPr id="5" name="Callgraph"/>
          <p:cNvGrpSpPr/>
          <p:nvPr/>
        </p:nvGrpSpPr>
        <p:grpSpPr>
          <a:xfrm>
            <a:off x="715387" y="3537904"/>
            <a:ext cx="7560036" cy="3228492"/>
            <a:chOff x="626478" y="2190833"/>
            <a:chExt cx="8424816" cy="3985468"/>
          </a:xfrm>
        </p:grpSpPr>
        <p:grpSp>
          <p:nvGrpSpPr>
            <p:cNvPr id="6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7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8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9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10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11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12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25" name="Rechteck 24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doAutomaticSave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6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2</a:t>
                </a:r>
                <a:endPara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23" name="Rechteck 22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4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15" name="5-&gt;6"/>
            <p:cNvCxnSpPr>
              <a:stCxn id="31" idx="2"/>
              <a:endCxn id="33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8-&gt;7"/>
            <p:cNvCxnSpPr>
              <a:cxnSpLocks/>
              <a:stCxn id="37" idx="0"/>
              <a:endCxn id="35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4"/>
            <p:cNvCxnSpPr>
              <a:stCxn id="37" idx="3"/>
              <a:endCxn id="29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7-&gt;4"/>
            <p:cNvCxnSpPr>
              <a:stCxn id="35" idx="3"/>
              <a:endCxn id="29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3"/>
            <p:cNvCxnSpPr>
              <a:stCxn id="35" idx="0"/>
              <a:endCxn id="27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4-&gt;2"/>
            <p:cNvCxnSpPr>
              <a:stCxn id="29" idx="0"/>
              <a:endCxn id="25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3-&gt;5"/>
            <p:cNvCxnSpPr>
              <a:cxnSpLocks/>
              <a:stCxn id="27" idx="2"/>
              <a:endCxn id="31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1-&gt;3"/>
            <p:cNvCxnSpPr>
              <a:stCxn id="23" idx="2"/>
              <a:endCxn id="27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847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67" name="Callgraph"/>
          <p:cNvGrpSpPr/>
          <p:nvPr/>
        </p:nvGrpSpPr>
        <p:grpSpPr>
          <a:xfrm>
            <a:off x="566784" y="1268760"/>
            <a:ext cx="8424816" cy="3985468"/>
            <a:chOff x="626478" y="2190833"/>
            <a:chExt cx="8424816" cy="3985468"/>
          </a:xfrm>
        </p:grpSpPr>
        <p:grpSp>
          <p:nvGrpSpPr>
            <p:cNvPr id="43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2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4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1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5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0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14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6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5" name="Rechteck 4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9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55" name="5-&gt;6"/>
            <p:cNvCxnSpPr>
              <a:stCxn id="27" idx="2"/>
              <a:endCxn id="29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8-&gt;7"/>
            <p:cNvCxnSpPr>
              <a:cxnSpLocks/>
              <a:stCxn id="31" idx="0"/>
              <a:endCxn id="33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8-&gt;4"/>
            <p:cNvCxnSpPr>
              <a:stCxn id="31" idx="3"/>
              <a:endCxn id="35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7-&gt;4"/>
            <p:cNvCxnSpPr>
              <a:stCxn id="33" idx="3"/>
              <a:endCxn id="35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7-&gt;3"/>
            <p:cNvCxnSpPr>
              <a:stCxn id="33" idx="0"/>
              <a:endCxn id="13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4-&gt;2"/>
            <p:cNvCxnSpPr>
              <a:stCxn id="35" idx="0"/>
              <a:endCxn id="37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3-&gt;5"/>
            <p:cNvCxnSpPr>
              <a:cxnSpLocks/>
              <a:stCxn id="13" idx="2"/>
              <a:endCxn id="27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1-&gt;3"/>
            <p:cNvCxnSpPr>
              <a:stCxn id="5" idx="2"/>
              <a:endCxn id="13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056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2636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3436938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altLang="en-US" dirty="0"/>
                  <a:t>Sucht Relationen zwischen Objekten und Attributen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altLang="en-US" dirty="0"/>
                  <a:t>Ziel ist die Ableitung sog. Konzepte: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altLang="en-US" dirty="0"/>
                  <a:t>Extension: eine Menge von Objekten (hier: Methoden)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altLang="en-US" dirty="0"/>
                  <a:t>Intension:  eine Menge von Attributen (hier: Token) die </a:t>
                </a:r>
                <a:r>
                  <a:rPr lang="de-DE" altLang="en-US" dirty="0">
                    <a:solidFill>
                      <a:srgbClr val="FF0000"/>
                    </a:solidFill>
                  </a:rPr>
                  <a:t>jedes</a:t>
                </a:r>
                <a:r>
                  <a:rPr lang="de-DE" altLang="en-US" dirty="0"/>
                  <a:t> 		  Objekt der Extension hat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altLang="en-US" dirty="0"/>
                  <a:t>Hinweis: </a:t>
                </a:r>
                <a:r>
                  <a:rPr lang="de-DE" altLang="en-US" dirty="0">
                    <a:solidFill>
                      <a:srgbClr val="FF0000"/>
                    </a:solidFill>
                  </a:rPr>
                  <a:t>Extension (Konzept) </a:t>
                </a:r>
                <a:r>
                  <a:rPr lang="de-DE" dirty="0">
                    <a:solidFill>
                      <a:srgbClr val="FF0000"/>
                    </a:solidFill>
                  </a:rPr>
                  <a:t>≠ Extension (Feature)</a:t>
                </a:r>
                <a:endParaRPr lang="de-DE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/>
                  <a:t>Vorgehensweise: 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identifizieren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Kleinschreibung aller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Erstellen der alphabetisch geordneten Inzidenztabelle 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lvl="1" eaLnBrk="1" hangingPunct="1">
                  <a:lnSpc>
                    <a:spcPct val="90000"/>
                  </a:lnSpc>
                </a:pPr>
                <a:endParaRPr lang="de-DE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de-DE" altLang="en-US" dirty="0"/>
              </a:p>
              <a:p>
                <a:pPr lvl="1" eaLnBrk="1" hangingPunct="1">
                  <a:lnSpc>
                    <a:spcPct val="90000"/>
                  </a:lnSpc>
                </a:pPr>
                <a:endParaRPr lang="de-DE" altLang="en-US" dirty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3436938"/>
              </a:xfrm>
              <a:blipFill>
                <a:blip r:embed="rId3"/>
                <a:stretch>
                  <a:fillRect l="-667" t="-1776" b="-49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Formale Konzept Analyse (FCA)</a:t>
            </a:r>
            <a:endParaRPr lang="de-DE" dirty="0"/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2212349" y="4005064"/>
            <a:ext cx="736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800" dirty="0"/>
              <a:t>Start: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/>
              <p:cNvSpPr/>
              <p:nvPr/>
            </p:nvSpPr>
            <p:spPr bwMode="auto">
              <a:xfrm>
                <a:off x="3275856" y="3999682"/>
                <a:ext cx="5201189" cy="360040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charset="0"/>
                  </a:rPr>
                  <a:t>=</a:t>
                </a:r>
                <a:r>
                  <a:rPr lang="de-DE" sz="1800" dirty="0" err="1">
                    <a:latin typeface="Arial" charset="0"/>
                  </a:rPr>
                  <a:t>MindMapMapModel.doAutomaticSave.run</a:t>
                </a:r>
                <a:r>
                  <a:rPr lang="de-DE" sz="1800" dirty="0">
                    <a:latin typeface="Arial" charset="0"/>
                  </a:rPr>
                  <a:t>()</a:t>
                </a:r>
                <a:endParaRPr kumimoji="0" lang="de-DE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Rechteck: abgerundete Eck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3999682"/>
                <a:ext cx="5201189" cy="360040"/>
              </a:xfrm>
              <a:prstGeom prst="roundRect">
                <a:avLst/>
              </a:prstGeom>
              <a:blipFill>
                <a:blip r:embed="rId4"/>
                <a:stretch>
                  <a:fillRect t="-8197" b="-2623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: abgerundete Ecken 5"/>
          <p:cNvSpPr/>
          <p:nvPr/>
        </p:nvSpPr>
        <p:spPr bwMode="auto">
          <a:xfrm>
            <a:off x="3287688" y="4553960"/>
            <a:ext cx="5201189" cy="36004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Arial" charset="0"/>
              </a:rPr>
              <a:t>Mind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Map</a:t>
            </a:r>
            <a:r>
              <a:rPr lang="de-DE" sz="1800" dirty="0">
                <a:latin typeface="Arial" charset="0"/>
              </a:rPr>
              <a:t> Model do Automatic Save </a:t>
            </a:r>
            <a:r>
              <a:rPr lang="de-DE" sz="1800" dirty="0" err="1">
                <a:latin typeface="Arial" charset="0"/>
              </a:rPr>
              <a:t>run</a:t>
            </a:r>
            <a:endParaRPr kumimoji="0" lang="de-DE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131767" y="454728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800" dirty="0" err="1"/>
              <a:t>Step</a:t>
            </a:r>
            <a:r>
              <a:rPr lang="de-DE" altLang="en-US" sz="1800" dirty="0"/>
              <a:t> 1: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275856" y="5517232"/>
            <a:ext cx="5201189" cy="36004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Arial" charset="0"/>
              </a:rPr>
              <a:t>mind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map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model</a:t>
            </a:r>
            <a:r>
              <a:rPr lang="de-DE" sz="1800" dirty="0">
                <a:latin typeface="Arial" charset="0"/>
              </a:rPr>
              <a:t> do automatic save </a:t>
            </a:r>
            <a:r>
              <a:rPr lang="de-DE" sz="1800" dirty="0" err="1">
                <a:latin typeface="Arial" charset="0"/>
              </a:rPr>
              <a:t>run</a:t>
            </a:r>
            <a:endParaRPr kumimoji="0" lang="de-DE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119935" y="5510560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800" dirty="0" err="1"/>
              <a:t>Step</a:t>
            </a:r>
            <a:r>
              <a:rPr lang="de-DE" altLang="en-US" sz="1800" dirty="0"/>
              <a:t> 2:</a:t>
            </a:r>
          </a:p>
        </p:txBody>
      </p:sp>
    </p:spTree>
    <p:extLst>
      <p:ext uri="{BB962C8B-B14F-4D97-AF65-F5344CB8AC3E}">
        <p14:creationId xmlns:p14="http://schemas.microsoft.com/office/powerpoint/2010/main" val="283936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de-DE" dirty="0"/>
              <a:t>Formale Konzept Analyse (FCA)</a:t>
            </a:r>
            <a:endParaRPr lang="de-DE" altLang="en-US" dirty="0"/>
          </a:p>
        </p:txBody>
      </p:sp>
      <p:pic>
        <p:nvPicPr>
          <p:cNvPr id="5" name="Grafik 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59" y="1340768"/>
            <a:ext cx="4298784" cy="3862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11560" y="1295400"/>
                <a:ext cx="4627303" cy="4293840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de-DE" altLang="en-US" dirty="0"/>
                  <a:t>Definitionen: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dirty="0"/>
                  <a:t>Menge von Objekte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dirty="0"/>
                  <a:t>Menge von Attribute</a:t>
                </a:r>
              </a:p>
              <a:p>
                <a:pPr eaLnBrk="1" hangingPunct="1"/>
                <a14:m>
                  <m:oMath xmlns:m="http://schemas.openxmlformats.org/officeDocument/2006/math"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altLang="en-US" dirty="0"/>
                  <a:t> Menge aller Relationen,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altLang="en-US" b="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)={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DE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)={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alt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alt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DE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dirty="0"/>
              </a:p>
              <a:p>
                <a:pPr eaLnBrk="1" hangingPunct="1"/>
                <a:r>
                  <a:rPr lang="de-DE" altLang="en-US" dirty="0"/>
                  <a:t>Konzept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alt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altLang="en-US" b="0" i="0" dirty="0">
                    <a:latin typeface="+mj-lt"/>
                  </a:rPr>
                  <a:t> mit</a:t>
                </a:r>
                <a:r>
                  <a:rPr lang="de-DE" altLang="en-US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de-DE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de-DE" altLang="en-US" dirty="0"/>
                  <a:t> 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altLang="en-US" dirty="0"/>
              </a:p>
              <a:p>
                <a:pPr eaLnBrk="1" hangingPunct="1"/>
                <a:r>
                  <a:rPr lang="de-DE" altLang="en-US" dirty="0"/>
                  <a:t>Konzepte als Teilmengen der Intensionsattribute wählen</a:t>
                </a:r>
              </a:p>
              <a:p>
                <a:pPr eaLnBrk="1" hangingPunct="1"/>
                <a:r>
                  <a:rPr lang="de-DE" altLang="en-US" dirty="0"/>
                  <a:t>Hierarchieanalyse möglich: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alt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altLang="en-US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altLang="en-US" dirty="0"/>
              </a:p>
              <a:p>
                <a:pPr eaLnBrk="1" hangingPunct="1"/>
                <a:endParaRPr lang="de-DE" altLang="en-US" dirty="0"/>
              </a:p>
              <a:p>
                <a:pPr marL="457200" lvl="1" indent="0" eaLnBrk="1" hangingPunct="1">
                  <a:buNone/>
                </a:pPr>
                <a:endParaRPr lang="de-DE" altLang="en-US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11560" y="1295400"/>
                <a:ext cx="4627303" cy="4293840"/>
              </a:xfrm>
              <a:blipFill>
                <a:blip r:embed="rId4"/>
                <a:stretch>
                  <a:fillRect l="-1318" t="-710" b="-15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28773"/>
              </p:ext>
            </p:extLst>
          </p:nvPr>
        </p:nvGraphicFramePr>
        <p:xfrm>
          <a:off x="5238863" y="1795204"/>
          <a:ext cx="3660266" cy="4572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0474">
                  <a:extLst>
                    <a:ext uri="{9D8B030D-6E8A-4147-A177-3AD203B41FA5}">
                      <a16:colId xmlns:a16="http://schemas.microsoft.com/office/drawing/2014/main" val="1399038756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100855282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070740944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720245466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30367463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160291793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3664431505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57583038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40397831"/>
                    </a:ext>
                  </a:extLst>
                </a:gridCol>
              </a:tblGrid>
              <a:tr h="291374">
                <a:tc>
                  <a:txBody>
                    <a:bodyPr/>
                    <a:lstStyle/>
                    <a:p>
                      <a:r>
                        <a:rPr lang="de-DE" sz="1400" b="0" dirty="0" err="1"/>
                        <a:t>action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49637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automatic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3596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controller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1663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75362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edge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9181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file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3451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free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2509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2620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map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1209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2157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model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97969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node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45836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performed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9677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660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79330"/>
                  </a:ext>
                </a:extLst>
              </a:tr>
            </a:tbl>
          </a:graphicData>
        </a:graphic>
      </p:graphicFrame>
      <p:grpSp>
        <p:nvGrpSpPr>
          <p:cNvPr id="18" name="Zeiger"/>
          <p:cNvGrpSpPr/>
          <p:nvPr/>
        </p:nvGrpSpPr>
        <p:grpSpPr>
          <a:xfrm>
            <a:off x="5379722" y="1304395"/>
            <a:ext cx="3611878" cy="464284"/>
            <a:chOff x="4963176" y="1149038"/>
            <a:chExt cx="3907930" cy="512706"/>
          </a:xfrm>
        </p:grpSpPr>
        <p:cxnSp>
          <p:nvCxnSpPr>
            <p:cNvPr id="34" name="Pfeil8"/>
            <p:cNvCxnSpPr/>
            <p:nvPr/>
          </p:nvCxnSpPr>
          <p:spPr bwMode="auto">
            <a:xfrm>
              <a:off x="8618498" y="1445720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Pfeil7"/>
            <p:cNvCxnSpPr/>
            <p:nvPr/>
          </p:nvCxnSpPr>
          <p:spPr bwMode="auto">
            <a:xfrm>
              <a:off x="8262456" y="1438259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Pfeil6"/>
            <p:cNvCxnSpPr/>
            <p:nvPr/>
          </p:nvCxnSpPr>
          <p:spPr bwMode="auto">
            <a:xfrm>
              <a:off x="7906413" y="1440704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Pfeil5"/>
            <p:cNvCxnSpPr/>
            <p:nvPr/>
          </p:nvCxnSpPr>
          <p:spPr bwMode="auto">
            <a:xfrm>
              <a:off x="7542088" y="1441048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Pfeil4"/>
            <p:cNvCxnSpPr/>
            <p:nvPr/>
          </p:nvCxnSpPr>
          <p:spPr bwMode="auto">
            <a:xfrm>
              <a:off x="7186046" y="1433587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Pfeil3"/>
            <p:cNvCxnSpPr/>
            <p:nvPr/>
          </p:nvCxnSpPr>
          <p:spPr bwMode="auto">
            <a:xfrm>
              <a:off x="6830003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Pfeil2"/>
            <p:cNvCxnSpPr/>
            <p:nvPr/>
          </p:nvCxnSpPr>
          <p:spPr bwMode="auto">
            <a:xfrm>
              <a:off x="6475001" y="1445201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Pfeil1"/>
            <p:cNvCxnSpPr/>
            <p:nvPr/>
          </p:nvCxnSpPr>
          <p:spPr bwMode="auto">
            <a:xfrm>
              <a:off x="6120000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PfeilObjekte"/>
            <p:cNvCxnSpPr/>
            <p:nvPr/>
          </p:nvCxnSpPr>
          <p:spPr bwMode="auto">
            <a:xfrm>
              <a:off x="5364088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sigma8"/>
                <p:cNvSpPr txBox="1"/>
                <p:nvPr/>
              </p:nvSpPr>
              <p:spPr>
                <a:xfrm>
                  <a:off x="8415237" y="1161171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5" name="sigma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237" y="1161171"/>
                  <a:ext cx="455869" cy="3398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sigma7"/>
                <p:cNvSpPr txBox="1"/>
                <p:nvPr/>
              </p:nvSpPr>
              <p:spPr>
                <a:xfrm>
                  <a:off x="8059195" y="1153710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3" name="sigma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195" y="1153710"/>
                  <a:ext cx="455869" cy="3398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sigma6"/>
                <p:cNvSpPr txBox="1"/>
                <p:nvPr/>
              </p:nvSpPr>
              <p:spPr>
                <a:xfrm>
                  <a:off x="7703152" y="1156155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1" name="sigma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152" y="1156155"/>
                  <a:ext cx="455869" cy="3398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igma5"/>
                <p:cNvSpPr txBox="1"/>
                <p:nvPr/>
              </p:nvSpPr>
              <p:spPr>
                <a:xfrm>
                  <a:off x="7338827" y="1156499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9" name="sigma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827" y="1156499"/>
                  <a:ext cx="455869" cy="3398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sigma4"/>
                <p:cNvSpPr txBox="1"/>
                <p:nvPr/>
              </p:nvSpPr>
              <p:spPr>
                <a:xfrm>
                  <a:off x="6982785" y="1149038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7" name="sigma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785" y="1149038"/>
                  <a:ext cx="455869" cy="33987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sigma3"/>
                <p:cNvSpPr txBox="1"/>
                <p:nvPr/>
              </p:nvSpPr>
              <p:spPr>
                <a:xfrm>
                  <a:off x="6626742" y="1151483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5" name="sigma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42" y="1151483"/>
                  <a:ext cx="455869" cy="33987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sigma2"/>
                <p:cNvSpPr txBox="1"/>
                <p:nvPr/>
              </p:nvSpPr>
              <p:spPr>
                <a:xfrm>
                  <a:off x="6271740" y="1160652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3" name="sigma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740" y="1160652"/>
                  <a:ext cx="455869" cy="3398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sigma1"/>
                <p:cNvSpPr txBox="1"/>
                <p:nvPr/>
              </p:nvSpPr>
              <p:spPr>
                <a:xfrm>
                  <a:off x="5916739" y="1151483"/>
                  <a:ext cx="451358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17" name="sigma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39" y="1151483"/>
                  <a:ext cx="451358" cy="33987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Objekte"/>
            <p:cNvSpPr txBox="1"/>
            <p:nvPr/>
          </p:nvSpPr>
          <p:spPr>
            <a:xfrm>
              <a:off x="4963176" y="1160652"/>
              <a:ext cx="715959" cy="339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Token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264512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3345</Words>
  <Application>Microsoft Office PowerPoint</Application>
  <PresentationFormat>Bildschirmpräsentation (4:3)</PresentationFormat>
  <Paragraphs>714</Paragraphs>
  <Slides>35</Slides>
  <Notes>23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Comic Sans MS</vt:lpstr>
      <vt:lpstr>Times New Roman</vt:lpstr>
      <vt:lpstr>Wingdings</vt:lpstr>
      <vt:lpstr>SSE</vt:lpstr>
      <vt:lpstr>Feature Location Techniques</vt:lpstr>
      <vt:lpstr>Gliederung</vt:lpstr>
      <vt:lpstr>1. Einführung</vt:lpstr>
      <vt:lpstr>Gliederung</vt:lpstr>
      <vt:lpstr>2. Freemind Beispiel</vt:lpstr>
      <vt:lpstr>PowerPoint-Präsentation</vt:lpstr>
      <vt:lpstr>Gliederung</vt:lpstr>
      <vt:lpstr>Formale Konzept Analyse (FCA)</vt:lpstr>
      <vt:lpstr>Formale Konzept Analyse (FCA)</vt:lpstr>
      <vt:lpstr>Latent Semantisches Indexing (LSI)</vt:lpstr>
      <vt:lpstr>Latent Semantisches Indexing (LSI)</vt:lpstr>
      <vt:lpstr>Latent Semantisches Indexing (LSI)</vt:lpstr>
      <vt:lpstr>Term Frequency – Inverse Document Frequency (tf-idf)</vt:lpstr>
      <vt:lpstr>Term Frequency – Inverse Document Frequency (tf-idf)</vt:lpstr>
      <vt:lpstr>Hyperlink Induced Topic Search (HITS)</vt:lpstr>
      <vt:lpstr>Hyperlink Induced Topic Search (HITS)</vt:lpstr>
      <vt:lpstr>Gliederung</vt:lpstr>
      <vt:lpstr>Klassifizierung von Techniken</vt:lpstr>
      <vt:lpstr>Gliederung</vt:lpstr>
      <vt:lpstr>Find-Concept (FC)</vt:lpstr>
      <vt:lpstr>Find-Concept (FC)</vt:lpstr>
      <vt:lpstr>Dora</vt:lpstr>
      <vt:lpstr>Dora</vt:lpstr>
      <vt:lpstr>Dora</vt:lpstr>
      <vt:lpstr>Dora</vt:lpstr>
      <vt:lpstr>Software Reconnaissance (SR)</vt:lpstr>
      <vt:lpstr>Software Reconnaissance (SR)</vt:lpstr>
      <vt:lpstr>Software Reconnaissance (SR)</vt:lpstr>
      <vt:lpstr>Revelle</vt:lpstr>
      <vt:lpstr>Revelle</vt:lpstr>
      <vt:lpstr>Revelle</vt:lpstr>
      <vt:lpstr>Revelle</vt:lpstr>
      <vt:lpstr>Gliederung</vt:lpstr>
      <vt:lpstr>Fazit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301</cp:revision>
  <dcterms:created xsi:type="dcterms:W3CDTF">2004-04-15T17:51:00Z</dcterms:created>
  <dcterms:modified xsi:type="dcterms:W3CDTF">2017-02-02T16:53:44Z</dcterms:modified>
</cp:coreProperties>
</file>