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7" r:id="rId2"/>
    <p:sldId id="261" r:id="rId3"/>
    <p:sldId id="319" r:id="rId4"/>
    <p:sldId id="263" r:id="rId5"/>
    <p:sldId id="320" r:id="rId6"/>
    <p:sldId id="324" r:id="rId7"/>
    <p:sldId id="341" r:id="rId8"/>
    <p:sldId id="321" r:id="rId9"/>
    <p:sldId id="328" r:id="rId10"/>
    <p:sldId id="330" r:id="rId11"/>
    <p:sldId id="331" r:id="rId12"/>
    <p:sldId id="332" r:id="rId13"/>
    <p:sldId id="333" r:id="rId14"/>
    <p:sldId id="342" r:id="rId15"/>
    <p:sldId id="334" r:id="rId16"/>
    <p:sldId id="335" r:id="rId17"/>
    <p:sldId id="322" r:id="rId18"/>
    <p:sldId id="336" r:id="rId19"/>
    <p:sldId id="323" r:id="rId20"/>
    <p:sldId id="337" r:id="rId21"/>
    <p:sldId id="338" r:id="rId22"/>
    <p:sldId id="339" r:id="rId23"/>
    <p:sldId id="340" r:id="rId2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5C5C5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 varScale="1">
        <p:scale>
          <a:sx n="97" d="100"/>
          <a:sy n="97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endParaRPr lang="de-DE" dirty="0"/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 gewissen Event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Vernachlässigung der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63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sigma</a:t>
            </a:r>
            <a:r>
              <a:rPr lang="de-DE" dirty="0"/>
              <a:t> von O“ -&gt; „alle Attribute die jedes Element aus O hat“</a:t>
            </a:r>
          </a:p>
          <a:p>
            <a:r>
              <a:rPr lang="de-DE" dirty="0"/>
              <a:t>„</a:t>
            </a:r>
            <a:r>
              <a:rPr lang="de-DE" dirty="0" err="1"/>
              <a:t>rho</a:t>
            </a:r>
            <a:r>
              <a:rPr lang="de-DE" dirty="0"/>
              <a:t> von A“ -&gt; „alle Objekte die jedes Attribut aus A besitzt“</a:t>
            </a:r>
          </a:p>
          <a:p>
            <a:r>
              <a:rPr lang="de-DE" dirty="0"/>
              <a:t>Concept: O </a:t>
            </a:r>
            <a:r>
              <a:rPr lang="de-DE" dirty="0" err="1"/>
              <a:t>extension</a:t>
            </a:r>
            <a:r>
              <a:rPr lang="de-DE" dirty="0"/>
              <a:t>, A </a:t>
            </a:r>
            <a:r>
              <a:rPr lang="de-DE" dirty="0" err="1"/>
              <a:t>intension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200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Auffassung der Elemente des </a:t>
            </a:r>
            <a:r>
              <a:rPr lang="de-DE" dirty="0" err="1"/>
              <a:t>Callgraphen</a:t>
            </a:r>
            <a:r>
              <a:rPr lang="de-DE" dirty="0"/>
              <a:t> als Dokumente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Idf</a:t>
            </a:r>
            <a:r>
              <a:rPr lang="de-DE" dirty="0"/>
              <a:t>(t3) =0, da das Wort „File“ nirgendwo vorkommt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425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/>
              <a:t>SEP/Seminar/…</a:t>
            </a:r>
          </a:p>
          <a:p>
            <a:pPr eaLnBrk="1" hangingPunct="1">
              <a:defRPr/>
            </a:pPr>
            <a:r>
              <a:rPr lang="de-DE" altLang="de-DE"/>
              <a:t>Studentenvorlage</a:t>
            </a:r>
            <a:br>
              <a:rPr lang="de-DE" altLang="de-DE"/>
            </a:br>
            <a:r>
              <a:rPr lang="de-DE" altLang="de-DE"/>
              <a:t>Software Engineering</a:t>
            </a:r>
          </a:p>
          <a:p>
            <a:pPr eaLnBrk="1" hangingPunct="1">
              <a:defRPr/>
            </a:pPr>
            <a:r>
              <a:rPr lang="de-DE" altLang="de-DE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/>
              <a:t>DATUM,   Folie</a:t>
            </a:r>
            <a:r>
              <a:rPr lang="de-DE" altLang="de-DE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de-DE" dirty="0"/>
              <a:t>Formale Konzept Analyse (FCA)</a:t>
            </a:r>
            <a:endParaRPr lang="de-DE" altLang="en-US" dirty="0"/>
          </a:p>
        </p:txBody>
      </p:sp>
      <p:pic>
        <p:nvPicPr>
          <p:cNvPr id="5" name="Grafik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1295400"/>
                <a:ext cx="3960441" cy="4293840"/>
              </a:xfrm>
            </p:spPr>
            <p:txBody>
              <a:bodyPr/>
              <a:lstStyle/>
              <a:p>
                <a:pPr eaLnBrk="1" hangingPunct="1"/>
                <a:r>
                  <a:rPr lang="de-DE" altLang="en-US" sz="1800" dirty="0"/>
                  <a:t>Definitionen: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sz="1800" dirty="0"/>
                  <a:t>Menge aller Objekte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altLang="en-US" sz="1800" dirty="0"/>
                  <a:t> Menge aller Attribute</a:t>
                </a:r>
              </a:p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altLang="en-US" sz="1800" dirty="0"/>
                  <a:t> Menge aller Relationen, </a:t>
                </a:r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altLang="en-US" sz="1800" b="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d>
                          <m:dPr>
                            <m:ctrlPr>
                              <a:rPr lang="de-DE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alt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sz="180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sz="1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d>
                          <m:dPr>
                            <m:ctrlPr>
                              <a:rPr lang="de-DE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alt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altLang="en-US" sz="1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de-DE" altLang="en-US" sz="1800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de-DE" alt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altLang="en-US" sz="18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sz="1800" dirty="0"/>
              </a:p>
              <a:p>
                <a:pPr eaLnBrk="1" hangingPunct="1"/>
                <a:r>
                  <a:rPr lang="de-DE" altLang="en-US" sz="1800" dirty="0"/>
                  <a:t>Concept </a:t>
                </a:r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altLang="en-US" sz="1800" b="0" i="0" dirty="0">
                    <a:latin typeface="+mj-lt"/>
                  </a:rPr>
                  <a:t> sodass     </a:t>
                </a:r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de-DE" altLang="en-US" sz="1800" dirty="0"/>
                  <a:t> und </a:t>
                </a:r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altLang="en-US" sz="1800" dirty="0"/>
              </a:p>
              <a:p>
                <a:pPr eaLnBrk="1" hangingPunct="1"/>
                <a:endParaRPr lang="de-DE" altLang="en-US" sz="1800" dirty="0"/>
              </a:p>
              <a:p>
                <a:pPr eaLnBrk="1" hangingPunct="1"/>
                <a:r>
                  <a:rPr lang="de-DE" altLang="en-US" sz="1800" dirty="0"/>
                  <a:t>Hierarchieanalyse möglich: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sz="1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alt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altLang="en-US" sz="18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en-US" sz="1800" dirty="0"/>
              </a:p>
              <a:p>
                <a:pPr eaLnBrk="1" hangingPunct="1"/>
                <a:endParaRPr lang="de-DE" altLang="en-US" sz="1800" dirty="0"/>
              </a:p>
              <a:p>
                <a:pPr marL="457200" lvl="1" indent="0" eaLnBrk="1" hangingPunct="1">
                  <a:buNone/>
                </a:pPr>
                <a:endParaRPr lang="de-DE" altLang="en-US" sz="1800" dirty="0"/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1295400"/>
                <a:ext cx="3960441" cy="4293840"/>
              </a:xfrm>
              <a:blipFill>
                <a:blip r:embed="rId4"/>
                <a:stretch>
                  <a:fillRect l="-923" t="-852" r="-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68" y="3768"/>
              <a:ext cx="48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dirty="0"/>
                <a:t>Die Formale Konzept Analyse erzeugt bei uns mittels einer partiellen Ordnung eine Taxonomie von Token.</a:t>
              </a:r>
            </a:p>
          </p:txBody>
        </p:sp>
      </p:grp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47503"/>
              </p:ext>
            </p:extLst>
          </p:nvPr>
        </p:nvGraphicFramePr>
        <p:xfrm>
          <a:off x="4818086" y="1653045"/>
          <a:ext cx="3993330" cy="4267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13330">
                  <a:extLst>
                    <a:ext uri="{9D8B030D-6E8A-4147-A177-3AD203B41FA5}">
                      <a16:colId xmlns:a16="http://schemas.microsoft.com/office/drawing/2014/main" val="1399038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08552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07409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0245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3674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2917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4315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75830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9783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de-DE" sz="1400" b="0" dirty="0" err="1"/>
                        <a:t>action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96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automatic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35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controller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66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753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345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free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250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6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map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120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mind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15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97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node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58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performed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96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6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79330"/>
                  </a:ext>
                </a:extLst>
              </a:tr>
            </a:tbl>
          </a:graphicData>
        </a:graphic>
      </p:graphicFrame>
      <p:grpSp>
        <p:nvGrpSpPr>
          <p:cNvPr id="18" name="Zeiger"/>
          <p:cNvGrpSpPr/>
          <p:nvPr/>
        </p:nvGrpSpPr>
        <p:grpSpPr>
          <a:xfrm>
            <a:off x="4963176" y="1149038"/>
            <a:ext cx="3862750" cy="512706"/>
            <a:chOff x="4963176" y="1149038"/>
            <a:chExt cx="3862750" cy="512706"/>
          </a:xfrm>
        </p:grpSpPr>
        <p:cxnSp>
          <p:nvCxnSpPr>
            <p:cNvPr id="34" name="Pfeil8"/>
            <p:cNvCxnSpPr/>
            <p:nvPr/>
          </p:nvCxnSpPr>
          <p:spPr bwMode="auto">
            <a:xfrm>
              <a:off x="8618498" y="1445720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Pfeil7"/>
            <p:cNvCxnSpPr/>
            <p:nvPr/>
          </p:nvCxnSpPr>
          <p:spPr bwMode="auto">
            <a:xfrm>
              <a:off x="8262456" y="1438259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Pfeil6"/>
            <p:cNvCxnSpPr/>
            <p:nvPr/>
          </p:nvCxnSpPr>
          <p:spPr bwMode="auto">
            <a:xfrm>
              <a:off x="7906413" y="1440704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Pfeil5"/>
            <p:cNvCxnSpPr/>
            <p:nvPr/>
          </p:nvCxnSpPr>
          <p:spPr bwMode="auto">
            <a:xfrm>
              <a:off x="7542088" y="1441048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Pfeil4"/>
            <p:cNvCxnSpPr/>
            <p:nvPr/>
          </p:nvCxnSpPr>
          <p:spPr bwMode="auto">
            <a:xfrm>
              <a:off x="7186046" y="1433587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Pfeil3"/>
            <p:cNvCxnSpPr/>
            <p:nvPr/>
          </p:nvCxnSpPr>
          <p:spPr bwMode="auto">
            <a:xfrm>
              <a:off x="6830003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Pfeil2"/>
            <p:cNvCxnSpPr/>
            <p:nvPr/>
          </p:nvCxnSpPr>
          <p:spPr bwMode="auto">
            <a:xfrm>
              <a:off x="6475001" y="1445201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Pfeil1"/>
            <p:cNvCxnSpPr/>
            <p:nvPr/>
          </p:nvCxnSpPr>
          <p:spPr bwMode="auto">
            <a:xfrm>
              <a:off x="6120000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PfeilObjekte"/>
            <p:cNvCxnSpPr/>
            <p:nvPr/>
          </p:nvCxnSpPr>
          <p:spPr bwMode="auto">
            <a:xfrm>
              <a:off x="5364088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sigma8"/>
                <p:cNvSpPr txBox="1"/>
                <p:nvPr/>
              </p:nvSpPr>
              <p:spPr>
                <a:xfrm>
                  <a:off x="8415237" y="1161171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5" name="sigma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37" y="1161171"/>
                  <a:ext cx="41068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sigma7"/>
                <p:cNvSpPr txBox="1"/>
                <p:nvPr/>
              </p:nvSpPr>
              <p:spPr>
                <a:xfrm>
                  <a:off x="8059195" y="1153710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3" name="sigma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95" y="1153710"/>
                  <a:ext cx="41068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sigma6"/>
                <p:cNvSpPr txBox="1"/>
                <p:nvPr/>
              </p:nvSpPr>
              <p:spPr>
                <a:xfrm>
                  <a:off x="7703152" y="1156155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1" name="sigma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152" y="1156155"/>
                  <a:ext cx="410689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sigma5"/>
                <p:cNvSpPr txBox="1"/>
                <p:nvPr/>
              </p:nvSpPr>
              <p:spPr>
                <a:xfrm>
                  <a:off x="7338827" y="1156499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29" name="sigma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827" y="1156499"/>
                  <a:ext cx="410689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sigma4"/>
                <p:cNvSpPr txBox="1"/>
                <p:nvPr/>
              </p:nvSpPr>
              <p:spPr>
                <a:xfrm>
                  <a:off x="6982785" y="1149038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27" name="sigma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785" y="1149038"/>
                  <a:ext cx="410689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sigma3"/>
                <p:cNvSpPr txBox="1"/>
                <p:nvPr/>
              </p:nvSpPr>
              <p:spPr>
                <a:xfrm>
                  <a:off x="6626742" y="1151483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25" name="sigma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42" y="1151483"/>
                  <a:ext cx="41068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sigma2"/>
                <p:cNvSpPr txBox="1"/>
                <p:nvPr/>
              </p:nvSpPr>
              <p:spPr>
                <a:xfrm>
                  <a:off x="6271740" y="1160652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23" name="sigma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740" y="1160652"/>
                  <a:ext cx="410689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sigma1"/>
                <p:cNvSpPr txBox="1"/>
                <p:nvPr/>
              </p:nvSpPr>
              <p:spPr>
                <a:xfrm>
                  <a:off x="5916739" y="1151483"/>
                  <a:ext cx="4065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17" name="sigma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39" y="1151483"/>
                  <a:ext cx="40652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bjekte"/>
            <p:cNvSpPr txBox="1"/>
            <p:nvPr/>
          </p:nvSpPr>
          <p:spPr>
            <a:xfrm>
              <a:off x="4963176" y="116065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Objekte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2925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Statistische Wortsuche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Darstellung als Vektoren oder in Tabellenform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Vorgehensweise: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Zählen aller Token (Wörter) in den versch. Dokumenten (Methoden)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Erstellen einer Matrix </a:t>
            </a:r>
            <a:r>
              <a:rPr lang="de-DE" dirty="0" err="1"/>
              <a:t>A</a:t>
            </a:r>
            <a:r>
              <a:rPr lang="de-DE" baseline="30000" dirty="0" err="1"/>
              <a:t>#Token</a:t>
            </a:r>
            <a:r>
              <a:rPr lang="de-DE" baseline="30000" dirty="0"/>
              <a:t> x #Dokumente</a:t>
            </a:r>
            <a:r>
              <a:rPr lang="de-DE" dirty="0"/>
              <a:t> und Vektor q als Query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Normalisieren und Singulärwertzerlegung um Vektor Form der Dokumente herzuleiten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Berechnen des Winkels zwischen den Dokumenten und q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700808"/>
            <a:ext cx="4070535" cy="324036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66" y="1700808"/>
            <a:ext cx="4275634" cy="256944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436361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75365" y="1259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70" y="51152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5661248"/>
            <a:ext cx="6408712" cy="5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Term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im Dokument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Inverse </a:t>
                </a:r>
                <a:r>
                  <a:rPr lang="de-DE" dirty="0" err="1"/>
                  <a:t>Document</a:t>
                </a:r>
                <a:r>
                  <a:rPr lang="de-DE" dirty="0"/>
                  <a:t> Frequency </a:t>
                </a:r>
                <a:r>
                  <a:rPr lang="de-DE" dirty="0" err="1"/>
                  <a:t>idf</a:t>
                </a:r>
                <a:r>
                  <a:rPr lang="de-DE" dirty="0"/>
                  <a:t>(t)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𝐼𝑑𝑓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mehrere Terme werden die Werte einfach addiert</a:t>
                </a:r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Frequency – Inverse </a:t>
            </a:r>
            <a:r>
              <a:rPr lang="de-DE" kern="0" dirty="0" err="1"/>
              <a:t>Document</a:t>
            </a:r>
            <a:r>
              <a:rPr lang="de-DE" kern="0" dirty="0"/>
              <a:t> Frequency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 Frequency – Inverse </a:t>
            </a:r>
            <a:r>
              <a:rPr lang="de-DE" dirty="0" err="1"/>
              <a:t>Document</a:t>
            </a:r>
            <a:r>
              <a:rPr lang="de-DE" dirty="0"/>
              <a:t> Frequency (</a:t>
            </a:r>
            <a:r>
              <a:rPr lang="de-DE" dirty="0" err="1"/>
              <a:t>tf-idf</a:t>
            </a:r>
            <a:r>
              <a:rPr lang="de-DE" dirty="0"/>
              <a:t>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In unserem Beispiel: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𝑎𝑢𝑡𝑜𝑚𝑎𝑡𝑖𝑐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𝑠𝑎𝑣𝑒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𝑓𝑖𝑙𝑒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kommt in den Dokumenten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/>
                  <a:t> vor, also gilt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und analog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:pPr lvl="1"/>
                <a:endParaRPr lang="de-DE" b="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0.6021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1.2041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0.2499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800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667" r="-702113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667" r="-607092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667" r="-5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667" r="-4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667" r="-3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667" r="-204965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667" r="-103521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667" r="-3521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103390" r="-35046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03390" r="-70211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03390" r="-60709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03390" r="-5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03390" r="-4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03390" r="-3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03390" r="-2049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03390" r="-1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03390" r="-352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200000" r="-35046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200000" r="-70211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200000" r="-60709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200000" r="-5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200000" r="-4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200000" r="-3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200000" r="-204965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200000" r="-10352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200000" r="-3521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00000" r="-35046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00000" r="-702113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00000" r="-60709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00000" r="-5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00000" r="-4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00000" r="-3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00000" r="-204965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00000" r="-103521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00000" r="-3521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77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87097" r="-35046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87097" r="-702113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87097" r="-60709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87097" r="-5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87097" r="-4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87097" r="-3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87097" r="-204965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87097" r="-103521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87097" r="-3521" b="-18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0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Hub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Authority(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Auffassung der 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Initialisierung der aller Werte auf 1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 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  <p:grpSp>
        <p:nvGrpSpPr>
          <p:cNvPr id="17416" name="Gruppieren 17415"/>
          <p:cNvGrpSpPr/>
          <p:nvPr/>
        </p:nvGrpSpPr>
        <p:grpSpPr>
          <a:xfrm>
            <a:off x="2843808" y="1380630"/>
            <a:ext cx="5473513" cy="3960440"/>
            <a:chOff x="1210763" y="1484784"/>
            <a:chExt cx="6703490" cy="4746289"/>
          </a:xfrm>
        </p:grpSpPr>
        <p:cxnSp>
          <p:nvCxnSpPr>
            <p:cNvPr id="16" name="5-&gt;6"/>
            <p:cNvCxnSpPr>
              <a:cxnSpLocks/>
            </p:cNvCxnSpPr>
            <p:nvPr/>
          </p:nvCxnSpPr>
          <p:spPr bwMode="auto">
            <a:xfrm flipH="1">
              <a:off x="1852244" y="5114610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7"/>
            <p:cNvCxnSpPr>
              <a:cxnSpLocks/>
              <a:stCxn id="59" idx="0"/>
              <a:endCxn id="52" idx="4"/>
            </p:cNvCxnSpPr>
            <p:nvPr/>
          </p:nvCxnSpPr>
          <p:spPr bwMode="auto">
            <a:xfrm flipV="1">
              <a:off x="4680484" y="5091160"/>
              <a:ext cx="2654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8-&gt;4"/>
            <p:cNvCxnSpPr>
              <a:cxnSpLocks/>
              <a:stCxn id="59" idx="6"/>
              <a:endCxn id="62" idx="4"/>
            </p:cNvCxnSpPr>
            <p:nvPr/>
          </p:nvCxnSpPr>
          <p:spPr bwMode="auto">
            <a:xfrm flipV="1">
              <a:off x="5328556" y="5114610"/>
              <a:ext cx="193762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4"/>
            <p:cNvCxnSpPr>
              <a:cxnSpLocks/>
              <a:stCxn id="52" idx="6"/>
              <a:endCxn id="62" idx="2"/>
            </p:cNvCxnSpPr>
            <p:nvPr/>
          </p:nvCxnSpPr>
          <p:spPr bwMode="auto">
            <a:xfrm>
              <a:off x="5331210" y="4728132"/>
              <a:ext cx="1286899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7-&gt;3"/>
            <p:cNvCxnSpPr>
              <a:cxnSpLocks/>
              <a:stCxn id="52" idx="0"/>
              <a:endCxn id="42" idx="4"/>
            </p:cNvCxnSpPr>
            <p:nvPr/>
          </p:nvCxnSpPr>
          <p:spPr bwMode="auto">
            <a:xfrm flipH="1" flipV="1">
              <a:off x="3417846" y="3512863"/>
              <a:ext cx="1265292" cy="85224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4-&gt;2"/>
            <p:cNvCxnSpPr>
              <a:cxnSpLocks/>
              <a:stCxn id="62" idx="0"/>
              <a:endCxn id="70" idx="4"/>
            </p:cNvCxnSpPr>
            <p:nvPr/>
          </p:nvCxnSpPr>
          <p:spPr bwMode="auto">
            <a:xfrm flipV="1">
              <a:off x="7266181" y="3512863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3-&gt;5"/>
            <p:cNvCxnSpPr>
              <a:cxnSpLocks/>
              <a:stCxn id="42" idx="4"/>
              <a:endCxn id="44" idx="0"/>
            </p:cNvCxnSpPr>
            <p:nvPr/>
          </p:nvCxnSpPr>
          <p:spPr bwMode="auto">
            <a:xfrm flipH="1">
              <a:off x="1858835" y="3512863"/>
              <a:ext cx="1559011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1-&gt;3"/>
            <p:cNvCxnSpPr>
              <a:cxnSpLocks/>
              <a:stCxn id="6" idx="4"/>
              <a:endCxn id="42" idx="0"/>
            </p:cNvCxnSpPr>
            <p:nvPr/>
          </p:nvCxnSpPr>
          <p:spPr bwMode="auto">
            <a:xfrm>
              <a:off x="3411390" y="2210840"/>
              <a:ext cx="6456" cy="57596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P8"/>
                <p:cNvSpPr/>
                <p:nvPr/>
              </p:nvSpPr>
              <p:spPr bwMode="auto">
                <a:xfrm>
                  <a:off x="4032412" y="5505017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59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296144" cy="726056"/>
                </a:xfrm>
                <a:prstGeom prst="ellipse">
                  <a:avLst/>
                </a:prstGeom>
                <a:blipFill>
                  <a:blip r:embed="rId3"/>
                  <a:stretch>
                    <a:fillRect r="-9659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P7"/>
                <p:cNvSpPr/>
                <p:nvPr/>
              </p:nvSpPr>
              <p:spPr bwMode="auto">
                <a:xfrm>
                  <a:off x="4035066" y="4365104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52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6" y="4365104"/>
                  <a:ext cx="1296144" cy="726056"/>
                </a:xfrm>
                <a:prstGeom prst="ellipse">
                  <a:avLst/>
                </a:prstGeom>
                <a:blipFill>
                  <a:blip r:embed="rId4"/>
                  <a:stretch>
                    <a:fillRect r="-971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P6"/>
                <p:cNvSpPr/>
                <p:nvPr/>
              </p:nvSpPr>
              <p:spPr bwMode="auto">
                <a:xfrm>
                  <a:off x="1210763" y="5505017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5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296144" cy="726056"/>
                </a:xfrm>
                <a:prstGeom prst="ellipse">
                  <a:avLst/>
                </a:prstGeom>
                <a:blipFill>
                  <a:blip r:embed="rId5"/>
                  <a:stretch>
                    <a:fillRect r="-971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P5"/>
                <p:cNvSpPr/>
                <p:nvPr/>
              </p:nvSpPr>
              <p:spPr bwMode="auto">
                <a:xfrm>
                  <a:off x="1210763" y="4388554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4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296144" cy="726056"/>
                </a:xfrm>
                <a:prstGeom prst="ellipse">
                  <a:avLst/>
                </a:prstGeom>
                <a:blipFill>
                  <a:blip r:embed="rId6"/>
                  <a:stretch>
                    <a:fillRect r="-971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P4"/>
                <p:cNvSpPr/>
                <p:nvPr/>
              </p:nvSpPr>
              <p:spPr bwMode="auto">
                <a:xfrm>
                  <a:off x="6618109" y="4388554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62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9" y="4388554"/>
                  <a:ext cx="1296144" cy="726056"/>
                </a:xfrm>
                <a:prstGeom prst="ellipse">
                  <a:avLst/>
                </a:prstGeom>
                <a:blipFill>
                  <a:blip r:embed="rId7"/>
                  <a:stretch>
                    <a:fillRect r="-9143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P3"/>
                <p:cNvSpPr/>
                <p:nvPr/>
              </p:nvSpPr>
              <p:spPr bwMode="auto">
                <a:xfrm>
                  <a:off x="2769774" y="2786807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2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7"/>
                  <a:ext cx="1296144" cy="726056"/>
                </a:xfrm>
                <a:prstGeom prst="ellipse">
                  <a:avLst/>
                </a:prstGeom>
                <a:blipFill>
                  <a:blip r:embed="rId8"/>
                  <a:stretch>
                    <a:fillRect r="-9659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P2"/>
                <p:cNvSpPr/>
                <p:nvPr/>
              </p:nvSpPr>
              <p:spPr bwMode="auto">
                <a:xfrm>
                  <a:off x="6618109" y="2786807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70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9" y="2786807"/>
                  <a:ext cx="1296144" cy="726056"/>
                </a:xfrm>
                <a:prstGeom prst="ellipse">
                  <a:avLst/>
                </a:prstGeom>
                <a:blipFill>
                  <a:blip r:embed="rId9"/>
                  <a:stretch>
                    <a:fillRect r="-971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P1"/>
                <p:cNvSpPr/>
                <p:nvPr/>
              </p:nvSpPr>
              <p:spPr bwMode="auto">
                <a:xfrm>
                  <a:off x="2763318" y="1484784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6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8" y="1484784"/>
                  <a:ext cx="1296144" cy="726056"/>
                </a:xfrm>
                <a:prstGeom prst="ellipse">
                  <a:avLst/>
                </a:prstGeom>
                <a:blipFill>
                  <a:blip r:embed="rId10"/>
                  <a:stretch>
                    <a:fillRect r="-9091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7" name="Textfeld 17416"/>
          <p:cNvSpPr txBox="1"/>
          <p:nvPr/>
        </p:nvSpPr>
        <p:spPr>
          <a:xfrm>
            <a:off x="251520" y="13806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Nach erster Iteration: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/>
              <p:cNvSpPr txBox="1"/>
              <p:nvPr/>
            </p:nvSpPr>
            <p:spPr>
              <a:xfrm>
                <a:off x="416193" y="5530949"/>
                <a:ext cx="8584914" cy="112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Normalisierungsschritt: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+2²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=√12</m:t>
                    </m:r>
                  </m:oMath>
                </a14:m>
                <a:endParaRPr lang="de-DE" sz="1800" dirty="0"/>
              </a:p>
              <a:p>
                <a:r>
                  <a:rPr lang="de-DE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+0²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=√12</m:t>
                    </m:r>
                  </m:oMath>
                </a14:m>
                <a:endParaRPr lang="de-DE" sz="1800" dirty="0"/>
              </a:p>
              <a:p>
                <a:endParaRPr lang="de-DE" sz="1800" dirty="0"/>
              </a:p>
            </p:txBody>
          </p:sp>
        </mc:Choice>
        <mc:Fallback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3" y="5530949"/>
                <a:ext cx="8584914" cy="1124282"/>
              </a:xfrm>
              <a:prstGeom prst="rect">
                <a:avLst/>
              </a:prstGeom>
              <a:blipFill>
                <a:blip r:embed="rId11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0465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static</a:t>
            </a:r>
            <a:r>
              <a:rPr lang="de-DE" dirty="0"/>
              <a:t>/</a:t>
            </a:r>
            <a:r>
              <a:rPr lang="de-DE" dirty="0" err="1"/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Dynmaic</a:t>
            </a:r>
            <a:r>
              <a:rPr lang="de-DE" dirty="0"/>
              <a:t>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plain</a:t>
            </a:r>
            <a:r>
              <a:rPr lang="de-DE" dirty="0"/>
              <a:t>/</a:t>
            </a:r>
            <a:r>
              <a:rPr lang="de-DE" dirty="0" err="1"/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Qualität einer Technik hängt von den Voraussetzungen ab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7"/>
            <a:ext cx="5181376" cy="1440160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5539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[Das Find-Concept]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[Dora]</a:t>
            </a:r>
          </a:p>
        </p:txBody>
      </p: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</a:t>
            </a:r>
            <a:r>
              <a:rPr lang="de-DE" kern="0" dirty="0" err="1"/>
              <a:t>Reconnaissance</a:t>
            </a:r>
            <a:r>
              <a:rPr lang="de-DE" kern="0" dirty="0"/>
              <a:t> (SR)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[SR]</a:t>
            </a:r>
          </a:p>
        </p:txBody>
      </p:sp>
    </p:spTree>
    <p:extLst>
      <p:ext uri="{BB962C8B-B14F-4D97-AF65-F5344CB8AC3E}">
        <p14:creationId xmlns:p14="http://schemas.microsoft.com/office/powerpoint/2010/main" val="302339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err="1"/>
              <a:t>Revelle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[Die Technik von </a:t>
            </a:r>
            <a:r>
              <a:rPr lang="de-DE" kern="0" dirty="0" err="1"/>
              <a:t>Revelle</a:t>
            </a:r>
            <a:r>
              <a:rPr lang="de-DE" kern="0" dirty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[vielleicht </a:t>
            </a:r>
            <a:r>
              <a:rPr lang="de-DE" kern="0" dirty="0" err="1"/>
              <a:t>zuviel</a:t>
            </a:r>
            <a:r>
              <a:rPr lang="de-DE" kern="0"/>
              <a:t>?]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2853712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weil: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1753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8229600" cy="1701552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</a:t>
            </a:r>
          </a:p>
          <a:p>
            <a:pPr eaLnBrk="1" hangingPunct="1"/>
            <a:r>
              <a:rPr lang="de-DE" altLang="en-US" sz="1800" dirty="0"/>
              <a:t>Zu untersuchendes Feature: automatic save file Funktion</a:t>
            </a:r>
          </a:p>
          <a:p>
            <a:pPr eaLnBrk="1" hangingPunct="1"/>
            <a:r>
              <a:rPr lang="de-DE" altLang="en-US" sz="1800" dirty="0"/>
              <a:t>Als Abkürzung Verwendung von #1-#8 für die gekennzeichneten Klassen</a:t>
            </a:r>
          </a:p>
          <a:p>
            <a:pPr eaLnBrk="1" hangingPunct="1"/>
            <a:r>
              <a:rPr lang="de-DE" altLang="en-US" sz="1800" dirty="0"/>
              <a:t>Blau markierten sind für das Feature wichtig </a:t>
            </a:r>
            <a:r>
              <a:rPr lang="de-DE" dirty="0"/>
              <a:t>→</a:t>
            </a:r>
            <a:r>
              <a:rPr lang="de-DE" altLang="en-US" sz="1800" dirty="0"/>
              <a:t> sollten gefunden werden</a:t>
            </a:r>
          </a:p>
          <a:p>
            <a:pPr eaLnBrk="1" hangingPunct="1"/>
            <a:r>
              <a:rPr lang="de-DE" altLang="en-US" sz="1800" dirty="0"/>
              <a:t>Weiß markierten sind nicht (exklusiv) wichtig</a:t>
            </a:r>
          </a:p>
          <a:p>
            <a:pPr lvl="1" eaLnBrk="1" hangingPunct="1"/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0" y="2996952"/>
            <a:ext cx="3593976" cy="170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</p:txBody>
      </p: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67" name="Callgraph"/>
          <p:cNvGrpSpPr/>
          <p:nvPr/>
        </p:nvGrpSpPr>
        <p:grpSpPr>
          <a:xfrm>
            <a:off x="566784" y="1268760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056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349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3436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Sucht Relationen zwischen Objekten und Attributen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Ziel ist die Ableitung eines sog. Konzepts: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Extension: eine Menge von Objekten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Intension:  eine Menge von Attributen die </a:t>
            </a:r>
            <a:r>
              <a:rPr lang="de-DE" altLang="en-US" dirty="0">
                <a:solidFill>
                  <a:srgbClr val="FF0000"/>
                </a:solidFill>
              </a:rPr>
              <a:t>jedes</a:t>
            </a:r>
            <a:r>
              <a:rPr lang="de-DE" altLang="en-US" dirty="0"/>
              <a:t> Objekt der 		  Extension hat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dirty="0"/>
              <a:t>Hinweis: </a:t>
            </a:r>
            <a:r>
              <a:rPr lang="de-DE" altLang="en-US" dirty="0">
                <a:solidFill>
                  <a:srgbClr val="FF0000"/>
                </a:solidFill>
              </a:rPr>
              <a:t>Extension (Konzept) </a:t>
            </a:r>
            <a:r>
              <a:rPr lang="de-DE" dirty="0">
                <a:solidFill>
                  <a:srgbClr val="FF0000"/>
                </a:solidFill>
              </a:rPr>
              <a:t>≠ Extension (Feature)</a:t>
            </a:r>
            <a:endParaRPr lang="de-DE" dirty="0"/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Vorgehensweise: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Wörter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r>
              <a:rPr lang="de-DE" dirty="0"/>
              <a:t> identifizieren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Kleinschreibung aller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endParaRPr lang="de-DE" baseline="-25000" dirty="0"/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Erstellen der alphabetisch geordneten Inzidenztabelle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endParaRPr lang="de-DE" dirty="0"/>
          </a:p>
          <a:p>
            <a:pPr lvl="1" eaLnBrk="1" hangingPunct="1">
              <a:lnSpc>
                <a:spcPct val="90000"/>
              </a:lnSpc>
            </a:pPr>
            <a:endParaRPr lang="de-DE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e-DE" altLang="en-US" dirty="0"/>
          </a:p>
          <a:p>
            <a:pPr lvl="1" eaLnBrk="1" hangingPunct="1"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043608" y="4732298"/>
            <a:ext cx="6991213" cy="1521214"/>
            <a:chOff x="1109179" y="3783658"/>
            <a:chExt cx="6991213" cy="1521214"/>
          </a:xfrm>
        </p:grpSpPr>
        <p:sp>
          <p:nvSpPr>
            <p:cNvPr id="17413" name="Text Box 16"/>
            <p:cNvSpPr txBox="1">
              <a:spLocks noChangeArrowheads="1"/>
            </p:cNvSpPr>
            <p:nvPr/>
          </p:nvSpPr>
          <p:spPr bwMode="auto">
            <a:xfrm>
              <a:off x="1201593" y="378904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Start:</a:t>
              </a: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265100" y="378365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latin typeface="Arial" charset="0"/>
                </a:rPr>
                <a:t>σ</a:t>
              </a:r>
              <a:r>
                <a:rPr lang="de-DE" sz="1800" baseline="-25000" dirty="0">
                  <a:latin typeface="Arial" charset="0"/>
                </a:rPr>
                <a:t>1</a:t>
              </a:r>
              <a:r>
                <a:rPr lang="de-DE" sz="1800" dirty="0">
                  <a:latin typeface="Arial" charset="0"/>
                </a:rPr>
                <a:t>=</a:t>
              </a:r>
              <a:r>
                <a:rPr lang="de-DE" sz="1800" dirty="0" err="1">
                  <a:latin typeface="Arial" charset="0"/>
                </a:rPr>
                <a:t>MindMapMapModel.doAutomaticSave.run</a:t>
              </a:r>
              <a:r>
                <a:rPr lang="de-DE" sz="1800" dirty="0">
                  <a:latin typeface="Arial" charset="0"/>
                </a:rPr>
                <a:t>()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2267744" y="437229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Model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1111823" y="4365626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1: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265100" y="4942212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model</a:t>
              </a:r>
              <a:r>
                <a:rPr lang="de-DE" sz="1800" dirty="0">
                  <a:latin typeface="Arial" charset="0"/>
                </a:rPr>
                <a:t>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109179" y="4935540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1607</Words>
  <Application>Microsoft Office PowerPoint</Application>
  <PresentationFormat>Bildschirmpräsentation (4:3)</PresentationFormat>
  <Paragraphs>367</Paragraphs>
  <Slides>23</Slides>
  <Notes>14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Times New Roman</vt:lpstr>
      <vt:lpstr>Wingdings</vt:lpstr>
      <vt:lpstr>SSE</vt:lpstr>
      <vt:lpstr>Feature Location Techniques</vt:lpstr>
      <vt:lpstr>Gliederungsvorlage</vt:lpstr>
      <vt:lpstr>Gliederung</vt:lpstr>
      <vt:lpstr>1. Einführung</vt:lpstr>
      <vt:lpstr>Gliederung</vt:lpstr>
      <vt:lpstr>2. Freemind Beispiel</vt:lpstr>
      <vt:lpstr>PowerPoint-Präsentation</vt:lpstr>
      <vt:lpstr>Gliederung</vt:lpstr>
      <vt:lpstr>Formale Konzept Analyse (FCA)</vt:lpstr>
      <vt:lpstr>Formale Konzept Analyse (FCA)</vt:lpstr>
      <vt:lpstr>Latent Semantisches Indexing (LSI)</vt:lpstr>
      <vt:lpstr>Latent Semantisches Indexing (LSI)</vt:lpstr>
      <vt:lpstr>Term Frequency – Inverse Document Frequency (tf-idf)</vt:lpstr>
      <vt:lpstr>Term Frequency – Inverse Document Frequency (tf-idf)</vt:lpstr>
      <vt:lpstr>Hyperlink Induced Topic Search (HITS)</vt:lpstr>
      <vt:lpstr>Hyperlink Induced Topic Search (HITS)</vt:lpstr>
      <vt:lpstr>Gliederung</vt:lpstr>
      <vt:lpstr>Klassifizierung von Techniken</vt:lpstr>
      <vt:lpstr>Gliederung</vt:lpstr>
      <vt:lpstr>Find-Concept (FC)</vt:lpstr>
      <vt:lpstr>Dora</vt:lpstr>
      <vt:lpstr>Software Reconnaissance (SR)</vt:lpstr>
      <vt:lpstr>Revelle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91</cp:revision>
  <dcterms:created xsi:type="dcterms:W3CDTF">2004-04-15T17:51:00Z</dcterms:created>
  <dcterms:modified xsi:type="dcterms:W3CDTF">2017-01-28T10:02:46Z</dcterms:modified>
</cp:coreProperties>
</file>