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7" r:id="rId2"/>
    <p:sldId id="261" r:id="rId3"/>
    <p:sldId id="353" r:id="rId4"/>
    <p:sldId id="263" r:id="rId5"/>
    <p:sldId id="354" r:id="rId6"/>
    <p:sldId id="324" r:id="rId7"/>
    <p:sldId id="341" r:id="rId8"/>
    <p:sldId id="355" r:id="rId9"/>
    <p:sldId id="328" r:id="rId10"/>
    <p:sldId id="330" r:id="rId11"/>
    <p:sldId id="331" r:id="rId12"/>
    <p:sldId id="332" r:id="rId13"/>
    <p:sldId id="351" r:id="rId14"/>
    <p:sldId id="333" r:id="rId15"/>
    <p:sldId id="342" r:id="rId16"/>
    <p:sldId id="334" r:id="rId17"/>
    <p:sldId id="335" r:id="rId18"/>
    <p:sldId id="356" r:id="rId19"/>
    <p:sldId id="336" r:id="rId20"/>
    <p:sldId id="357" r:id="rId21"/>
    <p:sldId id="337" r:id="rId22"/>
    <p:sldId id="343" r:id="rId23"/>
    <p:sldId id="338" r:id="rId24"/>
    <p:sldId id="345" r:id="rId25"/>
    <p:sldId id="360" r:id="rId26"/>
    <p:sldId id="339" r:id="rId27"/>
    <p:sldId id="361" r:id="rId28"/>
    <p:sldId id="346" r:id="rId29"/>
    <p:sldId id="340" r:id="rId30"/>
    <p:sldId id="348" r:id="rId31"/>
    <p:sldId id="349" r:id="rId32"/>
    <p:sldId id="358" r:id="rId33"/>
    <p:sldId id="359" r:id="rId34"/>
    <p:sldId id="352" r:id="rId3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545" autoAdjust="0"/>
  </p:normalViewPr>
  <p:slideViewPr>
    <p:cSldViewPr>
      <p:cViewPr varScale="1">
        <p:scale>
          <a:sx n="97" d="100"/>
          <a:sy n="97" d="100"/>
        </p:scale>
        <p:origin x="19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9DFADC-7938-4096-8329-C4321BD4D95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 Wahl: wegen Namen,  in anderen Klassen/Methoden/Features</a:t>
            </a:r>
          </a:p>
          <a:p>
            <a:r>
              <a:rPr lang="de-DE" dirty="0"/>
              <a:t>2 Hauptmethoden der Subklasse </a:t>
            </a:r>
            <a:r>
              <a:rPr lang="de-DE" dirty="0" err="1"/>
              <a:t>MindMapMapModel.doAutomaticSave</a:t>
            </a:r>
            <a:r>
              <a:rPr lang="de-DE" dirty="0"/>
              <a:t>: </a:t>
            </a:r>
            <a:r>
              <a:rPr lang="de-DE" dirty="0" err="1"/>
              <a:t>constructor</a:t>
            </a:r>
            <a:r>
              <a:rPr lang="de-DE" dirty="0"/>
              <a:t>, </a:t>
            </a:r>
            <a:r>
              <a:rPr lang="de-DE" dirty="0" err="1"/>
              <a:t>run</a:t>
            </a:r>
            <a:endParaRPr lang="de-DE" dirty="0"/>
          </a:p>
          <a:p>
            <a:r>
              <a:rPr lang="de-DE" dirty="0"/>
              <a:t>Blau: wichtig </a:t>
            </a:r>
          </a:p>
          <a:p>
            <a:r>
              <a:rPr lang="de-DE" dirty="0"/>
              <a:t>Weiß: nicht (einzigartig) wichtig</a:t>
            </a:r>
          </a:p>
          <a:p>
            <a:r>
              <a:rPr lang="de-DE" dirty="0"/>
              <a:t>Intension </a:t>
            </a:r>
            <a:r>
              <a:rPr lang="de-DE" dirty="0" err="1"/>
              <a:t>event</a:t>
            </a:r>
            <a:r>
              <a:rPr lang="de-DE" dirty="0"/>
              <a:t>: </a:t>
            </a:r>
            <a:r>
              <a:rPr lang="de-DE" dirty="0" err="1"/>
              <a:t>timer</a:t>
            </a:r>
            <a:r>
              <a:rPr lang="de-DE" dirty="0"/>
              <a:t>, spezieller </a:t>
            </a:r>
            <a:r>
              <a:rPr lang="de-DE" dirty="0" err="1"/>
              <a:t>aktion</a:t>
            </a:r>
            <a:r>
              <a:rPr lang="de-DE" dirty="0"/>
              <a:t>, NICHT </a:t>
            </a:r>
            <a:r>
              <a:rPr lang="de-DE" dirty="0" err="1"/>
              <a:t>saveButton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562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67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6728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Methoden</a:t>
            </a:r>
            <a:r>
              <a:rPr lang="de-DE" baseline="0" dirty="0"/>
              <a:t> und </a:t>
            </a:r>
            <a:r>
              <a:rPr lang="de-DE" baseline="0" dirty="0" err="1"/>
              <a:t>Var.Namen</a:t>
            </a:r>
            <a:r>
              <a:rPr lang="de-DE" baseline="0" dirty="0"/>
              <a:t> nicht willkürlich sondern so, dass </a:t>
            </a:r>
            <a:r>
              <a:rPr lang="de-DE" baseline="0" dirty="0" err="1"/>
              <a:t>DomainKnowledge</a:t>
            </a:r>
            <a:r>
              <a:rPr lang="de-DE" baseline="0" dirty="0"/>
              <a:t> abgeleitet werden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Direct Objects: </a:t>
            </a:r>
            <a:r>
              <a:rPr lang="de-DE" baseline="0" dirty="0" err="1"/>
              <a:t>verb</a:t>
            </a:r>
            <a:r>
              <a:rPr lang="de-DE" baseline="0" dirty="0"/>
              <a:t>=save -&gt; </a:t>
            </a:r>
            <a:r>
              <a:rPr lang="de-DE" baseline="0" dirty="0" err="1"/>
              <a:t>DO‘s</a:t>
            </a:r>
            <a:r>
              <a:rPr lang="de-DE" baseline="0" dirty="0"/>
              <a:t>= </a:t>
            </a:r>
            <a:r>
              <a:rPr lang="de-DE" baseline="0" dirty="0" err="1"/>
              <a:t>MinMapMapModel</a:t>
            </a:r>
            <a:r>
              <a:rPr lang="de-DE" baseline="0" dirty="0"/>
              <a:t>, </a:t>
            </a:r>
            <a:r>
              <a:rPr lang="de-DE" baseline="0" dirty="0" err="1"/>
              <a:t>MindMapNodeModel</a:t>
            </a:r>
            <a:r>
              <a:rPr lang="de-DE" baseline="0" dirty="0"/>
              <a:t>, </a:t>
            </a:r>
            <a:r>
              <a:rPr lang="de-DE" baseline="0" dirty="0" err="1"/>
              <a:t>MindMapEdgeModel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Erweiterung: synonyme, </a:t>
            </a:r>
            <a:r>
              <a:rPr lang="de-DE" baseline="0" dirty="0" err="1"/>
              <a:t>verben</a:t>
            </a:r>
            <a:r>
              <a:rPr lang="de-DE" baseline="0" dirty="0"/>
              <a:t> in versch. Zeitformen, Kontextgleiche Wörter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1 Ecke pro: </a:t>
            </a:r>
            <a:r>
              <a:rPr lang="de-DE" baseline="0" dirty="0" err="1"/>
              <a:t>verb</a:t>
            </a:r>
            <a:r>
              <a:rPr lang="de-DE" baseline="0" dirty="0"/>
              <a:t>, DO, verb-Do pair, </a:t>
            </a:r>
            <a:r>
              <a:rPr lang="de-DE" baseline="0" dirty="0" err="1"/>
              <a:t>use</a:t>
            </a:r>
            <a:r>
              <a:rPr lang="de-DE" baseline="0" dirty="0"/>
              <a:t>: für jedes vorkommen eine verb-do-</a:t>
            </a:r>
            <a:r>
              <a:rPr lang="de-DE" baseline="0" dirty="0" err="1"/>
              <a:t>pairs</a:t>
            </a:r>
            <a:r>
              <a:rPr lang="de-DE" baseline="0" dirty="0"/>
              <a:t> in </a:t>
            </a:r>
            <a:r>
              <a:rPr lang="de-DE" baseline="0" dirty="0" err="1"/>
              <a:t>code</a:t>
            </a:r>
            <a:r>
              <a:rPr lang="de-DE" baseline="0" dirty="0"/>
              <a:t>/</a:t>
            </a:r>
            <a:r>
              <a:rPr lang="de-DE" baseline="0" dirty="0" err="1"/>
              <a:t>kommentar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Vereinigung: von </a:t>
            </a:r>
            <a:r>
              <a:rPr lang="de-DE" baseline="0" dirty="0" err="1"/>
              <a:t>verb</a:t>
            </a:r>
            <a:r>
              <a:rPr lang="de-DE" baseline="0" dirty="0"/>
              <a:t> und Do zu verb-Do paar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Verwendung: verb-DO mit jeder </a:t>
            </a:r>
            <a:r>
              <a:rPr lang="de-DE" baseline="0" dirty="0" err="1"/>
              <a:t>use-node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Abhängigkeitsanaylse</a:t>
            </a:r>
            <a:r>
              <a:rPr lang="de-DE" baseline="0" dirty="0"/>
              <a:t>: </a:t>
            </a:r>
            <a:r>
              <a:rPr lang="de-DE" baseline="0" dirty="0" err="1"/>
              <a:t>Program</a:t>
            </a:r>
            <a:r>
              <a:rPr lang="de-DE" baseline="0" dirty="0"/>
              <a:t> </a:t>
            </a:r>
            <a:r>
              <a:rPr lang="de-DE" baseline="0" dirty="0" err="1"/>
              <a:t>Dependecy</a:t>
            </a:r>
            <a:r>
              <a:rPr lang="de-DE" baseline="0" dirty="0"/>
              <a:t>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3786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/>
              <a:t>Voraussetzungen: Objekt-orientiert, sinnvolle Kommentare, Methoden- und Variablennamen, Verben = Methoden, Nomen = Objekte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5022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Seed-Method</a:t>
            </a:r>
            <a:r>
              <a:rPr lang="de-DE" dirty="0"/>
              <a:t>: Methode bei der gestartet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Tiefe: beschreibt eine endliche Graph Nachbarschaft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Funktion s:</a:t>
            </a:r>
            <a:r>
              <a:rPr lang="de-DE" baseline="0" dirty="0"/>
              <a:t> gewichtete Funktion der Parameter </a:t>
            </a:r>
            <a:r>
              <a:rPr lang="de-DE" baseline="0" dirty="0" err="1"/>
              <a:t>tf-idf</a:t>
            </a:r>
            <a:r>
              <a:rPr lang="de-DE" baseline="0" dirty="0"/>
              <a:t>(n) </a:t>
            </a:r>
            <a:r>
              <a:rPr lang="de-DE" baseline="0" dirty="0" err="1"/>
              <a:t>tf-idf</a:t>
            </a:r>
            <a:r>
              <a:rPr lang="de-DE" baseline="0"/>
              <a:t>(d(n))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180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Seed-Method</a:t>
            </a:r>
            <a:r>
              <a:rPr lang="de-DE" dirty="0"/>
              <a:t>: Methode bei der gestartet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Tiefe: beschreibt eine endliche Graph Nachbarschaft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Funktion s:</a:t>
            </a:r>
            <a:r>
              <a:rPr lang="de-DE" baseline="0" dirty="0"/>
              <a:t> gewichtete Funktion der Parameter </a:t>
            </a:r>
            <a:r>
              <a:rPr lang="de-DE" baseline="0" dirty="0" err="1"/>
              <a:t>tf-idf</a:t>
            </a:r>
            <a:r>
              <a:rPr lang="de-DE" baseline="0" dirty="0"/>
              <a:t>(n) </a:t>
            </a:r>
            <a:r>
              <a:rPr lang="de-DE" baseline="0" dirty="0" err="1"/>
              <a:t>tf-idf</a:t>
            </a:r>
            <a:r>
              <a:rPr lang="de-DE" baseline="0"/>
              <a:t>(d(n))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6015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:r>
                  <a:rPr lang="de-DE" b="0" i="0">
                    <a:latin typeface="Cambria Math" panose="02040503050406030204" pitchFamily="18" charset="0"/>
                  </a:rPr>
                  <a:t>𝐼_2∩𝐶=∅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0366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:r>
                  <a:rPr lang="de-DE" b="0" i="0">
                    <a:latin typeface="Cambria Math" panose="02040503050406030204" pitchFamily="18" charset="0"/>
                  </a:rPr>
                  <a:t>𝐼_2∩𝐶=∅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2271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608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Niedrige Werte: selten genutzte Methoden sind nicht </a:t>
            </a:r>
            <a:r>
              <a:rPr lang="de-DE" dirty="0" err="1"/>
              <a:t>sooooo</a:t>
            </a:r>
            <a:r>
              <a:rPr lang="de-DE" dirty="0"/>
              <a:t> wichtig</a:t>
            </a:r>
          </a:p>
          <a:p>
            <a:r>
              <a:rPr lang="de-DE" dirty="0"/>
              <a:t>Hohe Werte: Methoden die viel anderes Nutzen sind nicht aussagekräftig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971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Vernachlässigung der Parameter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637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031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sigma</a:t>
            </a:r>
            <a:r>
              <a:rPr lang="de-DE" dirty="0"/>
              <a:t> von O“ -&gt; „alle Attribute die jedes Element aus O hat“</a:t>
            </a:r>
          </a:p>
          <a:p>
            <a:r>
              <a:rPr lang="de-DE" dirty="0"/>
              <a:t>„</a:t>
            </a:r>
            <a:r>
              <a:rPr lang="de-DE" dirty="0" err="1"/>
              <a:t>rho</a:t>
            </a:r>
            <a:r>
              <a:rPr lang="de-DE" dirty="0"/>
              <a:t> von A“ -&gt; „alle Objekte die jedes Attribut aus A besitzt“</a:t>
            </a:r>
          </a:p>
          <a:p>
            <a:r>
              <a:rPr lang="de-DE" dirty="0"/>
              <a:t>Concept: O </a:t>
            </a:r>
            <a:r>
              <a:rPr lang="de-DE" dirty="0" err="1"/>
              <a:t>extension</a:t>
            </a:r>
            <a:r>
              <a:rPr lang="de-DE" dirty="0"/>
              <a:t>, A </a:t>
            </a:r>
            <a:r>
              <a:rPr lang="de-DE" dirty="0" err="1"/>
              <a:t>intension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200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Statistisches Konzept</a:t>
            </a:r>
          </a:p>
          <a:p>
            <a:endParaRPr lang="de-DE" dirty="0"/>
          </a:p>
          <a:p>
            <a:r>
              <a:rPr lang="de-DE" dirty="0"/>
              <a:t># = </a:t>
            </a:r>
            <a:r>
              <a:rPr lang="de-DE" dirty="0" err="1"/>
              <a:t>anzahl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0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109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6612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Auffassung der Elemente des Call-Graphen als Dokumente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450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Idf</a:t>
            </a:r>
            <a:r>
              <a:rPr lang="de-DE" dirty="0"/>
              <a:t>(t3) =0, da das Wort „File“ nirgendwo vorkommt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4251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391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062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86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1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961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/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b="1"/>
              <a:t>SEP/Seminar/…</a:t>
            </a:r>
          </a:p>
          <a:p>
            <a:pPr eaLnBrk="1" hangingPunct="1">
              <a:defRPr/>
            </a:pPr>
            <a:r>
              <a:rPr lang="de-DE" altLang="de-DE"/>
              <a:t>Studentenvorlage</a:t>
            </a:r>
            <a:br>
              <a:rPr lang="de-DE" altLang="de-DE"/>
            </a:br>
            <a:r>
              <a:rPr lang="de-DE" altLang="de-DE"/>
              <a:t>Software Engineering</a:t>
            </a:r>
          </a:p>
          <a:p>
            <a:pPr eaLnBrk="1" hangingPunct="1">
              <a:defRPr/>
            </a:pPr>
            <a:r>
              <a:rPr lang="de-DE" altLang="de-DE"/>
              <a:t>RWTH Aachen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altLang="de-DE" sz="800"/>
              <a:t>DATUM,   Folie</a:t>
            </a:r>
            <a:r>
              <a:rPr lang="de-DE" altLang="de-DE"/>
              <a:t> </a:t>
            </a:r>
            <a:fld id="{B279984B-6F6A-42DD-88D9-9DD660D4E675}" type="slidenum">
              <a:rPr lang="de-DE" altLang="de-DE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600"/>
              <a:t>Ablageort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13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4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Feature Location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de-DE" alt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200" y="4724400"/>
            <a:ext cx="45577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de-DE" dirty="0"/>
              <a:t>Formale Konzept Analyse (FCA)</a:t>
            </a:r>
            <a:endParaRPr lang="de-DE" altLang="en-US" dirty="0"/>
          </a:p>
        </p:txBody>
      </p:sp>
      <p:pic>
        <p:nvPicPr>
          <p:cNvPr id="5" name="Grafik 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59" y="1340768"/>
            <a:ext cx="4298784" cy="3862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11560" y="1295400"/>
                <a:ext cx="4627303" cy="4293840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de-DE" altLang="en-US" dirty="0"/>
                  <a:t>Definitionen: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dirty="0"/>
                  <a:t>Menge aller Objekte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dirty="0"/>
                  <a:t>Menge aller Attribute</a:t>
                </a:r>
              </a:p>
              <a:p>
                <a:pPr eaLnBrk="1" hangingPunct="1"/>
                <a14:m>
                  <m:oMath xmlns:m="http://schemas.openxmlformats.org/officeDocument/2006/math"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altLang="en-US" dirty="0"/>
                  <a:t> Menge aller Relationen,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altLang="en-US" b="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d>
                          <m:dPr>
                            <m:ctrlPr>
                              <a:rPr lang="de-DE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alt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alt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d>
                          <m:dPr>
                            <m:ctrlPr>
                              <a:rPr lang="de-DE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alt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DE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de-DE" altLang="en-US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alt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dirty="0"/>
              </a:p>
              <a:p>
                <a:pPr eaLnBrk="1" hangingPunct="1"/>
                <a:r>
                  <a:rPr lang="de-DE" altLang="en-US" dirty="0"/>
                  <a:t>Konzept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alt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altLang="en-US" b="0" i="0" dirty="0">
                    <a:latin typeface="+mj-lt"/>
                  </a:rPr>
                  <a:t> mit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de-DE" altLang="en-US" dirty="0"/>
                  <a:t> und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altLang="en-US" dirty="0"/>
              </a:p>
              <a:p>
                <a:pPr eaLnBrk="1" hangingPunct="1"/>
                <a:r>
                  <a:rPr lang="de-DE" altLang="en-US" dirty="0"/>
                  <a:t>Hierarchieanalyse möglich: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alt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altLang="en-US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altLang="en-US" dirty="0"/>
              </a:p>
              <a:p>
                <a:pPr eaLnBrk="1" hangingPunct="1"/>
                <a:endParaRPr lang="de-DE" altLang="en-US" dirty="0"/>
              </a:p>
              <a:p>
                <a:pPr marL="457200" lvl="1" indent="0" eaLnBrk="1" hangingPunct="1">
                  <a:buNone/>
                </a:pPr>
                <a:endParaRPr lang="de-DE" altLang="en-US" dirty="0"/>
              </a:p>
            </p:txBody>
          </p:sp>
        </mc:Choice>
        <mc:Fallback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11560" y="1295400"/>
                <a:ext cx="4627303" cy="4293840"/>
              </a:xfrm>
              <a:blipFill>
                <a:blip r:embed="rId4"/>
                <a:stretch>
                  <a:fillRect l="-1318" t="-7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68" y="3768"/>
              <a:ext cx="489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dirty="0"/>
                <a:t>Die Formale Konzept Analyse erzeugt bei uns mittels einer partiellen Ordnung eine Taxonomie von Token.</a:t>
              </a:r>
            </a:p>
          </p:txBody>
        </p:sp>
      </p:grp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02552"/>
              </p:ext>
            </p:extLst>
          </p:nvPr>
        </p:nvGraphicFramePr>
        <p:xfrm>
          <a:off x="5226024" y="1613520"/>
          <a:ext cx="3663349" cy="4267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1333">
                  <a:extLst>
                    <a:ext uri="{9D8B030D-6E8A-4147-A177-3AD203B41FA5}">
                      <a16:colId xmlns:a16="http://schemas.microsoft.com/office/drawing/2014/main" val="1399038756"/>
                    </a:ext>
                  </a:extLst>
                </a:gridCol>
                <a:gridCol w="330252">
                  <a:extLst>
                    <a:ext uri="{9D8B030D-6E8A-4147-A177-3AD203B41FA5}">
                      <a16:colId xmlns:a16="http://schemas.microsoft.com/office/drawing/2014/main" val="1100855282"/>
                    </a:ext>
                  </a:extLst>
                </a:gridCol>
                <a:gridCol w="330252">
                  <a:extLst>
                    <a:ext uri="{9D8B030D-6E8A-4147-A177-3AD203B41FA5}">
                      <a16:colId xmlns:a16="http://schemas.microsoft.com/office/drawing/2014/main" val="1070740944"/>
                    </a:ext>
                  </a:extLst>
                </a:gridCol>
                <a:gridCol w="330252">
                  <a:extLst>
                    <a:ext uri="{9D8B030D-6E8A-4147-A177-3AD203B41FA5}">
                      <a16:colId xmlns:a16="http://schemas.microsoft.com/office/drawing/2014/main" val="720245466"/>
                    </a:ext>
                  </a:extLst>
                </a:gridCol>
                <a:gridCol w="330252">
                  <a:extLst>
                    <a:ext uri="{9D8B030D-6E8A-4147-A177-3AD203B41FA5}">
                      <a16:colId xmlns:a16="http://schemas.microsoft.com/office/drawing/2014/main" val="130367463"/>
                    </a:ext>
                  </a:extLst>
                </a:gridCol>
                <a:gridCol w="330252">
                  <a:extLst>
                    <a:ext uri="{9D8B030D-6E8A-4147-A177-3AD203B41FA5}">
                      <a16:colId xmlns:a16="http://schemas.microsoft.com/office/drawing/2014/main" val="1160291793"/>
                    </a:ext>
                  </a:extLst>
                </a:gridCol>
                <a:gridCol w="330252">
                  <a:extLst>
                    <a:ext uri="{9D8B030D-6E8A-4147-A177-3AD203B41FA5}">
                      <a16:colId xmlns:a16="http://schemas.microsoft.com/office/drawing/2014/main" val="3664431505"/>
                    </a:ext>
                  </a:extLst>
                </a:gridCol>
                <a:gridCol w="330252">
                  <a:extLst>
                    <a:ext uri="{9D8B030D-6E8A-4147-A177-3AD203B41FA5}">
                      <a16:colId xmlns:a16="http://schemas.microsoft.com/office/drawing/2014/main" val="157583038"/>
                    </a:ext>
                  </a:extLst>
                </a:gridCol>
                <a:gridCol w="330252">
                  <a:extLst>
                    <a:ext uri="{9D8B030D-6E8A-4147-A177-3AD203B41FA5}">
                      <a16:colId xmlns:a16="http://schemas.microsoft.com/office/drawing/2014/main" val="40397831"/>
                    </a:ext>
                  </a:extLst>
                </a:gridCol>
              </a:tblGrid>
              <a:tr h="276013">
                <a:tc>
                  <a:txBody>
                    <a:bodyPr/>
                    <a:lstStyle/>
                    <a:p>
                      <a:r>
                        <a:rPr lang="de-DE" sz="1400" b="0" dirty="0" err="1"/>
                        <a:t>action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49637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de-DE" sz="1400" dirty="0" err="1"/>
                        <a:t>automatic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35961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controller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16631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de-DE" sz="1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75362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de-DE" sz="1400" dirty="0" err="1"/>
                        <a:t>file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34515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de-DE" sz="1400" dirty="0" err="1"/>
                        <a:t>free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25095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de-DE" sz="1400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2620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de-DE" sz="1400" dirty="0" err="1"/>
                        <a:t>map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12091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de-DE" sz="1400" dirty="0" err="1"/>
                        <a:t>mind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21571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model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97969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de-DE" sz="1400" dirty="0" err="1"/>
                        <a:t>node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45836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de-DE" sz="1400" dirty="0" err="1"/>
                        <a:t>performed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9677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660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de-DE" sz="1400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79330"/>
                  </a:ext>
                </a:extLst>
              </a:tr>
            </a:tbl>
          </a:graphicData>
        </a:graphic>
      </p:graphicFrame>
      <p:grpSp>
        <p:nvGrpSpPr>
          <p:cNvPr id="18" name="Zeiger"/>
          <p:cNvGrpSpPr/>
          <p:nvPr/>
        </p:nvGrpSpPr>
        <p:grpSpPr>
          <a:xfrm>
            <a:off x="5319252" y="1149236"/>
            <a:ext cx="3570121" cy="464284"/>
            <a:chOff x="4963176" y="1149038"/>
            <a:chExt cx="3862750" cy="512706"/>
          </a:xfrm>
        </p:grpSpPr>
        <p:cxnSp>
          <p:nvCxnSpPr>
            <p:cNvPr id="34" name="Pfeil8"/>
            <p:cNvCxnSpPr/>
            <p:nvPr/>
          </p:nvCxnSpPr>
          <p:spPr bwMode="auto">
            <a:xfrm>
              <a:off x="8618498" y="1445720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Pfeil7"/>
            <p:cNvCxnSpPr/>
            <p:nvPr/>
          </p:nvCxnSpPr>
          <p:spPr bwMode="auto">
            <a:xfrm>
              <a:off x="8262456" y="1438259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Pfeil6"/>
            <p:cNvCxnSpPr/>
            <p:nvPr/>
          </p:nvCxnSpPr>
          <p:spPr bwMode="auto">
            <a:xfrm>
              <a:off x="7906413" y="1440704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Pfeil5"/>
            <p:cNvCxnSpPr/>
            <p:nvPr/>
          </p:nvCxnSpPr>
          <p:spPr bwMode="auto">
            <a:xfrm>
              <a:off x="7542088" y="1441048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Pfeil4"/>
            <p:cNvCxnSpPr/>
            <p:nvPr/>
          </p:nvCxnSpPr>
          <p:spPr bwMode="auto">
            <a:xfrm>
              <a:off x="7186046" y="1433587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Pfeil3"/>
            <p:cNvCxnSpPr/>
            <p:nvPr/>
          </p:nvCxnSpPr>
          <p:spPr bwMode="auto">
            <a:xfrm>
              <a:off x="6830003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Pfeil2"/>
            <p:cNvCxnSpPr/>
            <p:nvPr/>
          </p:nvCxnSpPr>
          <p:spPr bwMode="auto">
            <a:xfrm>
              <a:off x="6475001" y="1445201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Pfeil1"/>
            <p:cNvCxnSpPr/>
            <p:nvPr/>
          </p:nvCxnSpPr>
          <p:spPr bwMode="auto">
            <a:xfrm>
              <a:off x="6120000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PfeilObjekte"/>
            <p:cNvCxnSpPr/>
            <p:nvPr/>
          </p:nvCxnSpPr>
          <p:spPr bwMode="auto">
            <a:xfrm>
              <a:off x="5364088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sigma8"/>
                <p:cNvSpPr txBox="1"/>
                <p:nvPr/>
              </p:nvSpPr>
              <p:spPr>
                <a:xfrm>
                  <a:off x="8415237" y="1161171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5" name="sigma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237" y="1161171"/>
                  <a:ext cx="41068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sigma7"/>
                <p:cNvSpPr txBox="1"/>
                <p:nvPr/>
              </p:nvSpPr>
              <p:spPr>
                <a:xfrm>
                  <a:off x="8059195" y="1153710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3" name="sigma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195" y="1153710"/>
                  <a:ext cx="41068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sigma6"/>
                <p:cNvSpPr txBox="1"/>
                <p:nvPr/>
              </p:nvSpPr>
              <p:spPr>
                <a:xfrm>
                  <a:off x="7703152" y="1156155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1" name="sigma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152" y="1156155"/>
                  <a:ext cx="410689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igma5"/>
                <p:cNvSpPr txBox="1"/>
                <p:nvPr/>
              </p:nvSpPr>
              <p:spPr>
                <a:xfrm>
                  <a:off x="7338827" y="1156499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9" name="sigma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827" y="1156499"/>
                  <a:ext cx="410689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sigma4"/>
                <p:cNvSpPr txBox="1"/>
                <p:nvPr/>
              </p:nvSpPr>
              <p:spPr>
                <a:xfrm>
                  <a:off x="6982785" y="1149038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7" name="sigma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785" y="1149038"/>
                  <a:ext cx="410689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sigma3"/>
                <p:cNvSpPr txBox="1"/>
                <p:nvPr/>
              </p:nvSpPr>
              <p:spPr>
                <a:xfrm>
                  <a:off x="6626742" y="1151483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5" name="sigma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42" y="1151483"/>
                  <a:ext cx="410689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sigma2"/>
                <p:cNvSpPr txBox="1"/>
                <p:nvPr/>
              </p:nvSpPr>
              <p:spPr>
                <a:xfrm>
                  <a:off x="6271740" y="1160652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3" name="sigma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740" y="1160652"/>
                  <a:ext cx="410689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sigma1"/>
                <p:cNvSpPr txBox="1"/>
                <p:nvPr/>
              </p:nvSpPr>
              <p:spPr>
                <a:xfrm>
                  <a:off x="5916739" y="1151483"/>
                  <a:ext cx="4065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17" name="sigma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39" y="1151483"/>
                  <a:ext cx="406522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Objekte"/>
            <p:cNvSpPr txBox="1"/>
            <p:nvPr/>
          </p:nvSpPr>
          <p:spPr>
            <a:xfrm>
              <a:off x="4963176" y="1160652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Objekte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26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Darstellung als Vektoren oder in Tabellenform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Vorgehensweise: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Zählen aller </a:t>
                </a:r>
                <a:r>
                  <a:rPr lang="de-DE" dirty="0">
                    <a:solidFill>
                      <a:srgbClr val="0000CC"/>
                    </a:solidFill>
                  </a:rPr>
                  <a:t>Token</a:t>
                </a:r>
                <a:r>
                  <a:rPr lang="de-DE" dirty="0"/>
                  <a:t> (hier: Wörter) in den versch. </a:t>
                </a:r>
                <a:r>
                  <a:rPr lang="de-DE" dirty="0">
                    <a:solidFill>
                      <a:srgbClr val="0000CC"/>
                    </a:solidFill>
                  </a:rPr>
                  <a:t>Dokumenten</a:t>
                </a:r>
                <a:r>
                  <a:rPr lang="de-DE" dirty="0"/>
                  <a:t> (hier: Methoden)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Erstellen einer Matrix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baseline="30000" dirty="0" err="1"/>
                  <a:t>#</a:t>
                </a:r>
                <a14:m>
                  <m:oMath xmlns:m="http://schemas.openxmlformats.org/officeDocument/2006/math">
                    <m:r>
                      <a:rPr lang="de-DE" i="1" baseline="30000" dirty="0" smtClean="0">
                        <a:latin typeface="Cambria Math" panose="02040503050406030204" pitchFamily="18" charset="0"/>
                      </a:rPr>
                      <m:t>𝑇𝑜𝑘𝑒𝑛</m:t>
                    </m:r>
                  </m:oMath>
                </a14:m>
                <a:r>
                  <a:rPr lang="de-DE" baseline="30000" dirty="0"/>
                  <a:t> x #</a:t>
                </a:r>
                <a14:m>
                  <m:oMath xmlns:m="http://schemas.openxmlformats.org/officeDocument/2006/math">
                    <m:r>
                      <a:rPr lang="de-DE" i="1" baseline="30000" dirty="0" smtClean="0">
                        <a:latin typeface="Cambria Math" panose="02040503050406030204" pitchFamily="18" charset="0"/>
                      </a:rPr>
                      <m:t>𝐷𝑜𝑘𝑢𝑚𝑒𝑛𝑡𝑒</m:t>
                    </m:r>
                  </m:oMath>
                </a14:m>
                <a:r>
                  <a:rPr lang="de-DE" dirty="0"/>
                  <a:t> und Vektor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 als Eingabe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Normalisieren und Singulärwertzerlegung um Vektor Form der Dokumente herzuleiten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Berechnen des Winkels (0°-180°) zwischen den Dokumenten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 zur Bestimmung der Ähnlichkeit</a:t>
                </a:r>
              </a:p>
              <a:p>
                <a:pPr marL="1314450" lvl="2" indent="-457200" eaLnBrk="1" hangingPunct="1">
                  <a:lnSpc>
                    <a:spcPct val="90000"/>
                  </a:lnSpc>
                </a:pPr>
                <a:r>
                  <a:rPr lang="de-DE" dirty="0"/>
                  <a:t>Je kleiner der Winkel desto ähnlicher sind sie</a:t>
                </a:r>
              </a:p>
              <a:p>
                <a:pPr marL="1314450" lvl="2" indent="-457200" eaLnBrk="1" hangingPunct="1">
                  <a:lnSpc>
                    <a:spcPct val="90000"/>
                  </a:lnSpc>
                </a:pPr>
                <a:r>
                  <a:rPr lang="de-DE" dirty="0"/>
                  <a:t>Je größer der Winkel desto unterschiedlicher sind sie </a:t>
                </a:r>
              </a:p>
            </p:txBody>
          </p:sp>
        </mc:Choice>
        <mc:Fallback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5373960"/>
              </a:xfrm>
              <a:blipFill>
                <a:blip r:embed="rId3"/>
                <a:stretch>
                  <a:fillRect l="-667" t="-11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Latent Semantisches </a:t>
            </a:r>
            <a:r>
              <a:rPr lang="de-DE" kern="0" dirty="0" err="1"/>
              <a:t>Indexing</a:t>
            </a:r>
            <a:r>
              <a:rPr lang="de-DE" kern="0" dirty="0"/>
              <a:t> (LSI)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97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587152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1 </a:t>
            </a:r>
            <a:r>
              <a:rPr lang="de-DE" sz="1800" dirty="0" err="1"/>
              <a:t>and</a:t>
            </a:r>
            <a:r>
              <a:rPr lang="de-DE" sz="1800" dirty="0"/>
              <a:t> 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1436360" y="1821468"/>
                <a:ext cx="6159975" cy="3851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𝑎𝑢𝑡𝑜𝑚𝑎𝑡𝑖𝑐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𝑐𝑜𝑛𝑡𝑟𝑜𝑙𝑙𝑒𝑟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𝑓𝑖𝑙𝑒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𝑖𝑛𝑡𝑒𝑟𝑛𝑎𝑙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𝑚𝑖𝑛𝑑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𝑝𝑒𝑟𝑓𝑜𝑟𝑚𝑒𝑑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𝑠𝑎𝑣𝑒</m:t>
                          </m:r>
                        </m:e>
                      </m:mr>
                    </m:m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600" dirty="0"/>
                  <a:t>, </a:t>
                </a:r>
                <a14:m>
                  <m:oMath xmlns:m="http://schemas.openxmlformats.org/officeDocument/2006/math"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0" y="1821468"/>
                <a:ext cx="6159975" cy="385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 bwMode="auto">
          <a:xfrm flipV="1">
            <a:off x="1835696" y="5877272"/>
            <a:ext cx="0" cy="28803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Gerade Verbindung mit Pfeil 13"/>
          <p:cNvCxnSpPr/>
          <p:nvPr/>
        </p:nvCxnSpPr>
        <p:spPr bwMode="auto">
          <a:xfrm flipV="1">
            <a:off x="7092280" y="5733256"/>
            <a:ext cx="0" cy="28803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cxnSpLocks/>
          </p:cNvCxnSpPr>
          <p:nvPr/>
        </p:nvCxnSpPr>
        <p:spPr bwMode="auto">
          <a:xfrm flipH="1">
            <a:off x="6300192" y="1628800"/>
            <a:ext cx="432048" cy="19266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feld 17"/>
          <p:cNvSpPr txBox="1"/>
          <p:nvPr/>
        </p:nvSpPr>
        <p:spPr>
          <a:xfrm>
            <a:off x="6732240" y="1325024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</a:rPr>
              <a:t>Dokumente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371600" y="6096956"/>
            <a:ext cx="86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</a:rPr>
              <a:t>Token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528664" y="6027273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</a:rPr>
              <a:t>Eingabe</a:t>
            </a:r>
          </a:p>
        </p:txBody>
      </p:sp>
    </p:spTree>
    <p:extLst>
      <p:ext uri="{BB962C8B-B14F-4D97-AF65-F5344CB8AC3E}">
        <p14:creationId xmlns:p14="http://schemas.microsoft.com/office/powerpoint/2010/main" val="243151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006168" y="123567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3: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006169" y="57159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4: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1" y="6151171"/>
            <a:ext cx="6408712" cy="5808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25" y="1670849"/>
            <a:ext cx="6518119" cy="39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1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öfter ein Wort in einem Dokument auftritt desto relevanter ist das Dokument bzgl. des Wortes“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Term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ist die Häufigkeit eines Wortes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im Dokument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Beispiel: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(„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𝑠𝑎𝑣𝑒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“,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baseline="-2500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>
                  <a:solidFill>
                    <a:srgbClr val="0000CC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Inverse </a:t>
                </a:r>
                <a:r>
                  <a:rPr lang="de-DE" dirty="0" err="1">
                    <a:solidFill>
                      <a:srgbClr val="0000CC"/>
                    </a:solidFill>
                  </a:rPr>
                  <a:t>Document</a:t>
                </a:r>
                <a:r>
                  <a:rPr lang="de-DE" dirty="0">
                    <a:solidFill>
                      <a:srgbClr val="0000CC"/>
                    </a:solidFill>
                  </a:rPr>
                  <a:t>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ist die relative Häufigkeit eines Terms in allen Dokumenten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mehr Dokumente das Wort verwenden desto weniger Aussagekraft für Unterscheidungen bietet 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Also gilt: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/>
                  <a:t> die Menge aller Dokumente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Schlussendlich bildet sich der finale Wert des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dirty="0">
                    <a:solidFill>
                      <a:srgbClr val="0000CC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als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Für </a:t>
                </a:r>
                <a:r>
                  <a:rPr lang="de-DE" dirty="0">
                    <a:solidFill>
                      <a:srgbClr val="0000CC"/>
                    </a:solidFill>
                  </a:rPr>
                  <a:t>mehrere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Terme</a:t>
                </a:r>
                <a:r>
                  <a:rPr lang="de-DE" dirty="0"/>
                  <a:t> werden die Werte einfach </a:t>
                </a:r>
                <a:r>
                  <a:rPr lang="de-DE" dirty="0">
                    <a:solidFill>
                      <a:srgbClr val="0000CC"/>
                    </a:solidFill>
                  </a:rPr>
                  <a:t>addiert</a:t>
                </a:r>
              </a:p>
            </p:txBody>
          </p:sp>
        </mc:Choice>
        <mc:Fallback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3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Term Frequency – Inverse </a:t>
            </a:r>
            <a:r>
              <a:rPr lang="de-DE" kern="0" dirty="0" err="1"/>
              <a:t>Document</a:t>
            </a:r>
            <a:r>
              <a:rPr lang="de-DE" kern="0" dirty="0"/>
              <a:t> Frequency (</a:t>
            </a:r>
            <a:r>
              <a:rPr lang="de-DE" kern="0" dirty="0" err="1"/>
              <a:t>tf-idf</a:t>
            </a:r>
            <a:r>
              <a:rPr lang="de-DE" kern="0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2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 Frequency – Inverse </a:t>
            </a:r>
            <a:r>
              <a:rPr lang="de-DE" dirty="0" err="1"/>
              <a:t>Document</a:t>
            </a:r>
            <a:r>
              <a:rPr lang="de-DE" dirty="0"/>
              <a:t> Frequency (</a:t>
            </a:r>
            <a:r>
              <a:rPr lang="de-DE" dirty="0" err="1"/>
              <a:t>tf-idf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Im Beispiel: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𝑎𝑢𝑡𝑜𝑚𝑎𝑡𝑖𝑐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𝑠𝑎𝑣𝑒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𝑓𝑖𝑙𝑒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kommt in den Dokumenten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b="0" dirty="0"/>
                  <a:t> vor, also gilt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de-DE" b="0" dirty="0"/>
                  <a:t> und analog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/>
              </a:p>
              <a:p>
                <a:pPr lvl="1"/>
                <a:endParaRPr lang="de-DE" b="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0.6021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1.2041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0.2499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800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667" r="-702113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667" r="-607092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667" r="-5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667" r="-4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667" r="-3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667" r="-204965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667" r="-103521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667" r="-3521" b="-5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103390" r="-35046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03390" r="-70211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03390" r="-60709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03390" r="-5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03390" r="-4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03390" r="-3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03390" r="-20496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03390" r="-1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03390" r="-3521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200000" r="-35046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200000" r="-702113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200000" r="-60709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200000" r="-5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200000" r="-4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200000" r="-3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200000" r="-204965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200000" r="-103521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200000" r="-3521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00000" r="-35046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00000" r="-702113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00000" r="-60709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00000" r="-5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00000" r="-4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00000" r="-3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00000" r="-204965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00000" r="-103521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00000" r="-3521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77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87097" r="-35046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87097" r="-702113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87097" r="-60709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87097" r="-5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87097" r="-4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87097" r="-3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87097" r="-204965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87097" r="-103521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87097" r="-3521" b="-18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680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Ist im eigentlichen ein Algorithmus für Suchmaschinen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Interpretieren von Methoden als Websites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mit zwei Funktionen: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Hub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	zeigt auf andere Seiten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Authority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	Seiten zeigen auf die eigene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Jede Seite hat </a:t>
                </a:r>
                <a:r>
                  <a:rPr lang="de-DE" dirty="0">
                    <a:solidFill>
                      <a:srgbClr val="FF0000"/>
                    </a:solidFill>
                  </a:rPr>
                  <a:t>beide</a:t>
                </a:r>
                <a:r>
                  <a:rPr lang="de-DE" dirty="0"/>
                  <a:t> Werte (initial 1)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Websites als gerichteten 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die Websites als Tripel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𝑢𝑛𝑑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𝑧𝑒𝑖𝑔𝑡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𝑎𝑢𝑓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Berechnen der Hub- und Authority-Werte wie folgt: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 den Hub-/Authority-Wert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als: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dirty="0"/>
                  <a:t>Normalisieren der 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,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dirty="0"/>
                  <a:t>Zurück zu Schritt 1, </a:t>
                </a:r>
                <a:r>
                  <a:rPr lang="de-DE" dirty="0">
                    <a:solidFill>
                      <a:srgbClr val="FF0000"/>
                    </a:solidFill>
                  </a:rPr>
                  <a:t>bis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-mal berechnet oder Werte fix</a:t>
                </a:r>
              </a:p>
            </p:txBody>
          </p:sp>
        </mc:Choice>
        <mc:Fallback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59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  <p:grpSp>
        <p:nvGrpSpPr>
          <p:cNvPr id="17416" name="Gruppieren 17415"/>
          <p:cNvGrpSpPr/>
          <p:nvPr/>
        </p:nvGrpSpPr>
        <p:grpSpPr>
          <a:xfrm>
            <a:off x="2843808" y="1380630"/>
            <a:ext cx="5688631" cy="3960440"/>
            <a:chOff x="1210763" y="1484784"/>
            <a:chExt cx="6966948" cy="4746289"/>
          </a:xfrm>
        </p:grpSpPr>
        <p:cxnSp>
          <p:nvCxnSpPr>
            <p:cNvPr id="16" name="5-&gt;6"/>
            <p:cNvCxnSpPr>
              <a:cxnSpLocks/>
              <a:stCxn id="44" idx="4"/>
              <a:endCxn id="45" idx="0"/>
            </p:cNvCxnSpPr>
            <p:nvPr/>
          </p:nvCxnSpPr>
          <p:spPr bwMode="auto">
            <a:xfrm>
              <a:off x="1987040" y="5114610"/>
              <a:ext cx="0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7"/>
            <p:cNvCxnSpPr>
              <a:cxnSpLocks/>
              <a:stCxn id="59" idx="0"/>
              <a:endCxn id="52" idx="4"/>
            </p:cNvCxnSpPr>
            <p:nvPr/>
          </p:nvCxnSpPr>
          <p:spPr bwMode="auto">
            <a:xfrm flipV="1">
              <a:off x="4826318" y="5091160"/>
              <a:ext cx="1326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8-&gt;4"/>
            <p:cNvCxnSpPr>
              <a:cxnSpLocks/>
              <a:stCxn id="59" idx="6"/>
              <a:endCxn id="62" idx="4"/>
            </p:cNvCxnSpPr>
            <p:nvPr/>
          </p:nvCxnSpPr>
          <p:spPr bwMode="auto">
            <a:xfrm flipV="1">
              <a:off x="5620225" y="5114610"/>
              <a:ext cx="177768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4"/>
            <p:cNvCxnSpPr>
              <a:cxnSpLocks/>
              <a:stCxn id="52" idx="6"/>
              <a:endCxn id="62" idx="2"/>
            </p:cNvCxnSpPr>
            <p:nvPr/>
          </p:nvCxnSpPr>
          <p:spPr bwMode="auto">
            <a:xfrm>
              <a:off x="5620225" y="4728132"/>
              <a:ext cx="997883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7-&gt;3"/>
            <p:cNvCxnSpPr>
              <a:cxnSpLocks/>
              <a:stCxn id="52" idx="0"/>
              <a:endCxn id="42" idx="4"/>
            </p:cNvCxnSpPr>
            <p:nvPr/>
          </p:nvCxnSpPr>
          <p:spPr bwMode="auto">
            <a:xfrm flipH="1" flipV="1">
              <a:off x="3533580" y="3512862"/>
              <a:ext cx="1294065" cy="85224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4-&gt;2"/>
            <p:cNvCxnSpPr>
              <a:cxnSpLocks/>
              <a:stCxn id="62" idx="0"/>
              <a:endCxn id="70" idx="4"/>
            </p:cNvCxnSpPr>
            <p:nvPr/>
          </p:nvCxnSpPr>
          <p:spPr bwMode="auto">
            <a:xfrm flipV="1">
              <a:off x="7397910" y="3512862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3-&gt;5"/>
            <p:cNvCxnSpPr>
              <a:cxnSpLocks/>
              <a:stCxn id="42" idx="4"/>
              <a:endCxn id="44" idx="0"/>
            </p:cNvCxnSpPr>
            <p:nvPr/>
          </p:nvCxnSpPr>
          <p:spPr bwMode="auto">
            <a:xfrm flipH="1">
              <a:off x="1987040" y="3512862"/>
              <a:ext cx="154654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1-&gt;3"/>
            <p:cNvCxnSpPr>
              <a:cxnSpLocks/>
              <a:stCxn id="6" idx="4"/>
              <a:endCxn id="42" idx="0"/>
            </p:cNvCxnSpPr>
            <p:nvPr/>
          </p:nvCxnSpPr>
          <p:spPr bwMode="auto">
            <a:xfrm>
              <a:off x="3530351" y="2210840"/>
              <a:ext cx="3228" cy="57596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P8"/>
                <p:cNvSpPr/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59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P7"/>
                <p:cNvSpPr/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52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P6"/>
                <p:cNvSpPr/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45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P5"/>
                <p:cNvSpPr/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44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P4"/>
                <p:cNvSpPr/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62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P3"/>
                <p:cNvSpPr/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42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P2"/>
                <p:cNvSpPr/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70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P1"/>
                <p:cNvSpPr/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6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17" name="Textfeld 17416"/>
          <p:cNvSpPr txBox="1"/>
          <p:nvPr/>
        </p:nvSpPr>
        <p:spPr>
          <a:xfrm>
            <a:off x="251520" y="13806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Nach erster Iteration: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/>
              <p:cNvSpPr txBox="1"/>
              <p:nvPr/>
            </p:nvSpPr>
            <p:spPr>
              <a:xfrm>
                <a:off x="416193" y="5530949"/>
                <a:ext cx="8712450" cy="1124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Normalisierungsschritt: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+2²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de-DE" sz="1800" dirty="0"/>
              </a:p>
              <a:p>
                <a:r>
                  <a:rPr lang="de-DE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+0²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de-DE" sz="1800" dirty="0"/>
              </a:p>
              <a:p>
                <a:endParaRPr lang="de-DE" sz="1800" dirty="0"/>
              </a:p>
            </p:txBody>
          </p:sp>
        </mc:Choice>
        <mc:Fallback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3" y="5530949"/>
                <a:ext cx="8712450" cy="1124282"/>
              </a:xfrm>
              <a:prstGeom prst="rect">
                <a:avLst/>
              </a:prstGeom>
              <a:blipFill>
                <a:blip r:embed="rId11"/>
                <a:stretch>
                  <a:fillRect l="-5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0387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30480" cy="53019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Aufteilung der Klassen in die folgende Struktur: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/>
              <a:t>static</a:t>
            </a:r>
            <a:r>
              <a:rPr lang="de-DE" dirty="0"/>
              <a:t>/</a:t>
            </a:r>
            <a:r>
              <a:rPr lang="de-DE" dirty="0" err="1"/>
              <a:t>dynamic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static</a:t>
            </a:r>
            <a:r>
              <a:rPr lang="de-DE" dirty="0"/>
              <a:t>: Sammelt Informationen aus dem Code </a:t>
            </a:r>
            <a:r>
              <a:rPr lang="de-DE" dirty="0">
                <a:solidFill>
                  <a:srgbClr val="FF0000"/>
                </a:solidFill>
              </a:rPr>
              <a:t>ohne</a:t>
            </a:r>
            <a:r>
              <a:rPr lang="de-DE" dirty="0"/>
              <a:t> 		        Programmausführung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Dynamic: Sammelt Informationen </a:t>
            </a:r>
            <a:r>
              <a:rPr lang="de-DE" dirty="0">
                <a:solidFill>
                  <a:srgbClr val="FF0000"/>
                </a:solidFill>
              </a:rPr>
              <a:t>während</a:t>
            </a:r>
            <a:r>
              <a:rPr lang="de-DE" dirty="0"/>
              <a:t> der 	  		        Programmausführung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/>
              <a:t>plain</a:t>
            </a:r>
            <a:r>
              <a:rPr lang="de-DE" dirty="0"/>
              <a:t>/</a:t>
            </a:r>
            <a:r>
              <a:rPr lang="de-DE" dirty="0" err="1"/>
              <a:t>guided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plain</a:t>
            </a:r>
            <a:r>
              <a:rPr lang="de-DE" dirty="0"/>
              <a:t>: Einfach Ausgabe der erhaltenen Daten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guided</a:t>
            </a:r>
            <a:r>
              <a:rPr lang="de-DE" dirty="0"/>
              <a:t>: Bereits Interpretiertes Ergebnis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Qualität einer Technik hängt von den </a:t>
            </a:r>
            <a:r>
              <a:rPr lang="de-DE" dirty="0">
                <a:solidFill>
                  <a:srgbClr val="0000CC"/>
                </a:solidFill>
              </a:rPr>
              <a:t>Voraussetzungen</a:t>
            </a:r>
            <a:r>
              <a:rPr lang="de-DE" dirty="0"/>
              <a:t> ab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Klassifizierung von Techniken</a:t>
            </a:r>
            <a:endParaRPr lang="de-DE" dirty="0"/>
          </a:p>
        </p:txBody>
      </p:sp>
      <p:grpSp>
        <p:nvGrpSpPr>
          <p:cNvPr id="17436" name="Gruppieren 17435"/>
          <p:cNvGrpSpPr/>
          <p:nvPr/>
        </p:nvGrpSpPr>
        <p:grpSpPr>
          <a:xfrm>
            <a:off x="1478856" y="1772817"/>
            <a:ext cx="5181376" cy="1440160"/>
            <a:chOff x="1478856" y="1772816"/>
            <a:chExt cx="5614044" cy="1863671"/>
          </a:xfrm>
        </p:grpSpPr>
        <p:sp>
          <p:nvSpPr>
            <p:cNvPr id="2" name="Rechteck: abgerundete Ecken 1"/>
            <p:cNvSpPr/>
            <p:nvPr/>
          </p:nvSpPr>
          <p:spPr bwMode="auto">
            <a:xfrm>
              <a:off x="2924622" y="2218031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static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924622" y="292957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dynamic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5940152" y="1772816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5940152" y="2196327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5940772" y="292494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: abgerundete Ecken 8"/>
            <p:cNvSpPr/>
            <p:nvPr/>
          </p:nvSpPr>
          <p:spPr bwMode="auto">
            <a:xfrm>
              <a:off x="5940772" y="3348455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417" name="Gerade Verbindung mit Pfeil 17416"/>
            <p:cNvCxnSpPr>
              <a:stCxn id="2" idx="3"/>
              <a:endCxn id="6" idx="1"/>
            </p:cNvCxnSpPr>
            <p:nvPr/>
          </p:nvCxnSpPr>
          <p:spPr bwMode="auto">
            <a:xfrm flipV="1">
              <a:off x="4076750" y="1916832"/>
              <a:ext cx="1863402" cy="44521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19" name="Gerade Verbindung mit Pfeil 17418"/>
            <p:cNvCxnSpPr>
              <a:stCxn id="2" idx="3"/>
              <a:endCxn id="7" idx="1"/>
            </p:cNvCxnSpPr>
            <p:nvPr/>
          </p:nvCxnSpPr>
          <p:spPr bwMode="auto">
            <a:xfrm flipV="1">
              <a:off x="4076750" y="2340343"/>
              <a:ext cx="1863402" cy="2170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1" name="Gerade Verbindung mit Pfeil 17420"/>
            <p:cNvCxnSpPr>
              <a:endCxn id="2" idx="1"/>
            </p:cNvCxnSpPr>
            <p:nvPr/>
          </p:nvCxnSpPr>
          <p:spPr bwMode="auto">
            <a:xfrm flipV="1">
              <a:off x="1478856" y="2362047"/>
              <a:ext cx="1445766" cy="35150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3" name="Gerade Verbindung mit Pfeil 17422"/>
            <p:cNvCxnSpPr>
              <a:endCxn id="5" idx="1"/>
            </p:cNvCxnSpPr>
            <p:nvPr/>
          </p:nvCxnSpPr>
          <p:spPr bwMode="auto">
            <a:xfrm>
              <a:off x="1478856" y="2713550"/>
              <a:ext cx="1445766" cy="36004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5" name="Gerade Verbindung mit Pfeil 17424"/>
            <p:cNvCxnSpPr>
              <a:stCxn id="5" idx="3"/>
              <a:endCxn id="8" idx="1"/>
            </p:cNvCxnSpPr>
            <p:nvPr/>
          </p:nvCxnSpPr>
          <p:spPr bwMode="auto">
            <a:xfrm flipV="1">
              <a:off x="4076750" y="3068960"/>
              <a:ext cx="1864022" cy="463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7" name="Gerade Verbindung mit Pfeil 17426"/>
            <p:cNvCxnSpPr>
              <a:stCxn id="5" idx="3"/>
              <a:endCxn id="9" idx="1"/>
            </p:cNvCxnSpPr>
            <p:nvPr/>
          </p:nvCxnSpPr>
          <p:spPr bwMode="auto">
            <a:xfrm>
              <a:off x="4076750" y="3073590"/>
              <a:ext cx="1864022" cy="41888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865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 err="1"/>
              <a:t>Gliederungvorlage</a:t>
            </a:r>
            <a:endParaRPr lang="de-DE" altLang="en-US" dirty="0"/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828676" y="5867400"/>
            <a:ext cx="7486650" cy="500062"/>
            <a:chOff x="240" y="912"/>
            <a:chExt cx="4716" cy="315"/>
          </a:xfrm>
        </p:grpSpPr>
        <p:grpSp>
          <p:nvGrpSpPr>
            <p:cNvPr id="39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41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2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4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Fazit</a:t>
                </a:r>
              </a:p>
            </p:txBody>
          </p:sp>
          <p:sp>
            <p:nvSpPr>
              <p:cNvPr id="43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4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6.</a:t>
                </a:r>
              </a:p>
            </p:txBody>
          </p:sp>
        </p:grpSp>
        <p:sp>
          <p:nvSpPr>
            <p:cNvPr id="40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180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55576" y="1314425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Voraussetzungen: Objekt-orientiert, sinnvolle Kommentare, Methoden- und Variablennamen, Verben = Methoden, Nomen = Objekte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>
                <a:solidFill>
                  <a:srgbClr val="0000CC"/>
                </a:solidFill>
              </a:rPr>
              <a:t>direct objects </a:t>
            </a:r>
            <a:r>
              <a:rPr lang="de-DE" kern="0" dirty="0"/>
              <a:t>(DO): Nomen zu einem Verb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Eingabe: Intension des Features als verb-Do Paare</a:t>
            </a:r>
          </a:p>
          <a:p>
            <a:pPr eaLnBrk="1" hangingPunct="1">
              <a:lnSpc>
                <a:spcPct val="90000"/>
              </a:lnSpc>
            </a:pPr>
            <a:endParaRPr lang="de-DE" kern="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de-DE" kern="0" dirty="0"/>
              <a:t>Vorgehen: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Usergestützte Erweiterung des Inputs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Aufbau eines </a:t>
            </a:r>
            <a:r>
              <a:rPr lang="de-DE" dirty="0">
                <a:solidFill>
                  <a:srgbClr val="0000CC"/>
                </a:solidFill>
              </a:rPr>
              <a:t>action-</a:t>
            </a:r>
            <a:r>
              <a:rPr lang="de-DE" dirty="0" err="1">
                <a:solidFill>
                  <a:srgbClr val="0000CC"/>
                </a:solidFill>
              </a:rPr>
              <a:t>oriented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identifier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graph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model</a:t>
            </a:r>
            <a:r>
              <a:rPr lang="de-DE" dirty="0"/>
              <a:t> </a:t>
            </a:r>
            <a:r>
              <a:rPr lang="de-DE" dirty="0">
                <a:solidFill>
                  <a:srgbClr val="0000CC"/>
                </a:solidFill>
              </a:rPr>
              <a:t>(AOIG)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solidFill>
                  <a:srgbClr val="0000CC"/>
                </a:solidFill>
              </a:rPr>
              <a:t>Eine Ecke pro </a:t>
            </a:r>
            <a:r>
              <a:rPr lang="de-DE" dirty="0"/>
              <a:t>Verb, direct object, verb-DO Paare, „</a:t>
            </a:r>
            <a:r>
              <a:rPr lang="de-DE" dirty="0" err="1"/>
              <a:t>use</a:t>
            </a:r>
            <a:r>
              <a:rPr lang="de-DE" dirty="0"/>
              <a:t>“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solidFill>
                  <a:srgbClr val="0000CC"/>
                </a:solidFill>
              </a:rPr>
              <a:t>Eine Kante pro </a:t>
            </a:r>
            <a:r>
              <a:rPr lang="de-DE" dirty="0"/>
              <a:t>Vereinigung und Verwendung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Nach finalem Erweitern: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Traversierung durch den AOIG und filtern aller verb-DO Paare passend zum Input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Identifizierung zugehöriger Methoden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Anwendung einer Abhängigkeitsanalyse</a:t>
            </a:r>
          </a:p>
        </p:txBody>
      </p:sp>
    </p:spTree>
    <p:extLst>
      <p:ext uri="{BB962C8B-B14F-4D97-AF65-F5344CB8AC3E}">
        <p14:creationId xmlns:p14="http://schemas.microsoft.com/office/powerpoint/2010/main" val="400659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Eingabe: (</a:t>
            </a:r>
            <a:r>
              <a:rPr lang="de-DE" dirty="0" err="1"/>
              <a:t>doAutomaticSave</a:t>
            </a:r>
            <a:r>
              <a:rPr lang="de-DE" dirty="0"/>
              <a:t>, </a:t>
            </a:r>
            <a:r>
              <a:rPr lang="de-DE" dirty="0" err="1"/>
              <a:t>MindMapMapModel</a:t>
            </a:r>
            <a:r>
              <a:rPr lang="de-DE" dirty="0"/>
              <a:t>)</a:t>
            </a:r>
          </a:p>
          <a:p>
            <a:r>
              <a:rPr lang="de-DE" dirty="0"/>
              <a:t>Hinzufügen von ähnlichen Wörtern wie: save, </a:t>
            </a:r>
            <a:r>
              <a:rPr lang="de-DE" dirty="0" err="1"/>
              <a:t>saveInternal</a:t>
            </a:r>
            <a:endParaRPr lang="de-DE" dirty="0"/>
          </a:p>
          <a:p>
            <a:r>
              <a:rPr lang="de-DE" dirty="0"/>
              <a:t>Ergebnis:</a:t>
            </a:r>
          </a:p>
        </p:txBody>
      </p:sp>
      <p:sp>
        <p:nvSpPr>
          <p:cNvPr id="4" name="Titel 2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grpSp>
        <p:nvGrpSpPr>
          <p:cNvPr id="5" name="Callgraph"/>
          <p:cNvGrpSpPr/>
          <p:nvPr/>
        </p:nvGrpSpPr>
        <p:grpSpPr>
          <a:xfrm>
            <a:off x="762000" y="2474263"/>
            <a:ext cx="8022026" cy="3052474"/>
            <a:chOff x="1029268" y="2190833"/>
            <a:chExt cx="8022026" cy="3052474"/>
          </a:xfrm>
        </p:grpSpPr>
        <p:grpSp>
          <p:nvGrpSpPr>
            <p:cNvPr id="7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4" name="Rechteck 33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5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10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28" name="Rechteck 27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9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11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26" name="Rechteck 25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7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12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24" name="Rechteck 23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5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22" name="Rechteck 21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3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17" name="7-&gt;4"/>
            <p:cNvCxnSpPr>
              <a:stCxn id="34" idx="3"/>
              <a:endCxn id="28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7-&gt;3"/>
            <p:cNvCxnSpPr>
              <a:stCxn id="34" idx="0"/>
              <a:endCxn id="26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4-&gt;2"/>
            <p:cNvCxnSpPr>
              <a:stCxn id="28" idx="0"/>
              <a:endCxn id="24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1-&gt;3"/>
            <p:cNvCxnSpPr>
              <a:stCxn id="22" idx="2"/>
              <a:endCxn id="26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1219200" y="6019800"/>
            <a:ext cx="7772400" cy="685800"/>
            <a:chOff x="768" y="3792"/>
            <a:chExt cx="4896" cy="432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768" y="3865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lvl="1" indent="0">
                <a:buNone/>
              </a:pPr>
              <a:r>
                <a:rPr lang="de-DE" dirty="0"/>
                <a:t>FC ist im Beispiel gut geeignet, da die Annahmen erfüllt sind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34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1298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Ähnlich zum Find-</a:t>
                </a:r>
                <a:r>
                  <a:rPr lang="de-DE" kern="0" dirty="0" err="1"/>
                  <a:t>Concept</a:t>
                </a:r>
                <a:r>
                  <a:rPr lang="de-DE" kern="0" dirty="0"/>
                  <a:t> mit zusätzlicher Verwendung von </a:t>
                </a:r>
                <a:r>
                  <a:rPr lang="de-DE" kern="0" dirty="0" err="1"/>
                  <a:t>tf-idf</a:t>
                </a: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Nutzen eine Call-Graph </a:t>
                </a:r>
                <a14:m>
                  <m:oMath xmlns:m="http://schemas.openxmlformats.org/officeDocument/2006/math">
                    <m:r>
                      <a:rPr lang="de-DE" i="1" kern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kern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kern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Intension, </a:t>
                </a:r>
                <a:r>
                  <a:rPr lang="de-DE" kern="0" dirty="0" err="1"/>
                  <a:t>seed-Method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kern="0" dirty="0"/>
                  <a:t> und max. Tiefe</a:t>
                </a:r>
                <a14:m>
                  <m:oMath xmlns:m="http://schemas.openxmlformats.org/officeDocument/2006/math">
                    <m:r>
                      <a:rPr lang="de-DE" b="0" i="0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kern="0" dirty="0"/>
                  <a:t>der Suche, relevant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lang="de-DE" kern="0" dirty="0"/>
                  <a:t>, </a:t>
                </a:r>
                <a:r>
                  <a:rPr lang="de-DE" kern="0" dirty="0" err="1"/>
                  <a:t>exploration</a:t>
                </a:r>
                <a:r>
                  <a:rPr lang="de-DE" kern="0" dirty="0"/>
                  <a:t>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𝑒𝑡</m:t>
                    </m:r>
                  </m:oMath>
                </a14:m>
                <a:r>
                  <a:rPr lang="de-DE" b="0" kern="0" dirty="0"/>
                  <a:t>, Funktion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de-DE" b="0" kern="0" dirty="0"/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1298115"/>
              </a:xfrm>
              <a:prstGeom prst="rect">
                <a:avLst/>
              </a:prstGeom>
              <a:blipFill>
                <a:blip r:embed="rId3"/>
                <a:stretch>
                  <a:fillRect l="-675" t="-4717" b="-9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74894" y="2564904"/>
            <a:ext cx="8782562" cy="3985249"/>
            <a:chOff x="-3473" y="1487066"/>
            <a:chExt cx="8782562" cy="3985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AutoShape 9"/>
                <p:cNvSpPr>
                  <a:spLocks noChangeArrowheads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51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 t="-392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AutoShape 9"/>
                <p:cNvSpPr>
                  <a:spLocks noChangeArrowheads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Berechne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de-DE" altLang="en-US" sz="1400" b="0" i="0" dirty="0">
                    <a:latin typeface="Cambria Math" panose="02040503050406030204" pitchFamily="18" charset="0"/>
                  </a:endParaRP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de-DE" altLang="en-US" sz="1400" i="1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i="1" dirty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en-US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de-DE" altLang="en-US" sz="1400" dirty="0"/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und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de-DE" altLang="en-US" sz="1400" dirty="0"/>
                </a:p>
              </p:txBody>
            </p:sp>
          </mc:Choice>
          <mc:Fallback>
            <p:sp>
              <p:nvSpPr>
                <p:cNvPr id="52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 b="-57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1450553" y="1487066"/>
              <a:ext cx="158750" cy="285750"/>
              <a:chOff x="2108" y="1356"/>
              <a:chExt cx="100" cy="180"/>
            </a:xfrm>
          </p:grpSpPr>
          <p:sp>
            <p:nvSpPr>
              <p:cNvPr id="81" name="Oval 23"/>
              <p:cNvSpPr>
                <a:spLocks noChangeArrowheads="1"/>
              </p:cNvSpPr>
              <p:nvPr/>
            </p:nvSpPr>
            <p:spPr bwMode="auto">
              <a:xfrm>
                <a:off x="2108" y="1356"/>
                <a:ext cx="100" cy="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2" name="Line 24"/>
              <p:cNvSpPr>
                <a:spLocks noChangeShapeType="1"/>
              </p:cNvSpPr>
              <p:nvPr/>
            </p:nvSpPr>
            <p:spPr bwMode="auto">
              <a:xfrm>
                <a:off x="2158" y="1408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cxnSp>
          <p:nvCxnSpPr>
            <p:cNvPr id="54" name="Gerade Verbindung mit Pfeil 53"/>
            <p:cNvCxnSpPr>
              <a:stCxn id="51" idx="3"/>
              <a:endCxn id="52" idx="1"/>
            </p:cNvCxnSpPr>
            <p:nvPr/>
          </p:nvCxnSpPr>
          <p:spPr bwMode="auto">
            <a:xfrm flipV="1">
              <a:off x="2451770" y="2531580"/>
              <a:ext cx="2008866" cy="3105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/>
                <p:cNvSpPr txBox="1"/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sz="1400" b="0" dirty="0">
                      <a:latin typeface="+mj-lt"/>
                    </a:rPr>
                    <a:t> ist keine</a:t>
                  </a:r>
                  <a:endParaRPr lang="de-DE" sz="1400" dirty="0">
                    <a:latin typeface="+mj-lt"/>
                  </a:endParaRPr>
                </a:p>
                <a:p>
                  <a:r>
                    <a:rPr lang="de-DE" sz="1400" b="0" dirty="0">
                      <a:latin typeface="+mj-lt"/>
                    </a:rPr>
                    <a:t>Bibliotheksfunktion</a:t>
                  </a:r>
                </a:p>
              </p:txBody>
            </p:sp>
          </mc:Choice>
          <mc:Fallback xmlns="">
            <p:sp>
              <p:nvSpPr>
                <p:cNvPr id="55" name="Textfeld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056" t="-2326"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32"/>
            <p:cNvGrpSpPr>
              <a:grpSpLocks/>
            </p:cNvGrpSpPr>
            <p:nvPr/>
          </p:nvGrpSpPr>
          <p:grpSpPr bwMode="auto">
            <a:xfrm>
              <a:off x="1415628" y="3207722"/>
              <a:ext cx="228600" cy="228600"/>
              <a:chOff x="3484" y="3872"/>
              <a:chExt cx="144" cy="144"/>
            </a:xfrm>
          </p:grpSpPr>
          <p:sp>
            <p:nvSpPr>
              <p:cNvPr id="79" name="AutoShape 33"/>
              <p:cNvSpPr>
                <a:spLocks noChangeArrowheads="1"/>
              </p:cNvSpPr>
              <p:nvPr/>
            </p:nvSpPr>
            <p:spPr bwMode="auto">
              <a:xfrm>
                <a:off x="3517" y="3901"/>
                <a:ext cx="83" cy="83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0" name="Oval 34"/>
              <p:cNvSpPr>
                <a:spLocks noChangeArrowheads="1"/>
              </p:cNvSpPr>
              <p:nvPr/>
            </p:nvSpPr>
            <p:spPr bwMode="auto">
              <a:xfrm>
                <a:off x="3484" y="3872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cxnSp>
          <p:nvCxnSpPr>
            <p:cNvPr id="57" name="Gerade Verbindung mit Pfeil 56"/>
            <p:cNvCxnSpPr>
              <a:stCxn id="51" idx="2"/>
              <a:endCxn id="80" idx="0"/>
            </p:cNvCxnSpPr>
            <p:nvPr/>
          </p:nvCxnSpPr>
          <p:spPr bwMode="auto">
            <a:xfrm flipH="1">
              <a:off x="1529928" y="2685534"/>
              <a:ext cx="1" cy="522188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AutoShape 9"/>
                <p:cNvSpPr>
                  <a:spLocks noChangeArrowheads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Definiere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als relevant</a:t>
                  </a:r>
                </a:p>
              </p:txBody>
            </p:sp>
          </mc:Choice>
          <mc:Fallback xmlns="">
            <p:sp>
              <p:nvSpPr>
                <p:cNvPr id="5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7"/>
                  <a:stretch>
                    <a:fillRect b="-594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utoShape 9"/>
            <p:cNvSpPr>
              <a:spLocks noChangeArrowheads="1"/>
            </p:cNvSpPr>
            <p:nvPr/>
          </p:nvSpPr>
          <p:spPr bwMode="auto">
            <a:xfrm>
              <a:off x="6778892" y="4014002"/>
              <a:ext cx="2000197" cy="6063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Weiter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erforschen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AutoShape 9"/>
                <p:cNvSpPr>
                  <a:spLocks noChangeArrowheads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und folgende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sind irrelevant</a:t>
                  </a:r>
                </a:p>
              </p:txBody>
            </p:sp>
          </mc:Choice>
          <mc:Fallback xmlns="">
            <p:sp>
              <p:nvSpPr>
                <p:cNvPr id="60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8"/>
                  <a:stretch>
                    <a:fillRect t="-1010" b="-707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Gewinkelter Verbinder 60"/>
            <p:cNvCxnSpPr>
              <a:endCxn id="60" idx="0"/>
            </p:cNvCxnSpPr>
            <p:nvPr/>
          </p:nvCxnSpPr>
          <p:spPr bwMode="auto">
            <a:xfrm rot="10800000" flipV="1">
              <a:off x="3279826" y="3249044"/>
              <a:ext cx="1509733" cy="741993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>
              <a:off x="4789560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 Verbindung mit Pfeil 62"/>
            <p:cNvCxnSpPr>
              <a:stCxn id="52" idx="2"/>
              <a:endCxn id="58" idx="0"/>
            </p:cNvCxnSpPr>
            <p:nvPr/>
          </p:nvCxnSpPr>
          <p:spPr bwMode="auto">
            <a:xfrm flipH="1">
              <a:off x="5414396" y="2897534"/>
              <a:ext cx="2" cy="1106204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Gewinkelter Verbinder 63"/>
            <p:cNvCxnSpPr>
              <a:endCxn id="59" idx="0"/>
            </p:cNvCxnSpPr>
            <p:nvPr/>
          </p:nvCxnSpPr>
          <p:spPr bwMode="auto">
            <a:xfrm>
              <a:off x="6039233" y="3249044"/>
              <a:ext cx="1739758" cy="76495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Gerader Verbinder 64"/>
            <p:cNvCxnSpPr/>
            <p:nvPr/>
          </p:nvCxnSpPr>
          <p:spPr bwMode="auto">
            <a:xfrm>
              <a:off x="6044812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Gewinkelter Verbinder 65"/>
            <p:cNvCxnSpPr>
              <a:stCxn id="60" idx="1"/>
              <a:endCxn id="80" idx="5"/>
            </p:cNvCxnSpPr>
            <p:nvPr/>
          </p:nvCxnSpPr>
          <p:spPr bwMode="auto">
            <a:xfrm rot="10800000">
              <a:off x="1610750" y="3402845"/>
              <a:ext cx="668976" cy="88574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Gerade Verbindung mit Pfeil 66"/>
            <p:cNvCxnSpPr/>
            <p:nvPr/>
          </p:nvCxnSpPr>
          <p:spPr bwMode="auto">
            <a:xfrm rot="10800000" flipH="1">
              <a:off x="6421824" y="4288585"/>
              <a:ext cx="349739" cy="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AutoShape 9"/>
                <p:cNvSpPr>
                  <a:spLocks noChangeArrowheads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de-DE" altLang="en-US" sz="1400" dirty="0"/>
                    <a:t> </a:t>
                  </a:r>
                  <a:r>
                    <a:rPr lang="de-DE" altLang="en-US" sz="1400" dirty="0" err="1"/>
                    <a:t>Seed</a:t>
                  </a:r>
                  <a:r>
                    <a:rPr lang="de-DE" altLang="en-US" sz="1400" dirty="0"/>
                    <a:t>-Methode</a:t>
                  </a:r>
                </a:p>
              </p:txBody>
            </p:sp>
          </mc:Choice>
          <mc:Fallback xmlns="">
            <p:sp>
              <p:nvSpPr>
                <p:cNvPr id="6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 t="-588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Gerade Verbindung mit Pfeil 68"/>
            <p:cNvCxnSpPr>
              <a:stCxn id="68" idx="2"/>
              <a:endCxn id="51" idx="0"/>
            </p:cNvCxnSpPr>
            <p:nvPr/>
          </p:nvCxnSpPr>
          <p:spPr bwMode="auto">
            <a:xfrm flipH="1">
              <a:off x="1529929" y="2074515"/>
              <a:ext cx="3473" cy="30932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7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blipFill>
                  <a:blip r:embed="rId10"/>
                  <a:stretch>
                    <a:fillRect l="-1705" t="-10638" r="-568" b="-234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7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blipFill>
                  <a:blip r:embed="rId11"/>
                  <a:stretch>
                    <a:fillRect l="-1240" t="-10638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7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blipFill>
                  <a:blip r:embed="rId12"/>
                  <a:stretch>
                    <a:fillRect l="-1695" t="-10638" r="-565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AutoShape 9"/>
                <p:cNvSpPr>
                  <a:spLocks noChangeArrowheads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73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3"/>
                  <a:stretch>
                    <a:fillRect t="-3846" b="-1538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Gewinkelter Verbinder 73"/>
            <p:cNvCxnSpPr>
              <a:stCxn id="59" idx="2"/>
              <a:endCxn id="73" idx="3"/>
            </p:cNvCxnSpPr>
            <p:nvPr/>
          </p:nvCxnSpPr>
          <p:spPr bwMode="auto">
            <a:xfrm rot="5400000">
              <a:off x="6861979" y="4180230"/>
              <a:ext cx="476856" cy="135716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Gewinkelter Verbinder 74"/>
            <p:cNvCxnSpPr>
              <a:stCxn id="80" idx="3"/>
            </p:cNvCxnSpPr>
            <p:nvPr/>
          </p:nvCxnSpPr>
          <p:spPr bwMode="auto">
            <a:xfrm rot="16200000" flipH="1">
              <a:off x="2136788" y="2715161"/>
              <a:ext cx="1589826" cy="296519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76" name="Gewinkelter Verbinder 75"/>
            <p:cNvCxnSpPr>
              <a:stCxn id="51" idx="1"/>
            </p:cNvCxnSpPr>
            <p:nvPr/>
          </p:nvCxnSpPr>
          <p:spPr bwMode="auto">
            <a:xfrm rot="10800000" flipH="1" flipV="1">
              <a:off x="608087" y="2534685"/>
              <a:ext cx="3809874" cy="2625704"/>
            </a:xfrm>
            <a:prstGeom prst="bentConnector3">
              <a:avLst>
                <a:gd name="adj1" fmla="val -6000"/>
              </a:avLst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2157699" y="4698624"/>
                  <a:ext cx="17220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𝑎𝑘𝑡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𝑇𝑖𝑒𝑓𝑒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</m:oMath>
                    </m:oMathPara>
                  </a14:m>
                  <a:endParaRPr lang="de-DE" sz="1400" b="0" dirty="0"/>
                </a:p>
              </p:txBody>
            </p:sp>
          </mc:Choice>
          <mc:Fallback xmlns=""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699" y="4698624"/>
                  <a:ext cx="1722010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feld 77"/>
                <p:cNvSpPr txBox="1"/>
                <p:nvPr/>
              </p:nvSpPr>
              <p:spPr>
                <a:xfrm>
                  <a:off x="-3473" y="5164538"/>
                  <a:ext cx="45485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𝑎𝑘𝑡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r>
                    <a:rPr lang="de-DE" sz="1400" b="0" dirty="0"/>
                    <a:t>/ </a:t>
                  </a:r>
                  <a:r>
                    <a:rPr lang="de-DE" sz="1400" b="0" dirty="0" err="1"/>
                    <a:t>rek</a:t>
                  </a:r>
                  <a:r>
                    <a:rPr lang="de-DE" sz="1400" b="0" dirty="0"/>
                    <a:t>. Aufruf für alle Nachbarn von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sz="1400" b="0" dirty="0"/>
                </a:p>
              </p:txBody>
            </p:sp>
          </mc:Choice>
          <mc:Fallback xmlns="">
            <p:sp>
              <p:nvSpPr>
                <p:cNvPr id="78" name="Textfeld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73" y="5164538"/>
                  <a:ext cx="4548553" cy="307777"/>
                </a:xfrm>
                <a:prstGeom prst="rect">
                  <a:avLst/>
                </a:prstGeom>
                <a:blipFill>
                  <a:blip r:embed="rId15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AutoShape 40"/>
          <p:cNvSpPr>
            <a:spLocks noChangeArrowheads="1"/>
          </p:cNvSpPr>
          <p:nvPr/>
        </p:nvSpPr>
        <p:spPr bwMode="auto">
          <a:xfrm flipV="1">
            <a:off x="8100392" y="2596654"/>
            <a:ext cx="609600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kern="0" dirty="0">
                <a:solidFill>
                  <a:srgbClr val="000000"/>
                </a:solidFill>
                <a:latin typeface="Arial"/>
              </a:rPr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17747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13" name="Gruppieren 112"/>
          <p:cNvGrpSpPr/>
          <p:nvPr/>
        </p:nvGrpSpPr>
        <p:grpSpPr>
          <a:xfrm>
            <a:off x="277578" y="1487066"/>
            <a:ext cx="8501511" cy="4032009"/>
            <a:chOff x="277578" y="1487066"/>
            <a:chExt cx="8501511" cy="4032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AutoShape 9"/>
                <p:cNvSpPr>
                  <a:spLocks noChangeArrowheads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4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"/>
                  <a:stretch>
                    <a:fillRect t="-3846" b="-1538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AutoShape 9"/>
                <p:cNvSpPr>
                  <a:spLocks noChangeArrowheads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Berechne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de-DE" altLang="en-US" sz="14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und </a:t>
                  </a:r>
                  <a14:m>
                    <m:oMath xmlns:m="http://schemas.openxmlformats.org/officeDocument/2006/math">
                      <m:r>
                        <a:rPr lang="de-DE" altLang="en-US" sz="1400" i="1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i="1" dirty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en-US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7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450553" y="1487066"/>
              <a:ext cx="158750" cy="285750"/>
              <a:chOff x="2108" y="1356"/>
              <a:chExt cx="100" cy="180"/>
            </a:xfrm>
          </p:grpSpPr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2108" y="1356"/>
                <a:ext cx="100" cy="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12" name="Line 24"/>
              <p:cNvSpPr>
                <a:spLocks noChangeShapeType="1"/>
              </p:cNvSpPr>
              <p:nvPr/>
            </p:nvSpPr>
            <p:spPr bwMode="auto">
              <a:xfrm>
                <a:off x="2158" y="1408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cxnSp>
          <p:nvCxnSpPr>
            <p:cNvPr id="14" name="Gerade Verbindung mit Pfeil 13"/>
            <p:cNvCxnSpPr>
              <a:stCxn id="4" idx="3"/>
              <a:endCxn id="7" idx="1"/>
            </p:cNvCxnSpPr>
            <p:nvPr/>
          </p:nvCxnSpPr>
          <p:spPr bwMode="auto">
            <a:xfrm flipV="1">
              <a:off x="2451770" y="2531580"/>
              <a:ext cx="2008866" cy="3105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sz="1400" b="0" dirty="0">
                      <a:latin typeface="+mj-lt"/>
                    </a:rPr>
                    <a:t> ist keine</a:t>
                  </a:r>
                  <a:endParaRPr lang="de-DE" sz="1400" dirty="0">
                    <a:latin typeface="+mj-lt"/>
                  </a:endParaRPr>
                </a:p>
                <a:p>
                  <a:r>
                    <a:rPr lang="de-DE" sz="1400" b="0" dirty="0">
                      <a:latin typeface="+mj-lt"/>
                    </a:rPr>
                    <a:t>Bibliotheksfunktion</a:t>
                  </a: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060" t="-2326"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32"/>
            <p:cNvGrpSpPr>
              <a:grpSpLocks/>
            </p:cNvGrpSpPr>
            <p:nvPr/>
          </p:nvGrpSpPr>
          <p:grpSpPr bwMode="auto">
            <a:xfrm>
              <a:off x="1415628" y="3207722"/>
              <a:ext cx="228600" cy="228600"/>
              <a:chOff x="3484" y="3872"/>
              <a:chExt cx="144" cy="144"/>
            </a:xfrm>
          </p:grpSpPr>
          <p:sp>
            <p:nvSpPr>
              <p:cNvPr id="19" name="AutoShape 33"/>
              <p:cNvSpPr>
                <a:spLocks noChangeArrowheads="1"/>
              </p:cNvSpPr>
              <p:nvPr/>
            </p:nvSpPr>
            <p:spPr bwMode="auto">
              <a:xfrm>
                <a:off x="3517" y="3901"/>
                <a:ext cx="83" cy="83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20" name="Oval 34"/>
              <p:cNvSpPr>
                <a:spLocks noChangeArrowheads="1"/>
              </p:cNvSpPr>
              <p:nvPr/>
            </p:nvSpPr>
            <p:spPr bwMode="auto">
              <a:xfrm>
                <a:off x="3484" y="3872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cxnSp>
          <p:nvCxnSpPr>
            <p:cNvPr id="23" name="Gerade Verbindung mit Pfeil 22"/>
            <p:cNvCxnSpPr>
              <a:stCxn id="4" idx="2"/>
              <a:endCxn id="20" idx="0"/>
            </p:cNvCxnSpPr>
            <p:nvPr/>
          </p:nvCxnSpPr>
          <p:spPr bwMode="auto">
            <a:xfrm flipH="1">
              <a:off x="1529928" y="2685534"/>
              <a:ext cx="1" cy="522188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AutoShape 9"/>
                <p:cNvSpPr>
                  <a:spLocks noChangeArrowheads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Definiere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als relevant</a:t>
                  </a:r>
                </a:p>
              </p:txBody>
            </p:sp>
          </mc:Choice>
          <mc:Fallback xmlns="">
            <p:sp>
              <p:nvSpPr>
                <p:cNvPr id="24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 b="-594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utoShape 9"/>
            <p:cNvSpPr>
              <a:spLocks noChangeArrowheads="1"/>
            </p:cNvSpPr>
            <p:nvPr/>
          </p:nvSpPr>
          <p:spPr bwMode="auto">
            <a:xfrm>
              <a:off x="6778892" y="4014002"/>
              <a:ext cx="2000197" cy="6063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Weiter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erforschen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AutoShape 9"/>
                <p:cNvSpPr>
                  <a:spLocks noChangeArrowheads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und folgende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sind irrelevant</a:t>
                  </a:r>
                </a:p>
              </p:txBody>
            </p:sp>
          </mc:Choice>
          <mc:Fallback xmlns="">
            <p:sp>
              <p:nvSpPr>
                <p:cNvPr id="26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6"/>
                  <a:stretch>
                    <a:fillRect t="-1010" b="-707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Gewinkelter Verbinder 27"/>
            <p:cNvCxnSpPr>
              <a:endCxn id="26" idx="0"/>
            </p:cNvCxnSpPr>
            <p:nvPr/>
          </p:nvCxnSpPr>
          <p:spPr bwMode="auto">
            <a:xfrm rot="10800000" flipV="1">
              <a:off x="3279826" y="3249044"/>
              <a:ext cx="1509733" cy="741993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Gerader Verbinder 31"/>
            <p:cNvCxnSpPr/>
            <p:nvPr/>
          </p:nvCxnSpPr>
          <p:spPr bwMode="auto">
            <a:xfrm>
              <a:off x="4789560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Gerade Verbindung mit Pfeil 35"/>
            <p:cNvCxnSpPr>
              <a:stCxn id="7" idx="2"/>
              <a:endCxn id="24" idx="0"/>
            </p:cNvCxnSpPr>
            <p:nvPr/>
          </p:nvCxnSpPr>
          <p:spPr bwMode="auto">
            <a:xfrm flipH="1">
              <a:off x="5414396" y="2897534"/>
              <a:ext cx="2" cy="1106204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Gewinkelter Verbinder 37"/>
            <p:cNvCxnSpPr>
              <a:endCxn id="25" idx="0"/>
            </p:cNvCxnSpPr>
            <p:nvPr/>
          </p:nvCxnSpPr>
          <p:spPr bwMode="auto">
            <a:xfrm>
              <a:off x="6039233" y="3249044"/>
              <a:ext cx="1739758" cy="76495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6044812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winkelter Verbinder 47"/>
            <p:cNvCxnSpPr>
              <a:stCxn id="26" idx="1"/>
              <a:endCxn id="20" idx="5"/>
            </p:cNvCxnSpPr>
            <p:nvPr/>
          </p:nvCxnSpPr>
          <p:spPr bwMode="auto">
            <a:xfrm rot="10800000">
              <a:off x="1610750" y="3402845"/>
              <a:ext cx="668976" cy="88574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Gerade Verbindung mit Pfeil 50"/>
            <p:cNvCxnSpPr/>
            <p:nvPr/>
          </p:nvCxnSpPr>
          <p:spPr bwMode="auto">
            <a:xfrm rot="10800000" flipH="1">
              <a:off x="6421824" y="4288585"/>
              <a:ext cx="349739" cy="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AutoShape 9"/>
                <p:cNvSpPr>
                  <a:spLocks noChangeArrowheads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de-DE" altLang="en-US" sz="1400" dirty="0"/>
                    <a:t> </a:t>
                  </a:r>
                  <a:r>
                    <a:rPr lang="de-DE" altLang="en-US" sz="1400" dirty="0" err="1"/>
                    <a:t>Seed</a:t>
                  </a:r>
                  <a:r>
                    <a:rPr lang="de-DE" altLang="en-US" sz="1400" dirty="0"/>
                    <a:t>-Methode</a:t>
                  </a:r>
                </a:p>
              </p:txBody>
            </p:sp>
          </mc:Choice>
          <mc:Fallback xmlns="">
            <p:sp>
              <p:nvSpPr>
                <p:cNvPr id="52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7"/>
                  <a:stretch>
                    <a:fillRect t="-392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Gerade Verbindung mit Pfeil 53"/>
            <p:cNvCxnSpPr>
              <a:stCxn id="52" idx="2"/>
              <a:endCxn id="4" idx="0"/>
            </p:cNvCxnSpPr>
            <p:nvPr/>
          </p:nvCxnSpPr>
          <p:spPr bwMode="auto">
            <a:xfrm flipH="1">
              <a:off x="1529929" y="2074515"/>
              <a:ext cx="3473" cy="30932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59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blipFill>
                  <a:blip r:embed="rId8"/>
                  <a:stretch>
                    <a:fillRect l="-1705" t="-8511" r="-568" b="-234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6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blipFill>
                  <a:blip r:embed="rId9"/>
                  <a:stretch>
                    <a:fillRect l="-1240" t="-10638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6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blipFill>
                  <a:blip r:embed="rId10"/>
                  <a:stretch>
                    <a:fillRect l="-1695" t="-10638" r="-565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AutoShape 9"/>
                <p:cNvSpPr>
                  <a:spLocks noChangeArrowheads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9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1"/>
                  <a:stretch>
                    <a:fillRect t="-3846" b="-1538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winkelter Verbinder 99"/>
            <p:cNvCxnSpPr>
              <a:stCxn id="25" idx="2"/>
              <a:endCxn id="98" idx="3"/>
            </p:cNvCxnSpPr>
            <p:nvPr/>
          </p:nvCxnSpPr>
          <p:spPr bwMode="auto">
            <a:xfrm rot="5400000">
              <a:off x="6861979" y="4180230"/>
              <a:ext cx="476856" cy="135716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3" name="Gewinkelter Verbinder 102"/>
            <p:cNvCxnSpPr>
              <a:stCxn id="20" idx="3"/>
            </p:cNvCxnSpPr>
            <p:nvPr/>
          </p:nvCxnSpPr>
          <p:spPr bwMode="auto">
            <a:xfrm rot="16200000" flipH="1">
              <a:off x="2136788" y="2715161"/>
              <a:ext cx="1589826" cy="296519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106" name="Gewinkelter Verbinder 105"/>
            <p:cNvCxnSpPr>
              <a:stCxn id="4" idx="1"/>
            </p:cNvCxnSpPr>
            <p:nvPr/>
          </p:nvCxnSpPr>
          <p:spPr bwMode="auto">
            <a:xfrm rot="10800000" flipH="1" flipV="1">
              <a:off x="608087" y="2534685"/>
              <a:ext cx="3809874" cy="2625704"/>
            </a:xfrm>
            <a:prstGeom prst="bentConnector3">
              <a:avLst>
                <a:gd name="adj1" fmla="val -6000"/>
              </a:avLst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feld 109"/>
                <p:cNvSpPr txBox="1"/>
                <p:nvPr/>
              </p:nvSpPr>
              <p:spPr>
                <a:xfrm>
                  <a:off x="2379747" y="4738816"/>
                  <a:ext cx="17220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𝑎𝑘𝑡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𝑇𝑖𝑒𝑓𝑒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110" name="Textfeld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747" y="4738816"/>
                  <a:ext cx="1722010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feld 111"/>
                <p:cNvSpPr txBox="1"/>
                <p:nvPr/>
              </p:nvSpPr>
              <p:spPr>
                <a:xfrm>
                  <a:off x="277578" y="5211298"/>
                  <a:ext cx="45485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𝑎𝑘𝑡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r>
                    <a:rPr lang="de-DE" sz="1400" b="0" dirty="0"/>
                    <a:t>/ </a:t>
                  </a:r>
                  <a:r>
                    <a:rPr lang="de-DE" sz="1400" b="0" dirty="0" err="1"/>
                    <a:t>rek</a:t>
                  </a:r>
                  <a:r>
                    <a:rPr lang="de-DE" sz="1400" b="0" dirty="0"/>
                    <a:t>. Aufruf für alle Nachbarn von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sz="1400" b="0" dirty="0"/>
                </a:p>
              </p:txBody>
            </p:sp>
          </mc:Choice>
          <mc:Fallback xmlns="">
            <p:sp>
              <p:nvSpPr>
                <p:cNvPr id="112" name="Textfeld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78" y="5211298"/>
                  <a:ext cx="4548553" cy="307777"/>
                </a:xfrm>
                <a:prstGeom prst="rect">
                  <a:avLst/>
                </a:prstGeom>
                <a:blipFill>
                  <a:blip r:embed="rId13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6031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2299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Im Beispiel mit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kern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kern="0" dirty="0"/>
                  <a:t>, seed-Method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b="0" i="0" kern="0" dirty="0" smtClean="0">
                        <a:latin typeface="Cambria Math" panose="02040503050406030204" pitchFamily="18" charset="0"/>
                      </a:rPr>
                      <m:t>=#1</m:t>
                    </m:r>
                  </m:oMath>
                </a14:m>
                <a:r>
                  <a:rPr lang="de-DE" b="0" i="0" kern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DE" b="0" kern="0" dirty="0"/>
                  <a:t>,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de-DE" b="0" kern="0" dirty="0"/>
                  <a:t> und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de-DE" b="0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b="0" kern="0" dirty="0"/>
                  <a:t> </a:t>
                </a:r>
                <a:r>
                  <a:rPr lang="de-DE" b="0" kern="0" dirty="0">
                    <a:solidFill>
                      <a:srgbClr val="00B050"/>
                    </a:solidFill>
                  </a:rPr>
                  <a:t>Grün</a:t>
                </a:r>
                <a:r>
                  <a:rPr lang="de-DE" b="0" kern="0" dirty="0"/>
                  <a:t>: als Relevant erachtet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b="0" kern="0" dirty="0"/>
                  <a:t> </a:t>
                </a:r>
                <a:r>
                  <a:rPr lang="de-DE" b="0" kern="0" dirty="0">
                    <a:solidFill>
                      <a:srgbClr val="5C5C5C"/>
                    </a:solidFill>
                  </a:rPr>
                  <a:t>Grau</a:t>
                </a:r>
                <a:r>
                  <a:rPr lang="de-DE" b="0" kern="0" dirty="0"/>
                  <a:t>: erforscht aber nicht als </a:t>
                </a:r>
                <a:br>
                  <a:rPr lang="de-DE" b="0" kern="0" dirty="0"/>
                </a:br>
                <a:r>
                  <a:rPr lang="de-DE" b="0" kern="0" dirty="0"/>
                  <a:t>		relevant erachtet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ln>
                      <a:solidFill>
                        <a:schemeClr val="tx1"/>
                      </a:solidFill>
                    </a:ln>
                  </a:rPr>
                  <a:t> </a:t>
                </a:r>
                <a:r>
                  <a:rPr lang="de-DE" kern="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Weiß</a:t>
                </a:r>
                <a:r>
                  <a:rPr lang="de-DE" kern="0" dirty="0"/>
                  <a:t>: nicht betrachtet</a:t>
                </a:r>
                <a:endParaRPr lang="de-DE" b="0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 </a:t>
                </a:r>
                <a:r>
                  <a:rPr lang="de-DE" kern="0" dirty="0">
                    <a:solidFill>
                      <a:srgbClr val="FF0000"/>
                    </a:solidFill>
                  </a:rPr>
                  <a:t>Rot</a:t>
                </a:r>
                <a:r>
                  <a:rPr lang="de-DE" kern="0" dirty="0"/>
                  <a:t>: hoch relevant mit </a:t>
                </a:r>
                <a:r>
                  <a:rPr lang="de-DE" b="0" kern="0" dirty="0"/>
                  <a:t>aber </a:t>
                </a:r>
                <a:br>
                  <a:rPr lang="de-DE" b="0" kern="0" dirty="0"/>
                </a:br>
                <a:r>
                  <a:rPr lang="de-DE" b="0" kern="0" dirty="0"/>
                  <a:t>	             nicht betrachtet</a:t>
                </a:r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229944"/>
              </a:xfrm>
              <a:prstGeom prst="rect">
                <a:avLst/>
              </a:prstGeom>
              <a:blipFill>
                <a:blip r:embed="rId3"/>
                <a:stretch>
                  <a:fillRect l="-599" t="-1048"/>
                </a:stretch>
              </a:blipFill>
              <a:ln>
                <a:solidFill>
                  <a:schemeClr val="bg1"/>
                </a:solidFill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5943364" y="1772816"/>
            <a:ext cx="2949116" cy="3960440"/>
            <a:chOff x="1210763" y="1484784"/>
            <a:chExt cx="6966948" cy="4746289"/>
          </a:xfrm>
        </p:grpSpPr>
        <p:cxnSp>
          <p:nvCxnSpPr>
            <p:cNvPr id="39" name="5-&gt;6"/>
            <p:cNvCxnSpPr>
              <a:cxnSpLocks/>
              <a:stCxn id="83" idx="4"/>
              <a:endCxn id="49" idx="0"/>
            </p:cNvCxnSpPr>
            <p:nvPr/>
          </p:nvCxnSpPr>
          <p:spPr bwMode="auto">
            <a:xfrm>
              <a:off x="1987040" y="5114610"/>
              <a:ext cx="0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8-&gt;7"/>
            <p:cNvCxnSpPr>
              <a:cxnSpLocks/>
              <a:stCxn id="47" idx="0"/>
              <a:endCxn id="48" idx="4"/>
            </p:cNvCxnSpPr>
            <p:nvPr/>
          </p:nvCxnSpPr>
          <p:spPr bwMode="auto">
            <a:xfrm flipV="1">
              <a:off x="4826318" y="5091160"/>
              <a:ext cx="1326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8-&gt;4"/>
            <p:cNvCxnSpPr>
              <a:cxnSpLocks/>
              <a:stCxn id="47" idx="6"/>
              <a:endCxn id="84" idx="4"/>
            </p:cNvCxnSpPr>
            <p:nvPr/>
          </p:nvCxnSpPr>
          <p:spPr bwMode="auto">
            <a:xfrm flipV="1">
              <a:off x="5620225" y="5114610"/>
              <a:ext cx="177768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7-&gt;4"/>
            <p:cNvCxnSpPr>
              <a:cxnSpLocks/>
              <a:stCxn id="48" idx="6"/>
              <a:endCxn id="84" idx="2"/>
            </p:cNvCxnSpPr>
            <p:nvPr/>
          </p:nvCxnSpPr>
          <p:spPr bwMode="auto">
            <a:xfrm>
              <a:off x="5620225" y="4728132"/>
              <a:ext cx="997883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7-&gt;3"/>
            <p:cNvCxnSpPr>
              <a:cxnSpLocks/>
              <a:stCxn id="48" idx="0"/>
              <a:endCxn id="85" idx="4"/>
            </p:cNvCxnSpPr>
            <p:nvPr/>
          </p:nvCxnSpPr>
          <p:spPr bwMode="auto">
            <a:xfrm flipH="1" flipV="1">
              <a:off x="3533580" y="3512862"/>
              <a:ext cx="1294065" cy="85224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4-&gt;2"/>
            <p:cNvCxnSpPr>
              <a:cxnSpLocks/>
              <a:stCxn id="84" idx="0"/>
              <a:endCxn id="86" idx="4"/>
            </p:cNvCxnSpPr>
            <p:nvPr/>
          </p:nvCxnSpPr>
          <p:spPr bwMode="auto">
            <a:xfrm flipV="1">
              <a:off x="7397910" y="3512862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3-&gt;5"/>
            <p:cNvCxnSpPr>
              <a:cxnSpLocks/>
              <a:stCxn id="85" idx="4"/>
              <a:endCxn id="83" idx="0"/>
            </p:cNvCxnSpPr>
            <p:nvPr/>
          </p:nvCxnSpPr>
          <p:spPr bwMode="auto">
            <a:xfrm flipH="1">
              <a:off x="1987040" y="3512862"/>
              <a:ext cx="154654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1-&gt;3"/>
            <p:cNvCxnSpPr>
              <a:cxnSpLocks/>
              <a:stCxn id="87" idx="4"/>
              <a:endCxn id="85" idx="0"/>
            </p:cNvCxnSpPr>
            <p:nvPr/>
          </p:nvCxnSpPr>
          <p:spPr bwMode="auto">
            <a:xfrm>
              <a:off x="3530351" y="2210840"/>
              <a:ext cx="3228" cy="57596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P8"/>
                <p:cNvSpPr/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#8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47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P7"/>
                <p:cNvSpPr/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#7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48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P6"/>
                <p:cNvSpPr/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#6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49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P5"/>
                <p:cNvSpPr/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#5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83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P4"/>
                <p:cNvSpPr/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#4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84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P3"/>
                <p:cNvSpPr/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#3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85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P2"/>
                <p:cNvSpPr/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#2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86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P1"/>
                <p:cNvSpPr/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#1</m:t>
                        </m:r>
                      </m:oMath>
                    </m:oMathPara>
                  </a14:m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87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98430"/>
                  </p:ext>
                </p:extLst>
              </p:nvPr>
            </p:nvGraphicFramePr>
            <p:xfrm>
              <a:off x="1215352" y="213285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/>
                                  <m:t>𝒊</m:t>
                                </m:r>
                                <m:r>
                                  <a:rPr lang="de-DE" smtClean="0"/>
                                  <m:t>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𝑡𝑓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/>
                                <m:t>𝑖𝑑𝑓</m:t>
                              </m:r>
                              <m:r>
                                <a:rPr lang="de-DE" dirty="0" smtClean="0"/>
                                <m:t>(</m:t>
                              </m:r>
                              <m:r>
                                <a:rPr lang="de-DE" dirty="0" smtClean="0"/>
                                <m:t>𝑖</m:t>
                              </m:r>
                              <m:r>
                                <a:rPr lang="de-DE" dirty="0" smtClean="0"/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/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/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/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/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98430"/>
                  </p:ext>
                </p:extLst>
              </p:nvPr>
            </p:nvGraphicFramePr>
            <p:xfrm>
              <a:off x="1215352" y="213285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2"/>
                          <a:stretch>
                            <a:fillRect l="-546" t="-8197" r="-2907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2"/>
                          <a:stretch>
                            <a:fillRect l="-546" t="-110000" r="-29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139394" t="-110000" r="-3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239394" t="-110000" r="-2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339394" t="-110000" r="-1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439394" t="-110000" r="-303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054712"/>
                  </p:ext>
                </p:extLst>
              </p:nvPr>
            </p:nvGraphicFramePr>
            <p:xfrm>
              <a:off x="1216820" y="286999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/>
                                  <m:t>𝒊</m:t>
                                </m:r>
                                <m:r>
                                  <a:rPr lang="de-DE" smtClean="0"/>
                                  <m:t>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𝑡𝑓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/>
                                <m:t>𝑖𝑑𝑓</m:t>
                              </m:r>
                              <m:r>
                                <a:rPr lang="de-DE" dirty="0" smtClean="0"/>
                                <m:t>(</m:t>
                              </m:r>
                              <m:r>
                                <a:rPr lang="de-DE" dirty="0" smtClean="0"/>
                                <m:t>𝑖</m:t>
                              </m:r>
                              <m:r>
                                <a:rPr lang="de-DE" dirty="0" smtClean="0"/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054712"/>
                  </p:ext>
                </p:extLst>
              </p:nvPr>
            </p:nvGraphicFramePr>
            <p:xfrm>
              <a:off x="1216820" y="286999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3"/>
                          <a:stretch>
                            <a:fillRect l="-546" t="-8197" r="-2907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3"/>
                          <a:stretch>
                            <a:fillRect l="-546" t="-110000" r="-29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139394" t="-110000" r="-3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239394" t="-110000" r="-2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339394" t="-110000" r="-1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439394" t="-110000" r="-303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1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92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93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457200" lvl="1" indent="0">
                    <a:buNone/>
                  </a:pPr>
                  <a:r>
                    <a:rPr lang="de-DE" dirty="0"/>
                    <a:t>Dora ist im Beispiel nicht gut geeignet, da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#2</m:t>
                      </m:r>
                    </m:oMath>
                  </a14:m>
                  <a:r>
                    <a:rPr lang="de-DE" dirty="0"/>
                    <a:t>,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#3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#4</m:t>
                      </m:r>
                    </m:oMath>
                  </a14:m>
                  <a:r>
                    <a:rPr lang="de-DE" dirty="0"/>
                    <a:t> false-negatives sind</a:t>
                  </a:r>
                </a:p>
              </p:txBody>
            </p:sp>
          </mc:Choice>
          <mc:Fallback>
            <p:sp>
              <p:nvSpPr>
                <p:cNvPr id="94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blipFill>
                  <a:blip r:embed="rId14"/>
                  <a:stretch>
                    <a:fillRect t="-3448" b="-163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364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Reconnaissance (SR)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</a:t>
                </a:r>
                <a:r>
                  <a:rPr lang="de-DE" kern="0" dirty="0">
                    <a:solidFill>
                      <a:srgbClr val="0000CC"/>
                    </a:solidFill>
                  </a:rPr>
                  <a:t>Szenario Mengen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führen das Feature aus 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führen das Feature nicht aus (und die Menge aller Methoden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kern="0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Vorgehen: Untersuche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und unterteile in </a:t>
                </a:r>
                <a:r>
                  <a:rPr lang="de-DE" kern="0" dirty="0">
                    <a:solidFill>
                      <a:srgbClr val="0000CC"/>
                    </a:solidFill>
                  </a:rPr>
                  <a:t>Gruppen</a:t>
                </a:r>
                <a:r>
                  <a:rPr lang="de-DE" kern="0" dirty="0"/>
                  <a:t>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kern="0" dirty="0"/>
                  <a:t>Möglicherweise beteiligt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 ker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|∃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„Mindestens ein Szenario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kern="0" dirty="0"/>
                  <a:t>Unerlässlich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i="1" ker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</a:t>
                </a:r>
                <a:r>
                  <a:rPr lang="de-DE" b="1" dirty="0"/>
                  <a:t>Jedes</a:t>
                </a:r>
                <a:r>
                  <a:rPr lang="de-DE" dirty="0"/>
                  <a:t> Szenario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kern="0" dirty="0"/>
                  <a:t>Spezifisch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𝑢𝑛𝑑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wird von </a:t>
                </a:r>
                <a:r>
                  <a:rPr lang="de-DE" b="1" dirty="0"/>
                  <a:t>keinem</a:t>
                </a:r>
                <a:r>
                  <a:rPr lang="de-DE" dirty="0"/>
                  <a:t> Szenario aus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ausgeführt"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de-DE" kern="0" dirty="0"/>
                  <a:t>Üblich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𝑒𝑥𝑒𝑐𝑢𝑡𝑒𝑠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„</a:t>
                </a:r>
                <a:r>
                  <a:rPr lang="de-DE" b="1" kern="0" dirty="0"/>
                  <a:t>Jedes</a:t>
                </a:r>
                <a:r>
                  <a:rPr lang="de-DE" kern="0" dirty="0"/>
                  <a:t> Szenario führt </a:t>
                </a:r>
                <a14:m>
                  <m:oMath xmlns:m="http://schemas.openxmlformats.org/officeDocument/2006/math">
                    <m:r>
                      <a:rPr lang="de-DE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kern="0" dirty="0"/>
                  <a:t> aus“</a:t>
                </a:r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blipFill>
                <a:blip r:embed="rId3"/>
                <a:stretch>
                  <a:fillRect l="-675" t="-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39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Reconnaissance (SR)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</a:t>
                </a:r>
                <a:r>
                  <a:rPr lang="de-DE" kern="0" dirty="0">
                    <a:solidFill>
                      <a:srgbClr val="0000CC"/>
                    </a:solidFill>
                  </a:rPr>
                  <a:t>Szenario Mengen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führen das Feature aus 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führen das Feature nicht aus (und die Menge aller Methoden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kern="0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Vorgehen: Untersuche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und unterteile </a:t>
                </a:r>
                <a:r>
                  <a:rPr lang="de-DE" kern="0" dirty="0">
                    <a:solidFill>
                      <a:srgbClr val="0000CC"/>
                    </a:solidFill>
                  </a:rPr>
                  <a:t>4 Gruppen</a:t>
                </a:r>
                <a:r>
                  <a:rPr lang="de-DE" kern="0" dirty="0"/>
                  <a:t>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kern="0" dirty="0"/>
                  <a:t>Möglicherweise beteiligt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 ker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|∃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„Mindestens ein Szenario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kern="0" dirty="0"/>
                  <a:t>Unerlässlich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i="1" ker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</a:t>
                </a:r>
                <a:r>
                  <a:rPr lang="de-DE" b="1" dirty="0"/>
                  <a:t>Jedes</a:t>
                </a:r>
                <a:r>
                  <a:rPr lang="de-DE" dirty="0"/>
                  <a:t> Szenario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kern="0" dirty="0"/>
                  <a:t>Spezifisch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𝑢𝑛𝑑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wird von </a:t>
                </a:r>
                <a:r>
                  <a:rPr lang="de-DE" b="1" dirty="0"/>
                  <a:t>keinem</a:t>
                </a:r>
                <a:r>
                  <a:rPr lang="de-DE" dirty="0"/>
                  <a:t> Szenario aus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ausgeführt"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de-DE" kern="0" dirty="0"/>
                  <a:t>Üblich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𝑒𝑥𝑒𝑐𝑢𝑡𝑒𝑠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„</a:t>
                </a:r>
                <a:r>
                  <a:rPr lang="de-DE" b="1" kern="0" dirty="0"/>
                  <a:t>Jedes</a:t>
                </a:r>
                <a:r>
                  <a:rPr lang="de-DE" kern="0" dirty="0"/>
                  <a:t> Szenario führt </a:t>
                </a:r>
                <a14:m>
                  <m:oMath xmlns:m="http://schemas.openxmlformats.org/officeDocument/2006/math">
                    <m:r>
                      <a:rPr lang="de-DE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kern="0" dirty="0"/>
                  <a:t> aus“</a:t>
                </a:r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blipFill>
                <a:blip r:embed="rId3"/>
                <a:stretch>
                  <a:fillRect l="-675" t="-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ihandform: Form 23"/>
          <p:cNvSpPr/>
          <p:nvPr/>
        </p:nvSpPr>
        <p:spPr bwMode="auto">
          <a:xfrm>
            <a:off x="899592" y="3717032"/>
            <a:ext cx="373686" cy="1728192"/>
          </a:xfrm>
          <a:custGeom>
            <a:avLst/>
            <a:gdLst>
              <a:gd name="connsiteX0" fmla="*/ 444704 w 611853"/>
              <a:gd name="connsiteY0" fmla="*/ 0 h 2045110"/>
              <a:gd name="connsiteX1" fmla="*/ 2253 w 611853"/>
              <a:gd name="connsiteY1" fmla="*/ 1130710 h 2045110"/>
              <a:gd name="connsiteX2" fmla="*/ 611853 w 611853"/>
              <a:gd name="connsiteY2" fmla="*/ 2045110 h 2045110"/>
              <a:gd name="connsiteX3" fmla="*/ 611853 w 611853"/>
              <a:gd name="connsiteY3" fmla="*/ 2045110 h 204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853" h="2045110">
                <a:moveTo>
                  <a:pt x="444704" y="0"/>
                </a:moveTo>
                <a:cubicBezTo>
                  <a:pt x="209549" y="394929"/>
                  <a:pt x="-25605" y="789858"/>
                  <a:pt x="2253" y="1130710"/>
                </a:cubicBezTo>
                <a:cubicBezTo>
                  <a:pt x="30111" y="1471562"/>
                  <a:pt x="611853" y="2045110"/>
                  <a:pt x="611853" y="2045110"/>
                </a:cubicBezTo>
                <a:lnTo>
                  <a:pt x="611853" y="204511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-545316" y="4219337"/>
                <a:ext cx="18185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𝐼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2</m:t>
                          </m:r>
                        </m:sub>
                      </m:sSub>
                      <m:r>
                        <a:rPr lang="de-DE" sz="1600" i="1">
                          <a:solidFill>
                            <a:srgbClr val="FF0000"/>
                          </a:solidFill>
                          <a:latin typeface="+mj-lt"/>
                        </a:rPr>
                        <m:t>∩</m:t>
                      </m:r>
                      <m:r>
                        <a:rPr lang="de-DE" sz="1600" i="1">
                          <a:solidFill>
                            <a:srgbClr val="FF0000"/>
                          </a:solidFill>
                          <a:latin typeface="+mj-lt"/>
                        </a:rPr>
                        <m:t>𝐶</m:t>
                      </m:r>
                    </m:oMath>
                  </m:oMathPara>
                </a14:m>
                <a:endParaRPr lang="de-DE" sz="1600" i="1" dirty="0">
                  <a:solidFill>
                    <a:srgbClr val="FF0000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600" i="1">
                          <a:solidFill>
                            <a:srgbClr val="FF0000"/>
                          </a:solidFill>
                          <a:latin typeface="+mj-lt"/>
                        </a:rPr>
                        <m:t>=∅</m:t>
                      </m:r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5316" y="4219337"/>
                <a:ext cx="1818594" cy="584775"/>
              </a:xfrm>
              <a:prstGeom prst="rect">
                <a:avLst/>
              </a:prstGeom>
              <a:blipFill>
                <a:blip r:embed="rId4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05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Reconnaissance (SR)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68760"/>
                <a:ext cx="8229600" cy="5410200"/>
              </a:xfrm>
            </p:spPr>
            <p:txBody>
              <a:bodyPr/>
              <a:lstStyle/>
              <a:p>
                <a:r>
                  <a:rPr lang="de-DE" dirty="0"/>
                  <a:t>Ausgabe: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 zu jedem Feature und einmalig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Im Beispiel:</a:t>
                </a:r>
              </a:p>
              <a:p>
                <a:r>
                  <a:rPr lang="de-DE" dirty="0"/>
                  <a:t>Eingabe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entspricht einem automatischen Speichern</a:t>
                </a:r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  <a:r>
                  <a:rPr lang="de-DE" dirty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dirty="0"/>
                  <a:t> entspricht einem manuellen Speichern</a:t>
                </a:r>
                <a:endParaRPr lang="de-DE" baseline="30000" dirty="0"/>
              </a:p>
              <a:p>
                <a:r>
                  <a:rPr lang="de-DE" dirty="0"/>
                  <a:t>Beide </a:t>
                </a:r>
                <a:r>
                  <a:rPr lang="de-DE" dirty="0" err="1"/>
                  <a:t>Execution</a:t>
                </a:r>
                <a:r>
                  <a:rPr lang="de-DE" dirty="0"/>
                  <a:t> Traces sind sehr ähnlich da automatisches Speichern auf manuellem Aufbaut</a:t>
                </a:r>
              </a:p>
              <a:p>
                <a:r>
                  <a:rPr lang="de-DE" dirty="0"/>
                  <a:t>Ausgabe für das </a:t>
                </a:r>
                <a:r>
                  <a:rPr lang="de-DE" dirty="0" err="1"/>
                  <a:t>automaticSaveFile</a:t>
                </a:r>
                <a:r>
                  <a:rPr lang="de-DE" dirty="0"/>
                  <a:t>-Feature</a:t>
                </a:r>
              </a:p>
              <a:p>
                <a:pPr lvl="1"/>
                <a:r>
                  <a:rPr lang="de-DE" dirty="0">
                    <a:latin typeface="+mj-lt"/>
                  </a:rPr>
                  <a:t>M</a:t>
                </a:r>
                <a:r>
                  <a:rPr lang="de-DE" i="0" dirty="0">
                    <a:latin typeface="+mj-lt"/>
                  </a:rPr>
                  <a:t>öglicherweise beteiligt</a:t>
                </a:r>
                <a:r>
                  <a:rPr lang="de-DE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#2,#4</m:t>
                        </m:r>
                      </m:e>
                    </m:d>
                  </m:oMath>
                </a14:m>
                <a:endParaRPr lang="de-DE" b="0" i="0" dirty="0">
                  <a:latin typeface="+mj-lt"/>
                </a:endParaRPr>
              </a:p>
              <a:p>
                <a:pPr lvl="1"/>
                <a:r>
                  <a:rPr lang="de-DE" b="0" i="0" dirty="0">
                    <a:latin typeface="+mj-lt"/>
                  </a:rPr>
                  <a:t>Unerlässlich: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b="0" i="0" dirty="0">
                  <a:latin typeface="+mj-lt"/>
                </a:endParaRPr>
              </a:p>
              <a:p>
                <a:pPr lvl="1"/>
                <a:r>
                  <a:rPr lang="de-DE" dirty="0"/>
                  <a:t>Spezifisch: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#1</m:t>
                        </m:r>
                      </m:e>
                    </m:d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Üblich: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={#3,#5,#6}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68760"/>
                <a:ext cx="8229600" cy="5410200"/>
              </a:xfrm>
              <a:blipFill>
                <a:blip r:embed="rId2"/>
                <a:stretch>
                  <a:fillRect l="-741" t="-4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68" y="3768"/>
              <a:ext cx="489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lvl="1" indent="0">
                <a:buNone/>
              </a:pPr>
              <a:r>
                <a:rPr lang="de-DE" dirty="0"/>
                <a:t>SR ist im Beispiel gut geeignet (da keine Überschneidenden Szenarien)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32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Revelle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445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Aufbau auf weiteren Techniken: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Marcus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Anwendung von LSI unter Zuhilfenahme üblicher Programmierstyle zu Identifizierung der Token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Inkrementelles Filtern der Dokumente durch den User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Poshyvanyk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Ordnen der Liste nach Marcus‘-Algorithmus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Ausführen zweierlei Szenario Mengen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) und ordnen der Methoden anhand der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vorkommen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Ergebnis: gewichtete Summe beider Werte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Liu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Das selbe wie Poshyvanyk aber mit nur einem Szenario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kern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zur Verbesserung des Useraufwands mit </a:t>
                </a:r>
                <a:r>
                  <a:rPr lang="de-DE" dirty="0"/>
                  <a:t>Inkaufnahme </a:t>
                </a:r>
                <a:r>
                  <a:rPr lang="de-DE" kern="0" dirty="0"/>
                  <a:t>des möglichen Präzisionsverlust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445968"/>
              </a:xfrm>
              <a:prstGeom prst="rect">
                <a:avLst/>
              </a:prstGeom>
              <a:blipFill>
                <a:blip r:embed="rId3"/>
                <a:stretch>
                  <a:fillRect l="-675" t="-11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1705360" y="1650078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Revelle</a:t>
            </a:r>
            <a:endParaRPr lang="de-DE" sz="1800" dirty="0"/>
          </a:p>
        </p:txBody>
      </p:sp>
      <p:sp>
        <p:nvSpPr>
          <p:cNvPr id="5" name="Textfeld 4"/>
          <p:cNvSpPr txBox="1"/>
          <p:nvPr/>
        </p:nvSpPr>
        <p:spPr>
          <a:xfrm>
            <a:off x="3612713" y="165007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Liu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005502" y="1634659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Poshyvanyk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7438640" y="16423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Markus</a:t>
            </a:r>
          </a:p>
        </p:txBody>
      </p:sp>
      <p:cxnSp>
        <p:nvCxnSpPr>
          <p:cNvPr id="10" name="Gerade Verbindung mit Pfeil 9"/>
          <p:cNvCxnSpPr>
            <a:cxnSpLocks/>
            <a:stCxn id="2" idx="3"/>
            <a:endCxn id="5" idx="1"/>
          </p:cNvCxnSpPr>
          <p:nvPr/>
        </p:nvCxnSpPr>
        <p:spPr bwMode="auto">
          <a:xfrm>
            <a:off x="2747633" y="1850133"/>
            <a:ext cx="865080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Gerade Verbindung mit Pfeil 11"/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4140422" y="1842423"/>
            <a:ext cx="865080" cy="77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Gerade Verbindung mit Pfeil 13"/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6573560" y="1827004"/>
            <a:ext cx="865080" cy="77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5343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8115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Revelle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Eingabe: ein </a:t>
                </a:r>
                <a:r>
                  <a:rPr lang="de-DE" b="0" i="0" dirty="0">
                    <a:latin typeface="+mj-lt"/>
                  </a:rPr>
                  <a:t>Szenario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b="0" i="0" dirty="0">
                    <a:latin typeface="+mj-lt"/>
                  </a:rPr>
                  <a:t>, welches</a:t>
                </a:r>
                <a:r>
                  <a:rPr lang="de-DE" dirty="0"/>
                  <a:t> das Feature ausführen</a:t>
                </a:r>
              </a:p>
              <a:p>
                <a:r>
                  <a:rPr lang="de-DE" dirty="0"/>
                  <a:t>Vorgehen: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Ausführung des Szenarios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dirty="0"/>
                  <a:t> und Aufbauen des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HITS-Algorithmus auf dem generierten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Filtern von Ecken mit besonders</a:t>
                </a:r>
              </a:p>
              <a:p>
                <a:pPr marL="857250" lvl="1" indent="-457200"/>
                <a:r>
                  <a:rPr lang="de-DE" dirty="0"/>
                  <a:t>Niedrigen Authority-Werten</a:t>
                </a:r>
              </a:p>
              <a:p>
                <a:pPr marL="857250" lvl="1" indent="-457200"/>
                <a:r>
                  <a:rPr lang="de-DE" dirty="0"/>
                  <a:t>Hohen Hub-Werten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Ordnen der übrigen Methoden mittels Lius Algorithmus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Im Beispiel:</a:t>
                </a:r>
              </a:p>
              <a:p>
                <a:pPr marL="0" indent="0">
                  <a:buNone/>
                </a:pPr>
                <a:r>
                  <a:rPr lang="de-DE" dirty="0"/>
                  <a:t>Schritt 1&amp;2: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#3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#6</m:t>
                    </m:r>
                  </m:oMath>
                </a14:m>
                <a:r>
                  <a:rPr lang="de-DE" dirty="0"/>
                  <a:t> werden ausgeführt und per HITS-		       Algorithmus geordnet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6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1187624" y="5733256"/>
            <a:ext cx="6604495" cy="605844"/>
            <a:chOff x="1392893" y="2057089"/>
            <a:chExt cx="6604495" cy="605844"/>
          </a:xfrm>
        </p:grpSpPr>
        <p:cxnSp>
          <p:nvCxnSpPr>
            <p:cNvPr id="6" name="5-&gt;6"/>
            <p:cNvCxnSpPr>
              <a:cxnSpLocks/>
              <a:stCxn id="9" idx="6"/>
              <a:endCxn id="8" idx="2"/>
            </p:cNvCxnSpPr>
            <p:nvPr/>
          </p:nvCxnSpPr>
          <p:spPr bwMode="auto">
            <a:xfrm>
              <a:off x="6206284" y="2360012"/>
              <a:ext cx="576065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3-&gt;5"/>
            <p:cNvCxnSpPr>
              <a:cxnSpLocks/>
              <a:stCxn id="10" idx="6"/>
              <a:endCxn id="9" idx="2"/>
            </p:cNvCxnSpPr>
            <p:nvPr/>
          </p:nvCxnSpPr>
          <p:spPr bwMode="auto">
            <a:xfrm>
              <a:off x="4409799" y="2360012"/>
              <a:ext cx="57606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P6"/>
                <p:cNvSpPr/>
                <p:nvPr/>
              </p:nvSpPr>
              <p:spPr bwMode="auto">
                <a:xfrm>
                  <a:off x="6782349" y="2057091"/>
                  <a:ext cx="1215039" cy="605842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</m:t>
                        </m:r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8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2349" y="2057091"/>
                  <a:ext cx="1215039" cy="60584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P5"/>
                <p:cNvSpPr/>
                <p:nvPr/>
              </p:nvSpPr>
              <p:spPr bwMode="auto">
                <a:xfrm>
                  <a:off x="4985863" y="2057091"/>
                  <a:ext cx="1220421" cy="6058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9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85863" y="2057091"/>
                  <a:ext cx="1220421" cy="60584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P3"/>
                <p:cNvSpPr/>
                <p:nvPr/>
              </p:nvSpPr>
              <p:spPr bwMode="auto">
                <a:xfrm>
                  <a:off x="3189378" y="2057091"/>
                  <a:ext cx="1220421" cy="6058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10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9378" y="2057091"/>
                  <a:ext cx="1220421" cy="60584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P3"/>
                <p:cNvSpPr/>
                <p:nvPr/>
              </p:nvSpPr>
              <p:spPr bwMode="auto">
                <a:xfrm>
                  <a:off x="1392893" y="2057089"/>
                  <a:ext cx="1220421" cy="6058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11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893" y="2057089"/>
                  <a:ext cx="1220421" cy="60584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3-&gt;5"/>
            <p:cNvCxnSpPr>
              <a:cxnSpLocks/>
            </p:cNvCxnSpPr>
            <p:nvPr/>
          </p:nvCxnSpPr>
          <p:spPr bwMode="auto">
            <a:xfrm>
              <a:off x="2613314" y="2360010"/>
              <a:ext cx="57606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58491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Revelle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95400"/>
                <a:ext cx="8229600" cy="54459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Schritt 3:	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#1</m:t>
                    </m:r>
                  </m:oMath>
                </a14:m>
                <a:r>
                  <a:rPr lang="de-DE" dirty="0"/>
                  <a:t> wird raus gefiltert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b="0" i="0" dirty="0"/>
                  <a:t>)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Schritt 4: 	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#3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#6</m:t>
                    </m:r>
                  </m:oMath>
                </a14:m>
                <a:r>
                  <a:rPr lang="de-DE" dirty="0"/>
                  <a:t> werden dann per LSI geordnet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95400"/>
                <a:ext cx="8229600" cy="5445968"/>
              </a:xfrm>
              <a:blipFill>
                <a:blip r:embed="rId3"/>
                <a:stretch>
                  <a:fillRect l="-741" t="-5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Nach Schritt 3"/>
          <p:cNvGrpSpPr/>
          <p:nvPr/>
        </p:nvGrpSpPr>
        <p:grpSpPr>
          <a:xfrm>
            <a:off x="2627784" y="1776304"/>
            <a:ext cx="4808010" cy="605842"/>
            <a:chOff x="3404356" y="1733812"/>
            <a:chExt cx="5888448" cy="726057"/>
          </a:xfrm>
        </p:grpSpPr>
        <p:cxnSp>
          <p:nvCxnSpPr>
            <p:cNvPr id="53" name="5-&gt;6"/>
            <p:cNvCxnSpPr>
              <a:cxnSpLocks/>
              <a:stCxn id="57" idx="6"/>
              <a:endCxn id="56" idx="2"/>
            </p:cNvCxnSpPr>
            <p:nvPr/>
          </p:nvCxnSpPr>
          <p:spPr bwMode="auto">
            <a:xfrm>
              <a:off x="7099210" y="2096841"/>
              <a:ext cx="705516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3-&gt;5"/>
            <p:cNvCxnSpPr>
              <a:cxnSpLocks/>
              <a:stCxn id="58" idx="6"/>
              <a:endCxn id="57" idx="2"/>
            </p:cNvCxnSpPr>
            <p:nvPr/>
          </p:nvCxnSpPr>
          <p:spPr bwMode="auto">
            <a:xfrm>
              <a:off x="4899025" y="2096840"/>
              <a:ext cx="705515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P6"/>
                <p:cNvSpPr/>
                <p:nvPr/>
              </p:nvSpPr>
              <p:spPr bwMode="auto">
                <a:xfrm>
                  <a:off x="7804726" y="1733812"/>
                  <a:ext cx="1488078" cy="726057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</m:t>
                        </m:r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56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04726" y="1733812"/>
                  <a:ext cx="1488078" cy="72605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P5"/>
                <p:cNvSpPr/>
                <p:nvPr/>
              </p:nvSpPr>
              <p:spPr bwMode="auto">
                <a:xfrm>
                  <a:off x="5604540" y="1733812"/>
                  <a:ext cx="14946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57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4540" y="1733812"/>
                  <a:ext cx="1494669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P3"/>
                <p:cNvSpPr/>
                <p:nvPr/>
              </p:nvSpPr>
              <p:spPr bwMode="auto">
                <a:xfrm>
                  <a:off x="3404356" y="1733812"/>
                  <a:ext cx="14946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58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4356" y="1733812"/>
                  <a:ext cx="1494669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uppieren 76"/>
          <p:cNvGrpSpPr/>
          <p:nvPr/>
        </p:nvGrpSpPr>
        <p:grpSpPr>
          <a:xfrm>
            <a:off x="2483768" y="2863049"/>
            <a:ext cx="6336704" cy="2394182"/>
            <a:chOff x="1619672" y="4186313"/>
            <a:chExt cx="6336704" cy="23941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1619672" y="4186313"/>
                  <a:ext cx="3827179" cy="23941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𝑎𝑢𝑡𝑜𝑚𝑎𝑡𝑖𝑐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𝑓𝑖𝑙𝑒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𝑓𝑟𝑒𝑒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𝑖𝑛𝑡𝑒𝑟𝑛𝑎𝑙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𝑚𝑎𝑝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𝑚𝑖𝑛𝑑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𝑠𝑎𝑣𝑒</m:t>
                            </m:r>
                          </m:e>
                        </m:mr>
                      </m:m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de-DE" sz="1600" dirty="0"/>
                    <a:t>, </a:t>
                  </a:r>
                  <a14:m>
                    <m:oMath xmlns:m="http://schemas.openxmlformats.org/officeDocument/2006/math"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4186313"/>
                  <a:ext cx="3827179" cy="23941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472350" y="5198738"/>
                  <a:ext cx="2484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⇒ </m:t>
                      </m:r>
                    </m:oMath>
                  </a14:m>
                  <a:r>
                    <a:rPr lang="de-DE" sz="1800" dirty="0"/>
                    <a:t>Alle gleich passend</a:t>
                  </a:r>
                </a:p>
              </p:txBody>
            </p:sp>
          </mc:Choice>
          <mc:Fallback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50" y="5198738"/>
                  <a:ext cx="2484026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hteck: abgerundete Ecken 73"/>
            <p:cNvSpPr/>
            <p:nvPr/>
          </p:nvSpPr>
          <p:spPr bwMode="auto">
            <a:xfrm>
              <a:off x="3131840" y="4437111"/>
              <a:ext cx="2088232" cy="207971"/>
            </a:xfrm>
            <a:prstGeom prst="roundRect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hteck: abgerundete Ecken 74"/>
            <p:cNvSpPr/>
            <p:nvPr/>
          </p:nvSpPr>
          <p:spPr bwMode="auto">
            <a:xfrm>
              <a:off x="3131840" y="4687909"/>
              <a:ext cx="2088232" cy="207971"/>
            </a:xfrm>
            <a:prstGeom prst="roundRect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Rechteck: abgerundete Ecken 75"/>
            <p:cNvSpPr/>
            <p:nvPr/>
          </p:nvSpPr>
          <p:spPr bwMode="auto">
            <a:xfrm>
              <a:off x="3131840" y="6336000"/>
              <a:ext cx="2088232" cy="207971"/>
            </a:xfrm>
            <a:prstGeom prst="roundRect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79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80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457200" lvl="1" indent="0">
                    <a:buNone/>
                  </a:pPr>
                  <a:r>
                    <a:rPr lang="de-DE" dirty="0"/>
                    <a:t>Revelle ist im Beispiel nicht gut geeignet, da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#5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#6</m:t>
                      </m:r>
                    </m:oMath>
                  </a14:m>
                  <a:r>
                    <a:rPr lang="de-DE" dirty="0"/>
                    <a:t> false-positive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#1</m:t>
                      </m:r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#2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#4</m:t>
                      </m:r>
                    </m:oMath>
                  </a14:m>
                  <a:r>
                    <a:rPr lang="de-DE" dirty="0"/>
                    <a:t> false-negatives </a:t>
                  </a:r>
                </a:p>
              </p:txBody>
            </p:sp>
          </mc:Choice>
          <mc:Fallback>
            <p:sp>
              <p:nvSpPr>
                <p:cNvPr id="81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blipFill>
                  <a:blip r:embed="rId9"/>
                  <a:stretch>
                    <a:fillRect t="-3448" b="-163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4148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828676" y="5867400"/>
            <a:ext cx="7486650" cy="500062"/>
            <a:chOff x="240" y="912"/>
            <a:chExt cx="4716" cy="315"/>
          </a:xfrm>
        </p:grpSpPr>
        <p:grpSp>
          <p:nvGrpSpPr>
            <p:cNvPr id="39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41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2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4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Fazit</a:t>
                </a:r>
              </a:p>
            </p:txBody>
          </p:sp>
          <p:sp>
            <p:nvSpPr>
              <p:cNvPr id="43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4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6.</a:t>
                </a:r>
              </a:p>
            </p:txBody>
          </p:sp>
        </p:grpSp>
        <p:sp>
          <p:nvSpPr>
            <p:cNvPr id="40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8857371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762000" y="1295400"/>
            <a:ext cx="8229600" cy="54459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Das Feld der Feature Location ist aktuell obwohl es schon lange existiert und wird in der wachsenden Software Produktlinien Entwicklung steht's aktuell bleiben.</a:t>
            </a:r>
          </a:p>
          <a:p>
            <a:r>
              <a:rPr lang="de-DE" kern="0" dirty="0"/>
              <a:t>Weitere vielversprechende Techniken sind noch im Stadium der Entwicklung und Forschung</a:t>
            </a:r>
          </a:p>
          <a:p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184602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Fin.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219200" y="3276600"/>
            <a:ext cx="596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800">
                <a:solidFill>
                  <a:schemeClr val="tx2"/>
                </a:solidFill>
              </a:rPr>
              <a:t>Wir danken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88477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1. Einführung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Richtsatz: Ein </a:t>
            </a:r>
            <a:r>
              <a:rPr lang="de-DE" altLang="en-US" dirty="0">
                <a:solidFill>
                  <a:srgbClr val="0000CC"/>
                </a:solidFill>
              </a:rPr>
              <a:t>Feature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implementiert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eine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Systemanforderung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Kann sowohl </a:t>
            </a:r>
            <a:r>
              <a:rPr lang="de-DE" altLang="en-US" dirty="0">
                <a:solidFill>
                  <a:srgbClr val="0000CC"/>
                </a:solidFill>
              </a:rPr>
              <a:t>funktional</a:t>
            </a:r>
            <a:r>
              <a:rPr lang="de-DE" altLang="en-US" dirty="0"/>
              <a:t> als auch </a:t>
            </a:r>
            <a:r>
              <a:rPr lang="de-DE" altLang="en-US" dirty="0">
                <a:solidFill>
                  <a:srgbClr val="0000CC"/>
                </a:solidFill>
              </a:rPr>
              <a:t>nicht-funktional</a:t>
            </a:r>
            <a:r>
              <a:rPr lang="de-DE" altLang="en-US" dirty="0"/>
              <a:t> sein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Bestandteile eines Features nach Rajlich und Chen: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Name</a:t>
            </a:r>
            <a:r>
              <a:rPr lang="de-DE" altLang="en-US" dirty="0"/>
              <a:t>: der Name des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Intension</a:t>
            </a:r>
            <a:r>
              <a:rPr lang="de-DE" altLang="en-US" dirty="0"/>
              <a:t>: Beschreibung was das Feature tun soll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Extension</a:t>
            </a:r>
            <a:r>
              <a:rPr lang="de-DE" altLang="en-US" dirty="0"/>
              <a:t>: Software Artefakte für die Intension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Feature Location ist wichtig für die </a:t>
            </a:r>
            <a:r>
              <a:rPr lang="de-DE" dirty="0"/>
              <a:t>Produktlinienentwicklung, bei: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Hierarchischer Aufbau von Software Produkten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Systematische Wiederverwendung von Code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5071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2. Freemind Beispiel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399"/>
            <a:ext cx="8229600" cy="2242505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Open Source Freemind Mindmap Programm</a:t>
            </a:r>
          </a:p>
          <a:p>
            <a:pPr eaLnBrk="1" hangingPunct="1"/>
            <a:r>
              <a:rPr lang="de-DE" altLang="en-US" sz="1800" dirty="0"/>
              <a:t>Zu untersuchendes Feature: „</a:t>
            </a:r>
            <a:r>
              <a:rPr lang="de-DE" altLang="en-US" sz="1800" dirty="0" err="1">
                <a:solidFill>
                  <a:srgbClr val="0000CC"/>
                </a:solidFill>
              </a:rPr>
              <a:t>automatic</a:t>
            </a:r>
            <a:r>
              <a:rPr lang="de-DE" altLang="en-US" sz="1800" dirty="0">
                <a:solidFill>
                  <a:srgbClr val="0000CC"/>
                </a:solidFill>
              </a:rPr>
              <a:t> save </a:t>
            </a:r>
            <a:r>
              <a:rPr lang="de-DE" altLang="en-US" sz="1800" dirty="0" err="1">
                <a:solidFill>
                  <a:srgbClr val="0000CC"/>
                </a:solidFill>
              </a:rPr>
              <a:t>file</a:t>
            </a:r>
            <a:r>
              <a:rPr lang="de-DE" altLang="en-US" sz="1800" dirty="0"/>
              <a:t>“-Funktion</a:t>
            </a:r>
          </a:p>
          <a:p>
            <a:pPr eaLnBrk="1" hangingPunct="1"/>
            <a:r>
              <a:rPr lang="de-DE" altLang="en-US" sz="1800" dirty="0"/>
              <a:t>Nach </a:t>
            </a:r>
            <a:r>
              <a:rPr lang="de-DE" altLang="en-US" sz="1800" dirty="0" err="1"/>
              <a:t>Rajlich</a:t>
            </a:r>
            <a:r>
              <a:rPr lang="de-DE" altLang="en-US" sz="1800" dirty="0"/>
              <a:t>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		              gewissen Event</a:t>
            </a:r>
          </a:p>
          <a:p>
            <a:pPr lvl="1" eaLnBrk="1" hangingPunct="1"/>
            <a:r>
              <a:rPr lang="de-DE" altLang="en-US" sz="1800" dirty="0"/>
              <a:t>Extension: #1, #2, #3, #4</a:t>
            </a:r>
          </a:p>
          <a:p>
            <a:pPr marL="0" indent="0" eaLnBrk="1" hangingPunct="1">
              <a:buNone/>
            </a:pPr>
            <a:endParaRPr lang="de-DE" altLang="en-US" sz="1800" dirty="0"/>
          </a:p>
          <a:p>
            <a:pPr eaLnBrk="1" hangingPunct="1"/>
            <a:endParaRPr lang="de-DE" altLang="en-US" sz="1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8177" y="3028125"/>
            <a:ext cx="791445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dirty="0"/>
          </a:p>
        </p:txBody>
      </p:sp>
      <p:grpSp>
        <p:nvGrpSpPr>
          <p:cNvPr id="5" name="Callgraph"/>
          <p:cNvGrpSpPr/>
          <p:nvPr/>
        </p:nvGrpSpPr>
        <p:grpSpPr>
          <a:xfrm>
            <a:off x="715387" y="3537904"/>
            <a:ext cx="7560036" cy="3228492"/>
            <a:chOff x="626478" y="2190833"/>
            <a:chExt cx="8424816" cy="3985468"/>
          </a:xfrm>
        </p:grpSpPr>
        <p:grpSp>
          <p:nvGrpSpPr>
            <p:cNvPr id="6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7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8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9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10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11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12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25" name="Rechteck 24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doAutomaticSave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6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2</a:t>
                </a:r>
                <a:endPara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23" name="Rechteck 22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4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15" name="5-&gt;6"/>
            <p:cNvCxnSpPr>
              <a:stCxn id="31" idx="2"/>
              <a:endCxn id="33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8-&gt;7"/>
            <p:cNvCxnSpPr>
              <a:cxnSpLocks/>
              <a:stCxn id="37" idx="0"/>
              <a:endCxn id="35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4"/>
            <p:cNvCxnSpPr>
              <a:stCxn id="37" idx="3"/>
              <a:endCxn id="29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7-&gt;4"/>
            <p:cNvCxnSpPr>
              <a:stCxn id="35" idx="3"/>
              <a:endCxn id="29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3"/>
            <p:cNvCxnSpPr>
              <a:stCxn id="35" idx="0"/>
              <a:endCxn id="27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4-&gt;2"/>
            <p:cNvCxnSpPr>
              <a:stCxn id="29" idx="0"/>
              <a:endCxn id="25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3-&gt;5"/>
            <p:cNvCxnSpPr>
              <a:cxnSpLocks/>
              <a:stCxn id="27" idx="2"/>
              <a:endCxn id="31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1-&gt;3"/>
            <p:cNvCxnSpPr>
              <a:stCxn id="23" idx="2"/>
              <a:endCxn id="27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847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67" name="Callgraph"/>
          <p:cNvGrpSpPr/>
          <p:nvPr/>
        </p:nvGrpSpPr>
        <p:grpSpPr>
          <a:xfrm>
            <a:off x="566784" y="1268760"/>
            <a:ext cx="8424816" cy="3985468"/>
            <a:chOff x="626478" y="2190833"/>
            <a:chExt cx="8424816" cy="3985468"/>
          </a:xfrm>
        </p:grpSpPr>
        <p:grpSp>
          <p:nvGrpSpPr>
            <p:cNvPr id="43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2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4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1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5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0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14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6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5" name="Rechteck 4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9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55" name="5-&gt;6"/>
            <p:cNvCxnSpPr>
              <a:stCxn id="27" idx="2"/>
              <a:endCxn id="29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8-&gt;7"/>
            <p:cNvCxnSpPr>
              <a:cxnSpLocks/>
              <a:stCxn id="31" idx="0"/>
              <a:endCxn id="33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8-&gt;4"/>
            <p:cNvCxnSpPr>
              <a:stCxn id="31" idx="3"/>
              <a:endCxn id="35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7-&gt;4"/>
            <p:cNvCxnSpPr>
              <a:stCxn id="33" idx="3"/>
              <a:endCxn id="35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7-&gt;3"/>
            <p:cNvCxnSpPr>
              <a:stCxn id="33" idx="0"/>
              <a:endCxn id="13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4-&gt;2"/>
            <p:cNvCxnSpPr>
              <a:stCxn id="35" idx="0"/>
              <a:endCxn id="37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3-&gt;5"/>
            <p:cNvCxnSpPr>
              <a:cxnSpLocks/>
              <a:stCxn id="13" idx="2"/>
              <a:endCxn id="27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1-&gt;3"/>
            <p:cNvCxnSpPr>
              <a:stCxn id="5" idx="2"/>
              <a:endCxn id="13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056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2636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3436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Sucht Relationen zwischen Objekten und Attributen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Ziel ist die Ableitung eines sog. Konzepts: 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/>
              <a:t>Extension: eine Menge von Objekten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/>
              <a:t>Intension:  eine Menge von Attributen die </a:t>
            </a:r>
            <a:r>
              <a:rPr lang="de-DE" altLang="en-US" dirty="0">
                <a:solidFill>
                  <a:srgbClr val="FF0000"/>
                </a:solidFill>
              </a:rPr>
              <a:t>jedes</a:t>
            </a:r>
            <a:r>
              <a:rPr lang="de-DE" altLang="en-US" dirty="0"/>
              <a:t> Objekt der 		  Extension hat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de-DE" altLang="en-US" dirty="0"/>
              <a:t>Hinweis: </a:t>
            </a:r>
            <a:r>
              <a:rPr lang="de-DE" altLang="en-US" dirty="0">
                <a:solidFill>
                  <a:srgbClr val="FF0000"/>
                </a:solidFill>
              </a:rPr>
              <a:t>Extension (Konzept) </a:t>
            </a:r>
            <a:r>
              <a:rPr lang="de-DE" dirty="0">
                <a:solidFill>
                  <a:srgbClr val="FF0000"/>
                </a:solidFill>
              </a:rPr>
              <a:t>≠ Extension (Feature)</a:t>
            </a:r>
            <a:endParaRPr lang="de-DE" dirty="0"/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Vorgehensweise: 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Wörter </a:t>
            </a:r>
            <a:r>
              <a:rPr lang="de-DE" dirty="0" err="1"/>
              <a:t>w</a:t>
            </a:r>
            <a:r>
              <a:rPr lang="de-DE" baseline="-25000" dirty="0" err="1"/>
              <a:t>i</a:t>
            </a:r>
            <a:r>
              <a:rPr lang="de-DE" dirty="0"/>
              <a:t> identifizieren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Kleinschreibung aller </a:t>
            </a:r>
            <a:r>
              <a:rPr lang="de-DE" dirty="0" err="1"/>
              <a:t>w</a:t>
            </a:r>
            <a:r>
              <a:rPr lang="de-DE" baseline="-25000" dirty="0" err="1"/>
              <a:t>i</a:t>
            </a:r>
            <a:endParaRPr lang="de-DE" baseline="-25000" dirty="0"/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Erstellen der alphabetisch geordneten Inzidenztabelle 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endParaRPr lang="de-DE" dirty="0"/>
          </a:p>
          <a:p>
            <a:pPr lvl="1" eaLnBrk="1" hangingPunct="1">
              <a:lnSpc>
                <a:spcPct val="90000"/>
              </a:lnSpc>
            </a:pPr>
            <a:endParaRPr lang="de-DE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e-DE" altLang="en-US" dirty="0"/>
          </a:p>
          <a:p>
            <a:pPr lvl="1" eaLnBrk="1" hangingPunct="1"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Formale Konzept Analyse (FCA)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043608" y="4732298"/>
            <a:ext cx="6991213" cy="1521214"/>
            <a:chOff x="1109179" y="3783658"/>
            <a:chExt cx="6991213" cy="1521214"/>
          </a:xfrm>
        </p:grpSpPr>
        <p:sp>
          <p:nvSpPr>
            <p:cNvPr id="17413" name="Text Box 16"/>
            <p:cNvSpPr txBox="1">
              <a:spLocks noChangeArrowheads="1"/>
            </p:cNvSpPr>
            <p:nvPr/>
          </p:nvSpPr>
          <p:spPr bwMode="auto">
            <a:xfrm>
              <a:off x="1201593" y="378904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Start:</a:t>
              </a: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265100" y="3783658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latin typeface="Arial" charset="0"/>
                </a:rPr>
                <a:t>σ</a:t>
              </a:r>
              <a:r>
                <a:rPr lang="de-DE" sz="1800" baseline="-25000" dirty="0">
                  <a:latin typeface="Arial" charset="0"/>
                </a:rPr>
                <a:t>1</a:t>
              </a:r>
              <a:r>
                <a:rPr lang="de-DE" sz="1800" dirty="0">
                  <a:latin typeface="Arial" charset="0"/>
                </a:rPr>
                <a:t>=</a:t>
              </a:r>
              <a:r>
                <a:rPr lang="de-DE" sz="1800" dirty="0" err="1">
                  <a:latin typeface="Arial" charset="0"/>
                </a:rPr>
                <a:t>MindMapMapModel.doAutomaticSave.run</a:t>
              </a:r>
              <a:r>
                <a:rPr lang="de-DE" sz="1800" dirty="0">
                  <a:latin typeface="Arial" charset="0"/>
                </a:rPr>
                <a:t>()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2267744" y="4372298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Mind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Map</a:t>
              </a:r>
              <a:r>
                <a:rPr lang="de-DE" sz="1800" dirty="0">
                  <a:latin typeface="Arial" charset="0"/>
                </a:rPr>
                <a:t> Model do Automatic Save </a:t>
              </a:r>
              <a:r>
                <a:rPr lang="de-DE" sz="1800" dirty="0" err="1">
                  <a:latin typeface="Arial" charset="0"/>
                </a:rPr>
                <a:t>run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1111823" y="4365626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Step</a:t>
              </a:r>
              <a:r>
                <a:rPr lang="de-DE" altLang="en-US" sz="1800" dirty="0"/>
                <a:t> 1: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265100" y="4942212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mind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map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model</a:t>
              </a:r>
              <a:r>
                <a:rPr lang="de-DE" sz="1800" dirty="0">
                  <a:latin typeface="Arial" charset="0"/>
                </a:rPr>
                <a:t> do automatic save </a:t>
              </a:r>
              <a:r>
                <a:rPr lang="de-DE" sz="1800" dirty="0" err="1">
                  <a:latin typeface="Arial" charset="0"/>
                </a:rPr>
                <a:t>run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109179" y="4935540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Step</a:t>
              </a:r>
              <a:r>
                <a:rPr lang="de-DE" altLang="en-US" sz="1800" dirty="0"/>
                <a:t>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366229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3155</Words>
  <Application>Microsoft Office PowerPoint</Application>
  <PresentationFormat>Bildschirmpräsentation (4:3)</PresentationFormat>
  <Paragraphs>655</Paragraphs>
  <Slides>34</Slides>
  <Notes>20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Cambria Math</vt:lpstr>
      <vt:lpstr>Times New Roman</vt:lpstr>
      <vt:lpstr>Wingdings</vt:lpstr>
      <vt:lpstr>SSE</vt:lpstr>
      <vt:lpstr>Feature Location Techniques</vt:lpstr>
      <vt:lpstr>Gliederungvorlage</vt:lpstr>
      <vt:lpstr>Gliederung</vt:lpstr>
      <vt:lpstr>1. Einführung</vt:lpstr>
      <vt:lpstr>Gliederung</vt:lpstr>
      <vt:lpstr>2. Freemind Beispiel</vt:lpstr>
      <vt:lpstr>PowerPoint-Präsentation</vt:lpstr>
      <vt:lpstr>Gliederung</vt:lpstr>
      <vt:lpstr>Formale Konzept Analyse (FCA)</vt:lpstr>
      <vt:lpstr>Formale Konzept Analyse (FCA)</vt:lpstr>
      <vt:lpstr>Latent Semantisches Indexing (LSI)</vt:lpstr>
      <vt:lpstr>Latent Semantisches Indexing (LSI)</vt:lpstr>
      <vt:lpstr>Latent Semantisches Indexing (LSI)</vt:lpstr>
      <vt:lpstr>Term Frequency – Inverse Document Frequency (tf-idf)</vt:lpstr>
      <vt:lpstr>Term Frequency – Inverse Document Frequency (tf-idf)</vt:lpstr>
      <vt:lpstr>Hyperlink Induced Topic Search (HITS)</vt:lpstr>
      <vt:lpstr>Hyperlink Induced Topic Search (HITS)</vt:lpstr>
      <vt:lpstr>Gliederung</vt:lpstr>
      <vt:lpstr>Klassifizierung von Techniken</vt:lpstr>
      <vt:lpstr>Gliederung</vt:lpstr>
      <vt:lpstr>Find-Concept (FC)</vt:lpstr>
      <vt:lpstr>Find-Concept (FC)</vt:lpstr>
      <vt:lpstr>Dora</vt:lpstr>
      <vt:lpstr>PowerPoint-Präsentation</vt:lpstr>
      <vt:lpstr>Dora</vt:lpstr>
      <vt:lpstr>Software Reconnaissance (SR)</vt:lpstr>
      <vt:lpstr>Software Reconnaissance (SR)</vt:lpstr>
      <vt:lpstr>Software Reconnaissance (SR)</vt:lpstr>
      <vt:lpstr>Revelle</vt:lpstr>
      <vt:lpstr>Revelle</vt:lpstr>
      <vt:lpstr>Revelle</vt:lpstr>
      <vt:lpstr>Gliederung</vt:lpstr>
      <vt:lpstr>Fazit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258</cp:revision>
  <dcterms:created xsi:type="dcterms:W3CDTF">2004-04-15T17:51:00Z</dcterms:created>
  <dcterms:modified xsi:type="dcterms:W3CDTF">2017-01-30T17:48:30Z</dcterms:modified>
</cp:coreProperties>
</file>