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7" r:id="rId2"/>
    <p:sldId id="261" r:id="rId3"/>
    <p:sldId id="319" r:id="rId4"/>
    <p:sldId id="263" r:id="rId5"/>
    <p:sldId id="320" r:id="rId6"/>
    <p:sldId id="324" r:id="rId7"/>
    <p:sldId id="341" r:id="rId8"/>
    <p:sldId id="321" r:id="rId9"/>
    <p:sldId id="328" r:id="rId10"/>
    <p:sldId id="330" r:id="rId11"/>
    <p:sldId id="331" r:id="rId12"/>
    <p:sldId id="332" r:id="rId13"/>
    <p:sldId id="333" r:id="rId14"/>
    <p:sldId id="342" r:id="rId15"/>
    <p:sldId id="334" r:id="rId16"/>
    <p:sldId id="335" r:id="rId17"/>
    <p:sldId id="322" r:id="rId18"/>
    <p:sldId id="336" r:id="rId19"/>
    <p:sldId id="323" r:id="rId20"/>
    <p:sldId id="337" r:id="rId21"/>
    <p:sldId id="343" r:id="rId22"/>
    <p:sldId id="338" r:id="rId23"/>
    <p:sldId id="345" r:id="rId24"/>
    <p:sldId id="344" r:id="rId25"/>
    <p:sldId id="339" r:id="rId26"/>
    <p:sldId id="340" r:id="rId2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5C5C5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545" autoAdjust="0"/>
  </p:normalViewPr>
  <p:slideViewPr>
    <p:cSldViewPr>
      <p:cViewPr>
        <p:scale>
          <a:sx n="75" d="100"/>
          <a:sy n="75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9DFADC-7938-4096-8329-C4321BD4D95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 Wahl: wegen Namen,  in anderen Klassen/Methoden/Features</a:t>
            </a:r>
          </a:p>
          <a:p>
            <a:r>
              <a:rPr lang="de-DE" dirty="0"/>
              <a:t>2 Hauptmethoden der Subklasse </a:t>
            </a:r>
            <a:r>
              <a:rPr lang="de-DE" dirty="0" err="1"/>
              <a:t>MindMapMapModel.doAutomaticSave</a:t>
            </a:r>
            <a:r>
              <a:rPr lang="de-DE" dirty="0"/>
              <a:t>: </a:t>
            </a:r>
            <a:r>
              <a:rPr lang="de-DE" dirty="0" err="1"/>
              <a:t>constructor</a:t>
            </a:r>
            <a:r>
              <a:rPr lang="de-DE" dirty="0"/>
              <a:t>, </a:t>
            </a:r>
            <a:r>
              <a:rPr lang="de-DE" dirty="0" err="1"/>
              <a:t>run</a:t>
            </a:r>
            <a:endParaRPr lang="de-DE" dirty="0"/>
          </a:p>
          <a:p>
            <a:endParaRPr lang="de-DE" dirty="0"/>
          </a:p>
          <a:p>
            <a:r>
              <a:rPr lang="de-DE" dirty="0"/>
              <a:t>Intension </a:t>
            </a:r>
            <a:r>
              <a:rPr lang="de-DE" dirty="0" err="1"/>
              <a:t>event</a:t>
            </a:r>
            <a:r>
              <a:rPr lang="de-DE" dirty="0"/>
              <a:t>: </a:t>
            </a:r>
            <a:r>
              <a:rPr lang="de-DE" dirty="0" err="1"/>
              <a:t>timer</a:t>
            </a:r>
            <a:r>
              <a:rPr lang="de-DE" dirty="0"/>
              <a:t>, spezieller </a:t>
            </a:r>
            <a:r>
              <a:rPr lang="de-DE" dirty="0" err="1"/>
              <a:t>aktion</a:t>
            </a:r>
            <a:r>
              <a:rPr lang="de-DE" dirty="0"/>
              <a:t>, NICHT </a:t>
            </a:r>
            <a:r>
              <a:rPr lang="de-DE" dirty="0" err="1"/>
              <a:t>saveButton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 gewissen Event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5627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728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Methoden</a:t>
            </a:r>
            <a:r>
              <a:rPr lang="de-DE" baseline="0" dirty="0"/>
              <a:t> und </a:t>
            </a:r>
            <a:r>
              <a:rPr lang="de-DE" baseline="0" dirty="0" err="1"/>
              <a:t>Var.Namen</a:t>
            </a:r>
            <a:r>
              <a:rPr lang="de-DE" baseline="0" dirty="0"/>
              <a:t> nicht willkürlich sondern so, dass </a:t>
            </a:r>
            <a:r>
              <a:rPr lang="de-DE" baseline="0" dirty="0" err="1"/>
              <a:t>DomainKnowledge</a:t>
            </a:r>
            <a:r>
              <a:rPr lang="de-DE" baseline="0" dirty="0"/>
              <a:t> abgeleitet werden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Direct</a:t>
            </a:r>
            <a:r>
              <a:rPr lang="de-DE" baseline="0" dirty="0"/>
              <a:t> Objects: </a:t>
            </a:r>
            <a:r>
              <a:rPr lang="de-DE" baseline="0" dirty="0" err="1"/>
              <a:t>verb</a:t>
            </a:r>
            <a:r>
              <a:rPr lang="de-DE" baseline="0" dirty="0"/>
              <a:t>=save -&gt; Nomen= </a:t>
            </a:r>
            <a:r>
              <a:rPr lang="de-DE" baseline="0" dirty="0" err="1"/>
              <a:t>MinMapMapModel</a:t>
            </a:r>
            <a:r>
              <a:rPr lang="de-DE" baseline="0" dirty="0"/>
              <a:t>, </a:t>
            </a:r>
            <a:r>
              <a:rPr lang="de-DE" baseline="0" dirty="0" err="1"/>
              <a:t>MindMapNodeModel</a:t>
            </a:r>
            <a:r>
              <a:rPr lang="de-DE" baseline="0" dirty="0"/>
              <a:t>, </a:t>
            </a:r>
            <a:r>
              <a:rPr lang="de-DE" baseline="0" dirty="0" err="1"/>
              <a:t>MindMapEdgeModel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Erweiterung: synonyme, </a:t>
            </a:r>
            <a:r>
              <a:rPr lang="de-DE" baseline="0" dirty="0" err="1"/>
              <a:t>verben</a:t>
            </a:r>
            <a:r>
              <a:rPr lang="de-DE" baseline="0" dirty="0"/>
              <a:t> in versch. Zeitformen, Kontextgleiche Wörter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1 Ecke pro: </a:t>
            </a:r>
            <a:r>
              <a:rPr lang="de-DE" baseline="0" dirty="0" err="1"/>
              <a:t>verb</a:t>
            </a:r>
            <a:r>
              <a:rPr lang="de-DE" baseline="0" dirty="0"/>
              <a:t>, DO, verb-Do pair, </a:t>
            </a:r>
            <a:r>
              <a:rPr lang="de-DE" baseline="0" dirty="0" err="1"/>
              <a:t>use</a:t>
            </a:r>
            <a:r>
              <a:rPr lang="de-DE" baseline="0" dirty="0"/>
              <a:t>: für jedes vorkommen eine verb-do-</a:t>
            </a:r>
            <a:r>
              <a:rPr lang="de-DE" baseline="0" dirty="0" err="1"/>
              <a:t>pairs</a:t>
            </a:r>
            <a:r>
              <a:rPr lang="de-DE" baseline="0" dirty="0"/>
              <a:t> in </a:t>
            </a:r>
            <a:r>
              <a:rPr lang="de-DE" baseline="0" dirty="0" err="1"/>
              <a:t>code</a:t>
            </a:r>
            <a:r>
              <a:rPr lang="de-DE" baseline="0" dirty="0"/>
              <a:t>/</a:t>
            </a:r>
            <a:r>
              <a:rPr lang="de-DE" baseline="0" dirty="0" err="1"/>
              <a:t>kommentar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Vereinigung: von </a:t>
            </a:r>
            <a:r>
              <a:rPr lang="de-DE" baseline="0" dirty="0" err="1"/>
              <a:t>verb</a:t>
            </a:r>
            <a:r>
              <a:rPr lang="de-DE" baseline="0" dirty="0"/>
              <a:t> und Do zu verb-Do paar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Verwendung: verb-DO mit jeder </a:t>
            </a:r>
            <a:r>
              <a:rPr lang="de-DE" baseline="0" dirty="0" err="1"/>
              <a:t>use-node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Abhängigkeitsanaylse</a:t>
            </a:r>
            <a:r>
              <a:rPr lang="de-DE" baseline="0" dirty="0"/>
              <a:t>: </a:t>
            </a:r>
            <a:r>
              <a:rPr lang="de-DE" baseline="0" dirty="0" err="1"/>
              <a:t>Program</a:t>
            </a:r>
            <a:r>
              <a:rPr lang="de-DE" baseline="0" dirty="0"/>
              <a:t> </a:t>
            </a:r>
            <a:r>
              <a:rPr lang="de-DE" baseline="0" dirty="0" err="1"/>
              <a:t>Dependecy</a:t>
            </a:r>
            <a:r>
              <a:rPr lang="de-DE" baseline="0" dirty="0"/>
              <a:t>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43786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Seed-Method</a:t>
            </a:r>
            <a:r>
              <a:rPr lang="de-DE" dirty="0"/>
              <a:t>: Methode bei der gestartet wird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Tiefe: beschreibt eine endliche Graph Nachbarschaft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Funktion s:</a:t>
            </a:r>
            <a:r>
              <a:rPr lang="de-DE" baseline="0" dirty="0"/>
              <a:t> gewichtete Funktion der Parameter </a:t>
            </a:r>
            <a:r>
              <a:rPr lang="de-DE" baseline="0" dirty="0" err="1"/>
              <a:t>tf-idf</a:t>
            </a:r>
            <a:r>
              <a:rPr lang="de-DE" baseline="0" dirty="0"/>
              <a:t>(n) </a:t>
            </a:r>
            <a:r>
              <a:rPr lang="de-DE" baseline="0" dirty="0" err="1"/>
              <a:t>tf-idf</a:t>
            </a:r>
            <a:r>
              <a:rPr lang="de-DE" baseline="0"/>
              <a:t>(d(n))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180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036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26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Vernachlässigung der Parameter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963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 von O“ -&gt; „alle Attribute die jedes Element aus O hat“</a:t>
            </a:r>
          </a:p>
          <a:p>
            <a:r>
              <a:rPr lang="de-DE" dirty="0"/>
              <a:t>„</a:t>
            </a:r>
            <a:r>
              <a:rPr lang="de-DE" dirty="0" err="1"/>
              <a:t>rho</a:t>
            </a:r>
            <a:r>
              <a:rPr lang="de-DE" dirty="0"/>
              <a:t> von A“ -&gt; „alle Objekte die jedes Attribut aus A besitzt“</a:t>
            </a:r>
          </a:p>
          <a:p>
            <a:r>
              <a:rPr lang="de-DE" dirty="0"/>
              <a:t>Concept: O </a:t>
            </a:r>
            <a:r>
              <a:rPr lang="de-DE" dirty="0" err="1"/>
              <a:t>extension</a:t>
            </a:r>
            <a:r>
              <a:rPr lang="de-DE" dirty="0"/>
              <a:t>, A </a:t>
            </a:r>
            <a:r>
              <a:rPr lang="de-DE" dirty="0" err="1"/>
              <a:t>intension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2200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Statistisches Konzept</a:t>
            </a:r>
          </a:p>
          <a:p>
            <a:endParaRPr lang="de-DE" dirty="0"/>
          </a:p>
          <a:p>
            <a:r>
              <a:rPr lang="de-DE" dirty="0"/>
              <a:t># = </a:t>
            </a:r>
            <a:r>
              <a:rPr lang="de-DE" dirty="0" err="1"/>
              <a:t>anzahl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0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109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Auffassung der Elemente des </a:t>
            </a:r>
            <a:r>
              <a:rPr lang="de-DE" dirty="0" err="1"/>
              <a:t>Callgraphen</a:t>
            </a:r>
            <a:r>
              <a:rPr lang="de-DE" dirty="0"/>
              <a:t> als Dokumente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450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Idf</a:t>
            </a:r>
            <a:r>
              <a:rPr lang="de-DE" dirty="0"/>
              <a:t>(t3) =0, da das Wort „File“ nirgendwo vorkommt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04251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7391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9DFADC-7938-4096-8329-C4321BD4D959}" type="slidenum">
              <a:rPr lang="de-DE" altLang="de-DE" smtClean="0"/>
              <a:pPr>
                <a:defRPr/>
              </a:pPr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486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67000" y="0"/>
            <a:ext cx="6477000" cy="1219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-1588" y="1219200"/>
            <a:ext cx="9145588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588" y="1143000"/>
            <a:ext cx="9145588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7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4200" y="228600"/>
            <a:ext cx="2057400" cy="6477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6019800" cy="64770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062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868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5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10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1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9610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 flipV="1">
            <a:off x="1371600" y="152400"/>
            <a:ext cx="0" cy="99060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76200" y="1143000"/>
            <a:ext cx="8839200" cy="0"/>
          </a:xfrm>
          <a:prstGeom prst="line">
            <a:avLst/>
          </a:prstGeom>
          <a:noFill/>
          <a:ln w="12700">
            <a:solidFill>
              <a:srgbClr val="5C5C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8" name="Line 6"/>
          <p:cNvSpPr>
            <a:spLocks noChangeShapeType="1"/>
          </p:cNvSpPr>
          <p:nvPr userDrawn="1"/>
        </p:nvSpPr>
        <p:spPr bwMode="auto">
          <a:xfrm>
            <a:off x="152400" y="1219200"/>
            <a:ext cx="88392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9" name="Line 7"/>
          <p:cNvSpPr>
            <a:spLocks noChangeShapeType="1"/>
          </p:cNvSpPr>
          <p:nvPr userDrawn="1"/>
        </p:nvSpPr>
        <p:spPr bwMode="auto">
          <a:xfrm flipV="1">
            <a:off x="1295400" y="76200"/>
            <a:ext cx="0" cy="114300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0" name="Rectangle 8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das Titelformat zu bearbeiten</a:t>
            </a:r>
          </a:p>
        </p:txBody>
      </p:sp>
      <p:sp>
        <p:nvSpPr>
          <p:cNvPr id="1031" name="Rectangle 9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Klicken Sie, um die Formate des Vorlagentextes zu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32" name="Text Box 10"/>
          <p:cNvSpPr txBox="1">
            <a:spLocks noChangeArrowheads="1"/>
          </p:cNvSpPr>
          <p:nvPr userDrawn="1"/>
        </p:nvSpPr>
        <p:spPr bwMode="auto"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DE" altLang="de-DE" b="1"/>
              <a:t>SEP/Seminar/…</a:t>
            </a:r>
          </a:p>
          <a:p>
            <a:pPr eaLnBrk="1" hangingPunct="1">
              <a:defRPr/>
            </a:pPr>
            <a:r>
              <a:rPr lang="de-DE" altLang="de-DE"/>
              <a:t>Studentenvorlage</a:t>
            </a:r>
            <a:br>
              <a:rPr lang="de-DE" altLang="de-DE"/>
            </a:br>
            <a:r>
              <a:rPr lang="de-DE" altLang="de-DE"/>
              <a:t>Software Engineering</a:t>
            </a:r>
          </a:p>
          <a:p>
            <a:pPr eaLnBrk="1" hangingPunct="1">
              <a:defRPr/>
            </a:pPr>
            <a:r>
              <a:rPr lang="de-DE" altLang="de-DE"/>
              <a:t>RWTH Aachen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de-DE" altLang="de-DE" sz="800"/>
              <a:t>DATUM,   Folie</a:t>
            </a:r>
            <a:r>
              <a:rPr lang="de-DE" altLang="de-DE"/>
              <a:t> </a:t>
            </a:r>
            <a:fld id="{B279984B-6F6A-42DD-88D9-9DD660D4E675}" type="slidenum">
              <a:rPr lang="de-DE" altLang="de-DE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/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600"/>
              <a:t>Ablageort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4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3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en-US"/>
              <a:t>Feature Location Techniques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de-DE" altLang="en-US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219200" y="4724400"/>
            <a:ext cx="45577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Timo Bergerbusch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Seminar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am Lehrstuhl für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en-US"/>
              <a:t>RWTH Aachen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pPr eaLnBrk="1" hangingPunct="1"/>
            <a:r>
              <a:rPr lang="de-DE" dirty="0"/>
              <a:t>Formale Konzept Analyse (FCA)</a:t>
            </a:r>
            <a:endParaRPr lang="de-DE" altLang="en-US" dirty="0"/>
          </a:p>
        </p:txBody>
      </p:sp>
      <p:pic>
        <p:nvPicPr>
          <p:cNvPr id="5" name="Grafik 4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359" y="1340768"/>
            <a:ext cx="4298784" cy="3862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11560" y="1295400"/>
                <a:ext cx="3960441" cy="4293840"/>
              </a:xfrm>
            </p:spPr>
            <p:txBody>
              <a:bodyPr/>
              <a:lstStyle/>
              <a:p>
                <a:pPr eaLnBrk="1" hangingPunct="1"/>
                <a:r>
                  <a:rPr lang="de-DE" altLang="en-US" sz="1800" dirty="0"/>
                  <a:t>Definitionen: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sz="1800" dirty="0"/>
                  <a:t>Menge aller Objekte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altLang="en-US" sz="1800" dirty="0"/>
                  <a:t> Menge aller Attribute</a:t>
                </a:r>
              </a:p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altLang="en-US" sz="1800" dirty="0"/>
                  <a:t> Menge aller Relationen, </a:t>
                </a:r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de-DE" altLang="en-US" sz="1800" b="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d>
                          <m:dPr>
                            <m:ctrlPr>
                              <a:rPr lang="de-DE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alt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sz="180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de-DE" alt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de-DE" altLang="en-US" sz="1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d>
                          <m:dPr>
                            <m:ctrlPr>
                              <a:rPr lang="de-DE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alt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de-DE" alt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alt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DE" altLang="en-US" sz="1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alt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de-DE" altLang="en-US" sz="1800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de-DE" alt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alt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de-DE" altLang="en-US" sz="18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alt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altLang="en-US" sz="1800" dirty="0"/>
              </a:p>
              <a:p>
                <a:pPr eaLnBrk="1" hangingPunct="1"/>
                <a:r>
                  <a:rPr lang="de-DE" altLang="en-US" sz="1800" dirty="0"/>
                  <a:t>Concept </a:t>
                </a:r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alt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alt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altLang="en-US" sz="1800" b="0" i="0" dirty="0">
                    <a:latin typeface="+mj-lt"/>
                  </a:rPr>
                  <a:t> sodass     </a:t>
                </a:r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e-DE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de-DE" altLang="en-US" sz="1800" dirty="0"/>
                  <a:t> und </a:t>
                </a:r>
                <a14:m>
                  <m:oMath xmlns:m="http://schemas.openxmlformats.org/officeDocument/2006/math"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alt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altLang="en-US" sz="1800" dirty="0"/>
              </a:p>
              <a:p>
                <a:pPr eaLnBrk="1" hangingPunct="1"/>
                <a:endParaRPr lang="de-DE" altLang="en-US" sz="1800" dirty="0"/>
              </a:p>
              <a:p>
                <a:pPr eaLnBrk="1" hangingPunct="1"/>
                <a:r>
                  <a:rPr lang="de-DE" altLang="en-US" sz="1800" dirty="0"/>
                  <a:t>Hierarchieanalyse möglich: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sz="1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alt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altLang="en-US" sz="18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en-US" sz="1800" dirty="0"/>
              </a:p>
              <a:p>
                <a:pPr eaLnBrk="1" hangingPunct="1"/>
                <a:endParaRPr lang="de-DE" altLang="en-US" sz="1800" dirty="0"/>
              </a:p>
              <a:p>
                <a:pPr marL="457200" lvl="1" indent="0" eaLnBrk="1" hangingPunct="1">
                  <a:buNone/>
                </a:pPr>
                <a:endParaRPr lang="de-DE" altLang="en-US" sz="1800" dirty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11560" y="1295400"/>
                <a:ext cx="3960441" cy="4293840"/>
              </a:xfrm>
              <a:blipFill>
                <a:blip r:embed="rId4"/>
                <a:stretch>
                  <a:fillRect l="-923" t="-852" r="-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81000" y="6172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1219200" y="5981700"/>
            <a:ext cx="7772400" cy="723900"/>
            <a:chOff x="768" y="3768"/>
            <a:chExt cx="4896" cy="456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68" y="3792"/>
              <a:ext cx="489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68" y="3768"/>
              <a:ext cx="48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e-DE" altLang="en-US" dirty="0"/>
                <a:t>Die Formale Konzept Analyse erzeugt bei uns mittels einer partiellen Ordnung eine Taxonomie von Token.</a:t>
              </a:r>
            </a:p>
          </p:txBody>
        </p:sp>
      </p:grp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47503"/>
              </p:ext>
            </p:extLst>
          </p:nvPr>
        </p:nvGraphicFramePr>
        <p:xfrm>
          <a:off x="4818086" y="1653045"/>
          <a:ext cx="3993330" cy="4267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13330">
                  <a:extLst>
                    <a:ext uri="{9D8B030D-6E8A-4147-A177-3AD203B41FA5}">
                      <a16:colId xmlns:a16="http://schemas.microsoft.com/office/drawing/2014/main" val="1399038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008552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07409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0245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3674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02917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4315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75830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39783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de-DE" sz="1400" b="0" dirty="0" err="1"/>
                        <a:t>action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496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automatic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359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controller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0166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753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file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345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free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9250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/>
                        <a:t>internal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126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map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120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mind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215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model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97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node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458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performed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396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6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de-DE" sz="1400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ym typeface="Wingdings" panose="05000000000000000000" pitchFamily="2" charset="2"/>
                        </a:rPr>
                        <a:t>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30"/>
                  </a:ext>
                </a:extLst>
              </a:tr>
            </a:tbl>
          </a:graphicData>
        </a:graphic>
      </p:graphicFrame>
      <p:grpSp>
        <p:nvGrpSpPr>
          <p:cNvPr id="18" name="Zeiger"/>
          <p:cNvGrpSpPr/>
          <p:nvPr/>
        </p:nvGrpSpPr>
        <p:grpSpPr>
          <a:xfrm>
            <a:off x="4963176" y="1149038"/>
            <a:ext cx="3862750" cy="512706"/>
            <a:chOff x="4963176" y="1149038"/>
            <a:chExt cx="3862750" cy="512706"/>
          </a:xfrm>
        </p:grpSpPr>
        <p:cxnSp>
          <p:nvCxnSpPr>
            <p:cNvPr id="34" name="Pfeil8"/>
            <p:cNvCxnSpPr/>
            <p:nvPr/>
          </p:nvCxnSpPr>
          <p:spPr bwMode="auto">
            <a:xfrm>
              <a:off x="8618498" y="1445720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Pfeil7"/>
            <p:cNvCxnSpPr/>
            <p:nvPr/>
          </p:nvCxnSpPr>
          <p:spPr bwMode="auto">
            <a:xfrm>
              <a:off x="8262456" y="1438259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Pfeil6"/>
            <p:cNvCxnSpPr/>
            <p:nvPr/>
          </p:nvCxnSpPr>
          <p:spPr bwMode="auto">
            <a:xfrm>
              <a:off x="7906413" y="1440704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Pfeil5"/>
            <p:cNvCxnSpPr/>
            <p:nvPr/>
          </p:nvCxnSpPr>
          <p:spPr bwMode="auto">
            <a:xfrm>
              <a:off x="7542088" y="1441048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Pfeil4"/>
            <p:cNvCxnSpPr/>
            <p:nvPr/>
          </p:nvCxnSpPr>
          <p:spPr bwMode="auto">
            <a:xfrm>
              <a:off x="7186046" y="1433587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Pfeil3"/>
            <p:cNvCxnSpPr/>
            <p:nvPr/>
          </p:nvCxnSpPr>
          <p:spPr bwMode="auto">
            <a:xfrm>
              <a:off x="6830003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Pfeil2"/>
            <p:cNvCxnSpPr/>
            <p:nvPr/>
          </p:nvCxnSpPr>
          <p:spPr bwMode="auto">
            <a:xfrm>
              <a:off x="6475001" y="1445201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Pfeil1"/>
            <p:cNvCxnSpPr/>
            <p:nvPr/>
          </p:nvCxnSpPr>
          <p:spPr bwMode="auto">
            <a:xfrm>
              <a:off x="6120000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PfeilObjekte"/>
            <p:cNvCxnSpPr/>
            <p:nvPr/>
          </p:nvCxnSpPr>
          <p:spPr bwMode="auto">
            <a:xfrm>
              <a:off x="5364088" y="1436032"/>
              <a:ext cx="0" cy="21602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sigma8"/>
                <p:cNvSpPr txBox="1"/>
                <p:nvPr/>
              </p:nvSpPr>
              <p:spPr>
                <a:xfrm>
                  <a:off x="8415237" y="1161171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5" name="sigma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237" y="1161171"/>
                  <a:ext cx="41068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sigma7"/>
                <p:cNvSpPr txBox="1"/>
                <p:nvPr/>
              </p:nvSpPr>
              <p:spPr>
                <a:xfrm>
                  <a:off x="8059195" y="1153710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3" name="sigma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195" y="1153710"/>
                  <a:ext cx="41068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sigma6"/>
                <p:cNvSpPr txBox="1"/>
                <p:nvPr/>
              </p:nvSpPr>
              <p:spPr>
                <a:xfrm>
                  <a:off x="7703152" y="1156155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31" name="sigma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152" y="1156155"/>
                  <a:ext cx="410689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sigma5"/>
                <p:cNvSpPr txBox="1"/>
                <p:nvPr/>
              </p:nvSpPr>
              <p:spPr>
                <a:xfrm>
                  <a:off x="7338827" y="1156499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9" name="sigma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827" y="1156499"/>
                  <a:ext cx="410689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sigma4"/>
                <p:cNvSpPr txBox="1"/>
                <p:nvPr/>
              </p:nvSpPr>
              <p:spPr>
                <a:xfrm>
                  <a:off x="6982785" y="1149038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7" name="sigma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85" y="1149038"/>
                  <a:ext cx="410689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sigma3"/>
                <p:cNvSpPr txBox="1"/>
                <p:nvPr/>
              </p:nvSpPr>
              <p:spPr>
                <a:xfrm>
                  <a:off x="6626742" y="1151483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5" name="sigma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742" y="1151483"/>
                  <a:ext cx="410689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sigma2"/>
                <p:cNvSpPr txBox="1"/>
                <p:nvPr/>
              </p:nvSpPr>
              <p:spPr>
                <a:xfrm>
                  <a:off x="6271740" y="1160652"/>
                  <a:ext cx="4106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23" name="sigma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740" y="1160652"/>
                  <a:ext cx="410689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sigma1"/>
                <p:cNvSpPr txBox="1"/>
                <p:nvPr/>
              </p:nvSpPr>
              <p:spPr>
                <a:xfrm>
                  <a:off x="5916739" y="1151483"/>
                  <a:ext cx="4065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7" name="sigma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39" y="1151483"/>
                  <a:ext cx="406522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bjekte"/>
            <p:cNvSpPr txBox="1"/>
            <p:nvPr/>
          </p:nvSpPr>
          <p:spPr>
            <a:xfrm>
              <a:off x="4963176" y="116065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Objekte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926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2925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Statistische Wortsuche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Darstellung als Vektoren oder in Tabellenform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Vorgehensweise: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Zählen aller Token (Wörter) in den versch. Dokumenten (Methoden)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einer Matrix </a:t>
            </a:r>
            <a:r>
              <a:rPr lang="de-DE" dirty="0" err="1"/>
              <a:t>A</a:t>
            </a:r>
            <a:r>
              <a:rPr lang="de-DE" baseline="30000" dirty="0" err="1"/>
              <a:t>#Token</a:t>
            </a:r>
            <a:r>
              <a:rPr lang="de-DE" baseline="30000" dirty="0"/>
              <a:t> x #Dokumente</a:t>
            </a:r>
            <a:r>
              <a:rPr lang="de-DE" dirty="0"/>
              <a:t> und Vektor q als Query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Normalisieren und Singulärwertzerlegung um Vektor Form der Dokumente herzuleiten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Berechnen des Winkels zwischen den Dokumenten und q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Latent Semantisches </a:t>
            </a:r>
            <a:r>
              <a:rPr lang="de-DE" kern="0" dirty="0" err="1"/>
              <a:t>Indexing</a:t>
            </a:r>
            <a:r>
              <a:rPr lang="de-DE" kern="0" dirty="0"/>
              <a:t> (LSI)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97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Latent Semantisches </a:t>
            </a:r>
            <a:r>
              <a:rPr lang="de-DE" dirty="0" err="1"/>
              <a:t>Indexing</a:t>
            </a:r>
            <a:r>
              <a:rPr lang="de-DE" dirty="0"/>
              <a:t> (LSI)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1700808"/>
            <a:ext cx="4070535" cy="324036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66" y="1700808"/>
            <a:ext cx="4275634" cy="256944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436361" y="12594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1 </a:t>
            </a:r>
            <a:r>
              <a:rPr lang="de-DE" sz="1800" dirty="0" err="1"/>
              <a:t>and</a:t>
            </a:r>
            <a:r>
              <a:rPr lang="de-DE" sz="1800" dirty="0"/>
              <a:t> 2: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75365" y="12594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3: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006170" y="51152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Step</a:t>
            </a:r>
            <a:r>
              <a:rPr lang="de-DE" sz="1800" dirty="0"/>
              <a:t> 4: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5661248"/>
            <a:ext cx="6408712" cy="58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Statistische Wortsuche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öfter ein Wort in einem Dokument auftritt desto relevanter ist das Dokument bzgl. des Wortes“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Term Frequency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/>
                  <a:t>ist die Häufigkeit eines Wortes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im Dokument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>
                    <a:solidFill>
                      <a:srgbClr val="0000CC"/>
                    </a:solidFill>
                  </a:rPr>
                  <a:t>Beispiel: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(„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𝑠𝑎𝑣𝑒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“,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baseline="-2500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Inverse </a:t>
                </a:r>
                <a:r>
                  <a:rPr lang="de-DE" dirty="0" err="1"/>
                  <a:t>Document</a:t>
                </a:r>
                <a:r>
                  <a:rPr lang="de-DE" dirty="0"/>
                  <a:t> Frequency </a:t>
                </a:r>
                <a:r>
                  <a:rPr lang="de-DE" dirty="0" err="1"/>
                  <a:t>idf</a:t>
                </a:r>
                <a:r>
                  <a:rPr lang="de-DE" dirty="0"/>
                  <a:t>(t) ist die relative Häufigkeit eines Terms in allen Dokumenten nach dem Motto: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:r>
                  <a:rPr lang="de-DE" dirty="0"/>
                  <a:t>„je mehr Dokumente das Wort verwenden desto weniger Aussagekraft für Unterscheidungen bietet es“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Also gilt: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𝐼𝑑𝑓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}|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de-DE" dirty="0"/>
                  <a:t> die Menge aller Dokumente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Schlussendlich bildet sich der finale Wert als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b="0" i="0" dirty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 ∗ </m:t>
                    </m:r>
                    <m:r>
                      <a:rPr lang="de-DE" i="1" dirty="0" err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Für mehrere Terme werden die Werte einfach addiert</a:t>
                </a: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Term Frequency – Inverse </a:t>
            </a:r>
            <a:r>
              <a:rPr lang="de-DE" kern="0" dirty="0" err="1"/>
              <a:t>Document</a:t>
            </a:r>
            <a:r>
              <a:rPr lang="de-DE" kern="0" dirty="0"/>
              <a:t> Frequency (</a:t>
            </a:r>
            <a:r>
              <a:rPr lang="de-DE" kern="0" dirty="0" err="1"/>
              <a:t>tf-idf</a:t>
            </a:r>
            <a:r>
              <a:rPr lang="de-DE" kern="0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6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 Frequency – Inverse </a:t>
            </a:r>
            <a:r>
              <a:rPr lang="de-DE" dirty="0" err="1"/>
              <a:t>Document</a:t>
            </a:r>
            <a:r>
              <a:rPr lang="de-DE" dirty="0"/>
              <a:t> Frequency (</a:t>
            </a:r>
            <a:r>
              <a:rPr lang="de-DE" dirty="0" err="1"/>
              <a:t>tf-idf</a:t>
            </a:r>
            <a:r>
              <a:rPr lang="de-D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In unserem Beispiel: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𝑎𝑢𝑡𝑜𝑚𝑎𝑡𝑖𝑐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𝑠𝑎𝑣𝑒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𝑓𝑖𝑙𝑒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kommt in den Dokumenten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b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b="0" dirty="0"/>
                  <a:t> vor, also gilt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und analog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de-DE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b="0" dirty="0"/>
              </a:p>
              <a:p>
                <a:pPr lvl="1"/>
                <a:endParaRPr lang="de-DE" b="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de-DE" sz="18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0.6021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1.2041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0.2499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</m:nary>
                            </m:oMath>
                          </a14:m>
                          <a:r>
                            <a:rPr lang="de-DE" sz="1800" b="0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de-DE" sz="1800" b="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0.727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1.454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0.1249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de-DE" sz="1800" dirty="0"/>
                        </a:p>
                      </a:txBody>
                      <a:tcPr marL="87080" marR="87080" marT="43535" marB="43535"/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2387109"/>
                  </p:ext>
                </p:extLst>
              </p:nvPr>
            </p:nvGraphicFramePr>
            <p:xfrm>
              <a:off x="99600" y="3645024"/>
              <a:ext cx="8892000" cy="182339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58352744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69734331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4198482354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48450707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792432355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1562776481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639012228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5039803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384632930"/>
                        </a:ext>
                      </a:extLst>
                    </a:gridCol>
                  </a:tblGrid>
                  <a:tr h="361390">
                    <a:tc>
                      <a:txBody>
                        <a:bodyPr/>
                        <a:lstStyle/>
                        <a:p>
                          <a:endParaRPr lang="de-DE" sz="1800" dirty="0"/>
                        </a:p>
                      </a:txBody>
                      <a:tcPr marL="87080" marR="87080" marT="43535" marB="43535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667" r="-702113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667" r="-607092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667" r="-5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667" r="-4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667" r="-302817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667" r="-204965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667" r="-103521" b="-5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667" r="-352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823341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103390" r="-35046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103390" r="-70211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103390" r="-60709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103390" r="-5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103390" r="-4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103390" r="-302817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103390" r="-20496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103390" r="-10352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103390" r="-352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100242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200000" r="-35046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200000" r="-70211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200000" r="-607092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200000" r="-5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200000" r="-4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200000" r="-302817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200000" r="-204965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200000" r="-10352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200000" r="-3521" b="-3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2411384"/>
                      </a:ext>
                    </a:extLst>
                  </a:tr>
                  <a:tr h="36139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00000" r="-35046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00000" r="-702113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00000" r="-607092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00000" r="-5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00000" r="-4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00000" r="-302817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00000" r="-204965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00000" r="-103521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00000" r="-3521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1487625"/>
                      </a:ext>
                    </a:extLst>
                  </a:tr>
                  <a:tr h="3778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08" t="-387097" r="-35046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229577" t="-387097" r="-702113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331915" t="-387097" r="-607092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428873" t="-387097" r="-5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528873" t="-387097" r="-4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628873" t="-387097" r="-302817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734043" t="-387097" r="-204965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828169" t="-387097" r="-103521" b="-18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87080" marR="87080" marT="43535" marB="43535">
                        <a:blipFill>
                          <a:blip r:embed="rId4"/>
                          <a:stretch>
                            <a:fillRect l="-928169" t="-387097" r="-3521" b="-18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254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0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Ist im eigentlichen ein Algorithmus für Suchmaschinen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Interpretieren von Methoden als Websites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mit zwei Funktionen: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Hub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zeigt auf andere Seiten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de-DE" dirty="0"/>
                  <a:t>Authority(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Seiten zeigen auf die eigene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Jede Seite hat </a:t>
                </a:r>
                <a:r>
                  <a:rPr lang="de-DE" dirty="0">
                    <a:solidFill>
                      <a:srgbClr val="FF0000"/>
                    </a:solidFill>
                  </a:rPr>
                  <a:t>beide</a:t>
                </a:r>
                <a:r>
                  <a:rPr lang="de-DE" dirty="0"/>
                  <a:t> Werte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Auffassung der Websites als gerichteten Graph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 die Websites und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𝑢𝑛𝑑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𝑧𝑒𝑖𝑔𝑡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𝑎𝑢𝑓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de-DE" b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dirty="0"/>
                  <a:t>Berechnen der Hub- und Authority-Werte wie folgt: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Initialisierung der aller Werte auf 1</a:t>
                </a:r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de-DE" dirty="0"/>
                  <a:t>Berechne den Hub-/Authority-Wert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als: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marL="914400" lvl="1" indent="-457200" eaLnBrk="1" hangingPunct="1">
                  <a:lnSpc>
                    <a:spcPct val="90000"/>
                  </a:lnSpc>
                  <a:buFont typeface="+mj-lt"/>
                  <a:buAutoNum type="arabicPeriod" startAt="3"/>
                </a:pPr>
                <a:r>
                  <a:rPr lang="de-DE" dirty="0"/>
                  <a:t> Normalisieren der Wert der Seite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,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marL="457200" lvl="1" indent="0" algn="ctr" eaLnBrk="1" hangingPunct="1">
                  <a:lnSpc>
                    <a:spcPct val="90000"/>
                  </a:lnSpc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295400"/>
                <a:ext cx="8130480" cy="5373960"/>
              </a:xfrm>
              <a:blipFill>
                <a:blip r:embed="rId3"/>
                <a:stretch>
                  <a:fillRect l="-675" t="-1135" r="-12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59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Hyperlink </a:t>
            </a:r>
            <a:r>
              <a:rPr lang="de-DE" kern="0" dirty="0" err="1"/>
              <a:t>Induced</a:t>
            </a:r>
            <a:r>
              <a:rPr lang="de-DE" kern="0" dirty="0"/>
              <a:t> Topic Search (HITS)</a:t>
            </a:r>
            <a:endParaRPr lang="de-DE" dirty="0"/>
          </a:p>
        </p:txBody>
      </p:sp>
      <p:grpSp>
        <p:nvGrpSpPr>
          <p:cNvPr id="17416" name="Gruppieren 17415"/>
          <p:cNvGrpSpPr/>
          <p:nvPr/>
        </p:nvGrpSpPr>
        <p:grpSpPr>
          <a:xfrm>
            <a:off x="2843808" y="1380630"/>
            <a:ext cx="5473513" cy="3960440"/>
            <a:chOff x="1210763" y="1484784"/>
            <a:chExt cx="6703490" cy="4746289"/>
          </a:xfrm>
        </p:grpSpPr>
        <p:cxnSp>
          <p:nvCxnSpPr>
            <p:cNvPr id="16" name="5-&gt;6"/>
            <p:cNvCxnSpPr>
              <a:cxnSpLocks/>
            </p:cNvCxnSpPr>
            <p:nvPr/>
          </p:nvCxnSpPr>
          <p:spPr bwMode="auto">
            <a:xfrm flipH="1">
              <a:off x="1852244" y="5114610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8-&gt;7"/>
            <p:cNvCxnSpPr>
              <a:cxnSpLocks/>
              <a:stCxn id="59" idx="0"/>
              <a:endCxn id="52" idx="4"/>
            </p:cNvCxnSpPr>
            <p:nvPr/>
          </p:nvCxnSpPr>
          <p:spPr bwMode="auto">
            <a:xfrm flipV="1">
              <a:off x="4680484" y="5091160"/>
              <a:ext cx="2654" cy="41385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8-&gt;4"/>
            <p:cNvCxnSpPr>
              <a:cxnSpLocks/>
              <a:stCxn id="59" idx="6"/>
              <a:endCxn id="62" idx="4"/>
            </p:cNvCxnSpPr>
            <p:nvPr/>
          </p:nvCxnSpPr>
          <p:spPr bwMode="auto">
            <a:xfrm flipV="1">
              <a:off x="5328556" y="5114610"/>
              <a:ext cx="1937625" cy="75343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7-&gt;4"/>
            <p:cNvCxnSpPr>
              <a:cxnSpLocks/>
              <a:stCxn id="52" idx="6"/>
              <a:endCxn id="62" idx="2"/>
            </p:cNvCxnSpPr>
            <p:nvPr/>
          </p:nvCxnSpPr>
          <p:spPr bwMode="auto">
            <a:xfrm>
              <a:off x="5331210" y="4728132"/>
              <a:ext cx="1286899" cy="234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7-&gt;3"/>
            <p:cNvCxnSpPr>
              <a:cxnSpLocks/>
              <a:stCxn id="52" idx="0"/>
              <a:endCxn id="42" idx="4"/>
            </p:cNvCxnSpPr>
            <p:nvPr/>
          </p:nvCxnSpPr>
          <p:spPr bwMode="auto">
            <a:xfrm flipH="1" flipV="1">
              <a:off x="3417846" y="3512863"/>
              <a:ext cx="1265292" cy="85224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4-&gt;2"/>
            <p:cNvCxnSpPr>
              <a:cxnSpLocks/>
              <a:stCxn id="62" idx="0"/>
              <a:endCxn id="70" idx="4"/>
            </p:cNvCxnSpPr>
            <p:nvPr/>
          </p:nvCxnSpPr>
          <p:spPr bwMode="auto">
            <a:xfrm flipV="1">
              <a:off x="7266181" y="3512863"/>
              <a:ext cx="0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3-&gt;5"/>
            <p:cNvCxnSpPr>
              <a:cxnSpLocks/>
              <a:stCxn id="42" idx="4"/>
              <a:endCxn id="44" idx="0"/>
            </p:cNvCxnSpPr>
            <p:nvPr/>
          </p:nvCxnSpPr>
          <p:spPr bwMode="auto">
            <a:xfrm flipH="1">
              <a:off x="1858835" y="3512863"/>
              <a:ext cx="1559011" cy="87569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1-&gt;3"/>
            <p:cNvCxnSpPr>
              <a:cxnSpLocks/>
              <a:stCxn id="6" idx="4"/>
              <a:endCxn id="42" idx="0"/>
            </p:cNvCxnSpPr>
            <p:nvPr/>
          </p:nvCxnSpPr>
          <p:spPr bwMode="auto">
            <a:xfrm>
              <a:off x="3411390" y="2210840"/>
              <a:ext cx="6456" cy="57596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P8"/>
                <p:cNvSpPr/>
                <p:nvPr/>
              </p:nvSpPr>
              <p:spPr bwMode="auto">
                <a:xfrm>
                  <a:off x="4032412" y="5505017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9" name="P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2412" y="5505017"/>
                  <a:ext cx="1296144" cy="726056"/>
                </a:xfrm>
                <a:prstGeom prst="ellipse">
                  <a:avLst/>
                </a:prstGeom>
                <a:blipFill>
                  <a:blip r:embed="rId3"/>
                  <a:stretch>
                    <a:fillRect r="-9659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P7"/>
                <p:cNvSpPr/>
                <p:nvPr/>
              </p:nvSpPr>
              <p:spPr bwMode="auto">
                <a:xfrm>
                  <a:off x="4035066" y="4365104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,2,1)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52" name="P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5066" y="4365104"/>
                  <a:ext cx="1296144" cy="726056"/>
                </a:xfrm>
                <a:prstGeom prst="ellipse">
                  <a:avLst/>
                </a:prstGeom>
                <a:blipFill>
                  <a:blip r:embed="rId4"/>
                  <a:stretch>
                    <a:fillRect r="-971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P6"/>
                <p:cNvSpPr/>
                <p:nvPr/>
              </p:nvSpPr>
              <p:spPr bwMode="auto">
                <a:xfrm>
                  <a:off x="1210763" y="5505017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5" name="P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5505017"/>
                  <a:ext cx="1296144" cy="726056"/>
                </a:xfrm>
                <a:prstGeom prst="ellipse">
                  <a:avLst/>
                </a:prstGeom>
                <a:blipFill>
                  <a:blip r:embed="rId5"/>
                  <a:stretch>
                    <a:fillRect r="-971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P5"/>
                <p:cNvSpPr/>
                <p:nvPr/>
              </p:nvSpPr>
              <p:spPr bwMode="auto">
                <a:xfrm>
                  <a:off x="1210763" y="4388554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4" name="P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0763" y="4388554"/>
                  <a:ext cx="1296144" cy="726056"/>
                </a:xfrm>
                <a:prstGeom prst="ellipse">
                  <a:avLst/>
                </a:prstGeom>
                <a:blipFill>
                  <a:blip r:embed="rId6"/>
                  <a:stretch>
                    <a:fillRect r="-971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P4"/>
                <p:cNvSpPr/>
                <p:nvPr/>
              </p:nvSpPr>
              <p:spPr bwMode="auto">
                <a:xfrm>
                  <a:off x="6618109" y="4388554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2" name="P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9" y="4388554"/>
                  <a:ext cx="1296144" cy="726056"/>
                </a:xfrm>
                <a:prstGeom prst="ellipse">
                  <a:avLst/>
                </a:prstGeom>
                <a:blipFill>
                  <a:blip r:embed="rId7"/>
                  <a:stretch>
                    <a:fillRect r="-9143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P3"/>
                <p:cNvSpPr/>
                <p:nvPr/>
              </p:nvSpPr>
              <p:spPr bwMode="auto">
                <a:xfrm>
                  <a:off x="2769774" y="2786807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42" name="P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9774" y="2786807"/>
                  <a:ext cx="1296144" cy="726056"/>
                </a:xfrm>
                <a:prstGeom prst="ellipse">
                  <a:avLst/>
                </a:prstGeom>
                <a:blipFill>
                  <a:blip r:embed="rId8"/>
                  <a:stretch>
                    <a:fillRect r="-9659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P2"/>
                <p:cNvSpPr/>
                <p:nvPr/>
              </p:nvSpPr>
              <p:spPr bwMode="auto">
                <a:xfrm>
                  <a:off x="6618109" y="2786807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,0,1)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0" name="P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8109" y="2786807"/>
                  <a:ext cx="1296144" cy="726056"/>
                </a:xfrm>
                <a:prstGeom prst="ellipse">
                  <a:avLst/>
                </a:prstGeom>
                <a:blipFill>
                  <a:blip r:embed="rId9"/>
                  <a:stretch>
                    <a:fillRect r="-9714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1"/>
                <p:cNvSpPr/>
                <p:nvPr/>
              </p:nvSpPr>
              <p:spPr bwMode="auto">
                <a:xfrm>
                  <a:off x="2763318" y="1484784"/>
                  <a:ext cx="1296144" cy="726056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de-DE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de-DE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,1,0)</m:t>
                        </m:r>
                      </m:oMath>
                    </m:oMathPara>
                  </a14:m>
                  <a:endParaRPr kumimoji="0" lang="de-DE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6" name="P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3318" y="1484784"/>
                  <a:ext cx="1296144" cy="726056"/>
                </a:xfrm>
                <a:prstGeom prst="ellipse">
                  <a:avLst/>
                </a:prstGeom>
                <a:blipFill>
                  <a:blip r:embed="rId10"/>
                  <a:stretch>
                    <a:fillRect r="-9091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7" name="Textfeld 17416"/>
          <p:cNvSpPr txBox="1"/>
          <p:nvPr/>
        </p:nvSpPr>
        <p:spPr>
          <a:xfrm>
            <a:off x="251520" y="13806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/>
              <a:t>Nach erster Iteration: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416193" y="5530949"/>
                <a:ext cx="8584914" cy="1124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/>
                  <a:t>Normalisierungsschritt: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+2²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=√12</m:t>
                    </m:r>
                  </m:oMath>
                </a14:m>
                <a:endParaRPr lang="de-DE" sz="1800" dirty="0"/>
              </a:p>
              <a:p>
                <a:r>
                  <a:rPr lang="de-DE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+0²</m:t>
                        </m:r>
                      </m:e>
                    </m:rad>
                    <m:r>
                      <a:rPr lang="de-DE" sz="1800" i="1">
                        <a:latin typeface="Cambria Math" panose="02040503050406030204" pitchFamily="18" charset="0"/>
                      </a:rPr>
                      <m:t>=√12</m:t>
                    </m:r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3" y="5530949"/>
                <a:ext cx="8584914" cy="1124282"/>
              </a:xfrm>
              <a:prstGeom prst="rect">
                <a:avLst/>
              </a:prstGeom>
              <a:blipFill>
                <a:blip r:embed="rId11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0465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30480" cy="53019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/>
              <a:t>Aufteilung der Klassen in die folgende Struktur: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endParaRPr lang="de-DE" dirty="0"/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static</a:t>
            </a:r>
            <a:r>
              <a:rPr lang="de-DE" dirty="0"/>
              <a:t>/</a:t>
            </a:r>
            <a:r>
              <a:rPr lang="de-DE" dirty="0" err="1"/>
              <a:t>dynamic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static</a:t>
            </a:r>
            <a:r>
              <a:rPr lang="de-DE" dirty="0"/>
              <a:t>: Sammelt Informationen aus dem Code </a:t>
            </a:r>
            <a:r>
              <a:rPr lang="de-DE" dirty="0">
                <a:solidFill>
                  <a:srgbClr val="FF0000"/>
                </a:solidFill>
              </a:rPr>
              <a:t>ohne</a:t>
            </a:r>
            <a:r>
              <a:rPr lang="de-DE" dirty="0"/>
              <a:t> Programmausführung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Dynmaic</a:t>
            </a:r>
            <a:r>
              <a:rPr lang="de-DE" dirty="0"/>
              <a:t>: Sammelt Informationen </a:t>
            </a:r>
            <a:r>
              <a:rPr lang="de-DE" dirty="0">
                <a:solidFill>
                  <a:srgbClr val="FF0000"/>
                </a:solidFill>
              </a:rPr>
              <a:t>während</a:t>
            </a:r>
            <a:r>
              <a:rPr lang="de-DE" dirty="0"/>
              <a:t> der Programmausführung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Unterschied </a:t>
            </a:r>
            <a:r>
              <a:rPr lang="de-DE" dirty="0" err="1"/>
              <a:t>plain</a:t>
            </a:r>
            <a:r>
              <a:rPr lang="de-DE" dirty="0"/>
              <a:t>/</a:t>
            </a:r>
            <a:r>
              <a:rPr lang="de-DE" dirty="0" err="1"/>
              <a:t>guided</a:t>
            </a:r>
            <a:r>
              <a:rPr lang="de-DE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plain</a:t>
            </a:r>
            <a:r>
              <a:rPr lang="de-DE" dirty="0"/>
              <a:t>: Einfach Ausgabe der erhaltenen Daten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 err="1"/>
              <a:t>guided</a:t>
            </a:r>
            <a:r>
              <a:rPr lang="de-DE" dirty="0"/>
              <a:t>: Bereits Interpretiertes Ergebnis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Qualität einer Technik hängt von den Voraussetzungen ab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Klassifizierung von Techniken</a:t>
            </a:r>
            <a:endParaRPr lang="de-DE" dirty="0"/>
          </a:p>
        </p:txBody>
      </p:sp>
      <p:grpSp>
        <p:nvGrpSpPr>
          <p:cNvPr id="17436" name="Gruppieren 17435"/>
          <p:cNvGrpSpPr/>
          <p:nvPr/>
        </p:nvGrpSpPr>
        <p:grpSpPr>
          <a:xfrm>
            <a:off x="1478856" y="1772817"/>
            <a:ext cx="5181376" cy="1440160"/>
            <a:chOff x="1478856" y="1772816"/>
            <a:chExt cx="5614044" cy="1863671"/>
          </a:xfrm>
        </p:grpSpPr>
        <p:sp>
          <p:nvSpPr>
            <p:cNvPr id="2" name="Rechteck: abgerundete Ecken 1"/>
            <p:cNvSpPr/>
            <p:nvPr/>
          </p:nvSpPr>
          <p:spPr bwMode="auto">
            <a:xfrm>
              <a:off x="2924622" y="2218031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924622" y="292957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dynamic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5940152" y="1772816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hteck: abgerundete Ecken 6"/>
            <p:cNvSpPr/>
            <p:nvPr/>
          </p:nvSpPr>
          <p:spPr bwMode="auto">
            <a:xfrm>
              <a:off x="5940152" y="2196327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5940772" y="2924944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plain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hteck: abgerundete Ecken 8"/>
            <p:cNvSpPr/>
            <p:nvPr/>
          </p:nvSpPr>
          <p:spPr bwMode="auto">
            <a:xfrm>
              <a:off x="5940772" y="3348455"/>
              <a:ext cx="1152128" cy="288032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guided</a:t>
              </a:r>
              <a:endPara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7417" name="Gerade Verbindung mit Pfeil 17416"/>
            <p:cNvCxnSpPr>
              <a:stCxn id="2" idx="3"/>
              <a:endCxn id="6" idx="1"/>
            </p:cNvCxnSpPr>
            <p:nvPr/>
          </p:nvCxnSpPr>
          <p:spPr bwMode="auto">
            <a:xfrm flipV="1">
              <a:off x="4076750" y="1916832"/>
              <a:ext cx="1863402" cy="445215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19" name="Gerade Verbindung mit Pfeil 17418"/>
            <p:cNvCxnSpPr>
              <a:stCxn id="2" idx="3"/>
              <a:endCxn id="7" idx="1"/>
            </p:cNvCxnSpPr>
            <p:nvPr/>
          </p:nvCxnSpPr>
          <p:spPr bwMode="auto">
            <a:xfrm flipV="1">
              <a:off x="4076750" y="2340343"/>
              <a:ext cx="1863402" cy="21704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1" name="Gerade Verbindung mit Pfeil 17420"/>
            <p:cNvCxnSpPr>
              <a:endCxn id="2" idx="1"/>
            </p:cNvCxnSpPr>
            <p:nvPr/>
          </p:nvCxnSpPr>
          <p:spPr bwMode="auto">
            <a:xfrm flipV="1">
              <a:off x="1478856" y="2362047"/>
              <a:ext cx="1445766" cy="35150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3" name="Gerade Verbindung mit Pfeil 17422"/>
            <p:cNvCxnSpPr>
              <a:endCxn id="5" idx="1"/>
            </p:cNvCxnSpPr>
            <p:nvPr/>
          </p:nvCxnSpPr>
          <p:spPr bwMode="auto">
            <a:xfrm>
              <a:off x="1478856" y="2713550"/>
              <a:ext cx="1445766" cy="36004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5" name="Gerade Verbindung mit Pfeil 17424"/>
            <p:cNvCxnSpPr>
              <a:stCxn id="5" idx="3"/>
              <a:endCxn id="8" idx="1"/>
            </p:cNvCxnSpPr>
            <p:nvPr/>
          </p:nvCxnSpPr>
          <p:spPr bwMode="auto">
            <a:xfrm flipV="1">
              <a:off x="4076750" y="3068960"/>
              <a:ext cx="1864022" cy="463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27" name="Gerade Verbindung mit Pfeil 17426"/>
            <p:cNvCxnSpPr>
              <a:stCxn id="5" idx="3"/>
              <a:endCxn id="9" idx="1"/>
            </p:cNvCxnSpPr>
            <p:nvPr/>
          </p:nvCxnSpPr>
          <p:spPr bwMode="auto">
            <a:xfrm>
              <a:off x="4076750" y="3073590"/>
              <a:ext cx="1864022" cy="418881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865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5539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Gliederungsvorlage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3" name="Group 17"/>
          <p:cNvGrpSpPr>
            <a:grpSpLocks/>
          </p:cNvGrpSpPr>
          <p:nvPr/>
        </p:nvGrpSpPr>
        <p:grpSpPr bwMode="auto"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7188" name="Group 18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0" name="Rectangle 19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1" name="Text Box 20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202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Klassifizierung von Techniken</a:t>
                </a:r>
              </a:p>
            </p:txBody>
          </p:sp>
          <p:sp>
            <p:nvSpPr>
              <p:cNvPr id="7192" name="Rectangle 21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3" name="Text Box 22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4.</a:t>
                </a:r>
              </a:p>
            </p:txBody>
          </p:sp>
        </p:grpSp>
        <p:sp>
          <p:nvSpPr>
            <p:cNvPr id="7189" name="AutoShape 23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7182" name="Group 25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84" name="Rectangle 26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5" name="Text Box 27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8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Feature Location Techniken</a:t>
                </a:r>
              </a:p>
            </p:txBody>
          </p:sp>
          <p:sp>
            <p:nvSpPr>
              <p:cNvPr id="7186" name="Rectangle 28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7" name="Text Box 29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5.</a:t>
                </a:r>
              </a:p>
            </p:txBody>
          </p:sp>
        </p:grpSp>
        <p:sp>
          <p:nvSpPr>
            <p:cNvPr id="7183" name="AutoShape 30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755576" y="1314425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Voraussetzungen: Objekt-orientiert, sinnvolle Kommentare, Methoden- und Variablennamen, Verben = Methoden, Nomen = Objekte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 err="1"/>
              <a:t>direct</a:t>
            </a:r>
            <a:r>
              <a:rPr lang="de-DE" kern="0" dirty="0"/>
              <a:t> </a:t>
            </a:r>
            <a:r>
              <a:rPr lang="de-DE" kern="0" dirty="0" err="1"/>
              <a:t>objects</a:t>
            </a:r>
            <a:r>
              <a:rPr lang="de-DE" kern="0" dirty="0"/>
              <a:t> (DO): Nomen zu einem Verb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Input: Intension des Features als verb-Do Paare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Usergestützte Erweiterung des Inputs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Aufbau eines </a:t>
            </a:r>
            <a:r>
              <a:rPr lang="de-DE" dirty="0">
                <a:solidFill>
                  <a:srgbClr val="0000CC"/>
                </a:solidFill>
              </a:rPr>
              <a:t>action-</a:t>
            </a:r>
            <a:r>
              <a:rPr lang="de-DE" dirty="0" err="1">
                <a:solidFill>
                  <a:srgbClr val="0000CC"/>
                </a:solidFill>
              </a:rPr>
              <a:t>oriented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identifier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graph</a:t>
            </a:r>
            <a:r>
              <a:rPr lang="de-DE" kern="0" dirty="0"/>
              <a:t> </a:t>
            </a:r>
            <a:r>
              <a:rPr lang="de-DE" dirty="0" err="1">
                <a:solidFill>
                  <a:srgbClr val="0000CC"/>
                </a:solidFill>
              </a:rPr>
              <a:t>model</a:t>
            </a:r>
            <a:r>
              <a:rPr lang="de-DE" dirty="0"/>
              <a:t> </a:t>
            </a:r>
            <a:r>
              <a:rPr lang="de-DE" dirty="0">
                <a:solidFill>
                  <a:srgbClr val="0000CC"/>
                </a:solidFill>
              </a:rPr>
              <a:t>(AOIG)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Eine Ecke pro Verb, </a:t>
            </a:r>
            <a:r>
              <a:rPr lang="de-DE" dirty="0" err="1"/>
              <a:t>direct-object</a:t>
            </a:r>
            <a:r>
              <a:rPr lang="de-DE" dirty="0"/>
              <a:t>, verb-DO Paare, „</a:t>
            </a:r>
            <a:r>
              <a:rPr lang="de-DE" dirty="0" err="1"/>
              <a:t>use</a:t>
            </a:r>
            <a:r>
              <a:rPr lang="de-DE" dirty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Eine Kante pro Vereinigung und Verwendung</a:t>
            </a:r>
          </a:p>
          <a:p>
            <a:pPr eaLnBrk="1" hangingPunct="1">
              <a:lnSpc>
                <a:spcPct val="90000"/>
              </a:lnSpc>
            </a:pPr>
            <a:r>
              <a:rPr lang="de-DE" dirty="0"/>
              <a:t>Nach finalem erweitern Traversierung durch den AOIG und filtern aller verb-DO Paare passend zum Input, zugehörige Methoden und Anwendung einer Abhängigkeitsanalyse</a:t>
            </a:r>
          </a:p>
        </p:txBody>
      </p:sp>
    </p:spTree>
    <p:extLst>
      <p:ext uri="{BB962C8B-B14F-4D97-AF65-F5344CB8AC3E}">
        <p14:creationId xmlns:p14="http://schemas.microsoft.com/office/powerpoint/2010/main" val="400659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Eingabe: (</a:t>
            </a:r>
            <a:r>
              <a:rPr lang="de-DE" dirty="0" err="1"/>
              <a:t>doAutomaticSave</a:t>
            </a:r>
            <a:r>
              <a:rPr lang="de-DE" dirty="0"/>
              <a:t>, </a:t>
            </a:r>
            <a:r>
              <a:rPr lang="de-DE" dirty="0" err="1"/>
              <a:t>MindMapMapModel</a:t>
            </a:r>
            <a:r>
              <a:rPr lang="de-DE" dirty="0"/>
              <a:t>)</a:t>
            </a:r>
          </a:p>
          <a:p>
            <a:r>
              <a:rPr lang="de-DE" dirty="0"/>
              <a:t>Hinzufügen von ähnlichen Wörtern wie: save, </a:t>
            </a:r>
            <a:r>
              <a:rPr lang="de-DE" dirty="0" err="1"/>
              <a:t>saveInternal</a:t>
            </a:r>
            <a:endParaRPr lang="de-DE" dirty="0"/>
          </a:p>
          <a:p>
            <a:r>
              <a:rPr lang="de-DE" dirty="0"/>
              <a:t>Ergebnis: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Wie geeignet ist die Technik für unser Beispiel?</a:t>
            </a:r>
          </a:p>
          <a:p>
            <a:pPr lvl="1"/>
            <a:r>
              <a:rPr lang="de-DE" dirty="0"/>
              <a:t>Gut geeignet, da die </a:t>
            </a:r>
            <a:r>
              <a:rPr lang="de-DE" dirty="0" err="1"/>
              <a:t>Vorraussetzungen</a:t>
            </a:r>
            <a:r>
              <a:rPr lang="de-DE" dirty="0"/>
              <a:t> erfüllt sind</a:t>
            </a:r>
          </a:p>
          <a:p>
            <a:endParaRPr lang="de-DE" dirty="0"/>
          </a:p>
        </p:txBody>
      </p:sp>
      <p:sp>
        <p:nvSpPr>
          <p:cNvPr id="4" name="Titel 2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</p:spPr>
        <p:txBody>
          <a:bodyPr/>
          <a:lstStyle/>
          <a:p>
            <a:r>
              <a:rPr lang="de-DE" kern="0" dirty="0"/>
              <a:t>Find-Concept (FC)</a:t>
            </a:r>
            <a:endParaRPr lang="de-DE" dirty="0"/>
          </a:p>
        </p:txBody>
      </p:sp>
      <p:grpSp>
        <p:nvGrpSpPr>
          <p:cNvPr id="5" name="Callgraph"/>
          <p:cNvGrpSpPr/>
          <p:nvPr/>
        </p:nvGrpSpPr>
        <p:grpSpPr>
          <a:xfrm>
            <a:off x="762000" y="2474263"/>
            <a:ext cx="8022026" cy="3052474"/>
            <a:chOff x="1029268" y="2190833"/>
            <a:chExt cx="8022026" cy="3052474"/>
          </a:xfrm>
        </p:grpSpPr>
        <p:grpSp>
          <p:nvGrpSpPr>
            <p:cNvPr id="7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4" name="Rechteck 33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5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10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28" name="Rechteck 27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9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11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26" name="Rechteck 25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7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12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24" name="Rechteck 23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5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13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22" name="Rechteck 21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3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17" name="7-&gt;4"/>
            <p:cNvCxnSpPr>
              <a:stCxn id="34" idx="3"/>
              <a:endCxn id="28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7-&gt;3"/>
            <p:cNvCxnSpPr>
              <a:stCxn id="34" idx="0"/>
              <a:endCxn id="26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4-&gt;2"/>
            <p:cNvCxnSpPr>
              <a:stCxn id="28" idx="0"/>
              <a:endCxn id="24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1-&gt;3"/>
            <p:cNvCxnSpPr>
              <a:stCxn id="22" idx="2"/>
              <a:endCxn id="26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5434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Dora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62000" y="1295400"/>
                <a:ext cx="8130480" cy="5661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Ähnlich zum Find-</a:t>
                </a:r>
                <a:r>
                  <a:rPr lang="de-DE" kern="0" dirty="0" err="1"/>
                  <a:t>Concept</a:t>
                </a:r>
                <a:r>
                  <a:rPr lang="de-DE" kern="0" dirty="0"/>
                  <a:t> mit zusätzlicher Verwendung von </a:t>
                </a:r>
                <a:r>
                  <a:rPr lang="de-DE" kern="0" dirty="0" err="1"/>
                  <a:t>tf-idf</a:t>
                </a:r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Nutzen eine Call-Graph </a:t>
                </a:r>
                <a14:m>
                  <m:oMath xmlns:m="http://schemas.openxmlformats.org/officeDocument/2006/math"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i="1" kern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kern="0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DE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kern="0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de-DE" kern="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de-DE" kern="0" dirty="0"/>
                  <a:t>Eingabe: Intension, </a:t>
                </a:r>
                <a:r>
                  <a:rPr lang="de-DE" kern="0" dirty="0" err="1"/>
                  <a:t>seed-Method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kern="0" dirty="0"/>
                  <a:t> und max. Tiefe</a:t>
                </a:r>
                <a14:m>
                  <m:oMath xmlns:m="http://schemas.openxmlformats.org/officeDocument/2006/math">
                    <m:r>
                      <a:rPr lang="de-DE" b="0" i="0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kern="0" dirty="0"/>
                  <a:t>der Suche, relevant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kern="0" dirty="0"/>
                  <a:t>, </a:t>
                </a:r>
                <a:r>
                  <a:rPr lang="de-DE" kern="0" dirty="0" err="1"/>
                  <a:t>exploration</a:t>
                </a:r>
                <a:r>
                  <a:rPr lang="de-DE" kern="0" dirty="0"/>
                  <a:t> </a:t>
                </a:r>
                <a:r>
                  <a:rPr lang="de-DE" kern="0" dirty="0" err="1"/>
                  <a:t>Threshold</a:t>
                </a:r>
                <a:r>
                  <a:rPr lang="de-DE" kern="0" dirty="0"/>
                  <a:t>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r>
                  <a:rPr lang="de-DE" b="0" kern="0" dirty="0"/>
                  <a:t>, Funktion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de-DE" b="0" kern="0" dirty="0"/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295400"/>
                <a:ext cx="8130480" cy="5661992"/>
              </a:xfrm>
              <a:prstGeom prst="rect">
                <a:avLst/>
              </a:prstGeom>
              <a:blipFill>
                <a:blip r:embed="rId3"/>
                <a:stretch>
                  <a:fillRect l="-675" t="-10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uppieren 49"/>
          <p:cNvGrpSpPr/>
          <p:nvPr/>
        </p:nvGrpSpPr>
        <p:grpSpPr>
          <a:xfrm>
            <a:off x="74894" y="2564904"/>
            <a:ext cx="8782562" cy="3985249"/>
            <a:chOff x="-3473" y="1487066"/>
            <a:chExt cx="8782562" cy="39852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>
            <p:sp>
              <p:nvSpPr>
                <p:cNvPr id="51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4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de-DE" altLang="en-US" sz="14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</p:txBody>
            </p:sp>
          </mc:Choice>
          <mc:Fallback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8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54" name="Gerade Verbindung mit Pfeil 53"/>
            <p:cNvCxnSpPr>
              <a:stCxn id="51" idx="3"/>
              <a:endCxn id="52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+mj-lt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+mj-lt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>
            <p:sp>
              <p:nvSpPr>
                <p:cNvPr id="55" name="Textfeld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056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7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8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57" name="Gerade Verbindung mit Pfeil 56"/>
            <p:cNvCxnSpPr>
              <a:stCxn id="51" idx="2"/>
              <a:endCxn id="8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>
            <p:sp>
              <p:nvSpPr>
                <p:cNvPr id="5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>
            <p:sp>
              <p:nvSpPr>
                <p:cNvPr id="60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Gewinkelter Verbinder 60"/>
            <p:cNvCxnSpPr>
              <a:endCxn id="60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 Verbindung mit Pfeil 62"/>
            <p:cNvCxnSpPr>
              <a:stCxn id="52" idx="2"/>
              <a:endCxn id="58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Gewinkelter Verbinder 63"/>
            <p:cNvCxnSpPr>
              <a:endCxn id="59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Gerader Verbinder 64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Gewinkelter Verbinder 65"/>
            <p:cNvCxnSpPr>
              <a:stCxn id="60" idx="1"/>
              <a:endCxn id="8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Gerade Verbindung mit Pfeil 66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</a:t>
                  </a:r>
                  <a:r>
                    <a:rPr lang="de-DE" altLang="en-US" sz="1400" dirty="0" err="1"/>
                    <a:t>Seed</a:t>
                  </a:r>
                  <a:r>
                    <a:rPr lang="de-DE" altLang="en-US" sz="1400" dirty="0"/>
                    <a:t>-Methode</a:t>
                  </a:r>
                </a:p>
              </p:txBody>
            </p:sp>
          </mc:Choice>
          <mc:Fallback>
            <p:sp>
              <p:nvSpPr>
                <p:cNvPr id="6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9"/>
                  <a:stretch>
                    <a:fillRect t="-588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Gerade Verbindung mit Pfeil 68"/>
            <p:cNvCxnSpPr>
              <a:stCxn id="68" idx="2"/>
              <a:endCxn id="51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7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705" t="-10638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7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11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7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2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>
            <p:sp>
              <p:nvSpPr>
                <p:cNvPr id="73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3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Gewinkelter Verbinder 73"/>
            <p:cNvCxnSpPr>
              <a:stCxn id="59" idx="2"/>
              <a:endCxn id="73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Gewinkelter Verbinder 74"/>
            <p:cNvCxnSpPr>
              <a:stCxn id="8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76" name="Gewinkelter Verbinder 75"/>
            <p:cNvCxnSpPr>
              <a:stCxn id="51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sz="1400" b="0" dirty="0"/>
                </a:p>
              </p:txBody>
            </p:sp>
          </mc:Choice>
          <mc:Fallback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699" y="4698624"/>
                  <a:ext cx="1722010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feld 77"/>
                <p:cNvSpPr txBox="1"/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>
            <p:sp>
              <p:nvSpPr>
                <p:cNvPr id="78" name="Textfeld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73" y="5164538"/>
                  <a:ext cx="4548553" cy="307777"/>
                </a:xfrm>
                <a:prstGeom prst="rect">
                  <a:avLst/>
                </a:prstGeom>
                <a:blipFill>
                  <a:blip r:embed="rId15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47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13" name="Gruppieren 112"/>
          <p:cNvGrpSpPr/>
          <p:nvPr/>
        </p:nvGrpSpPr>
        <p:grpSpPr>
          <a:xfrm>
            <a:off x="277578" y="1487066"/>
            <a:ext cx="8501511" cy="4032009"/>
            <a:chOff x="277578" y="1487066"/>
            <a:chExt cx="8501511" cy="40320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AutoShape 9"/>
                <p:cNvSpPr>
                  <a:spLocks noChangeArrowheads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altLang="en-US" sz="1400" dirty="0"/>
                </a:p>
              </p:txBody>
            </p:sp>
          </mc:Choice>
          <mc:Fallback>
            <p:sp>
              <p:nvSpPr>
                <p:cNvPr id="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8087" y="2383835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AutoShape 9"/>
                <p:cNvSpPr>
                  <a:spLocks noChangeArrowheads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Berechne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de-DE" altLang="en-US" sz="14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und </a:t>
                  </a:r>
                  <a14:m>
                    <m:oMath xmlns:m="http://schemas.openxmlformats.org/officeDocument/2006/math">
                      <m:r>
                        <a:rPr lang="de-DE" altLang="en-US" sz="1400" i="1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a14:m>
                  <a:r>
                    <a:rPr lang="de-DE" altLang="en-US" sz="1400" dirty="0"/>
                    <a:t>-</a:t>
                  </a:r>
                  <a14:m>
                    <m:oMath xmlns:m="http://schemas.openxmlformats.org/officeDocument/2006/math">
                      <m:r>
                        <a:rPr lang="de-DE" altLang="en-US" sz="1400" i="1" dirty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de-DE" alt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altLang="en-US" sz="1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altLang="en-US" sz="1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de-DE" altLang="en-US" sz="1400" dirty="0"/>
                </a:p>
              </p:txBody>
            </p:sp>
          </mc:Choice>
          <mc:Fallback>
            <p:sp>
              <p:nvSpPr>
                <p:cNvPr id="7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0636" y="2165626"/>
                  <a:ext cx="1907524" cy="731908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450553" y="1487066"/>
              <a:ext cx="158750" cy="285750"/>
              <a:chOff x="2108" y="1356"/>
              <a:chExt cx="100" cy="180"/>
            </a:xfrm>
          </p:grpSpPr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>
                <a:off x="2108" y="1356"/>
                <a:ext cx="100" cy="1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12" name="Line 24"/>
              <p:cNvSpPr>
                <a:spLocks noChangeShapeType="1"/>
              </p:cNvSpPr>
              <p:nvPr/>
            </p:nvSpPr>
            <p:spPr bwMode="auto">
              <a:xfrm>
                <a:off x="2158" y="1408"/>
                <a:ext cx="0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cxnSp>
          <p:nvCxnSpPr>
            <p:cNvPr id="14" name="Gerade Verbindung mit Pfeil 13"/>
            <p:cNvCxnSpPr>
              <a:stCxn id="4" idx="3"/>
              <a:endCxn id="7" idx="1"/>
            </p:cNvCxnSpPr>
            <p:nvPr/>
          </p:nvCxnSpPr>
          <p:spPr bwMode="auto">
            <a:xfrm flipV="1">
              <a:off x="2451770" y="2531580"/>
              <a:ext cx="2008866" cy="3105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+mj-lt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+mj-lt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sz="1400" b="0" dirty="0">
                      <a:latin typeface="+mj-lt"/>
                    </a:rPr>
                    <a:t> ist keine</a:t>
                  </a:r>
                  <a:endParaRPr lang="de-DE" sz="1400" dirty="0">
                    <a:latin typeface="+mj-lt"/>
                  </a:endParaRPr>
                </a:p>
                <a:p>
                  <a:r>
                    <a:rPr lang="de-DE" sz="1400" b="0" dirty="0">
                      <a:latin typeface="+mj-lt"/>
                    </a:rPr>
                    <a:t>Bibliotheksfunktion</a:t>
                  </a:r>
                </a:p>
              </p:txBody>
            </p:sp>
          </mc:Choice>
          <mc:Fallback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594" y="2525153"/>
                  <a:ext cx="1728358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060" t="-2326" b="-116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32"/>
            <p:cNvGrpSpPr>
              <a:grpSpLocks/>
            </p:cNvGrpSpPr>
            <p:nvPr/>
          </p:nvGrpSpPr>
          <p:grpSpPr bwMode="auto">
            <a:xfrm>
              <a:off x="1415628" y="3207722"/>
              <a:ext cx="228600" cy="228600"/>
              <a:chOff x="3484" y="3872"/>
              <a:chExt cx="144" cy="144"/>
            </a:xfrm>
          </p:grpSpPr>
          <p:sp>
            <p:nvSpPr>
              <p:cNvPr id="19" name="AutoShape 33"/>
              <p:cNvSpPr>
                <a:spLocks noChangeArrowheads="1"/>
              </p:cNvSpPr>
              <p:nvPr/>
            </p:nvSpPr>
            <p:spPr bwMode="auto">
              <a:xfrm>
                <a:off x="3517" y="3901"/>
                <a:ext cx="83" cy="83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3484" y="3872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000"/>
              </a:p>
            </p:txBody>
          </p:sp>
        </p:grpSp>
        <p:cxnSp>
          <p:nvCxnSpPr>
            <p:cNvPr id="23" name="Gerade Verbindung mit Pfeil 22"/>
            <p:cNvCxnSpPr>
              <a:stCxn id="4" idx="2"/>
              <a:endCxn id="20" idx="0"/>
            </p:cNvCxnSpPr>
            <p:nvPr/>
          </p:nvCxnSpPr>
          <p:spPr bwMode="auto">
            <a:xfrm flipH="1">
              <a:off x="1529928" y="2685534"/>
              <a:ext cx="1" cy="522188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AutoShape 9"/>
                <p:cNvSpPr>
                  <a:spLocks noChangeArrowheads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Definiere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als relevant</a:t>
                  </a:r>
                </a:p>
              </p:txBody>
            </p:sp>
          </mc:Choice>
          <mc:Fallback>
            <p:sp>
              <p:nvSpPr>
                <p:cNvPr id="24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4297" y="4003738"/>
                  <a:ext cx="2000197" cy="606756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 b="-594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6778892" y="4014002"/>
              <a:ext cx="2000197" cy="60638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Weiter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de-DE" altLang="en-US" sz="1600" dirty="0"/>
                <a:t>erforschen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AutoShape 9"/>
                <p:cNvSpPr>
                  <a:spLocks noChangeArrowheads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DE" altLang="en-US" sz="1600" dirty="0"/>
                    <a:t> und folgende</a:t>
                  </a:r>
                </a:p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600" dirty="0"/>
                    <a:t>sind irrelevant</a:t>
                  </a:r>
                </a:p>
              </p:txBody>
            </p:sp>
          </mc:Choice>
          <mc:Fallback>
            <p:sp>
              <p:nvSpPr>
                <p:cNvPr id="26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9726" y="3991038"/>
                  <a:ext cx="2000197" cy="595094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6"/>
                  <a:stretch>
                    <a:fillRect t="-1010" b="-7071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Gewinkelter Verbinder 27"/>
            <p:cNvCxnSpPr>
              <a:endCxn id="26" idx="0"/>
            </p:cNvCxnSpPr>
            <p:nvPr/>
          </p:nvCxnSpPr>
          <p:spPr bwMode="auto">
            <a:xfrm rot="10800000" flipV="1">
              <a:off x="3279826" y="3249044"/>
              <a:ext cx="1509733" cy="741993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Gerader Verbinder 31"/>
            <p:cNvCxnSpPr/>
            <p:nvPr/>
          </p:nvCxnSpPr>
          <p:spPr bwMode="auto">
            <a:xfrm>
              <a:off x="4789560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mit Pfeil 35"/>
            <p:cNvCxnSpPr>
              <a:stCxn id="7" idx="2"/>
              <a:endCxn id="24" idx="0"/>
            </p:cNvCxnSpPr>
            <p:nvPr/>
          </p:nvCxnSpPr>
          <p:spPr bwMode="auto">
            <a:xfrm flipH="1">
              <a:off x="5414396" y="2897534"/>
              <a:ext cx="2" cy="1106204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8" name="Gewinkelter Verbinder 37"/>
            <p:cNvCxnSpPr>
              <a:endCxn id="25" idx="0"/>
            </p:cNvCxnSpPr>
            <p:nvPr/>
          </p:nvCxnSpPr>
          <p:spPr bwMode="auto">
            <a:xfrm>
              <a:off x="6039233" y="3249044"/>
              <a:ext cx="1739758" cy="76495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6044812" y="2897534"/>
              <a:ext cx="0" cy="351511"/>
            </a:xfrm>
            <a:prstGeom prst="lin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winkelter Verbinder 47"/>
            <p:cNvCxnSpPr>
              <a:stCxn id="26" idx="1"/>
              <a:endCxn id="20" idx="5"/>
            </p:cNvCxnSpPr>
            <p:nvPr/>
          </p:nvCxnSpPr>
          <p:spPr bwMode="auto">
            <a:xfrm rot="10800000">
              <a:off x="1610750" y="3402845"/>
              <a:ext cx="668976" cy="88574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Gerade Verbindung mit Pfeil 50"/>
            <p:cNvCxnSpPr/>
            <p:nvPr/>
          </p:nvCxnSpPr>
          <p:spPr bwMode="auto">
            <a:xfrm rot="10800000" flipH="1">
              <a:off x="6421824" y="4288585"/>
              <a:ext cx="349739" cy="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AutoShape 9"/>
                <p:cNvSpPr>
                  <a:spLocks noChangeArrowheads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de-DE" altLang="en-US" sz="1400" dirty="0"/>
                    <a:t> </a:t>
                  </a:r>
                  <a:r>
                    <a:rPr lang="de-DE" altLang="en-US" sz="1400" dirty="0" err="1"/>
                    <a:t>Seed</a:t>
                  </a:r>
                  <a:r>
                    <a:rPr lang="de-DE" altLang="en-US" sz="1400" dirty="0"/>
                    <a:t>-Methode</a:t>
                  </a:r>
                </a:p>
              </p:txBody>
            </p:sp>
          </mc:Choice>
          <mc:Fallback>
            <p:sp>
              <p:nvSpPr>
                <p:cNvPr id="52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560" y="1772816"/>
                  <a:ext cx="1843683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7"/>
                  <a:stretch>
                    <a:fillRect t="-3922" b="-17647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Gerade Verbindung mit Pfeil 53"/>
            <p:cNvCxnSpPr>
              <a:stCxn id="52" idx="2"/>
              <a:endCxn id="4" idx="0"/>
            </p:cNvCxnSpPr>
            <p:nvPr/>
          </p:nvCxnSpPr>
          <p:spPr bwMode="auto">
            <a:xfrm flipH="1">
              <a:off x="1529929" y="2074515"/>
              <a:ext cx="3473" cy="309320"/>
            </a:xfrm>
            <a:prstGeom prst="straightConnector1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59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396" y="3586389"/>
                  <a:ext cx="1073820" cy="286232"/>
                </a:xfrm>
                <a:prstGeom prst="rect">
                  <a:avLst/>
                </a:prstGeom>
                <a:blipFill>
                  <a:blip r:embed="rId8"/>
                  <a:stretch>
                    <a:fillRect l="-1705" t="-8511" r="-568" b="-234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6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88828" y="3253760"/>
                  <a:ext cx="1474443" cy="286232"/>
                </a:xfrm>
                <a:prstGeom prst="rect">
                  <a:avLst/>
                </a:prstGeom>
                <a:blipFill>
                  <a:blip r:embed="rId9"/>
                  <a:stretch>
                    <a:fillRect l="-1240" t="-10638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[</a:t>
                  </a:r>
                  <a14:m>
                    <m:oMath xmlns:m="http://schemas.openxmlformats.org/officeDocument/2006/math"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alt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altLang="en-US" sz="1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altLang="en-US" sz="1400" b="0" i="1" dirty="0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a14:m>
                  <a:r>
                    <a:rPr lang="de-DE" altLang="en-US" sz="1400" dirty="0"/>
                    <a:t>]</a:t>
                  </a:r>
                </a:p>
              </p:txBody>
            </p:sp>
          </mc:Choice>
          <mc:Fallback>
            <p:sp>
              <p:nvSpPr>
                <p:cNvPr id="6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1674" y="3253760"/>
                  <a:ext cx="1080167" cy="286232"/>
                </a:xfrm>
                <a:prstGeom prst="rect">
                  <a:avLst/>
                </a:prstGeom>
                <a:blipFill>
                  <a:blip r:embed="rId10"/>
                  <a:stretch>
                    <a:fillRect l="-1695" t="-10638" r="-565" b="-2127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AutoShape 9"/>
                <p:cNvSpPr>
                  <a:spLocks noChangeArrowheads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defTabSz="762000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7620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7620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7620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de-DE" altLang="en-US" sz="1400" dirty="0"/>
                    <a:t>Prüfe </a:t>
                  </a:r>
                  <a14:m>
                    <m:oMath xmlns:m="http://schemas.openxmlformats.org/officeDocument/2006/math">
                      <m:r>
                        <a:rPr lang="de-DE" altLang="en-US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endParaRPr lang="de-DE" altLang="en-US" sz="1400" dirty="0"/>
                </a:p>
              </p:txBody>
            </p:sp>
          </mc:Choice>
          <mc:Fallback>
            <p:sp>
              <p:nvSpPr>
                <p:cNvPr id="98" name="AutoShap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1626" y="4946392"/>
                  <a:ext cx="2000197" cy="301699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11"/>
                  <a:stretch>
                    <a:fillRect t="-3846" b="-15385"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Gewinkelter Verbinder 99"/>
            <p:cNvCxnSpPr>
              <a:stCxn id="25" idx="2"/>
              <a:endCxn id="98" idx="3"/>
            </p:cNvCxnSpPr>
            <p:nvPr/>
          </p:nvCxnSpPr>
          <p:spPr bwMode="auto">
            <a:xfrm rot="5400000">
              <a:off x="6861979" y="4180230"/>
              <a:ext cx="476856" cy="1357168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3" name="Gewinkelter Verbinder 102"/>
            <p:cNvCxnSpPr>
              <a:stCxn id="20" idx="3"/>
            </p:cNvCxnSpPr>
            <p:nvPr/>
          </p:nvCxnSpPr>
          <p:spPr bwMode="auto">
            <a:xfrm rot="16200000" flipH="1">
              <a:off x="2136788" y="2715161"/>
              <a:ext cx="1589826" cy="2965191"/>
            </a:xfrm>
            <a:prstGeom prst="bentConnector2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106" name="Gewinkelter Verbinder 105"/>
            <p:cNvCxnSpPr>
              <a:stCxn id="4" idx="1"/>
            </p:cNvCxnSpPr>
            <p:nvPr/>
          </p:nvCxnSpPr>
          <p:spPr bwMode="auto">
            <a:xfrm rot="10800000" flipH="1" flipV="1">
              <a:off x="608087" y="2534685"/>
              <a:ext cx="3809874" cy="2625704"/>
            </a:xfrm>
            <a:prstGeom prst="bentConnector3">
              <a:avLst>
                <a:gd name="adj1" fmla="val -6000"/>
              </a:avLst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lgDash"/>
              <a:round/>
              <a:headEnd type="arrow" w="med" len="med"/>
              <a:tailEnd type="non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feld 109"/>
                <p:cNvSpPr txBox="1"/>
                <p:nvPr/>
              </p:nvSpPr>
              <p:spPr>
                <a:xfrm>
                  <a:off x="2379747" y="4738816"/>
                  <a:ext cx="17220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𝑎𝑘𝑡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𝑇𝑖𝑒𝑓𝑒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</m:oMath>
                    </m:oMathPara>
                  </a14:m>
                  <a:endParaRPr lang="de-DE" b="0" dirty="0"/>
                </a:p>
              </p:txBody>
            </p:sp>
          </mc:Choice>
          <mc:Fallback>
            <p:sp>
              <p:nvSpPr>
                <p:cNvPr id="110" name="Textfeld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747" y="4738816"/>
                  <a:ext cx="1722010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feld 111"/>
                <p:cNvSpPr txBox="1"/>
                <p:nvPr/>
              </p:nvSpPr>
              <p:spPr>
                <a:xfrm>
                  <a:off x="277578" y="5211298"/>
                  <a:ext cx="45485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𝑎𝑘𝑡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𝑇𝑖𝑒𝑓𝑒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</m:oMath>
                  </a14:m>
                  <a:r>
                    <a:rPr lang="de-DE" sz="1400" b="0" dirty="0"/>
                    <a:t>/ </a:t>
                  </a:r>
                  <a:r>
                    <a:rPr lang="de-DE" sz="1400" b="0" dirty="0" err="1"/>
                    <a:t>rek</a:t>
                  </a:r>
                  <a:r>
                    <a:rPr lang="de-DE" sz="1400" b="0" dirty="0"/>
                    <a:t>. Aufruf für alle Nachbarn von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de-DE" sz="1400" b="0" dirty="0"/>
                </a:p>
              </p:txBody>
            </p:sp>
          </mc:Choice>
          <mc:Fallback>
            <p:sp>
              <p:nvSpPr>
                <p:cNvPr id="112" name="Textfeld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78" y="5211298"/>
                  <a:ext cx="4548553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603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AutoShape 9"/>
              <p:cNvSpPr>
                <a:spLocks noChangeArrowheads="1"/>
              </p:cNvSpPr>
              <p:nvPr/>
            </p:nvSpPr>
            <p:spPr bwMode="auto">
              <a:xfrm>
                <a:off x="215395" y="2404341"/>
                <a:ext cx="1843683" cy="30169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alt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altLang="en-US" sz="1600" dirty="0"/>
                  <a:t> </a:t>
                </a:r>
                <a:r>
                  <a:rPr lang="de-DE" altLang="en-US" sz="1600" dirty="0" err="1"/>
                  <a:t>Seed</a:t>
                </a:r>
                <a:r>
                  <a:rPr lang="de-DE" altLang="en-US" sz="1600" dirty="0"/>
                  <a:t>-Methode</a:t>
                </a:r>
              </a:p>
            </p:txBody>
          </p:sp>
        </mc:Choice>
        <mc:Fallback>
          <p:sp>
            <p:nvSpPr>
              <p:cNvPr id="5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395" y="2404341"/>
                <a:ext cx="1843683" cy="301699"/>
              </a:xfrm>
              <a:prstGeom prst="roundRect">
                <a:avLst>
                  <a:gd name="adj" fmla="val 16667"/>
                </a:avLst>
              </a:prstGeom>
              <a:blipFill>
                <a:blip r:embed="rId2"/>
                <a:stretch>
                  <a:fillRect t="-11538" r="-3607" b="-2500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10"/>
          <p:cNvSpPr>
            <a:spLocks noChangeShapeType="1"/>
          </p:cNvSpPr>
          <p:nvPr/>
        </p:nvSpPr>
        <p:spPr bwMode="auto">
          <a:xfrm rot="5400000">
            <a:off x="884201" y="2133967"/>
            <a:ext cx="534151" cy="7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" name="Oval 44"/>
          <p:cNvSpPr>
            <a:spLocks noChangeArrowheads="1"/>
          </p:cNvSpPr>
          <p:nvPr/>
        </p:nvSpPr>
        <p:spPr bwMode="auto">
          <a:xfrm rot="5400000">
            <a:off x="1071902" y="1712209"/>
            <a:ext cx="158750" cy="1587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/>
          </a:p>
        </p:txBody>
      </p:sp>
      <p:grpSp>
        <p:nvGrpSpPr>
          <p:cNvPr id="10" name="Gruppieren 93"/>
          <p:cNvGrpSpPr/>
          <p:nvPr/>
        </p:nvGrpSpPr>
        <p:grpSpPr>
          <a:xfrm>
            <a:off x="142844" y="1383176"/>
            <a:ext cx="8929750" cy="5331972"/>
            <a:chOff x="142844" y="1383176"/>
            <a:chExt cx="8929750" cy="5331972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142844" y="1428736"/>
              <a:ext cx="8929750" cy="5286412"/>
            </a:xfrm>
            <a:prstGeom prst="roundRect">
              <a:avLst>
                <a:gd name="adj" fmla="val 4433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4270394" y="1383176"/>
              <a:ext cx="516488" cy="27699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</a:rPr>
                <a:t>Dora</a:t>
              </a:r>
              <a:endParaRPr lang="en-US" dirty="0">
                <a:latin typeface="Arial" charset="0"/>
              </a:endParaRPr>
            </a:p>
          </p:txBody>
        </p:sp>
      </p:grp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743843" y="2404341"/>
            <a:ext cx="1483644" cy="30169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DE" altLang="en-US" sz="1600" dirty="0"/>
              <a:t>prüfe</a:t>
            </a: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059077" y="2556741"/>
            <a:ext cx="6847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3578362" y="3136031"/>
                <a:ext cx="1728358" cy="480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sz="1400" b="0" i="0" dirty="0">
                    <a:latin typeface="+mj-lt"/>
                  </a:rPr>
                  <a:t>ist keine </a:t>
                </a:r>
                <a:endParaRPr lang="de-DE" altLang="en-US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b="0" i="0" dirty="0">
                    <a:latin typeface="+mj-lt"/>
                  </a:rPr>
                  <a:t>Bibliotheksfunktion</a:t>
                </a:r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18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8362" y="3136031"/>
                <a:ext cx="1728358" cy="480131"/>
              </a:xfrm>
              <a:prstGeom prst="rect">
                <a:avLst/>
              </a:prstGeom>
              <a:blipFill>
                <a:blip r:embed="rId3"/>
                <a:stretch>
                  <a:fillRect l="-1056" t="-5063" b="-126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ussdiagramm: Verzweigung 18"/>
          <p:cNvSpPr/>
          <p:nvPr/>
        </p:nvSpPr>
        <p:spPr>
          <a:xfrm>
            <a:off x="3350429" y="2992770"/>
            <a:ext cx="285750" cy="286119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AutoShape 9"/>
              <p:cNvSpPr>
                <a:spLocks noChangeArrowheads="1"/>
              </p:cNvSpPr>
              <p:nvPr/>
            </p:nvSpPr>
            <p:spPr bwMode="auto">
              <a:xfrm>
                <a:off x="2544070" y="3563706"/>
                <a:ext cx="1907524" cy="73190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Berechne </a:t>
                </a:r>
                <a14:m>
                  <m:oMath xmlns:m="http://schemas.openxmlformats.org/officeDocument/2006/math">
                    <m:r>
                      <a:rPr lang="de-DE" altLang="en-US" sz="1600" b="0" i="1" smtClean="0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altLang="en-US" sz="1600" dirty="0"/>
                  <a:t>-</a:t>
                </a:r>
                <a14:m>
                  <m:oMath xmlns:m="http://schemas.openxmlformats.org/officeDocument/2006/math">
                    <m:r>
                      <a:rPr lang="de-DE" altLang="en-US" sz="1600" b="0" i="1" dirty="0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alt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alt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en-US" sz="16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alt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altLang="en-US" sz="1600" dirty="0"/>
                  <a:t>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und </a:t>
                </a:r>
                <a14:m>
                  <m:oMath xmlns:m="http://schemas.openxmlformats.org/officeDocument/2006/math">
                    <m:r>
                      <a:rPr lang="de-DE" altLang="en-US" sz="1600" i="1"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de-DE" altLang="en-US" sz="1600" dirty="0"/>
                  <a:t>-</a:t>
                </a:r>
                <a14:m>
                  <m:oMath xmlns:m="http://schemas.openxmlformats.org/officeDocument/2006/math">
                    <m:r>
                      <a:rPr lang="de-DE" altLang="en-US" sz="1600" i="1" dirty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de-DE" alt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de-DE" alt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alt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altLang="en-US" sz="1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alt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de-DE" altLang="en-US" sz="1600" dirty="0"/>
              </a:p>
            </p:txBody>
          </p:sp>
        </mc:Choice>
        <mc:Fallback>
          <p:sp>
            <p:nvSpPr>
              <p:cNvPr id="21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4070" y="3563706"/>
                <a:ext cx="1907524" cy="731908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5714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10"/>
          <p:cNvSpPr>
            <a:spLocks noChangeShapeType="1"/>
          </p:cNvSpPr>
          <p:nvPr/>
        </p:nvSpPr>
        <p:spPr bwMode="auto">
          <a:xfrm rot="5400000">
            <a:off x="3349289" y="2850056"/>
            <a:ext cx="28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rot="5400000">
            <a:off x="3349289" y="3422905"/>
            <a:ext cx="2880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7" name="Flussdiagramm: Verzweigung 26"/>
          <p:cNvSpPr/>
          <p:nvPr/>
        </p:nvSpPr>
        <p:spPr>
          <a:xfrm>
            <a:off x="5136360" y="3786600"/>
            <a:ext cx="285750" cy="286119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>
            <a:off x="4451594" y="3929660"/>
            <a:ext cx="6847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5422106" y="3929656"/>
            <a:ext cx="15335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rot="5400000">
            <a:off x="4711116" y="4640059"/>
            <a:ext cx="113623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rot="16200000">
            <a:off x="4780644" y="3288010"/>
            <a:ext cx="9971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5344121" y="3063756"/>
                <a:ext cx="1073820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36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4121" y="3063756"/>
                <a:ext cx="1073820" cy="286232"/>
              </a:xfrm>
              <a:prstGeom prst="rect">
                <a:avLst/>
              </a:prstGeom>
              <a:blipFill>
                <a:blip r:embed="rId5"/>
                <a:stretch>
                  <a:fillRect l="-1705" t="-10638" r="-568" b="-212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21"/>
              <p:cNvSpPr txBox="1">
                <a:spLocks noChangeArrowheads="1"/>
              </p:cNvSpPr>
              <p:nvPr/>
            </p:nvSpPr>
            <p:spPr bwMode="auto">
              <a:xfrm>
                <a:off x="5451643" y="3929658"/>
                <a:ext cx="1474443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𝑟𝑡</m:t>
                    </m:r>
                  </m:oMath>
                </a14:m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37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1643" y="3929658"/>
                <a:ext cx="1474443" cy="286232"/>
              </a:xfrm>
              <a:prstGeom prst="rect">
                <a:avLst/>
              </a:prstGeom>
              <a:blipFill>
                <a:blip r:embed="rId6"/>
                <a:stretch>
                  <a:fillRect l="-1240" t="-10638" b="-212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4263954" y="4490172"/>
                <a:ext cx="1080167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altLang="en-US" sz="1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𝑒𝑡</m:t>
                    </m:r>
                  </m:oMath>
                </a14:m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38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3954" y="4490172"/>
                <a:ext cx="1080167" cy="286232"/>
              </a:xfrm>
              <a:prstGeom prst="rect">
                <a:avLst/>
              </a:prstGeom>
              <a:blipFill>
                <a:blip r:embed="rId7"/>
                <a:stretch>
                  <a:fillRect l="-1685" t="-10638" b="-212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AutoShape 9"/>
              <p:cNvSpPr>
                <a:spLocks noChangeArrowheads="1"/>
              </p:cNvSpPr>
              <p:nvPr/>
            </p:nvSpPr>
            <p:spPr bwMode="auto">
              <a:xfrm>
                <a:off x="4537413" y="2320960"/>
                <a:ext cx="1569463" cy="468459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Definiere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600" dirty="0"/>
                  <a:t>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als relevant</a:t>
                </a:r>
              </a:p>
            </p:txBody>
          </p:sp>
        </mc:Choice>
        <mc:Fallback>
          <p:sp>
            <p:nvSpPr>
              <p:cNvPr id="39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7413" y="2320960"/>
                <a:ext cx="1569463" cy="468459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t="-13924" b="-21519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6955619" y="3695427"/>
            <a:ext cx="1569463" cy="468459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7620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DE" altLang="en-US" sz="1600" dirty="0"/>
              <a:t>Weiter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DE" altLang="en-US" sz="1600" dirty="0"/>
              <a:t>erforschen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279134" y="5207834"/>
                <a:ext cx="2000197" cy="595094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sz="1600" dirty="0"/>
                  <a:t> und folgende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600" dirty="0"/>
                  <a:t>sind irrelevant</a:t>
                </a:r>
              </a:p>
            </p:txBody>
          </p:sp>
        </mc:Choice>
        <mc:Fallback>
          <p:sp>
            <p:nvSpPr>
              <p:cNvPr id="42" name="AutoShap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9134" y="5207834"/>
                <a:ext cx="2000197" cy="595094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b="-7000"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Gewinkelter Verbinder 43"/>
          <p:cNvCxnSpPr>
            <a:stCxn id="19" idx="1"/>
            <a:endCxn id="42" idx="1"/>
          </p:cNvCxnSpPr>
          <p:nvPr/>
        </p:nvCxnSpPr>
        <p:spPr bwMode="auto">
          <a:xfrm rot="10800000" flipH="1" flipV="1">
            <a:off x="3350428" y="3135829"/>
            <a:ext cx="928705" cy="2369551"/>
          </a:xfrm>
          <a:prstGeom prst="bentConnector3">
            <a:avLst>
              <a:gd name="adj1" fmla="val -113502"/>
            </a:avLst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618938" y="3241632"/>
                <a:ext cx="1728358" cy="480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7620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7620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alt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alt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altLang="en-US" sz="1400" b="0" i="0" dirty="0">
                    <a:latin typeface="+mj-lt"/>
                  </a:rPr>
                  <a:t>ist eine </a:t>
                </a:r>
                <a:endParaRPr lang="de-DE" altLang="en-US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de-DE" altLang="en-US" sz="1400" b="0" i="0" dirty="0">
                    <a:latin typeface="+mj-lt"/>
                  </a:rPr>
                  <a:t>Bibliotheksfunktion</a:t>
                </a:r>
                <a:r>
                  <a:rPr lang="de-DE" altLang="en-US" sz="1400" dirty="0"/>
                  <a:t>]</a:t>
                </a:r>
              </a:p>
            </p:txBody>
          </p:sp>
        </mc:Choice>
        <mc:Fallback>
          <p:sp>
            <p:nvSpPr>
              <p:cNvPr id="46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938" y="3241632"/>
                <a:ext cx="1728358" cy="480131"/>
              </a:xfrm>
              <a:prstGeom prst="rect">
                <a:avLst/>
              </a:prstGeom>
              <a:blipFill>
                <a:blip r:embed="rId10"/>
                <a:stretch>
                  <a:fillRect l="-1060" t="-6329" b="-113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Gewinkelter Verbinder 49"/>
          <p:cNvCxnSpPr>
            <a:stCxn id="39" idx="3"/>
            <a:endCxn id="40" idx="0"/>
          </p:cNvCxnSpPr>
          <p:nvPr/>
        </p:nvCxnSpPr>
        <p:spPr bwMode="auto">
          <a:xfrm>
            <a:off x="6106876" y="2555190"/>
            <a:ext cx="1633475" cy="1140237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022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Software </a:t>
            </a:r>
            <a:r>
              <a:rPr lang="de-DE" kern="0" dirty="0" err="1"/>
              <a:t>Reconnaissance</a:t>
            </a:r>
            <a:r>
              <a:rPr lang="de-DE" kern="0" dirty="0"/>
              <a:t> (SR)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[SR]</a:t>
            </a:r>
          </a:p>
        </p:txBody>
      </p:sp>
    </p:spTree>
    <p:extLst>
      <p:ext uri="{BB962C8B-B14F-4D97-AF65-F5344CB8AC3E}">
        <p14:creationId xmlns:p14="http://schemas.microsoft.com/office/powerpoint/2010/main" val="302339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 err="1"/>
              <a:t>Revelle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0" y="1295400"/>
            <a:ext cx="8130480" cy="5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kern="0" dirty="0"/>
              <a:t>[Die Technik von </a:t>
            </a:r>
            <a:r>
              <a:rPr lang="de-DE" kern="0" dirty="0" err="1"/>
              <a:t>Revelle</a:t>
            </a:r>
            <a:r>
              <a:rPr lang="de-DE" kern="0" dirty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de-DE" kern="0" dirty="0"/>
              <a:t>[vielleicht </a:t>
            </a:r>
            <a:r>
              <a:rPr lang="de-DE" kern="0" dirty="0" err="1"/>
              <a:t>zuviel</a:t>
            </a:r>
            <a:r>
              <a:rPr lang="de-DE" kern="0"/>
              <a:t>?]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5343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5" name="Group 31"/>
          <p:cNvGrpSpPr>
            <a:grpSpLocks/>
          </p:cNvGrpSpPr>
          <p:nvPr/>
        </p:nvGrpSpPr>
        <p:grpSpPr bwMode="auto"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7176" name="Group 32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78" name="Rectangle 33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79" name="Text Box 34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8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Einführung</a:t>
                </a:r>
              </a:p>
            </p:txBody>
          </p:sp>
          <p:sp>
            <p:nvSpPr>
              <p:cNvPr id="7180" name="Rectangle 35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81" name="Text Box 36"/>
              <p:cNvSpPr txBox="1">
                <a:spLocks noChangeArrowheads="1"/>
              </p:cNvSpPr>
              <p:nvPr/>
            </p:nvSpPr>
            <p:spPr bwMode="auto"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1.</a:t>
                </a:r>
              </a:p>
            </p:txBody>
          </p:sp>
        </p:grpSp>
        <p:sp>
          <p:nvSpPr>
            <p:cNvPr id="7177" name="AutoShape 37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2853712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1. Einführung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Richtsatz: Ein </a:t>
            </a:r>
            <a:r>
              <a:rPr lang="de-DE" altLang="en-US" dirty="0">
                <a:solidFill>
                  <a:srgbClr val="0000CC"/>
                </a:solidFill>
              </a:rPr>
              <a:t>Feature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implementiert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eine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00CC"/>
                </a:solidFill>
              </a:rPr>
              <a:t>Systemanforderung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Kann sowohl </a:t>
            </a:r>
            <a:r>
              <a:rPr lang="de-DE" altLang="en-US" dirty="0">
                <a:solidFill>
                  <a:srgbClr val="0000CC"/>
                </a:solidFill>
              </a:rPr>
              <a:t>funktional</a:t>
            </a:r>
            <a:r>
              <a:rPr lang="de-DE" altLang="en-US" dirty="0"/>
              <a:t> als auch </a:t>
            </a:r>
            <a:r>
              <a:rPr lang="de-DE" altLang="en-US" dirty="0">
                <a:solidFill>
                  <a:srgbClr val="0000CC"/>
                </a:solidFill>
              </a:rPr>
              <a:t>nicht-funktional</a:t>
            </a:r>
            <a:r>
              <a:rPr lang="de-DE" altLang="en-US" dirty="0"/>
              <a:t> sein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Bestandteile eines Features nach Rajlich und Chen: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Name</a:t>
            </a:r>
            <a:r>
              <a:rPr lang="de-DE" altLang="en-US" dirty="0"/>
              <a:t>: der Name des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Intension</a:t>
            </a:r>
            <a:r>
              <a:rPr lang="de-DE" altLang="en-US" dirty="0"/>
              <a:t>: Beschreibung was das Feature tun soll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>
                <a:solidFill>
                  <a:srgbClr val="0000CC"/>
                </a:solidFill>
                <a:ea typeface="+mn-ea"/>
                <a:cs typeface="+mn-cs"/>
              </a:rPr>
              <a:t>Extension</a:t>
            </a:r>
            <a:r>
              <a:rPr lang="de-DE" altLang="en-US" dirty="0"/>
              <a:t>: Software Artefakte für die Intension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Feature Location ist wichtig für die </a:t>
            </a:r>
            <a:r>
              <a:rPr lang="de-DE" dirty="0"/>
              <a:t>Produktlinienentwicklung, weil: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Hierarchischer Aufbau von Software Produkten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Systematische Wiederverwendung von Code</a:t>
            </a:r>
          </a:p>
          <a:p>
            <a:pPr eaLnBrk="1" hangingPunct="1">
              <a:lnSpc>
                <a:spcPct val="90000"/>
              </a:lnSpc>
            </a:pP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7200" name="Group 4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202" name="Rectangle 5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3" name="Text Box 6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2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Freemind Beispiel</a:t>
                </a:r>
              </a:p>
            </p:txBody>
          </p:sp>
          <p:sp>
            <p:nvSpPr>
              <p:cNvPr id="7204" name="Rectangle 7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205" name="Text Box 8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2.</a:t>
                </a:r>
              </a:p>
            </p:txBody>
          </p:sp>
        </p:grpSp>
        <p:sp>
          <p:nvSpPr>
            <p:cNvPr id="7201" name="AutoShape 9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94" name="Group 11"/>
          <p:cNvGrpSpPr>
            <a:grpSpLocks/>
          </p:cNvGrpSpPr>
          <p:nvPr/>
        </p:nvGrpSpPr>
        <p:grpSpPr bwMode="auto"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7196" name="Rectangle 12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1379" y="3709"/>
              <a:ext cx="17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Grundlegende Funktionen</a:t>
              </a:r>
            </a:p>
          </p:txBody>
        </p:sp>
        <p:sp>
          <p:nvSpPr>
            <p:cNvPr id="7198" name="Rectangle 14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3.</a:t>
              </a:r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1753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dirty="0"/>
              <a:t>2. Freemind Beispiel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8229600" cy="1701552"/>
          </a:xfrm>
        </p:spPr>
        <p:txBody>
          <a:bodyPr/>
          <a:lstStyle/>
          <a:p>
            <a:pPr eaLnBrk="1" hangingPunct="1"/>
            <a:r>
              <a:rPr lang="de-DE" altLang="en-US" sz="1800" dirty="0"/>
              <a:t>Open Source Freemind Mindmap Programm</a:t>
            </a:r>
          </a:p>
          <a:p>
            <a:pPr eaLnBrk="1" hangingPunct="1"/>
            <a:r>
              <a:rPr lang="de-DE" altLang="en-US" sz="1800" dirty="0"/>
              <a:t>Zu untersuchendes Feature: automatic save file Funktion</a:t>
            </a:r>
          </a:p>
          <a:p>
            <a:pPr eaLnBrk="1" hangingPunct="1"/>
            <a:r>
              <a:rPr lang="de-DE" altLang="en-US" sz="1800" dirty="0"/>
              <a:t>Als Abkürzung Verwendung von #1-#8 für die gekennzeichneten Klassen</a:t>
            </a:r>
          </a:p>
          <a:p>
            <a:pPr eaLnBrk="1" hangingPunct="1"/>
            <a:r>
              <a:rPr lang="de-DE" altLang="en-US" sz="1800" dirty="0"/>
              <a:t>Blau markierten sind für das Feature wichtig </a:t>
            </a:r>
            <a:r>
              <a:rPr lang="de-DE" dirty="0"/>
              <a:t>→</a:t>
            </a:r>
            <a:r>
              <a:rPr lang="de-DE" altLang="en-US" sz="1800" dirty="0"/>
              <a:t> sollten gefunden werden</a:t>
            </a:r>
          </a:p>
          <a:p>
            <a:pPr eaLnBrk="1" hangingPunct="1"/>
            <a:r>
              <a:rPr lang="de-DE" altLang="en-US" sz="1800" dirty="0"/>
              <a:t>Weiß markierten sind nicht (exklusiv) wichtig</a:t>
            </a:r>
          </a:p>
          <a:p>
            <a:pPr lvl="1" eaLnBrk="1" hangingPunct="1"/>
            <a:endParaRPr lang="de-DE" altLang="en-US" sz="1800" dirty="0"/>
          </a:p>
          <a:p>
            <a:pPr eaLnBrk="1" hangingPunct="1"/>
            <a:endParaRPr lang="de-DE" altLang="en-US" sz="1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2000" y="2996952"/>
            <a:ext cx="3593976" cy="170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en-US" sz="1800" dirty="0"/>
              <a:t>Nach Rajlich und Chen:</a:t>
            </a:r>
          </a:p>
          <a:p>
            <a:pPr lvl="1" eaLnBrk="1" hangingPunct="1"/>
            <a:r>
              <a:rPr lang="de-DE" altLang="en-US" sz="1800" dirty="0"/>
              <a:t>Name: </a:t>
            </a:r>
            <a:r>
              <a:rPr lang="de-DE" altLang="en-US" sz="1800" dirty="0" err="1"/>
              <a:t>automaticSaveFile</a:t>
            </a:r>
            <a:endParaRPr lang="de-DE" altLang="en-US" sz="1800" dirty="0"/>
          </a:p>
          <a:p>
            <a:pPr lvl="1" eaLnBrk="1" hangingPunct="1"/>
            <a:r>
              <a:rPr lang="de-DE" altLang="en-US" sz="1800" dirty="0"/>
              <a:t>Intension: speichert eine Mindmap automatisch nach einem gewissen Event</a:t>
            </a:r>
          </a:p>
          <a:p>
            <a:pPr lvl="1" eaLnBrk="1" hangingPunct="1"/>
            <a:r>
              <a:rPr lang="de-DE" altLang="en-US" sz="1800" dirty="0"/>
              <a:t>Extension: #1, #2, #3, #4</a:t>
            </a:r>
          </a:p>
        </p:txBody>
      </p:sp>
    </p:spTree>
    <p:extLst>
      <p:ext uri="{BB962C8B-B14F-4D97-AF65-F5344CB8AC3E}">
        <p14:creationId xmlns:p14="http://schemas.microsoft.com/office/powerpoint/2010/main" val="64847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67" name="Callgraph"/>
          <p:cNvGrpSpPr/>
          <p:nvPr/>
        </p:nvGrpSpPr>
        <p:grpSpPr>
          <a:xfrm>
            <a:off x="566784" y="1268760"/>
            <a:ext cx="8424816" cy="3985468"/>
            <a:chOff x="626478" y="2190833"/>
            <a:chExt cx="8424816" cy="3985468"/>
          </a:xfrm>
        </p:grpSpPr>
        <p:grpSp>
          <p:nvGrpSpPr>
            <p:cNvPr id="43" name="8"/>
            <p:cNvGrpSpPr/>
            <p:nvPr/>
          </p:nvGrpSpPr>
          <p:grpSpPr>
            <a:xfrm>
              <a:off x="3445629" y="5638213"/>
              <a:ext cx="2584102" cy="538088"/>
              <a:chOff x="4051638" y="4025586"/>
              <a:chExt cx="2584102" cy="538088"/>
            </a:xfrm>
          </p:grpSpPr>
          <p:sp>
            <p:nvSpPr>
              <p:cNvPr id="31" name="Rechteck 30"/>
              <p:cNvSpPr/>
              <p:nvPr/>
            </p:nvSpPr>
            <p:spPr bwMode="auto">
              <a:xfrm>
                <a:off x="4051638" y="402558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MindMapController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actionPerformed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2" name="Zahl"/>
              <p:cNvSpPr/>
              <p:nvPr/>
            </p:nvSpPr>
            <p:spPr bwMode="auto">
              <a:xfrm>
                <a:off x="6347707" y="402558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8</a:t>
                </a:r>
              </a:p>
            </p:txBody>
          </p:sp>
        </p:grpSp>
        <p:grpSp>
          <p:nvGrpSpPr>
            <p:cNvPr id="42" name="7"/>
            <p:cNvGrpSpPr/>
            <p:nvPr/>
          </p:nvGrpSpPr>
          <p:grpSpPr>
            <a:xfrm>
              <a:off x="3445629" y="4683887"/>
              <a:ext cx="2585072" cy="538088"/>
              <a:chOff x="4051638" y="3071260"/>
              <a:chExt cx="2585072" cy="538088"/>
            </a:xfrm>
          </p:grpSpPr>
          <p:sp>
            <p:nvSpPr>
              <p:cNvPr id="33" name="Rechteck 32"/>
              <p:cNvSpPr/>
              <p:nvPr/>
            </p:nvSpPr>
            <p:spPr bwMode="auto">
              <a:xfrm>
                <a:off x="4051638" y="3071260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4" name="Zahl"/>
              <p:cNvSpPr/>
              <p:nvPr/>
            </p:nvSpPr>
            <p:spPr bwMode="auto">
              <a:xfrm>
                <a:off x="6348677" y="3071260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7</a:t>
                </a:r>
              </a:p>
            </p:txBody>
          </p:sp>
        </p:grpSp>
        <p:grpSp>
          <p:nvGrpSpPr>
            <p:cNvPr id="44" name="6"/>
            <p:cNvGrpSpPr/>
            <p:nvPr/>
          </p:nvGrpSpPr>
          <p:grpSpPr>
            <a:xfrm>
              <a:off x="626478" y="5612382"/>
              <a:ext cx="2585072" cy="538088"/>
              <a:chOff x="462548" y="4030506"/>
              <a:chExt cx="2585072" cy="538088"/>
            </a:xfrm>
          </p:grpSpPr>
          <p:sp>
            <p:nvSpPr>
              <p:cNvPr id="29" name="Rechteck 28"/>
              <p:cNvSpPr/>
              <p:nvPr/>
            </p:nvSpPr>
            <p:spPr bwMode="auto">
              <a:xfrm>
                <a:off x="462548" y="4030506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FreeMindEdgeModel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0" name="Zahl"/>
              <p:cNvSpPr/>
              <p:nvPr/>
            </p:nvSpPr>
            <p:spPr bwMode="auto">
              <a:xfrm>
                <a:off x="2759587" y="4030506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6</a:t>
                </a:r>
              </a:p>
            </p:txBody>
          </p:sp>
        </p:grpSp>
        <p:grpSp>
          <p:nvGrpSpPr>
            <p:cNvPr id="41" name="5"/>
            <p:cNvGrpSpPr/>
            <p:nvPr/>
          </p:nvGrpSpPr>
          <p:grpSpPr>
            <a:xfrm>
              <a:off x="639660" y="4683887"/>
              <a:ext cx="2584102" cy="538088"/>
              <a:chOff x="475730" y="3102011"/>
              <a:chExt cx="2584102" cy="538088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75730" y="3102011"/>
                <a:ext cx="2584102" cy="53808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FreeMindNodeModel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28" name="Zahl"/>
              <p:cNvSpPr/>
              <p:nvPr/>
            </p:nvSpPr>
            <p:spPr bwMode="auto">
              <a:xfrm>
                <a:off x="2768551" y="3102011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</a:t>
                </a:r>
              </a:p>
            </p:txBody>
          </p:sp>
        </p:grpSp>
        <p:grpSp>
          <p:nvGrpSpPr>
            <p:cNvPr id="45" name="4"/>
            <p:cNvGrpSpPr/>
            <p:nvPr/>
          </p:nvGrpSpPr>
          <p:grpSpPr>
            <a:xfrm>
              <a:off x="6458601" y="4662555"/>
              <a:ext cx="2585072" cy="580752"/>
              <a:chOff x="453899" y="5670653"/>
              <a:chExt cx="2585072" cy="474807"/>
            </a:xfrm>
          </p:grpSpPr>
          <p:sp>
            <p:nvSpPr>
              <p:cNvPr id="35" name="Rechteck 34"/>
              <p:cNvSpPr/>
              <p:nvPr/>
            </p:nvSpPr>
            <p:spPr bwMode="auto">
              <a:xfrm>
                <a:off x="453899" y="5670653"/>
                <a:ext cx="2584102" cy="4748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6" name="Zahl"/>
              <p:cNvSpPr/>
              <p:nvPr/>
            </p:nvSpPr>
            <p:spPr bwMode="auto">
              <a:xfrm>
                <a:off x="2750938" y="5670655"/>
                <a:ext cx="288033" cy="23932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4</a:t>
                </a:r>
              </a:p>
            </p:txBody>
          </p:sp>
        </p:grpSp>
        <p:grpSp>
          <p:nvGrpSpPr>
            <p:cNvPr id="40" name="3"/>
            <p:cNvGrpSpPr/>
            <p:nvPr/>
          </p:nvGrpSpPr>
          <p:grpSpPr>
            <a:xfrm>
              <a:off x="2217400" y="3210800"/>
              <a:ext cx="2520280" cy="576064"/>
              <a:chOff x="2661320" y="2135540"/>
              <a:chExt cx="2520280" cy="576064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2661320" y="2135540"/>
                <a:ext cx="2520280" cy="5760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saveInternal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14" name="Zahl"/>
              <p:cNvSpPr/>
              <p:nvPr/>
            </p:nvSpPr>
            <p:spPr bwMode="auto">
              <a:xfrm>
                <a:off x="4893567" y="2135540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46" name="2"/>
            <p:cNvGrpSpPr/>
            <p:nvPr/>
          </p:nvGrpSpPr>
          <p:grpSpPr>
            <a:xfrm>
              <a:off x="6466221" y="3039168"/>
              <a:ext cx="2585073" cy="837801"/>
              <a:chOff x="4058287" y="4967463"/>
              <a:chExt cx="2585073" cy="837801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58287" y="4967463"/>
                <a:ext cx="2585073" cy="8378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 err="1">
                    <a:latin typeface="Arial" charset="0"/>
                  </a:rPr>
                  <a:t>doAutomaticSave</a:t>
                </a:r>
                <a:r>
                  <a:rPr lang="de-DE" sz="1800" dirty="0">
                    <a:latin typeface="Arial" charset="0"/>
                  </a:rPr>
                  <a:t>.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doAutomaticSave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8" name="Zahl"/>
              <p:cNvSpPr/>
              <p:nvPr/>
            </p:nvSpPr>
            <p:spPr bwMode="auto">
              <a:xfrm>
                <a:off x="6355327" y="4967463"/>
                <a:ext cx="288033" cy="291038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800" dirty="0">
                    <a:latin typeface="Arial" charset="0"/>
                  </a:rPr>
                  <a:t>2</a:t>
                </a:r>
                <a:endParaRPr kumimoji="0" lang="de-DE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7" name="1"/>
            <p:cNvGrpSpPr/>
            <p:nvPr/>
          </p:nvGrpSpPr>
          <p:grpSpPr>
            <a:xfrm>
              <a:off x="1029268" y="2190833"/>
              <a:ext cx="4896544" cy="294008"/>
              <a:chOff x="1422190" y="1340768"/>
              <a:chExt cx="4896544" cy="294008"/>
            </a:xfrm>
          </p:grpSpPr>
          <p:sp>
            <p:nvSpPr>
              <p:cNvPr id="5" name="Rechteck 4"/>
              <p:cNvSpPr/>
              <p:nvPr/>
            </p:nvSpPr>
            <p:spPr bwMode="auto">
              <a:xfrm>
                <a:off x="1422190" y="1340768"/>
                <a:ext cx="4896544" cy="2940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MindMapMapModel.doAutomaticSave.run</a:t>
                </a: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()</a:t>
                </a:r>
              </a:p>
            </p:txBody>
          </p:sp>
          <p:sp>
            <p:nvSpPr>
              <p:cNvPr id="39" name="Zahl"/>
              <p:cNvSpPr/>
              <p:nvPr/>
            </p:nvSpPr>
            <p:spPr bwMode="auto">
              <a:xfrm>
                <a:off x="6030701" y="1346744"/>
                <a:ext cx="288033" cy="288032"/>
              </a:xfrm>
              <a:prstGeom prst="dodecagon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</p:grpSp>
        <p:cxnSp>
          <p:nvCxnSpPr>
            <p:cNvPr id="55" name="5-&gt;6"/>
            <p:cNvCxnSpPr>
              <a:stCxn id="27" idx="2"/>
              <a:endCxn id="29" idx="0"/>
            </p:cNvCxnSpPr>
            <p:nvPr/>
          </p:nvCxnSpPr>
          <p:spPr bwMode="auto">
            <a:xfrm flipH="1">
              <a:off x="1918529" y="5221975"/>
              <a:ext cx="13182" cy="390407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8-&gt;7"/>
            <p:cNvCxnSpPr>
              <a:cxnSpLocks/>
              <a:stCxn id="31" idx="0"/>
              <a:endCxn id="33" idx="2"/>
            </p:cNvCxnSpPr>
            <p:nvPr/>
          </p:nvCxnSpPr>
          <p:spPr bwMode="auto">
            <a:xfrm flipV="1">
              <a:off x="4737680" y="5221975"/>
              <a:ext cx="0" cy="416238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8-&gt;4"/>
            <p:cNvCxnSpPr>
              <a:stCxn id="31" idx="3"/>
              <a:endCxn id="35" idx="2"/>
            </p:cNvCxnSpPr>
            <p:nvPr/>
          </p:nvCxnSpPr>
          <p:spPr bwMode="auto">
            <a:xfrm flipV="1">
              <a:off x="6029731" y="5243307"/>
              <a:ext cx="1720921" cy="66395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7-&gt;4"/>
            <p:cNvCxnSpPr>
              <a:stCxn id="33" idx="3"/>
              <a:endCxn id="35" idx="1"/>
            </p:cNvCxnSpPr>
            <p:nvPr/>
          </p:nvCxnSpPr>
          <p:spPr bwMode="auto">
            <a:xfrm>
              <a:off x="6029731" y="4952931"/>
              <a:ext cx="428870" cy="0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7-&gt;3"/>
            <p:cNvCxnSpPr>
              <a:stCxn id="33" idx="0"/>
              <a:endCxn id="13" idx="2"/>
            </p:cNvCxnSpPr>
            <p:nvPr/>
          </p:nvCxnSpPr>
          <p:spPr bwMode="auto">
            <a:xfrm flipH="1" flipV="1">
              <a:off x="3477540" y="3786864"/>
              <a:ext cx="1260140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4-&gt;2"/>
            <p:cNvCxnSpPr>
              <a:stCxn id="35" idx="0"/>
              <a:endCxn id="37" idx="2"/>
            </p:cNvCxnSpPr>
            <p:nvPr/>
          </p:nvCxnSpPr>
          <p:spPr bwMode="auto">
            <a:xfrm flipV="1">
              <a:off x="7750652" y="3876969"/>
              <a:ext cx="8106" cy="785586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3-&gt;5"/>
            <p:cNvCxnSpPr>
              <a:cxnSpLocks/>
              <a:stCxn id="13" idx="2"/>
              <a:endCxn id="27" idx="0"/>
            </p:cNvCxnSpPr>
            <p:nvPr/>
          </p:nvCxnSpPr>
          <p:spPr bwMode="auto">
            <a:xfrm flipH="1">
              <a:off x="1931711" y="3786864"/>
              <a:ext cx="1545829" cy="897023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1-&gt;3"/>
            <p:cNvCxnSpPr>
              <a:stCxn id="5" idx="2"/>
              <a:endCxn id="13" idx="0"/>
            </p:cNvCxnSpPr>
            <p:nvPr/>
          </p:nvCxnSpPr>
          <p:spPr bwMode="auto">
            <a:xfrm>
              <a:off x="3477540" y="2484841"/>
              <a:ext cx="0" cy="725959"/>
            </a:xfrm>
            <a:prstGeom prst="straightConnector1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0056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dirty="0"/>
              <a:t>Gliederung</a:t>
            </a:r>
          </a:p>
        </p:txBody>
      </p:sp>
      <p:grpSp>
        <p:nvGrpSpPr>
          <p:cNvPr id="7200" name="Group 4"/>
          <p:cNvGrpSpPr>
            <a:grpSpLocks/>
          </p:cNvGrpSpPr>
          <p:nvPr/>
        </p:nvGrpSpPr>
        <p:grpSpPr bwMode="auto"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202" name="Rectangle 5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3" name="Text Box 6"/>
            <p:cNvSpPr txBox="1">
              <a:spLocks noChangeArrowheads="1"/>
            </p:cNvSpPr>
            <p:nvPr/>
          </p:nvSpPr>
          <p:spPr bwMode="auto">
            <a:xfrm>
              <a:off x="1379" y="3709"/>
              <a:ext cx="12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Freemind Beispiel</a:t>
              </a:r>
            </a:p>
          </p:txBody>
        </p:sp>
        <p:sp>
          <p:nvSpPr>
            <p:cNvPr id="7204" name="Rectangle 7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205" name="Text Box 8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2.</a:t>
              </a:r>
            </a:p>
          </p:txBody>
        </p:sp>
      </p:grpSp>
      <p:grpSp>
        <p:nvGrpSpPr>
          <p:cNvPr id="7172" name="Group 10"/>
          <p:cNvGrpSpPr>
            <a:grpSpLocks/>
          </p:cNvGrpSpPr>
          <p:nvPr/>
        </p:nvGrpSpPr>
        <p:grpSpPr bwMode="auto"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7194" name="Group 11"/>
            <p:cNvGrpSpPr>
              <a:grpSpLocks/>
            </p:cNvGrpSpPr>
            <p:nvPr/>
          </p:nvGrpSpPr>
          <p:grpSpPr bwMode="auto"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auto"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7" name="Text Box 13"/>
              <p:cNvSpPr txBox="1">
                <a:spLocks noChangeArrowheads="1"/>
              </p:cNvSpPr>
              <p:nvPr/>
            </p:nvSpPr>
            <p:spPr bwMode="auto">
              <a:xfrm>
                <a:off x="1379" y="3709"/>
                <a:ext cx="17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Grundlegende Funktionen</a:t>
                </a:r>
              </a:p>
            </p:txBody>
          </p:sp>
          <p:sp>
            <p:nvSpPr>
              <p:cNvPr id="7198" name="Rectangle 14"/>
              <p:cNvSpPr>
                <a:spLocks noChangeArrowheads="1"/>
              </p:cNvSpPr>
              <p:nvPr/>
            </p:nvSpPr>
            <p:spPr bwMode="auto"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8000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GB" altLang="en-US" sz="1800" b="1"/>
              </a:p>
            </p:txBody>
          </p:sp>
          <p:sp>
            <p:nvSpPr>
              <p:cNvPr id="7199" name="Text Box 15"/>
              <p:cNvSpPr txBox="1">
                <a:spLocks noChangeArrowheads="1"/>
              </p:cNvSpPr>
              <p:nvPr/>
            </p:nvSpPr>
            <p:spPr bwMode="auto"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dirty="0"/>
                  <a:t>3.</a:t>
                </a:r>
              </a:p>
            </p:txBody>
          </p:sp>
        </p:grpSp>
        <p:sp>
          <p:nvSpPr>
            <p:cNvPr id="7195" name="AutoShape 16"/>
            <p:cNvSpPr>
              <a:spLocks noChangeArrowheads="1"/>
            </p:cNvSpPr>
            <p:nvPr/>
          </p:nvSpPr>
          <p:spPr bwMode="auto"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000"/>
            </a:p>
          </p:txBody>
        </p:sp>
      </p:grpSp>
      <p:grpSp>
        <p:nvGrpSpPr>
          <p:cNvPr id="7188" name="Group 18"/>
          <p:cNvGrpSpPr>
            <a:grpSpLocks/>
          </p:cNvGrpSpPr>
          <p:nvPr/>
        </p:nvGrpSpPr>
        <p:grpSpPr bwMode="auto"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1379" y="3709"/>
              <a:ext cx="20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Klassifizierung von Techniken</a:t>
              </a: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4.</a:t>
              </a:r>
            </a:p>
          </p:txBody>
        </p:sp>
      </p:grpSp>
      <p:grpSp>
        <p:nvGrpSpPr>
          <p:cNvPr id="7182" name="Group 25"/>
          <p:cNvGrpSpPr>
            <a:grpSpLocks/>
          </p:cNvGrpSpPr>
          <p:nvPr/>
        </p:nvGrpSpPr>
        <p:grpSpPr bwMode="auto"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1379" y="3709"/>
              <a:ext cx="18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Feature Location Techniken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5.</a:t>
              </a:r>
            </a:p>
          </p:txBody>
        </p:sp>
      </p:grpSp>
      <p:grpSp>
        <p:nvGrpSpPr>
          <p:cNvPr id="7176" name="Group 32"/>
          <p:cNvGrpSpPr>
            <a:grpSpLocks/>
          </p:cNvGrpSpPr>
          <p:nvPr/>
        </p:nvGrpSpPr>
        <p:grpSpPr bwMode="auto"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1301" y="3668"/>
              <a:ext cx="365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79" name="Text Box 34"/>
            <p:cNvSpPr txBox="1">
              <a:spLocks noChangeArrowheads="1"/>
            </p:cNvSpPr>
            <p:nvPr/>
          </p:nvSpPr>
          <p:spPr bwMode="auto">
            <a:xfrm>
              <a:off x="1379" y="3709"/>
              <a:ext cx="8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Einführung</a:t>
              </a:r>
            </a:p>
          </p:txBody>
        </p:sp>
        <p:sp>
          <p:nvSpPr>
            <p:cNvPr id="7180" name="Rectangle 35"/>
            <p:cNvSpPr>
              <a:spLocks noChangeArrowheads="1"/>
            </p:cNvSpPr>
            <p:nvPr/>
          </p:nvSpPr>
          <p:spPr bwMode="auto">
            <a:xfrm>
              <a:off x="748" y="3668"/>
              <a:ext cx="335" cy="3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80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800" b="1"/>
            </a:p>
          </p:txBody>
        </p:sp>
        <p:sp>
          <p:nvSpPr>
            <p:cNvPr id="7181" name="Text Box 36"/>
            <p:cNvSpPr txBox="1">
              <a:spLocks noChangeArrowheads="1"/>
            </p:cNvSpPr>
            <p:nvPr/>
          </p:nvSpPr>
          <p:spPr bwMode="auto"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349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229600" cy="3436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en-US" dirty="0"/>
              <a:t>Sucht Relationen zwischen Objekten und Attributen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en-US" dirty="0"/>
              <a:t>Ziel ist die Ableitung eines sog. Konzepts: 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Extension: eine Menge von Objekten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en-US" dirty="0"/>
              <a:t>Intension:  eine Menge von Attributen die </a:t>
            </a:r>
            <a:r>
              <a:rPr lang="de-DE" altLang="en-US" dirty="0">
                <a:solidFill>
                  <a:srgbClr val="FF0000"/>
                </a:solidFill>
              </a:rPr>
              <a:t>jedes</a:t>
            </a:r>
            <a:r>
              <a:rPr lang="de-DE" altLang="en-US" dirty="0"/>
              <a:t> Objekt der 		  Extension hat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de-DE" altLang="en-US" dirty="0"/>
              <a:t>Hinweis: </a:t>
            </a:r>
            <a:r>
              <a:rPr lang="de-DE" altLang="en-US" dirty="0">
                <a:solidFill>
                  <a:srgbClr val="FF0000"/>
                </a:solidFill>
              </a:rPr>
              <a:t>Extension (Konzept) </a:t>
            </a:r>
            <a:r>
              <a:rPr lang="de-DE" dirty="0">
                <a:solidFill>
                  <a:srgbClr val="FF0000"/>
                </a:solidFill>
              </a:rPr>
              <a:t>≠ Extension (Feature)</a:t>
            </a:r>
            <a:endParaRPr lang="de-DE" dirty="0"/>
          </a:p>
          <a:p>
            <a:pPr lvl="1" eaLnBrk="1" hangingPunct="1">
              <a:lnSpc>
                <a:spcPct val="90000"/>
              </a:lnSpc>
            </a:pPr>
            <a:r>
              <a:rPr lang="de-DE" dirty="0"/>
              <a:t>Vorgehensweise: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Wörter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r>
              <a:rPr lang="de-DE" dirty="0"/>
              <a:t> identifizieren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Kleinschreibung aller </a:t>
            </a:r>
            <a:r>
              <a:rPr lang="de-DE" dirty="0" err="1"/>
              <a:t>w</a:t>
            </a:r>
            <a:r>
              <a:rPr lang="de-DE" baseline="-25000" dirty="0" err="1"/>
              <a:t>i</a:t>
            </a:r>
            <a:endParaRPr lang="de-DE" baseline="-25000" dirty="0"/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dirty="0"/>
              <a:t>Erstellen der alphabetisch geordneten Inzidenztabelle </a:t>
            </a:r>
          </a:p>
          <a:p>
            <a:pPr marL="1257300" lvl="2" indent="-342900" eaLnBrk="1" hangingPunct="1">
              <a:lnSpc>
                <a:spcPct val="90000"/>
              </a:lnSpc>
              <a:buFont typeface="+mj-lt"/>
              <a:buAutoNum type="arabicPeriod"/>
            </a:pPr>
            <a:endParaRPr lang="de-DE" dirty="0"/>
          </a:p>
          <a:p>
            <a:pPr lvl="1" eaLnBrk="1" hangingPunct="1">
              <a:lnSpc>
                <a:spcPct val="90000"/>
              </a:lnSpc>
            </a:pPr>
            <a:endParaRPr lang="de-DE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e-DE" altLang="en-US" dirty="0"/>
          </a:p>
          <a:p>
            <a:pPr lvl="1" eaLnBrk="1" hangingPunct="1"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kern="0" dirty="0"/>
              <a:t>Formale Konzept Analyse (FCA)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1043608" y="4732298"/>
            <a:ext cx="6991213" cy="1521214"/>
            <a:chOff x="1109179" y="3783658"/>
            <a:chExt cx="6991213" cy="1521214"/>
          </a:xfrm>
        </p:grpSpPr>
        <p:sp>
          <p:nvSpPr>
            <p:cNvPr id="17413" name="Text Box 16"/>
            <p:cNvSpPr txBox="1">
              <a:spLocks noChangeArrowheads="1"/>
            </p:cNvSpPr>
            <p:nvPr/>
          </p:nvSpPr>
          <p:spPr bwMode="auto">
            <a:xfrm>
              <a:off x="1201593" y="378904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/>
                <a:t>Start:</a:t>
              </a:r>
            </a:p>
          </p:txBody>
        </p:sp>
        <p:sp>
          <p:nvSpPr>
            <p:cNvPr id="5" name="Rechteck: abgerundete Ecken 4"/>
            <p:cNvSpPr/>
            <p:nvPr/>
          </p:nvSpPr>
          <p:spPr bwMode="auto">
            <a:xfrm>
              <a:off x="2265100" y="378365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>
                  <a:latin typeface="Arial" charset="0"/>
                </a:rPr>
                <a:t>σ</a:t>
              </a:r>
              <a:r>
                <a:rPr lang="de-DE" sz="1800" baseline="-25000" dirty="0">
                  <a:latin typeface="Arial" charset="0"/>
                </a:rPr>
                <a:t>1</a:t>
              </a:r>
              <a:r>
                <a:rPr lang="de-DE" sz="1800" dirty="0">
                  <a:latin typeface="Arial" charset="0"/>
                </a:rPr>
                <a:t>=</a:t>
              </a:r>
              <a:r>
                <a:rPr lang="de-DE" sz="1800" dirty="0" err="1">
                  <a:latin typeface="Arial" charset="0"/>
                </a:rPr>
                <a:t>MindMapMapModel.doAutomaticSave.run</a:t>
              </a:r>
              <a:r>
                <a:rPr lang="de-DE" sz="1800" dirty="0">
                  <a:latin typeface="Arial" charset="0"/>
                </a:rPr>
                <a:t>()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hteck: abgerundete Ecken 5"/>
            <p:cNvSpPr/>
            <p:nvPr/>
          </p:nvSpPr>
          <p:spPr bwMode="auto">
            <a:xfrm>
              <a:off x="2267744" y="4372298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Model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1111823" y="4365626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1:</a:t>
              </a:r>
            </a:p>
          </p:txBody>
        </p:sp>
        <p:sp>
          <p:nvSpPr>
            <p:cNvPr id="8" name="Rechteck: abgerundete Ecken 7"/>
            <p:cNvSpPr/>
            <p:nvPr/>
          </p:nvSpPr>
          <p:spPr bwMode="auto">
            <a:xfrm>
              <a:off x="2265100" y="4942212"/>
              <a:ext cx="5832648" cy="360040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800" dirty="0" err="1">
                  <a:latin typeface="Arial" charset="0"/>
                </a:rPr>
                <a:t>mind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map</a:t>
              </a:r>
              <a:r>
                <a:rPr lang="de-DE" sz="1800" dirty="0">
                  <a:latin typeface="Arial" charset="0"/>
                </a:rPr>
                <a:t> </a:t>
              </a:r>
              <a:r>
                <a:rPr lang="de-DE" sz="1800" dirty="0" err="1">
                  <a:latin typeface="Arial" charset="0"/>
                </a:rPr>
                <a:t>model</a:t>
              </a:r>
              <a:r>
                <a:rPr lang="de-DE" sz="1800" dirty="0">
                  <a:latin typeface="Arial" charset="0"/>
                </a:rPr>
                <a:t> do automatic save </a:t>
              </a:r>
              <a:r>
                <a:rPr lang="de-DE" sz="1800" dirty="0" err="1">
                  <a:latin typeface="Arial" charset="0"/>
                </a:rPr>
                <a:t>run</a:t>
              </a:r>
              <a:endParaRPr kumimoji="0" lang="de-DE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109179" y="4935540"/>
              <a:ext cx="9156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en-US" sz="1800" dirty="0" err="1"/>
                <a:t>Step</a:t>
              </a:r>
              <a:r>
                <a:rPr lang="de-DE" altLang="en-US" sz="1800" dirty="0"/>
                <a:t> 2: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366229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C:\Dokumente und Einstellungen\krahn\Anwendungsdaten\Microsoft\Vorlagen\SSE.pot</Template>
  <TotalTime>0</TotalTime>
  <Words>1368</Words>
  <Application>Microsoft Office PowerPoint</Application>
  <PresentationFormat>Bildschirmpräsentation (4:3)</PresentationFormat>
  <Paragraphs>473</Paragraphs>
  <Slides>26</Slides>
  <Notes>14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Times New Roman</vt:lpstr>
      <vt:lpstr>Wingdings</vt:lpstr>
      <vt:lpstr>SSE</vt:lpstr>
      <vt:lpstr>Feature Location Techniques</vt:lpstr>
      <vt:lpstr>Gliederungsvorlage</vt:lpstr>
      <vt:lpstr>Gliederung</vt:lpstr>
      <vt:lpstr>1. Einführung</vt:lpstr>
      <vt:lpstr>Gliederung</vt:lpstr>
      <vt:lpstr>2. Freemind Beispiel</vt:lpstr>
      <vt:lpstr>PowerPoint-Präsentation</vt:lpstr>
      <vt:lpstr>Gliederung</vt:lpstr>
      <vt:lpstr>Formale Konzept Analyse (FCA)</vt:lpstr>
      <vt:lpstr>Formale Konzept Analyse (FCA)</vt:lpstr>
      <vt:lpstr>Latent Semantisches Indexing (LSI)</vt:lpstr>
      <vt:lpstr>Latent Semantisches Indexing (LSI)</vt:lpstr>
      <vt:lpstr>Term Frequency – Inverse Document Frequency (tf-idf)</vt:lpstr>
      <vt:lpstr>Term Frequency – Inverse Document Frequency (tf-idf)</vt:lpstr>
      <vt:lpstr>Hyperlink Induced Topic Search (HITS)</vt:lpstr>
      <vt:lpstr>Hyperlink Induced Topic Search (HITS)</vt:lpstr>
      <vt:lpstr>Gliederung</vt:lpstr>
      <vt:lpstr>Klassifizierung von Techniken</vt:lpstr>
      <vt:lpstr>Gliederung</vt:lpstr>
      <vt:lpstr>Find-Concept (FC)</vt:lpstr>
      <vt:lpstr>Find-Concept (FC)</vt:lpstr>
      <vt:lpstr>Dora</vt:lpstr>
      <vt:lpstr>PowerPoint-Präsentation</vt:lpstr>
      <vt:lpstr>PowerPoint-Präsentation</vt:lpstr>
      <vt:lpstr>Software Reconnaissance (SR)</vt:lpstr>
      <vt:lpstr>Revelle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Präsentation.  besteht aus 1-2 Zeilen</dc:title>
  <dc:creator>hk</dc:creator>
  <cp:lastModifiedBy>Timo Bergerbusch</cp:lastModifiedBy>
  <cp:revision>131</cp:revision>
  <dcterms:created xsi:type="dcterms:W3CDTF">2004-04-15T17:51:00Z</dcterms:created>
  <dcterms:modified xsi:type="dcterms:W3CDTF">2017-01-28T12:47:46Z</dcterms:modified>
</cp:coreProperties>
</file>