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85" r:id="rId3"/>
  </p:sldMasterIdLst>
  <p:notesMasterIdLst>
    <p:notesMasterId r:id="rId10"/>
  </p:notesMasterIdLst>
  <p:handoutMasterIdLst>
    <p:handoutMasterId r:id="rId11"/>
  </p:handoutMasterIdLst>
  <p:sldIdLst>
    <p:sldId id="352" r:id="rId4"/>
    <p:sldId id="535" r:id="rId5"/>
    <p:sldId id="536" r:id="rId6"/>
    <p:sldId id="537" r:id="rId7"/>
    <p:sldId id="538" r:id="rId8"/>
    <p:sldId id="539" r:id="rId9"/>
  </p:sldIdLst>
  <p:sldSz cx="9144000" cy="5143500" type="screen16x9"/>
  <p:notesSz cx="6858000" cy="9144000"/>
  <p:custDataLst>
    <p:tags r:id="rId12"/>
  </p:custDataLst>
  <p:defaultTextStyle>
    <a:defPPr>
      <a:defRPr lang="en-US"/>
    </a:defPPr>
    <a:lvl1pPr marL="0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0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4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9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72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CFC"/>
    <a:srgbClr val="8FE4FF"/>
    <a:srgbClr val="006C8E"/>
    <a:srgbClr val="0095C4"/>
    <a:srgbClr val="00AFE6"/>
    <a:srgbClr val="BC9DFB"/>
    <a:srgbClr val="FCFCFC"/>
    <a:srgbClr val="FCFCFD"/>
    <a:srgbClr val="FCFDFD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9EBDEE-BFA0-7923-2BB7-EA9454ED1120}" v="7" dt="2023-05-10T14:15:15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1290" autoAdjust="0"/>
  </p:normalViewPr>
  <p:slideViewPr>
    <p:cSldViewPr snapToObjects="1" showGuides="1">
      <p:cViewPr varScale="1">
        <p:scale>
          <a:sx n="109" d="100"/>
          <a:sy n="109" d="100"/>
        </p:scale>
        <p:origin x="208" y="424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5100"/>
    </p:cViewPr>
  </p:sorterViewPr>
  <p:notesViewPr>
    <p:cSldViewPr snapToObjects="1" showGuides="1">
      <p:cViewPr varScale="1">
        <p:scale>
          <a:sx n="102" d="100"/>
          <a:sy n="102" d="100"/>
        </p:scale>
        <p:origin x="-3174" y="-96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Scheerer" userId="S::scheeret@students.uni-marburg.de::6aa05096-970e-4492-bb75-e2c56c94e72a" providerId="AD" clId="Web-{839EBDEE-BFA0-7923-2BB7-EA9454ED1120}"/>
    <pc:docChg chg="modSld">
      <pc:chgData name="Timo Scheerer" userId="S::scheeret@students.uni-marburg.de::6aa05096-970e-4492-bb75-e2c56c94e72a" providerId="AD" clId="Web-{839EBDEE-BFA0-7923-2BB7-EA9454ED1120}" dt="2023-05-10T14:15:15.091" v="5" actId="20577"/>
      <pc:docMkLst>
        <pc:docMk/>
      </pc:docMkLst>
      <pc:sldChg chg="addSp modSp">
        <pc:chgData name="Timo Scheerer" userId="S::scheeret@students.uni-marburg.de::6aa05096-970e-4492-bb75-e2c56c94e72a" providerId="AD" clId="Web-{839EBDEE-BFA0-7923-2BB7-EA9454ED1120}" dt="2023-05-10T14:15:15.091" v="5" actId="20577"/>
        <pc:sldMkLst>
          <pc:docMk/>
          <pc:sldMk cId="1995707059" sldId="538"/>
        </pc:sldMkLst>
        <pc:spChg chg="mod">
          <ac:chgData name="Timo Scheerer" userId="S::scheeret@students.uni-marburg.de::6aa05096-970e-4492-bb75-e2c56c94e72a" providerId="AD" clId="Web-{839EBDEE-BFA0-7923-2BB7-EA9454ED1120}" dt="2023-05-10T14:15:15.091" v="5" actId="20577"/>
          <ac:spMkLst>
            <pc:docMk/>
            <pc:sldMk cId="1995707059" sldId="538"/>
            <ac:spMk id="2" creationId="{EF5A25EF-9C8B-CCC5-394B-F8AD9473D169}"/>
          </ac:spMkLst>
        </pc:spChg>
        <pc:picChg chg="add mod">
          <ac:chgData name="Timo Scheerer" userId="S::scheeret@students.uni-marburg.de::6aa05096-970e-4492-bb75-e2c56c94e72a" providerId="AD" clId="Web-{839EBDEE-BFA0-7923-2BB7-EA9454ED1120}" dt="2023-05-10T14:15:05.872" v="3" actId="14100"/>
          <ac:picMkLst>
            <pc:docMk/>
            <pc:sldMk cId="1995707059" sldId="538"/>
            <ac:picMk id="7" creationId="{D7A1BF2E-9D87-3320-1A52-106BA924F2C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6300" y="885825"/>
            <a:ext cx="5576888" cy="3136900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310" rtl="0" eaLnBrk="1" latinLnBrk="0" hangingPunct="1">
      <a:spcBef>
        <a:spcPts val="200"/>
      </a:spcBef>
      <a:spcAft>
        <a:spcPts val="2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1434" indent="-171434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60327" indent="-179371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41285" indent="-180958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266675" indent="-266675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449219" indent="-185720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31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31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4936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5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92" y="3604262"/>
            <a:ext cx="8785099" cy="1380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2"/>
            <a:ext cx="8785098" cy="1380489"/>
          </a:xfrm>
          <a:solidFill>
            <a:schemeClr val="accent4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3604261"/>
            <a:ext cx="8421689" cy="1199516"/>
          </a:xfrm>
          <a:noFill/>
        </p:spPr>
        <p:txBody>
          <a:bodyPr lIns="107988" tIns="251976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9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90" y="2932117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8" y="5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2932117"/>
            <a:ext cx="8421685" cy="1871663"/>
          </a:xfrm>
          <a:solidFill>
            <a:srgbClr val="DD640C"/>
          </a:solidFill>
        </p:spPr>
        <p:txBody>
          <a:bodyPr lIns="107988" tIns="251976" rIns="107988" bIns="251976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6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5" y="2934378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179393" y="2932117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6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7" y="2926796"/>
            <a:ext cx="8421689" cy="1031637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7" y="3958435"/>
            <a:ext cx="8421689" cy="840025"/>
          </a:xfrm>
        </p:spPr>
        <p:txBody>
          <a:bodyPr rIns="107988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604" y="124782"/>
            <a:ext cx="1403076" cy="84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135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3604262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3604261"/>
            <a:ext cx="8421689" cy="1199516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7135790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2932117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6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2932118"/>
            <a:ext cx="8421689" cy="1026317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5"/>
            <a:ext cx="8421687" cy="840025"/>
          </a:xfrm>
        </p:spPr>
        <p:txBody>
          <a:bodyPr rIns="107988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788512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3604262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3604261"/>
            <a:ext cx="8421689" cy="1199516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88129711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40"/>
            <a:ext cx="6877050" cy="3563938"/>
          </a:xfrm>
          <a:noFill/>
        </p:spPr>
        <p:txBody>
          <a:bodyPr lIns="0" tIns="0" rIns="0" bIns="0"/>
          <a:lstStyle>
            <a:lvl1pPr marL="358739" indent="-3587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1874"/>
      </p:ext>
    </p:extLst>
  </p:cSld>
  <p:clrMapOvr>
    <a:masterClrMapping/>
  </p:clrMapOvr>
  <p:transition spd="slow">
    <p:wipe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buAutoNum type="arabicPeriod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74447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79983" indent="-179983">
              <a:buClr>
                <a:schemeClr val="accent1"/>
              </a:buClr>
              <a:buFont typeface="Arial" panose="020B0604020202020204" pitchFamily="34" charset="0"/>
              <a:buChar char="■"/>
              <a:defRPr sz="1800" baseline="0"/>
            </a:lvl1pPr>
            <a:lvl2pPr marL="359964" indent="-180958">
              <a:buFont typeface="Arial" panose="020B0604020202020204" pitchFamily="34" charset="0"/>
              <a:buChar char="□"/>
              <a:defRPr sz="1800"/>
            </a:lvl2pPr>
            <a:lvl3pPr marL="539947" indent="-179983">
              <a:buFont typeface="Arial" panose="020B0604020202020204" pitchFamily="34" charset="0"/>
              <a:buChar char="–"/>
              <a:defRPr sz="1800"/>
            </a:lvl3pPr>
            <a:lvl4pPr marL="269975" indent="-269975">
              <a:buFont typeface="+mj-lt"/>
              <a:buAutoNum type="arabicPeriod"/>
              <a:defRPr sz="1800"/>
            </a:lvl4pPr>
            <a:lvl5pPr marL="539947" indent="-269975">
              <a:buFont typeface="+mj-lt"/>
              <a:buAutoNum type="alphaLcParenR"/>
              <a:defRPr sz="1800"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226716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9" y="1239837"/>
            <a:ext cx="33496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5" y="1239837"/>
            <a:ext cx="33496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382148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40"/>
            <a:ext cx="6877050" cy="3563938"/>
          </a:xfrm>
          <a:noFill/>
        </p:spPr>
        <p:txBody>
          <a:bodyPr lIns="0" tIns="0" rIns="0" bIns="0"/>
          <a:lstStyle>
            <a:lvl1pPr marL="358739" indent="-3587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0" y="1239837"/>
            <a:ext cx="15843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0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9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7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212554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0" y="1671653"/>
            <a:ext cx="1584325" cy="31321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0" y="1671653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9" y="1671653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7" y="1671653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80" y="1239842"/>
            <a:ext cx="1584325" cy="287797"/>
          </a:xfrm>
          <a:solidFill>
            <a:schemeClr val="accent1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80" y="1239842"/>
            <a:ext cx="1584325" cy="287797"/>
          </a:xfrm>
          <a:solidFill>
            <a:schemeClr val="accent2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7" y="1239842"/>
            <a:ext cx="1584325" cy="287797"/>
          </a:xfrm>
          <a:solidFill>
            <a:schemeClr val="accent3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7" y="1239842"/>
            <a:ext cx="1584325" cy="287797"/>
          </a:xfrm>
          <a:solidFill>
            <a:schemeClr val="accent4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250457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7" y="1239837"/>
            <a:ext cx="5111751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9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819260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4" y="1239837"/>
            <a:ext cx="3348037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112233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6" y="1239837"/>
            <a:ext cx="15843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168867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9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496460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179390" y="2932117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8" y="5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2932117"/>
            <a:ext cx="8421685" cy="1871663"/>
          </a:xfrm>
          <a:solidFill>
            <a:srgbClr val="DD640C"/>
          </a:solidFill>
        </p:spPr>
        <p:txBody>
          <a:bodyPr lIns="107988" tIns="251976" rIns="107988" bIns="251976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358776" y="2751936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8780465" y="2934378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741976"/>
      </p:ext>
    </p:extLst>
  </p:cSld>
  <p:clrMapOvr>
    <a:masterClrMapping/>
  </p:clrMapOvr>
  <p:transition spd="slow"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265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344083" indent="-197624">
              <a:buClr>
                <a:schemeClr val="accent1"/>
              </a:buClr>
              <a:buFont typeface="Verdana" pitchFamily="34" charset="0"/>
              <a:buChar char="●"/>
              <a:defRPr/>
            </a:lvl4pPr>
            <a:lvl5pPr marL="1342892" indent="-202386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4852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179393" y="2932117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6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7" y="2926796"/>
            <a:ext cx="8421689" cy="1031637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7" y="3958435"/>
            <a:ext cx="8421689" cy="840025"/>
          </a:xfrm>
        </p:spPr>
        <p:txBody>
          <a:bodyPr rIns="107988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604" y="124782"/>
            <a:ext cx="1403076" cy="84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118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3604262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3604261"/>
            <a:ext cx="8421689" cy="1199516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01630196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2932117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6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2932118"/>
            <a:ext cx="8421689" cy="1026317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5"/>
            <a:ext cx="8421687" cy="840025"/>
          </a:xfrm>
        </p:spPr>
        <p:txBody>
          <a:bodyPr rIns="107988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0679587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3604262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3604261"/>
            <a:ext cx="8421689" cy="1199516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1320265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40"/>
            <a:ext cx="6877050" cy="3563938"/>
          </a:xfrm>
          <a:noFill/>
        </p:spPr>
        <p:txBody>
          <a:bodyPr lIns="0" tIns="0" rIns="0" bIns="0"/>
          <a:lstStyle>
            <a:lvl1pPr marL="358739" indent="-3587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93226"/>
      </p:ext>
    </p:extLst>
  </p:cSld>
  <p:clrMapOvr>
    <a:masterClrMapping/>
  </p:clrMapOvr>
  <p:transition spd="slow">
    <p:wipe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buAutoNum type="arabicPeriod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39914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79983" indent="-179983">
              <a:buClr>
                <a:schemeClr val="accent1"/>
              </a:buClr>
              <a:buFont typeface="Arial" panose="020B0604020202020204" pitchFamily="34" charset="0"/>
              <a:buChar char="■"/>
              <a:defRPr sz="1800" baseline="0"/>
            </a:lvl1pPr>
            <a:lvl2pPr marL="359964" indent="-180958">
              <a:buFont typeface="Arial" panose="020B0604020202020204" pitchFamily="34" charset="0"/>
              <a:buChar char="□"/>
              <a:defRPr sz="1800"/>
            </a:lvl2pPr>
            <a:lvl3pPr marL="539947" indent="-179983">
              <a:buFont typeface="Arial" panose="020B0604020202020204" pitchFamily="34" charset="0"/>
              <a:buChar char="–"/>
              <a:defRPr sz="1800"/>
            </a:lvl3pPr>
            <a:lvl4pPr marL="269975" indent="-269975">
              <a:buFont typeface="+mj-lt"/>
              <a:buAutoNum type="arabicPeriod"/>
              <a:defRPr sz="1800"/>
            </a:lvl4pPr>
            <a:lvl5pPr marL="539947" indent="-269975">
              <a:buFont typeface="+mj-lt"/>
              <a:buAutoNum type="alphaLcParenR"/>
              <a:defRPr sz="1800"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719202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9" y="1239837"/>
            <a:ext cx="33496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5" y="1239837"/>
            <a:ext cx="33496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315302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0" y="1239837"/>
            <a:ext cx="15843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0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9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7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001823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0" y="1671653"/>
            <a:ext cx="1584325" cy="31321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0" y="1671653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9" y="1671653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7" y="1671653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80" y="1239842"/>
            <a:ext cx="1584325" cy="287797"/>
          </a:xfrm>
          <a:solidFill>
            <a:schemeClr val="accent1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80" y="1239842"/>
            <a:ext cx="1584325" cy="287797"/>
          </a:xfrm>
          <a:solidFill>
            <a:schemeClr val="accent2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7" y="1239842"/>
            <a:ext cx="1584325" cy="287797"/>
          </a:xfrm>
          <a:solidFill>
            <a:schemeClr val="accent3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7" y="1239842"/>
            <a:ext cx="1584325" cy="287797"/>
          </a:xfrm>
          <a:solidFill>
            <a:schemeClr val="accent4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446169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7" y="1239837"/>
            <a:ext cx="5111751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9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919764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79983" indent="-179983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59964" indent="-180958">
              <a:buFont typeface="Arial" panose="020B0604020202020204" pitchFamily="34" charset="0"/>
              <a:buChar char="□"/>
              <a:defRPr/>
            </a:lvl2pPr>
            <a:lvl3pPr marL="539947" indent="-179983">
              <a:buFont typeface="Arial" panose="020B0604020202020204" pitchFamily="34" charset="0"/>
              <a:buChar char="–"/>
              <a:defRPr/>
            </a:lvl3pPr>
            <a:lvl4pPr marL="269975" indent="-269975">
              <a:buFont typeface="+mj-lt"/>
              <a:buAutoNum type="arabicPeriod"/>
              <a:defRPr/>
            </a:lvl4pPr>
            <a:lvl5pPr marL="539947" indent="-269975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4" y="1239837"/>
            <a:ext cx="3348037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340972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6" y="1239837"/>
            <a:ext cx="15843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68212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9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907445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179390" y="2932117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8" y="5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2932117"/>
            <a:ext cx="8421685" cy="1871663"/>
          </a:xfrm>
          <a:solidFill>
            <a:srgbClr val="DD640C"/>
          </a:solidFill>
        </p:spPr>
        <p:txBody>
          <a:bodyPr lIns="107988" tIns="251976" rIns="107988" bIns="251976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358776" y="2751936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8780465" y="2934378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529704"/>
      </p:ext>
    </p:extLst>
  </p:cSld>
  <p:clrMapOvr>
    <a:masterClrMapping/>
  </p:clrMapOvr>
  <p:transition spd="slow">
    <p:wipe dir="d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FF3B25-51B2-40FD-A0A9-AD78C5B18266}" type="slidenum">
              <a:rPr lang="de-DE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026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344083" indent="-197624">
              <a:buClr>
                <a:schemeClr val="accent1"/>
              </a:buClr>
              <a:buFont typeface="Verdana" pitchFamily="34" charset="0"/>
              <a:buChar char="●"/>
              <a:defRPr/>
            </a:lvl4pPr>
            <a:lvl5pPr marL="1342892" indent="-202386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39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9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5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0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0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9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7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7" y="1239837"/>
            <a:ext cx="5111751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9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4" y="1239837"/>
            <a:ext cx="3348037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6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2" y="1"/>
            <a:ext cx="7238834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80" y="108001"/>
            <a:ext cx="6877051" cy="927588"/>
          </a:xfrm>
          <a:prstGeom prst="rect">
            <a:avLst/>
          </a:prstGeom>
        </p:spPr>
        <p:txBody>
          <a:bodyPr vert="horz" lIns="0" tIns="143987" rIns="0" bIns="0" rtlCol="0" anchor="t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80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5" y="4155928"/>
            <a:ext cx="1547813" cy="467268"/>
          </a:xfrm>
          <a:prstGeom prst="rect">
            <a:avLst/>
          </a:prstGeom>
        </p:spPr>
        <p:txBody>
          <a:bodyPr vert="horz" lIns="107988" tIns="0" rIns="0" bIns="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Thorsten</a:t>
            </a:r>
            <a:r>
              <a:rPr lang="en-US" sz="500"/>
              <a:t> </a:t>
            </a:r>
            <a:r>
              <a:rPr lang="en-US"/>
              <a:t>Papenbrock, PhD Candidate, </a:t>
            </a:r>
            <a:br>
              <a:rPr lang="en-US"/>
            </a:br>
            <a:r>
              <a:rPr lang="en-US"/>
              <a:t>9</a:t>
            </a:r>
            <a:r>
              <a:rPr lang="en-US" baseline="30000"/>
              <a:t>th</a:t>
            </a:r>
            <a:r>
              <a:rPr lang="en-US"/>
              <a:t> of October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5" y="3562457"/>
            <a:ext cx="1547813" cy="521465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/>
              <a:t>Data Profiling in Metanome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5" y="4623195"/>
            <a:ext cx="1547813" cy="180580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</a:t>
            </a:r>
            <a:fld id="{91D913BA-B0D8-4B51-9328-DFAA0B370309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6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6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6" y="826442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6" y="2391732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2" y="1031579"/>
            <a:ext cx="7238834" cy="2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pic>
        <p:nvPicPr>
          <p:cNvPr id="65" name="Picture 2" descr="Z:\home\thorsten\Data\Arbeitsbereich\Ausbildung\Forscher\Vorlagen\UMR\Logo\UMR_Logo_sw.em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40" y="293782"/>
            <a:ext cx="1439233" cy="49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50" r:id="rId3"/>
    <p:sldLayoutId id="2147483664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3" r:id="rId11"/>
  </p:sldLayoutIdLst>
  <p:hf hdr="0"/>
  <p:txStyles>
    <p:titleStyle>
      <a:lvl1pPr algn="l" defTabSz="91431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58" indent="-180958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964" indent="-179983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09" indent="-179983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69975" indent="-269975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39947" indent="-269975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1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31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31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9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2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80" y="108001"/>
            <a:ext cx="6877051" cy="927588"/>
          </a:xfrm>
          <a:prstGeom prst="rect">
            <a:avLst/>
          </a:prstGeom>
        </p:spPr>
        <p:txBody>
          <a:bodyPr vert="horz" lIns="0" tIns="0" rIns="0" bIns="179983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80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5" y="4155928"/>
            <a:ext cx="1547813" cy="467268"/>
          </a:xfrm>
          <a:prstGeom prst="rect">
            <a:avLst/>
          </a:prstGeom>
        </p:spPr>
        <p:txBody>
          <a:bodyPr vert="horz" lIns="107988" tIns="0" rIns="0" bIns="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323232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5" y="3562457"/>
            <a:ext cx="1547813" cy="521465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>
                <a:solidFill>
                  <a:srgbClr val="323232"/>
                </a:solidFill>
                <a:latin typeface="Arial" charset="0"/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5" y="4623195"/>
            <a:ext cx="1547813" cy="180580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E817DD-779E-4F47-8E5D-BBBE19EC9FB5}" type="slidenum">
              <a:rPr lang="de-DE" smtClean="0">
                <a:solidFill>
                  <a:srgbClr val="323232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DE">
              <a:solidFill>
                <a:srgbClr val="323232"/>
              </a:solidFill>
              <a:latin typeface="Arial" charset="0"/>
            </a:endParaRP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6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6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6" y="826442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6" y="2391732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2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3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4" r:id="rId17"/>
  </p:sldLayoutIdLst>
  <p:transition>
    <p:fade/>
  </p:transition>
  <p:hf hdr="0" dt="0"/>
  <p:txStyles>
    <p:titleStyle>
      <a:lvl1pPr algn="l" defTabSz="91431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58" indent="-180958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964" indent="-179983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09" indent="-179983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69975" indent="-269975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39947" indent="-269975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9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2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80" y="108001"/>
            <a:ext cx="6877051" cy="927588"/>
          </a:xfrm>
          <a:prstGeom prst="rect">
            <a:avLst/>
          </a:prstGeom>
        </p:spPr>
        <p:txBody>
          <a:bodyPr vert="horz" lIns="0" tIns="0" rIns="0" bIns="179983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80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5" y="4155928"/>
            <a:ext cx="1547813" cy="467268"/>
          </a:xfrm>
          <a:prstGeom prst="rect">
            <a:avLst/>
          </a:prstGeom>
        </p:spPr>
        <p:txBody>
          <a:bodyPr vert="horz" lIns="107988" tIns="0" rIns="0" bIns="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323232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5" y="3562457"/>
            <a:ext cx="1547813" cy="521465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>
                <a:solidFill>
                  <a:srgbClr val="323232"/>
                </a:solidFill>
                <a:latin typeface="Arial" charset="0"/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5" y="4623195"/>
            <a:ext cx="1547813" cy="180580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E817DD-779E-4F47-8E5D-BBBE19EC9FB5}" type="slidenum">
              <a:rPr lang="de-DE" smtClean="0">
                <a:solidFill>
                  <a:srgbClr val="323232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DE">
              <a:solidFill>
                <a:srgbClr val="323232"/>
              </a:solidFill>
              <a:latin typeface="Arial" charset="0"/>
            </a:endParaRP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6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6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6" y="826442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6" y="2391732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2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76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2" r:id="rId16"/>
    <p:sldLayoutId id="2147483703" r:id="rId17"/>
  </p:sldLayoutIdLst>
  <p:transition>
    <p:fade/>
  </p:transition>
  <p:hf hdr="0" dt="0"/>
  <p:txStyles>
    <p:titleStyle>
      <a:lvl1pPr algn="l" defTabSz="91431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58" indent="-180958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964" indent="-179983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09" indent="-179983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69975" indent="-269975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39947" indent="-269975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9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data.rmv.de/site/start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deutschebahn.com/dataset/data-haltestellen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rmv.de/site/start.html" TargetMode="External"/><Relationship Id="rId2" Type="http://schemas.openxmlformats.org/officeDocument/2006/relationships/hyperlink" Target="https://data.deutschebahn.com/dataset/data-haltestellen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Z:\home\thorsten\Desktop\VL_Data_Integration\Images\Integration.jpe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 r="748" b="3022"/>
          <a:stretch/>
        </p:blipFill>
        <p:spPr bwMode="auto">
          <a:xfrm>
            <a:off x="-1" y="-3045"/>
            <a:ext cx="9144001" cy="514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rapezoid 1"/>
          <p:cNvSpPr/>
          <p:nvPr/>
        </p:nvSpPr>
        <p:spPr bwMode="gray">
          <a:xfrm rot="10800000">
            <a:off x="3245377" y="0"/>
            <a:ext cx="2665796" cy="626916"/>
          </a:xfrm>
          <a:prstGeom prst="trapezoid">
            <a:avLst>
              <a:gd name="adj" fmla="val 105221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1800" dirty="0"/>
              <a:t>T Square</a:t>
            </a:r>
            <a:br>
              <a:rPr lang="de-DE" sz="1800" dirty="0"/>
            </a:br>
            <a:r>
              <a:rPr lang="de-DE" sz="2300" dirty="0"/>
              <a:t>Project </a:t>
            </a:r>
            <a:r>
              <a:rPr lang="de-DE" sz="2300" dirty="0" err="1"/>
              <a:t>Step</a:t>
            </a:r>
            <a:r>
              <a:rPr lang="de-DE" sz="2300" dirty="0"/>
              <a:t> 1: </a:t>
            </a:r>
            <a:r>
              <a:rPr lang="de-DE" sz="2300" dirty="0" err="1"/>
              <a:t>Preparation</a:t>
            </a:r>
            <a:r>
              <a:rPr lang="de-DE" sz="2300" dirty="0"/>
              <a:t> </a:t>
            </a:r>
            <a:br>
              <a:rPr lang="de-DE" sz="2300" dirty="0"/>
            </a:br>
            <a:endParaRPr lang="de-DE" sz="2300" dirty="0"/>
          </a:p>
        </p:txBody>
      </p:sp>
      <p:sp>
        <p:nvSpPr>
          <p:cNvPr id="8" name="Untertitel 3"/>
          <p:cNvSpPr txBox="1">
            <a:spLocks/>
          </p:cNvSpPr>
          <p:nvPr/>
        </p:nvSpPr>
        <p:spPr>
          <a:xfrm>
            <a:off x="3796346" y="4011914"/>
            <a:ext cx="4892676" cy="771445"/>
          </a:xfrm>
          <a:prstGeom prst="rect">
            <a:avLst/>
          </a:prstGeom>
        </p:spPr>
        <p:txBody>
          <a:bodyPr lIns="91432" tIns="45716" rIns="91432" bIns="45716"/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br>
              <a:rPr lang="de-DE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Timo Scheerer, Timo </a:t>
            </a:r>
            <a:r>
              <a:rPr lang="de-DE" dirty="0" err="1">
                <a:solidFill>
                  <a:schemeClr val="bg1"/>
                </a:solidFill>
              </a:rPr>
              <a:t>Büchert</a:t>
            </a:r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11" name="Picture 2" descr="Z:\home\thorsten\Data\Arbeitsbereich\Ausbildung\Forscher\Vorlagen\UMR\Logo\UMR_Logo_sw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124" y="42295"/>
            <a:ext cx="1439233" cy="49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61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40AD28-38E4-367A-FF09-7005CDA60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>
                <a:hlinkClick r:id="rId2"/>
              </a:rPr>
              <a:t>https://opendata.rmv.de/site/start.html</a:t>
            </a:r>
            <a:endParaRPr lang="x-non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</a:t>
            </a:r>
            <a:r>
              <a:rPr lang="en-DE" dirty="0"/>
              <a:t>odo: Beschreibung einfügen Timo B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75A12-7548-59F4-2464-2142F145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Documentation dataset</a:t>
            </a:r>
            <a:br>
              <a:rPr lang="en-DE" dirty="0"/>
            </a:br>
            <a:r>
              <a:rPr lang="en-DE" dirty="0"/>
              <a:t>RMV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AC2DB-A633-C664-2CFA-19B9E0FCC13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F6532-30F9-D425-AB12-F5078854DB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72E3B-560C-679D-B269-B1E31BEFB6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842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40AD28-38E4-367A-FF09-7005CDA60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>
                <a:hlinkClick r:id="rId2"/>
              </a:rPr>
              <a:t>https://data.deutschebahn.com/dataset/data-haltestellen.html</a:t>
            </a:r>
            <a:endParaRPr lang="x-non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</a:t>
            </a:r>
            <a:r>
              <a:rPr lang="en-DE" dirty="0"/>
              <a:t>odo: Beschreibung übernehmen (von Website) Timo B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75A12-7548-59F4-2464-2142F145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Documentation dataset</a:t>
            </a:r>
            <a:br>
              <a:rPr lang="en-DE" dirty="0"/>
            </a:br>
            <a:r>
              <a:rPr lang="en-DE" dirty="0"/>
              <a:t>DB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AC2DB-A633-C664-2CFA-19B9E0FCC13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F6532-30F9-D425-AB12-F5078854DB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72E3B-560C-679D-B269-B1E31BEFB6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184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67FB30-54A0-57C6-8D13-23B6757629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Identification of stations pairs where it is possible to change from RMV to DB operated services by foot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This includes</a:t>
            </a:r>
          </a:p>
          <a:p>
            <a:pPr marL="466708" lvl="1" indent="-285750">
              <a:buFont typeface="Arial" panose="020B0604020202020204" pitchFamily="34" charset="0"/>
              <a:buChar char="•"/>
            </a:pPr>
            <a:r>
              <a:rPr lang="en-DE" dirty="0"/>
              <a:t>Finding possible candidate clusters for further evaluation</a:t>
            </a:r>
          </a:p>
          <a:p>
            <a:pPr marL="466708" lvl="1" indent="-285750">
              <a:buFont typeface="Arial" panose="020B0604020202020204" pitchFamily="34" charset="0"/>
              <a:buChar char="•"/>
            </a:pPr>
            <a:r>
              <a:rPr lang="en-DE" dirty="0"/>
              <a:t>Calculation of distances within the defined clusters</a:t>
            </a:r>
          </a:p>
          <a:p>
            <a:pPr marL="466708" lvl="1" indent="-285750">
              <a:buFont typeface="Arial" panose="020B0604020202020204" pitchFamily="34" charset="0"/>
              <a:buChar char="•"/>
            </a:pPr>
            <a:r>
              <a:rPr lang="en-DE" dirty="0"/>
              <a:t>Differentiation between nearby or equal stations based on prev. steps</a:t>
            </a:r>
          </a:p>
          <a:p>
            <a:pPr marL="645714" lvl="2" indent="-285750">
              <a:buFont typeface="Arial" panose="020B0604020202020204" pitchFamily="34" charset="0"/>
              <a:buChar char="•"/>
            </a:pPr>
            <a:r>
              <a:rPr lang="en-DE" dirty="0"/>
              <a:t>Equal: RMV Marburg Hauptbahnhof = DB Marburg (Lahn)</a:t>
            </a:r>
          </a:p>
          <a:p>
            <a:pPr marL="645714" lvl="2" indent="-285750">
              <a:buFont typeface="Arial" panose="020B0604020202020204" pitchFamily="34" charset="0"/>
              <a:buChar char="•"/>
            </a:pPr>
            <a:r>
              <a:rPr lang="en-DE" dirty="0"/>
              <a:t>Nearby: RMV Marburg Hbf Ost / Ortenbergsteg 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≙ </a:t>
            </a:r>
            <a:r>
              <a:rPr lang="en-DE" dirty="0"/>
              <a:t>DB Marburg (Lahn)</a:t>
            </a:r>
          </a:p>
          <a:p>
            <a:pPr marL="466708" lvl="1" indent="-285750">
              <a:buFont typeface="Arial" panose="020B0604020202020204" pitchFamily="34" charset="0"/>
              <a:buChar char="•"/>
            </a:pPr>
            <a:r>
              <a:rPr lang="en-DE" dirty="0"/>
              <a:t>Differentiation between possibility and best choice</a:t>
            </a:r>
          </a:p>
          <a:p>
            <a:pPr marL="645714" lvl="2" indent="-285750">
              <a:buFont typeface="Arial" panose="020B0604020202020204" pitchFamily="34" charset="0"/>
              <a:buChar char="•"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8BE220-475E-E523-E9EA-B62448FF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Draft of your showcase</a:t>
            </a:r>
            <a:br>
              <a:rPr lang="en-GB" dirty="0"/>
            </a:br>
            <a:br>
              <a:rPr lang="en-GB" dirty="0"/>
            </a:b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CCE99-E9BE-8B2E-B46A-F7B39C0DAB1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Speaker, Job Description, Date if needed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F3F44-E6BC-9542-3B2D-A83F6384EA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557FC-C360-7858-D65B-AD09089D3C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493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5A25EF-9C8B-CCC5-394B-F8AD9473D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>
                <a:ea typeface="Verdana"/>
              </a:rPr>
              <a:t>  </a:t>
            </a:r>
            <a:endParaRPr lang="de-DE" dirty="0">
              <a:ea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480E39-215E-5C58-F3A9-FD303938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ER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7AB18-5D37-C638-3978-33BF5D1A15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07B56-90D5-AECA-7B16-57FEF11BFF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8976E-5C2C-39C3-DF12-553D8A92F3B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  <p:pic>
        <p:nvPicPr>
          <p:cNvPr id="7" name="Grafik 7" descr="Ein Bild, das Tisch enthält.&#10;&#10;Beschreibung automatisch generiert.">
            <a:extLst>
              <a:ext uri="{FF2B5EF4-FFF2-40B4-BE49-F238E27FC236}">
                <a16:creationId xmlns:a16="http://schemas.microsoft.com/office/drawing/2014/main" id="{D7A1BF2E-9D87-3320-1A52-106BA924F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20" y="1509291"/>
            <a:ext cx="7989276" cy="208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0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E43F1B-C93E-F2AE-143B-EC9867D4D8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DB: </a:t>
            </a:r>
            <a:r>
              <a:rPr lang="x-none">
                <a:hlinkClick r:id="rId2"/>
              </a:rPr>
              <a:t>https://data.deutschebahn.com/dataset/data-haltestellen.html</a:t>
            </a:r>
            <a:endParaRPr lang="x-none"/>
          </a:p>
          <a:p>
            <a:r>
              <a:rPr lang="en-DE" dirty="0"/>
              <a:t>RMV: </a:t>
            </a:r>
            <a:r>
              <a:rPr lang="x-none">
                <a:hlinkClick r:id="rId3"/>
              </a:rPr>
              <a:t>https://opendata.rmv.de/site/start.html</a:t>
            </a:r>
            <a:endParaRPr lang="x-none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1F076E-D23B-0718-DE4A-530D3E90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Links to the datasets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1046C-4842-AF30-07A2-513200CBC15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85ABB-30B1-0E7B-B8ED-87009644924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C98B6-EDE6-ACAD-AA94-F688802D3F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43236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b6f9ffa39fde46321999f7d10a10dca1efebed"/>
  <p:tag name="ISPRING_RESOURCE_PATHS_HASH_2" val="1d4ea8cdf0e6aa9b2a4f9839c58a1f77b5ed36"/>
</p:tagLst>
</file>

<file path=ppt/theme/theme1.xml><?xml version="1.0" encoding="utf-8"?>
<a:theme xmlns:a="http://schemas.openxmlformats.org/drawingml/2006/main" name="TEMPLATE_HPI_09_EXP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1_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9C4A5A5C-4891-4785-9CBB-3B109B5C6995}" vid="{991A455F-F1D0-4F88-BD30-13324C48B4F7}"/>
    </a:ext>
  </a:extLst>
</a:theme>
</file>

<file path=ppt/theme/theme3.xml><?xml version="1.0" encoding="utf-8"?>
<a:theme xmlns:a="http://schemas.openxmlformats.org/drawingml/2006/main" name="2_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9C4A5A5C-4891-4785-9CBB-3B109B5C6995}" vid="{991A455F-F1D0-4F88-BD30-13324C48B4F7}"/>
    </a:ext>
  </a:extLst>
</a:theme>
</file>

<file path=ppt/theme/theme4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TEMPLATE_HPI_09_EXP</Template>
  <TotalTime>24</TotalTime>
  <Words>257</Words>
  <Application>Microsoft Office PowerPoint</Application>
  <PresentationFormat>Bildschirmpräsentation (16:9)</PresentationFormat>
  <Paragraphs>38</Paragraphs>
  <Slides>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TEMPLATE_HPI_09_EXP</vt:lpstr>
      <vt:lpstr>1_HPI PPT-Template</vt:lpstr>
      <vt:lpstr>2_HPI PPT-Template</vt:lpstr>
      <vt:lpstr>T Square Project Step 1: Preparation  </vt:lpstr>
      <vt:lpstr>Documentation dataset RMV</vt:lpstr>
      <vt:lpstr>Documentation dataset DB</vt:lpstr>
      <vt:lpstr>Draft of your showcase  </vt:lpstr>
      <vt:lpstr>ER Model</vt:lpstr>
      <vt:lpstr>Links to the datasets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Profiling in Metanome</dc:title>
  <dc:creator>Tody</dc:creator>
  <cp:lastModifiedBy>Büchert, Timo</cp:lastModifiedBy>
  <cp:revision>1758</cp:revision>
  <cp:lastPrinted>2014-05-07T12:19:03Z</cp:lastPrinted>
  <dcterms:created xsi:type="dcterms:W3CDTF">2014-09-22T06:54:00Z</dcterms:created>
  <dcterms:modified xsi:type="dcterms:W3CDTF">2023-05-10T14:15:16Z</dcterms:modified>
</cp:coreProperties>
</file>