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5" r:id="rId3"/>
  </p:sldMasterIdLst>
  <p:notesMasterIdLst>
    <p:notesMasterId r:id="rId10"/>
  </p:notesMasterIdLst>
  <p:handoutMasterIdLst>
    <p:handoutMasterId r:id="rId11"/>
  </p:handoutMasterIdLst>
  <p:sldIdLst>
    <p:sldId id="352" r:id="rId4"/>
    <p:sldId id="535" r:id="rId5"/>
    <p:sldId id="537" r:id="rId6"/>
    <p:sldId id="538" r:id="rId7"/>
    <p:sldId id="539" r:id="rId8"/>
    <p:sldId id="540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8FE4FF"/>
    <a:srgbClr val="006C8E"/>
    <a:srgbClr val="0095C4"/>
    <a:srgbClr val="00AFE6"/>
    <a:srgbClr val="BC9DFB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A860-89B7-6EFB-B2D3-9CC4F921B04F}" v="682" dt="2023-06-06T17:48:38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1290" autoAdjust="0"/>
  </p:normalViewPr>
  <p:slideViewPr>
    <p:cSldViewPr snapToObjects="1" showGuides="1">
      <p:cViewPr varScale="1">
        <p:scale>
          <a:sx n="124" d="100"/>
          <a:sy n="124" d="100"/>
        </p:scale>
        <p:origin x="960" y="23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02" d="100"/>
          <a:sy n="102" d="100"/>
        </p:scale>
        <p:origin x="-3174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6300" y="885825"/>
            <a:ext cx="5576888" cy="31369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31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1434" indent="-171434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327" indent="-179371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1285" indent="-180958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66675" indent="-266675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49219" indent="-18572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92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2"/>
            <a:ext cx="8785098" cy="1380489"/>
          </a:xfrm>
          <a:solidFill>
            <a:schemeClr val="accent4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251976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3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13579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788512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81297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74"/>
      </p:ext>
    </p:extLst>
  </p:cSld>
  <p:clrMapOvr>
    <a:masterClrMapping/>
  </p:clrMapOvr>
  <p:transition spd="slow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4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2671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821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255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504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926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1223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6886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646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1976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8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163019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06795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1320265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3226"/>
      </p:ext>
    </p:extLst>
  </p:cSld>
  <p:clrMapOvr>
    <a:masterClrMapping/>
  </p:clrMapOvr>
  <p:transition spd="slow"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91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19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1530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182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6169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9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59964" indent="-180958">
              <a:buFont typeface="Arial" panose="020B0604020202020204" pitchFamily="34" charset="0"/>
              <a:buChar char="□"/>
              <a:defRPr/>
            </a:lvl2pPr>
            <a:lvl3pPr marL="539947" indent="-179983">
              <a:buFont typeface="Arial" panose="020B0604020202020204" pitchFamily="34" charset="0"/>
              <a:buChar char="–"/>
              <a:defRPr/>
            </a:lvl3pPr>
            <a:lvl4pPr marL="269975" indent="-269975">
              <a:buFont typeface="+mj-lt"/>
              <a:buAutoNum type="arabicPeriod"/>
              <a:defRPr/>
            </a:lvl4pPr>
            <a:lvl5pPr marL="539947" indent="-269975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4097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212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44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29704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2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‹Nr.›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143987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Thorsten</a:t>
            </a:r>
            <a:r>
              <a:rPr lang="en-US" sz="500"/>
              <a:t> </a:t>
            </a:r>
            <a:r>
              <a:rPr lang="en-US"/>
              <a:t>Papenbrock, PhD Candidate, </a:t>
            </a:r>
            <a:br>
              <a:rPr lang="en-US"/>
            </a:br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of October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Data Profiling in Metanome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40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</p:sldLayoutIdLst>
  <p:hf hdr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4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home\thorsten\Desktop\VL_Data_Integration\Images\Integration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5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 bwMode="gray">
          <a:xfrm rot="10800000">
            <a:off x="3245377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T Square</a:t>
            </a:r>
            <a:br>
              <a:rPr lang="de-DE" sz="1800" dirty="0"/>
            </a:br>
            <a:r>
              <a:rPr lang="de-DE" sz="2300" dirty="0"/>
              <a:t>Project </a:t>
            </a:r>
            <a:r>
              <a:rPr lang="de-DE" sz="2300" dirty="0" err="1"/>
              <a:t>Step</a:t>
            </a:r>
            <a:r>
              <a:rPr lang="de-DE" sz="2300" dirty="0"/>
              <a:t> 2: Integration</a:t>
            </a:r>
          </a:p>
        </p:txBody>
      </p:sp>
      <p:sp>
        <p:nvSpPr>
          <p:cNvPr id="8" name="Untertitel 3"/>
          <p:cNvSpPr txBox="1">
            <a:spLocks/>
          </p:cNvSpPr>
          <p:nvPr/>
        </p:nvSpPr>
        <p:spPr>
          <a:xfrm>
            <a:off x="3796346" y="4011914"/>
            <a:ext cx="4892676" cy="771445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Timo Scheerer, Timo </a:t>
            </a:r>
            <a:r>
              <a:rPr lang="de-DE" dirty="0" err="1">
                <a:solidFill>
                  <a:schemeClr val="bg1"/>
                </a:solidFill>
              </a:rPr>
              <a:t>Büchert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4" y="42295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Filling the DB and RMV tables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Cluster relevant transfer option candidates using the city associated to the RMV and DB stations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Calculate distances within clusters and fill the table if distance is below threshold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Identification of identical stations</a:t>
            </a:r>
          </a:p>
          <a:p>
            <a:pPr marL="408940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Filter by distance (lower threshold)</a:t>
            </a:r>
            <a:endParaRPr lang="en-US" sz="1000" dirty="0">
              <a:ea typeface="Verdana"/>
            </a:endParaRPr>
          </a:p>
          <a:p>
            <a:pPr marL="408940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String similarity of the station names</a:t>
            </a:r>
            <a:endParaRPr lang="en-US" sz="1000" dirty="0">
              <a:ea typeface="Verdana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Identification of best options</a:t>
            </a:r>
            <a:endParaRPr lang="en-US" sz="1000" dirty="0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Integration Pipeline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84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GB" dirty="0"/>
              <a:t>For each DB station we search for RMV stations in the same city</a:t>
            </a:r>
            <a:endParaRPr lang="en-GB">
              <a:ea typeface="Verdana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dirty="0"/>
              <a:t>One word city names like 'Marburg' are easy wins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GB" dirty="0"/>
              <a:t>Cities like 'Frankfurt </a:t>
            </a:r>
            <a:r>
              <a:rPr lang="en-GB" dirty="0" err="1"/>
              <a:t>a.M.</a:t>
            </a:r>
            <a:r>
              <a:rPr lang="en-GB" dirty="0"/>
              <a:t>' have different string representations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GB" dirty="0"/>
              <a:t>If no exact match is found candidates are searched and best is used</a:t>
            </a:r>
            <a:endParaRPr lang="en-US" dirty="0"/>
          </a:p>
          <a:p>
            <a:pPr marL="359410" lvl="2" indent="-180340">
              <a:buClr>
                <a:srgbClr val="B1063A"/>
              </a:buClr>
              <a:buFont typeface="Arial,Sans-Serif"/>
              <a:buChar char="•"/>
            </a:pPr>
            <a:r>
              <a:rPr lang="en-GB" dirty="0"/>
              <a:t>Candidates...</a:t>
            </a:r>
            <a:endParaRPr lang="en-US">
              <a:ea typeface="Verdana"/>
            </a:endParaRPr>
          </a:p>
          <a:p>
            <a:pPr marL="537845" lvl="3" indent="-180340">
              <a:buClr>
                <a:srgbClr val="B1063A"/>
              </a:buClr>
              <a:buFont typeface="Arial,Sans-Serif"/>
              <a:buChar char="•"/>
            </a:pPr>
            <a:r>
              <a:rPr lang="en-GB" dirty="0"/>
              <a:t>… have common 4 char prefix</a:t>
            </a:r>
            <a:endParaRPr lang="en-US" dirty="0">
              <a:ea typeface="Verdana"/>
            </a:endParaRPr>
          </a:p>
          <a:p>
            <a:pPr marL="537845" lvl="3" indent="-180340">
              <a:buFont typeface="Arial,Sans-Serif"/>
              <a:buChar char="•"/>
            </a:pPr>
            <a:r>
              <a:rPr lang="en-GB" dirty="0"/>
              <a:t>… have a </a:t>
            </a:r>
            <a:r>
              <a:rPr lang="en-GB" dirty="0" err="1"/>
              <a:t>Levenshtein</a:t>
            </a:r>
            <a:r>
              <a:rPr lang="en-GB" dirty="0"/>
              <a:t> distance below 6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 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/>
              <a:t>city</a:t>
            </a:r>
            <a:r>
              <a:rPr lang="de-DE" dirty="0"/>
              <a:t> </a:t>
            </a:r>
            <a:r>
              <a:rPr lang="de-DE" dirty="0" err="1"/>
              <a:t>names</a:t>
            </a:r>
            <a:endParaRPr lang="en-US" dirty="0" err="1"/>
          </a:p>
          <a:p>
            <a:endParaRPr lang="en-DE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890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endParaRPr lang="en-GB" dirty="0">
              <a:ea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stations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 err="1">
              <a:ea typeface="Verdana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056E934-5BC1-0A7D-8A13-6FBBE3374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93738"/>
              </p:ext>
            </p:extLst>
          </p:nvPr>
        </p:nvGraphicFramePr>
        <p:xfrm>
          <a:off x="635894" y="2446985"/>
          <a:ext cx="6961923" cy="1478277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783168">
                  <a:extLst>
                    <a:ext uri="{9D8B030D-6E8A-4147-A177-3AD203B41FA5}">
                      <a16:colId xmlns:a16="http://schemas.microsoft.com/office/drawing/2014/main" val="726253425"/>
                    </a:ext>
                  </a:extLst>
                </a:gridCol>
                <a:gridCol w="3178755">
                  <a:extLst>
                    <a:ext uri="{9D8B030D-6E8A-4147-A177-3AD203B41FA5}">
                      <a16:colId xmlns:a16="http://schemas.microsoft.com/office/drawing/2014/main" val="3954886685"/>
                    </a:ext>
                  </a:extLst>
                </a:gridCol>
              </a:tblGrid>
              <a:tr h="3622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RMV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6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Verdana"/>
                        </a:rPr>
                        <a:t>Marburg Hauptbahnhof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Marburg(Lahn)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115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/>
                        <a:t>Marburg Südbahnhof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Verdana"/>
                        </a:rPr>
                        <a:t>Marburg Süd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753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/>
                        <a:t>Frankfurt (Main) Hauptwache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Verdana"/>
                        </a:rPr>
                        <a:t>Frankfurt(M)Hauptwache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8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Take all stations in a specific range as equality candidates</a:t>
            </a: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Take the station names and remove parts between brackets</a:t>
            </a:r>
            <a:endParaRPr lang="en-GB" dirty="0"/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Compute three </a:t>
            </a:r>
            <a:r>
              <a:rPr lang="en-GB" dirty="0" err="1">
                <a:ea typeface="Verdana"/>
              </a:rPr>
              <a:t>Levenshtein</a:t>
            </a:r>
            <a:r>
              <a:rPr lang="en-GB" dirty="0">
                <a:ea typeface="Verdana"/>
              </a:rPr>
              <a:t> distances and take the minimum</a:t>
            </a:r>
            <a:endParaRPr lang="en-GB" dirty="0"/>
          </a:p>
          <a:p>
            <a:pPr marL="359410" lvl="2" indent="-180340">
              <a:buFont typeface="Arial,Sans-Serif"/>
              <a:buChar char="•"/>
            </a:pPr>
            <a:r>
              <a:rPr lang="en-GB" dirty="0">
                <a:ea typeface="Verdana"/>
              </a:rPr>
              <a:t>Take RMV station name and append 'Bahnhof' to DB station name</a:t>
            </a:r>
          </a:p>
          <a:p>
            <a:pPr marL="359410" lvl="2" indent="-180340">
              <a:buFont typeface="Arial,Sans-Serif"/>
              <a:buChar char="•"/>
            </a:pPr>
            <a:r>
              <a:rPr lang="en-GB" dirty="0">
                <a:ea typeface="Verdana"/>
              </a:rPr>
              <a:t>Take RMV station name and append '</a:t>
            </a:r>
            <a:r>
              <a:rPr lang="en-GB" err="1">
                <a:ea typeface="Verdana"/>
              </a:rPr>
              <a:t>Hauptbahnhof</a:t>
            </a:r>
            <a:r>
              <a:rPr lang="en-GB" dirty="0">
                <a:ea typeface="Verdana"/>
              </a:rPr>
              <a:t>' to DB station name</a:t>
            </a:r>
          </a:p>
          <a:p>
            <a:pPr marL="359410" lvl="2" indent="-180340">
              <a:buFont typeface="Arial,Sans-Serif"/>
              <a:buChar char="•"/>
            </a:pPr>
            <a:r>
              <a:rPr lang="en-GB" dirty="0">
                <a:ea typeface="Verdana"/>
              </a:rPr>
              <a:t>Take RMV station name and DB station name</a:t>
            </a:r>
          </a:p>
          <a:p>
            <a:pPr marL="180340" lvl="1" indent="-180340">
              <a:buFont typeface="Arial,Sans-Serif"/>
              <a:buChar char="•"/>
            </a:pPr>
            <a:r>
              <a:rPr lang="en-GB" dirty="0">
                <a:ea typeface="Verdana"/>
              </a:rPr>
              <a:t>If a pair of stations has a </a:t>
            </a:r>
            <a:r>
              <a:rPr lang="en-GB" dirty="0" err="1">
                <a:ea typeface="Verdana"/>
              </a:rPr>
              <a:t>Levenshtein</a:t>
            </a:r>
            <a:r>
              <a:rPr lang="en-GB" dirty="0">
                <a:ea typeface="Verdana"/>
              </a:rPr>
              <a:t> distance below a certain threshold assume its equal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stations</a:t>
            </a:r>
            <a:r>
              <a:rPr lang="de-DE" dirty="0"/>
              <a:t> </a:t>
            </a:r>
            <a:endParaRPr lang="de-DE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7974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All identical station transfers are best options</a:t>
            </a:r>
            <a:endParaRPr lang="de-DE" dirty="0">
              <a:ea typeface="Verdana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The transfer option with the smallest distance which is no identical station transfer is best option</a:t>
            </a: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Verdana"/>
              </a:rPr>
              <a:t>There may be two best options for one station (one identical and one non-identical)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Options</a:t>
            </a:r>
          </a:p>
        </p:txBody>
      </p:sp>
    </p:spTree>
    <p:extLst>
      <p:ext uri="{BB962C8B-B14F-4D97-AF65-F5344CB8AC3E}">
        <p14:creationId xmlns:p14="http://schemas.microsoft.com/office/powerpoint/2010/main" val="2438526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HPI_09_EXP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3.xml><?xml version="1.0" encoding="utf-8"?>
<a:theme xmlns:a="http://schemas.openxmlformats.org/drawingml/2006/main" name="2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245</TotalTime>
  <Words>81</Words>
  <Application>Microsoft Office PowerPoint</Application>
  <PresentationFormat>Bildschirmpräsentation (16:9)</PresentationFormat>
  <Paragraphs>12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TEMPLATE_HPI_09_EXP</vt:lpstr>
      <vt:lpstr>1_HPI PPT-Template</vt:lpstr>
      <vt:lpstr>2_HPI PPT-Template</vt:lpstr>
      <vt:lpstr>T Square Project Step 2: Integration</vt:lpstr>
      <vt:lpstr>Integration Pipeline</vt:lpstr>
      <vt:lpstr>Clustering by city names </vt:lpstr>
      <vt:lpstr>Identification of similar stations example</vt:lpstr>
      <vt:lpstr>Identification of similar stations </vt:lpstr>
      <vt:lpstr>Best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Büchert, Timo</cp:lastModifiedBy>
  <cp:revision>1912</cp:revision>
  <cp:lastPrinted>2014-05-07T12:19:03Z</cp:lastPrinted>
  <dcterms:created xsi:type="dcterms:W3CDTF">2014-09-22T06:54:00Z</dcterms:created>
  <dcterms:modified xsi:type="dcterms:W3CDTF">2023-06-06T17:49:00Z</dcterms:modified>
</cp:coreProperties>
</file>