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5" r:id="rId3"/>
  </p:sldMasterIdLst>
  <p:notesMasterIdLst>
    <p:notesMasterId r:id="rId10"/>
  </p:notesMasterIdLst>
  <p:handoutMasterIdLst>
    <p:handoutMasterId r:id="rId11"/>
  </p:handoutMasterIdLst>
  <p:sldIdLst>
    <p:sldId id="352" r:id="rId4"/>
    <p:sldId id="535" r:id="rId5"/>
    <p:sldId id="536" r:id="rId6"/>
    <p:sldId id="537" r:id="rId7"/>
    <p:sldId id="538" r:id="rId8"/>
    <p:sldId id="539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8FE4FF"/>
    <a:srgbClr val="006C8E"/>
    <a:srgbClr val="0095C4"/>
    <a:srgbClr val="00AFE6"/>
    <a:srgbClr val="BC9DFB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EBDEE-BFA0-7923-2BB7-EA9454ED1120}" v="7" dt="2023-05-10T14:15:15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1290" autoAdjust="0"/>
  </p:normalViewPr>
  <p:slideViewPr>
    <p:cSldViewPr snapToObjects="1" showGuides="1">
      <p:cViewPr varScale="1">
        <p:scale>
          <a:sx n="124" d="100"/>
          <a:sy n="124" d="100"/>
        </p:scale>
        <p:origin x="960" y="10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02" d="100"/>
          <a:sy n="102" d="100"/>
        </p:scale>
        <p:origin x="-3174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Scheerer" userId="S::scheeret@students.uni-marburg.de::6aa05096-970e-4492-bb75-e2c56c94e72a" providerId="AD" clId="Web-{839EBDEE-BFA0-7923-2BB7-EA9454ED1120}"/>
    <pc:docChg chg="modSld">
      <pc:chgData name="Timo Scheerer" userId="S::scheeret@students.uni-marburg.de::6aa05096-970e-4492-bb75-e2c56c94e72a" providerId="AD" clId="Web-{839EBDEE-BFA0-7923-2BB7-EA9454ED1120}" dt="2023-05-10T14:15:15.091" v="5" actId="20577"/>
      <pc:docMkLst>
        <pc:docMk/>
      </pc:docMkLst>
      <pc:sldChg chg="addSp modSp">
        <pc:chgData name="Timo Scheerer" userId="S::scheeret@students.uni-marburg.de::6aa05096-970e-4492-bb75-e2c56c94e72a" providerId="AD" clId="Web-{839EBDEE-BFA0-7923-2BB7-EA9454ED1120}" dt="2023-05-10T14:15:15.091" v="5" actId="20577"/>
        <pc:sldMkLst>
          <pc:docMk/>
          <pc:sldMk cId="1995707059" sldId="538"/>
        </pc:sldMkLst>
        <pc:spChg chg="mod">
          <ac:chgData name="Timo Scheerer" userId="S::scheeret@students.uni-marburg.de::6aa05096-970e-4492-bb75-e2c56c94e72a" providerId="AD" clId="Web-{839EBDEE-BFA0-7923-2BB7-EA9454ED1120}" dt="2023-05-10T14:15:15.091" v="5" actId="20577"/>
          <ac:spMkLst>
            <pc:docMk/>
            <pc:sldMk cId="1995707059" sldId="538"/>
            <ac:spMk id="2" creationId="{EF5A25EF-9C8B-CCC5-394B-F8AD9473D169}"/>
          </ac:spMkLst>
        </pc:spChg>
        <pc:picChg chg="add mod">
          <ac:chgData name="Timo Scheerer" userId="S::scheeret@students.uni-marburg.de::6aa05096-970e-4492-bb75-e2c56c94e72a" providerId="AD" clId="Web-{839EBDEE-BFA0-7923-2BB7-EA9454ED1120}" dt="2023-05-10T14:15:05.872" v="3" actId="14100"/>
          <ac:picMkLst>
            <pc:docMk/>
            <pc:sldMk cId="1995707059" sldId="538"/>
            <ac:picMk id="7" creationId="{D7A1BF2E-9D87-3320-1A52-106BA924F2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5/11/23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6300" y="885825"/>
            <a:ext cx="5576888" cy="31369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31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1434" indent="-171434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327" indent="-179371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1285" indent="-180958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66675" indent="-266675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49219" indent="-18572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92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2"/>
            <a:ext cx="8785098" cy="1380489"/>
          </a:xfrm>
          <a:solidFill>
            <a:schemeClr val="accent4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251976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3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13579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788512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81297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74"/>
      </p:ext>
    </p:extLst>
  </p:cSld>
  <p:clrMapOvr>
    <a:masterClrMapping/>
  </p:clrMapOvr>
  <p:transition spd="slow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4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2671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821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255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504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926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1223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6886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646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1976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8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163019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06795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1320265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3226"/>
      </p:ext>
    </p:extLst>
  </p:cSld>
  <p:clrMapOvr>
    <a:masterClrMapping/>
  </p:clrMapOvr>
  <p:transition spd="slow"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91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19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1530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182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6169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9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59964" indent="-180958">
              <a:buFont typeface="Arial" panose="020B0604020202020204" pitchFamily="34" charset="0"/>
              <a:buChar char="□"/>
              <a:defRPr/>
            </a:lvl2pPr>
            <a:lvl3pPr marL="539947" indent="-179983">
              <a:buFont typeface="Arial" panose="020B0604020202020204" pitchFamily="34" charset="0"/>
              <a:buChar char="–"/>
              <a:defRPr/>
            </a:lvl3pPr>
            <a:lvl4pPr marL="269975" indent="-269975">
              <a:buFont typeface="+mj-lt"/>
              <a:buAutoNum type="arabicPeriod"/>
              <a:defRPr/>
            </a:lvl4pPr>
            <a:lvl5pPr marL="539947" indent="-269975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4097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212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44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29704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2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143987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Thorsten</a:t>
            </a:r>
            <a:r>
              <a:rPr lang="en-US" sz="500"/>
              <a:t> </a:t>
            </a:r>
            <a:r>
              <a:rPr lang="en-US"/>
              <a:t>Papenbrock, PhD Candidate, </a:t>
            </a:r>
            <a:br>
              <a:rPr lang="en-US"/>
            </a:br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of October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Data Profiling in Metanome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40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</p:sldLayoutIdLst>
  <p:hf hdr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4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deutschebahn.com/dataset/data-haltestellen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rmv.de/site/start.html" TargetMode="External"/><Relationship Id="rId2" Type="http://schemas.openxmlformats.org/officeDocument/2006/relationships/hyperlink" Target="https://data.deutschebahn.com/dataset/data-haltestelle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home\thorsten\Desktop\VL_Data_Integration\Images\Integration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5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 bwMode="gray">
          <a:xfrm rot="10800000">
            <a:off x="3245377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T Square</a:t>
            </a:r>
            <a:br>
              <a:rPr lang="de-DE" sz="1800" dirty="0"/>
            </a:br>
            <a:r>
              <a:rPr lang="de-DE" sz="2300" dirty="0"/>
              <a:t>Project </a:t>
            </a:r>
            <a:r>
              <a:rPr lang="de-DE" sz="2300" dirty="0" err="1"/>
              <a:t>Step</a:t>
            </a:r>
            <a:r>
              <a:rPr lang="de-DE" sz="2300" dirty="0"/>
              <a:t> 1: </a:t>
            </a:r>
            <a:r>
              <a:rPr lang="de-DE" sz="2300" dirty="0" err="1"/>
              <a:t>Preparation</a:t>
            </a:r>
            <a:r>
              <a:rPr lang="de-DE" sz="2300" dirty="0"/>
              <a:t> </a:t>
            </a:r>
            <a:br>
              <a:rPr lang="de-DE" sz="2300" dirty="0"/>
            </a:br>
            <a:endParaRPr lang="de-DE" sz="2300" dirty="0"/>
          </a:p>
        </p:txBody>
      </p:sp>
      <p:sp>
        <p:nvSpPr>
          <p:cNvPr id="8" name="Untertitel 3"/>
          <p:cNvSpPr txBox="1">
            <a:spLocks/>
          </p:cNvSpPr>
          <p:nvPr/>
        </p:nvSpPr>
        <p:spPr>
          <a:xfrm>
            <a:off x="3796346" y="4011914"/>
            <a:ext cx="4892676" cy="771445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Timo Scheerer, Timo </a:t>
            </a:r>
            <a:r>
              <a:rPr lang="de-DE" dirty="0" err="1">
                <a:solidFill>
                  <a:schemeClr val="bg1"/>
                </a:solidFill>
              </a:rPr>
              <a:t>Büchert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4" y="42295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HAFAS_ID: Id der </a:t>
            </a:r>
            <a:r>
              <a:rPr lang="en-GB" sz="1000" dirty="0" err="1"/>
              <a:t>Haltestelle</a:t>
            </a:r>
            <a:r>
              <a:rPr lang="en-GB" sz="1000" dirty="0"/>
              <a:t> </a:t>
            </a:r>
            <a:r>
              <a:rPr lang="en-GB" sz="1000" dirty="0" err="1"/>
              <a:t>im</a:t>
            </a:r>
            <a:r>
              <a:rPr lang="en-GB" sz="1000" dirty="0"/>
              <a:t> </a:t>
            </a:r>
            <a:r>
              <a:rPr lang="en-GB" sz="1000" dirty="0" err="1"/>
              <a:t>HaCon</a:t>
            </a:r>
            <a:r>
              <a:rPr lang="en-GB" sz="1000" dirty="0"/>
              <a:t> </a:t>
            </a:r>
            <a:r>
              <a:rPr lang="en-GB" sz="1000" dirty="0" err="1"/>
              <a:t>Fahrplan</a:t>
            </a:r>
            <a:r>
              <a:rPr lang="en-GB" sz="1000" dirty="0"/>
              <a:t>-</a:t>
            </a:r>
            <a:r>
              <a:rPr lang="en-GB" sz="1000" dirty="0" err="1"/>
              <a:t>Auskunfts</a:t>
            </a:r>
            <a:r>
              <a:rPr lang="en-GB" sz="1000" dirty="0"/>
              <a:t>-System (HAFAS)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RMV_ID: ID der RMV für die </a:t>
            </a:r>
            <a:r>
              <a:rPr lang="en-GB" sz="1000" dirty="0" err="1"/>
              <a:t>Haltestelle</a:t>
            </a:r>
            <a:endParaRPr lang="en-GB" sz="1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DHID: </a:t>
            </a:r>
            <a:r>
              <a:rPr lang="en-GB" sz="1000" dirty="0" err="1"/>
              <a:t>Deutschlandweit</a:t>
            </a:r>
            <a:r>
              <a:rPr lang="en-GB" sz="1000" dirty="0"/>
              <a:t> </a:t>
            </a:r>
            <a:r>
              <a:rPr lang="en-GB" sz="1000" dirty="0" err="1"/>
              <a:t>einheitliche</a:t>
            </a:r>
            <a:r>
              <a:rPr lang="en-GB" sz="1000" dirty="0"/>
              <a:t> </a:t>
            </a:r>
            <a:r>
              <a:rPr lang="en-GB" sz="1000" dirty="0" err="1"/>
              <a:t>Haltestellen</a:t>
            </a:r>
            <a:r>
              <a:rPr lang="en-GB" sz="1000" dirty="0"/>
              <a:t>-ID (DHID)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HST_NAME: Name der </a:t>
            </a:r>
            <a:r>
              <a:rPr lang="en-GB" sz="1000" dirty="0" err="1"/>
              <a:t>Haltestelle</a:t>
            </a:r>
            <a:r>
              <a:rPr lang="en-GB" sz="1000" dirty="0"/>
              <a:t> (</a:t>
            </a:r>
            <a:r>
              <a:rPr lang="en-GB" sz="1000" dirty="0" err="1"/>
              <a:t>Bsp</a:t>
            </a:r>
            <a:r>
              <a:rPr lang="en-GB" sz="1000" dirty="0"/>
              <a:t>. </a:t>
            </a:r>
            <a:r>
              <a:rPr lang="en-GB" sz="1000" dirty="0" err="1"/>
              <a:t>Hauptbahnhof</a:t>
            </a:r>
            <a:r>
              <a:rPr lang="en-GB" sz="1000" dirty="0"/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NAME_FAHRPLAN: Name der </a:t>
            </a:r>
            <a:r>
              <a:rPr lang="en-GB" sz="1000" dirty="0" err="1"/>
              <a:t>Haltestelle</a:t>
            </a:r>
            <a:r>
              <a:rPr lang="en-GB" sz="1000" dirty="0"/>
              <a:t> </a:t>
            </a:r>
            <a:r>
              <a:rPr lang="en-GB" sz="1000" dirty="0" err="1"/>
              <a:t>im</a:t>
            </a:r>
            <a:r>
              <a:rPr lang="en-GB" sz="1000" dirty="0"/>
              <a:t> </a:t>
            </a:r>
            <a:r>
              <a:rPr lang="en-GB" sz="1000" dirty="0" err="1"/>
              <a:t>Fahrplan</a:t>
            </a:r>
            <a:r>
              <a:rPr lang="en-GB" sz="1000" dirty="0"/>
              <a:t> (</a:t>
            </a:r>
            <a:r>
              <a:rPr lang="en-GB" sz="1000" dirty="0" err="1"/>
              <a:t>Bsp</a:t>
            </a:r>
            <a:r>
              <a:rPr lang="en-GB" sz="1000" dirty="0"/>
              <a:t>. Marburg </a:t>
            </a:r>
            <a:r>
              <a:rPr lang="en-GB" sz="1000" dirty="0" err="1"/>
              <a:t>Hauptbahnhof</a:t>
            </a:r>
            <a:r>
              <a:rPr lang="en-GB" sz="1000" dirty="0"/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X_IPL_WERT; Y_IPL_WERT; X_WGS84; Y_WGS84: </a:t>
            </a:r>
            <a:r>
              <a:rPr lang="en-GB" sz="1000" dirty="0" err="1"/>
              <a:t>Koordinaten</a:t>
            </a:r>
            <a:r>
              <a:rPr lang="en-GB" sz="1000" dirty="0"/>
              <a:t> der </a:t>
            </a:r>
            <a:r>
              <a:rPr lang="en-GB" sz="1000" dirty="0" err="1"/>
              <a:t>Haltestelle</a:t>
            </a:r>
            <a:endParaRPr lang="en-GB" sz="1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LNO: Name der </a:t>
            </a:r>
            <a:r>
              <a:rPr lang="en-GB" sz="1000" dirty="0" err="1"/>
              <a:t>lokalen</a:t>
            </a:r>
            <a:r>
              <a:rPr lang="en-GB" sz="1000" dirty="0"/>
              <a:t> </a:t>
            </a:r>
            <a:r>
              <a:rPr lang="en-GB" sz="1000" dirty="0" err="1"/>
              <a:t>Nahververksorganisation</a:t>
            </a:r>
            <a:r>
              <a:rPr lang="en-GB" sz="1000" dirty="0"/>
              <a:t> (LNO)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IST_BAHNHOF: Flag, </a:t>
            </a:r>
            <a:r>
              <a:rPr lang="en-GB" sz="1000" dirty="0" err="1"/>
              <a:t>ob</a:t>
            </a:r>
            <a:r>
              <a:rPr lang="en-GB" sz="1000" dirty="0"/>
              <a:t> es </a:t>
            </a:r>
            <a:r>
              <a:rPr lang="en-GB" sz="1000" dirty="0" err="1"/>
              <a:t>sich</a:t>
            </a:r>
            <a:r>
              <a:rPr lang="en-GB" sz="1000" dirty="0"/>
              <a:t> </a:t>
            </a:r>
            <a:r>
              <a:rPr lang="en-GB" sz="1000" dirty="0" err="1"/>
              <a:t>bei</a:t>
            </a:r>
            <a:r>
              <a:rPr lang="en-GB" sz="1000" dirty="0"/>
              <a:t> der </a:t>
            </a:r>
            <a:r>
              <a:rPr lang="en-GB" sz="1000" dirty="0" err="1"/>
              <a:t>Haltestelle</a:t>
            </a:r>
            <a:r>
              <a:rPr lang="en-GB" sz="1000" dirty="0"/>
              <a:t> um </a:t>
            </a:r>
            <a:r>
              <a:rPr lang="en-GB" sz="1000" dirty="0" err="1"/>
              <a:t>einen</a:t>
            </a:r>
            <a:r>
              <a:rPr lang="en-GB" sz="1000" dirty="0"/>
              <a:t> </a:t>
            </a:r>
            <a:r>
              <a:rPr lang="en-GB" sz="1000" dirty="0" err="1"/>
              <a:t>Bahnhof</a:t>
            </a:r>
            <a:r>
              <a:rPr lang="en-GB" sz="1000" dirty="0"/>
              <a:t> </a:t>
            </a:r>
            <a:r>
              <a:rPr lang="en-GB" sz="1000" dirty="0" err="1"/>
              <a:t>handelt</a:t>
            </a:r>
            <a:endParaRPr lang="en-GB" sz="1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GUELTIG_AB; GUELTIG_BIS: </a:t>
            </a:r>
            <a:r>
              <a:rPr lang="en-GB" sz="1000" dirty="0" err="1"/>
              <a:t>Gültigkeitsdaten</a:t>
            </a:r>
            <a:r>
              <a:rPr lang="en-GB" sz="1000" dirty="0"/>
              <a:t> der </a:t>
            </a:r>
            <a:r>
              <a:rPr lang="en-GB" sz="1000" dirty="0" err="1"/>
              <a:t>Haltestelle</a:t>
            </a:r>
            <a:endParaRPr lang="en-GB" sz="1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VERBUND_1_ISTGLEICH_RMV: Flag </a:t>
            </a:r>
            <a:r>
              <a:rPr lang="en-GB" sz="1000" dirty="0" err="1"/>
              <a:t>zum</a:t>
            </a:r>
            <a:r>
              <a:rPr lang="en-GB" sz="1000" dirty="0"/>
              <a:t> </a:t>
            </a:r>
            <a:r>
              <a:rPr lang="en-GB" sz="1000" dirty="0" err="1"/>
              <a:t>Verbund</a:t>
            </a:r>
            <a:endParaRPr lang="en-GB" sz="1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LAND; RP; LANDKREIS; GEMEINDENAME; ORTSTEILNAME; AGS_LAND; AGS_RP; AGS_LK; AGS_G; AGS_OT: </a:t>
            </a:r>
            <a:r>
              <a:rPr lang="en-GB" sz="1000" dirty="0" err="1"/>
              <a:t>Weitere</a:t>
            </a:r>
            <a:r>
              <a:rPr lang="en-GB" sz="1000" dirty="0"/>
              <a:t> </a:t>
            </a:r>
            <a:r>
              <a:rPr lang="en-GB" sz="1000" dirty="0" err="1"/>
              <a:t>Daten</a:t>
            </a:r>
            <a:r>
              <a:rPr lang="en-GB" sz="1000" dirty="0"/>
              <a:t> </a:t>
            </a:r>
            <a:r>
              <a:rPr lang="en-GB" sz="1000" dirty="0" err="1"/>
              <a:t>zur</a:t>
            </a:r>
            <a:r>
              <a:rPr lang="en-GB" sz="1000" dirty="0"/>
              <a:t> </a:t>
            </a:r>
            <a:r>
              <a:rPr lang="en-GB" sz="1000" dirty="0" err="1"/>
              <a:t>Örtlichkeit</a:t>
            </a:r>
            <a:endParaRPr lang="en-GB" sz="1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lnSpc>
                <a:spcPct val="100000"/>
              </a:lnSpc>
            </a:pPr>
            <a:r>
              <a:rPr lang="en-GB" sz="1000" dirty="0" err="1"/>
              <a:t>Siehe</a:t>
            </a:r>
            <a:r>
              <a:rPr lang="en-GB" sz="1000" dirty="0"/>
              <a:t>: https://</a:t>
            </a:r>
            <a:r>
              <a:rPr lang="en-GB" sz="1000" dirty="0" err="1"/>
              <a:t>opendata.rmv.de</a:t>
            </a:r>
            <a:r>
              <a:rPr lang="en-GB" sz="1000" dirty="0"/>
              <a:t>/site/</a:t>
            </a:r>
            <a:r>
              <a:rPr lang="en-GB" sz="1000" dirty="0" err="1"/>
              <a:t>start.html</a:t>
            </a:r>
            <a:endParaRPr lang="en-DE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Documentation dataset</a:t>
            </a:r>
            <a:br>
              <a:rPr lang="en-DE" dirty="0"/>
            </a:br>
            <a:r>
              <a:rPr lang="en-DE" dirty="0"/>
              <a:t>RMV</a:t>
            </a:r>
          </a:p>
        </p:txBody>
      </p:sp>
    </p:spTree>
    <p:extLst>
      <p:ext uri="{BB962C8B-B14F-4D97-AF65-F5344CB8AC3E}">
        <p14:creationId xmlns:p14="http://schemas.microsoft.com/office/powerpoint/2010/main" val="15184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EVA_NR: </a:t>
            </a:r>
            <a:r>
              <a:rPr lang="en-GB" sz="1000" dirty="0" err="1"/>
              <a:t>Nummer</a:t>
            </a:r>
            <a:r>
              <a:rPr lang="en-GB" sz="1000" dirty="0"/>
              <a:t> der </a:t>
            </a:r>
            <a:r>
              <a:rPr lang="en-GB" sz="1000" dirty="0" err="1"/>
              <a:t>Haltestelle</a:t>
            </a:r>
            <a:r>
              <a:rPr lang="en-GB" sz="1000" dirty="0"/>
              <a:t>, z. B. 8000001.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DS100: </a:t>
            </a:r>
            <a:r>
              <a:rPr lang="en-GB" sz="1000" dirty="0" err="1"/>
              <a:t>Verweis</a:t>
            </a:r>
            <a:r>
              <a:rPr lang="en-GB" sz="1000" dirty="0"/>
              <a:t> auf </a:t>
            </a:r>
            <a:r>
              <a:rPr lang="en-GB" sz="1000" dirty="0" err="1"/>
              <a:t>Betriebsstelle</a:t>
            </a:r>
            <a:r>
              <a:rPr lang="en-GB" sz="1000" dirty="0"/>
              <a:t>, z. B. 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IFOPT: </a:t>
            </a:r>
            <a:r>
              <a:rPr lang="en-GB" sz="1000" dirty="0" err="1"/>
              <a:t>Deutschlandweiter</a:t>
            </a:r>
            <a:r>
              <a:rPr lang="en-GB" sz="1000" dirty="0"/>
              <a:t>, </a:t>
            </a:r>
            <a:r>
              <a:rPr lang="en-GB" sz="1000" dirty="0" err="1"/>
              <a:t>einheitlicher</a:t>
            </a:r>
            <a:r>
              <a:rPr lang="en-GB" sz="1000" dirty="0"/>
              <a:t> </a:t>
            </a:r>
            <a:r>
              <a:rPr lang="en-GB" sz="1000" dirty="0" err="1"/>
              <a:t>Haltestellenschlüssel</a:t>
            </a:r>
            <a:r>
              <a:rPr lang="en-GB" sz="1000" dirty="0"/>
              <a:t>, z. B. de:05334:1008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NAME: Name der </a:t>
            </a:r>
            <a:r>
              <a:rPr lang="en-GB" sz="1000" dirty="0" err="1"/>
              <a:t>Haltestelle</a:t>
            </a:r>
            <a:r>
              <a:rPr lang="en-GB" sz="1000" dirty="0"/>
              <a:t>, z. B. Aachen </a:t>
            </a:r>
            <a:r>
              <a:rPr lang="en-GB" sz="1000" dirty="0" err="1"/>
              <a:t>Hbf</a:t>
            </a:r>
            <a:r>
              <a:rPr lang="en-GB" sz="1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VERKEHR: </a:t>
            </a:r>
            <a:r>
              <a:rPr lang="en-GB" sz="1000" dirty="0" err="1"/>
              <a:t>Kann</a:t>
            </a:r>
            <a:r>
              <a:rPr lang="en-GB" sz="1000" dirty="0"/>
              <a:t> </a:t>
            </a:r>
            <a:r>
              <a:rPr lang="en-GB" sz="1000" dirty="0" err="1"/>
              <a:t>folgende</a:t>
            </a:r>
            <a:r>
              <a:rPr lang="en-GB" sz="1000" dirty="0"/>
              <a:t> </a:t>
            </a:r>
            <a:r>
              <a:rPr lang="en-GB" sz="1000" dirty="0" err="1"/>
              <a:t>Werte</a:t>
            </a:r>
            <a:r>
              <a:rPr lang="en-GB" sz="1000" dirty="0"/>
              <a:t> </a:t>
            </a:r>
            <a:r>
              <a:rPr lang="en-GB" sz="1000" dirty="0" err="1"/>
              <a:t>annehmen</a:t>
            </a:r>
            <a:r>
              <a:rPr lang="en-GB" sz="1000" dirty="0"/>
              <a:t> 'FV' (</a:t>
            </a:r>
            <a:r>
              <a:rPr lang="en-GB" sz="1000" dirty="0" err="1"/>
              <a:t>mit</a:t>
            </a:r>
            <a:r>
              <a:rPr lang="en-GB" sz="1000" dirty="0"/>
              <a:t> </a:t>
            </a:r>
            <a:r>
              <a:rPr lang="en-GB" sz="1000" dirty="0" err="1"/>
              <a:t>Fernverkehr</a:t>
            </a:r>
            <a:r>
              <a:rPr lang="en-GB" sz="1000" dirty="0"/>
              <a:t>), 'RV' (</a:t>
            </a:r>
            <a:r>
              <a:rPr lang="en-GB" sz="1000" dirty="0" err="1"/>
              <a:t>nur</a:t>
            </a:r>
            <a:r>
              <a:rPr lang="en-GB" sz="1000" dirty="0"/>
              <a:t> </a:t>
            </a:r>
            <a:r>
              <a:rPr lang="en-GB" sz="1000" dirty="0" err="1"/>
              <a:t>Regionalverkehr</a:t>
            </a:r>
            <a:r>
              <a:rPr lang="en-GB" sz="1000" dirty="0"/>
              <a:t>) </a:t>
            </a:r>
            <a:r>
              <a:rPr lang="en-GB" sz="1000" dirty="0" err="1"/>
              <a:t>oder</a:t>
            </a:r>
            <a:r>
              <a:rPr lang="en-GB" sz="1000" dirty="0"/>
              <a:t> '</a:t>
            </a:r>
            <a:r>
              <a:rPr lang="en-GB" sz="1000" dirty="0" err="1"/>
              <a:t>nur</a:t>
            </a:r>
            <a:r>
              <a:rPr lang="en-GB" sz="1000" dirty="0"/>
              <a:t> DPN' (</a:t>
            </a:r>
            <a:r>
              <a:rPr lang="en-GB" sz="1000" dirty="0" err="1"/>
              <a:t>nur</a:t>
            </a:r>
            <a:r>
              <a:rPr lang="en-GB" sz="1000" dirty="0"/>
              <a:t> </a:t>
            </a:r>
            <a:r>
              <a:rPr lang="en-GB" sz="1000" dirty="0" err="1"/>
              <a:t>Regionalverkehr</a:t>
            </a:r>
            <a:r>
              <a:rPr lang="en-GB" sz="1000" dirty="0"/>
              <a:t> von </a:t>
            </a:r>
            <a:r>
              <a:rPr lang="en-GB" sz="1000" dirty="0" err="1"/>
              <a:t>privaten</a:t>
            </a:r>
            <a:r>
              <a:rPr lang="en-GB" sz="1000" dirty="0"/>
              <a:t> </a:t>
            </a:r>
            <a:r>
              <a:rPr lang="en-GB" sz="1000" dirty="0" err="1"/>
              <a:t>Eisenbahnunternehmen</a:t>
            </a:r>
            <a:r>
              <a:rPr lang="en-GB" sz="1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LAENGE: Longitude der </a:t>
            </a:r>
            <a:r>
              <a:rPr lang="en-GB" sz="1000" dirty="0" err="1"/>
              <a:t>Haltestelle</a:t>
            </a:r>
            <a:r>
              <a:rPr lang="en-GB" sz="1000" dirty="0"/>
              <a:t> in WGS84, z. B. 6.091499.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BREITE: Latitude der </a:t>
            </a:r>
            <a:r>
              <a:rPr lang="en-GB" sz="1000" dirty="0" err="1"/>
              <a:t>Haltestelle</a:t>
            </a:r>
            <a:r>
              <a:rPr lang="en-GB" sz="1000" dirty="0"/>
              <a:t> in WGS84, z. B. 50.7678.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STATUS: </a:t>
            </a:r>
            <a:r>
              <a:rPr lang="en-GB" sz="1000" dirty="0" err="1"/>
              <a:t>Hinweis</a:t>
            </a:r>
            <a:r>
              <a:rPr lang="en-GB" sz="1000" dirty="0"/>
              <a:t>, </a:t>
            </a:r>
            <a:r>
              <a:rPr lang="en-GB" sz="1000" dirty="0" err="1"/>
              <a:t>meist</a:t>
            </a:r>
            <a:r>
              <a:rPr lang="en-GB" sz="1000" dirty="0"/>
              <a:t> </a:t>
            </a:r>
            <a:r>
              <a:rPr lang="en-GB" sz="1000" dirty="0" err="1"/>
              <a:t>nicht</a:t>
            </a:r>
            <a:r>
              <a:rPr lang="en-GB" sz="1000" dirty="0"/>
              <a:t> </a:t>
            </a:r>
            <a:r>
              <a:rPr lang="en-GB" sz="1000" dirty="0" err="1"/>
              <a:t>verwendet</a:t>
            </a:r>
            <a:r>
              <a:rPr lang="en-GB" sz="1000" dirty="0"/>
              <a:t> z. B. neu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/>
          </a:p>
          <a:p>
            <a:r>
              <a:rPr lang="en-GB" sz="1000" dirty="0" err="1"/>
              <a:t>Siehe</a:t>
            </a:r>
            <a:r>
              <a:rPr lang="en-GB" sz="1000" dirty="0"/>
              <a:t>: </a:t>
            </a:r>
            <a:r>
              <a:rPr lang="x-none" sz="1000">
                <a:hlinkClick r:id="rId2"/>
              </a:rPr>
              <a:t>https://data.deutschebahn.com/dataset/data-haltestellen.html</a:t>
            </a:r>
            <a:endParaRPr lang="de-DE" sz="1000" dirty="0"/>
          </a:p>
          <a:p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1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Documentation dataset</a:t>
            </a:r>
            <a:br>
              <a:rPr lang="en-DE" dirty="0"/>
            </a:br>
            <a:r>
              <a:rPr lang="en-DE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9818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67FB30-54A0-57C6-8D13-23B675762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Identification of stations pairs where it is possible to change from RMV to DB operated services by foot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This includes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Finding possible candidate clusters for further evaluation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Calculation of distances within the defined clusters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Differentiation between nearby or equal stations based on prev. steps</a:t>
            </a:r>
          </a:p>
          <a:p>
            <a:pPr marL="645714" lvl="2" indent="-285750">
              <a:buFont typeface="Arial" panose="020B0604020202020204" pitchFamily="34" charset="0"/>
              <a:buChar char="•"/>
            </a:pPr>
            <a:r>
              <a:rPr lang="en-DE" dirty="0"/>
              <a:t>Equal: RMV Marburg Hauptbahnhof = DB Marburg (Lahn)</a:t>
            </a:r>
          </a:p>
          <a:p>
            <a:pPr marL="645714" lvl="2" indent="-285750">
              <a:buFont typeface="Arial" panose="020B0604020202020204" pitchFamily="34" charset="0"/>
              <a:buChar char="•"/>
            </a:pPr>
            <a:r>
              <a:rPr lang="en-DE" dirty="0"/>
              <a:t>Nearby: RMV Marburg Hbf Ost / Ortenbergsteg 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≙ </a:t>
            </a:r>
            <a:r>
              <a:rPr lang="en-DE" dirty="0"/>
              <a:t>DB Marburg (Lahn)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Differentiation between possibility and best choice</a:t>
            </a:r>
          </a:p>
          <a:p>
            <a:pPr marL="645714" lvl="2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BE220-475E-E523-E9EA-B62448F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Draft of your showcase</a:t>
            </a:r>
            <a:br>
              <a:rPr lang="en-GB" dirty="0"/>
            </a:br>
            <a:br>
              <a:rPr lang="en-GB" dirty="0"/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3493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5A25EF-9C8B-CCC5-394B-F8AD9473D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>
                <a:ea typeface="Verdana"/>
              </a:rPr>
              <a:t>  </a:t>
            </a:r>
            <a:endParaRPr lang="de-DE" dirty="0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480E39-215E-5C58-F3A9-FD303938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 Model</a:t>
            </a:r>
          </a:p>
        </p:txBody>
      </p:sp>
      <p:pic>
        <p:nvPicPr>
          <p:cNvPr id="7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D7A1BF2E-9D87-3320-1A52-106BA924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20" y="1509291"/>
            <a:ext cx="7989276" cy="20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E43F1B-C93E-F2AE-143B-EC9867D4D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DB: </a:t>
            </a:r>
            <a:r>
              <a:rPr lang="x-none">
                <a:hlinkClick r:id="rId2"/>
              </a:rPr>
              <a:t>https://data.deutschebahn.com/dataset/data-haltestellen.html</a:t>
            </a:r>
            <a:endParaRPr lang="x-none"/>
          </a:p>
          <a:p>
            <a:r>
              <a:rPr lang="en-DE" dirty="0"/>
              <a:t>RMV: </a:t>
            </a:r>
            <a:r>
              <a:rPr lang="x-none">
                <a:hlinkClick r:id="rId3"/>
              </a:rPr>
              <a:t>https://opendata.rmv.de/site/start.html</a:t>
            </a:r>
            <a:endParaRPr lang="x-none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076E-D23B-0718-DE4A-530D3E90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to the datasets</a:t>
            </a:r>
          </a:p>
        </p:txBody>
      </p:sp>
    </p:spTree>
    <p:extLst>
      <p:ext uri="{BB962C8B-B14F-4D97-AF65-F5344CB8AC3E}">
        <p14:creationId xmlns:p14="http://schemas.microsoft.com/office/powerpoint/2010/main" val="1524323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HPI_09_EXP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3.xml><?xml version="1.0" encoding="utf-8"?>
<a:theme xmlns:a="http://schemas.openxmlformats.org/drawingml/2006/main" name="2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47</TotalTime>
  <Words>459</Words>
  <Application>Microsoft Macintosh PowerPoint</Application>
  <PresentationFormat>On-screen Show (16:9)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Google Sans</vt:lpstr>
      <vt:lpstr>Verdana</vt:lpstr>
      <vt:lpstr>TEMPLATE_HPI_09_EXP</vt:lpstr>
      <vt:lpstr>1_HPI PPT-Template</vt:lpstr>
      <vt:lpstr>2_HPI PPT-Template</vt:lpstr>
      <vt:lpstr>T Square Project Step 1: Preparation  </vt:lpstr>
      <vt:lpstr>Documentation dataset RMV</vt:lpstr>
      <vt:lpstr>Documentation dataset DB</vt:lpstr>
      <vt:lpstr>Draft of your showcase  </vt:lpstr>
      <vt:lpstr>ER Model</vt:lpstr>
      <vt:lpstr>Links to the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Büchert, Timo</cp:lastModifiedBy>
  <cp:revision>1762</cp:revision>
  <cp:lastPrinted>2014-05-07T12:19:03Z</cp:lastPrinted>
  <dcterms:created xsi:type="dcterms:W3CDTF">2014-09-22T06:54:00Z</dcterms:created>
  <dcterms:modified xsi:type="dcterms:W3CDTF">2023-05-11T07:24:43Z</dcterms:modified>
</cp:coreProperties>
</file>