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13"/>
  </p:notesMasterIdLst>
  <p:handoutMasterIdLst>
    <p:handoutMasterId r:id="rId14"/>
  </p:handoutMasterIdLst>
  <p:sldIdLst>
    <p:sldId id="352" r:id="rId4"/>
    <p:sldId id="535" r:id="rId5"/>
    <p:sldId id="542" r:id="rId6"/>
    <p:sldId id="541" r:id="rId7"/>
    <p:sldId id="543" r:id="rId8"/>
    <p:sldId id="537" r:id="rId9"/>
    <p:sldId id="538" r:id="rId10"/>
    <p:sldId id="539" r:id="rId11"/>
    <p:sldId id="540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A860-89B7-6EFB-B2D3-9CC4F921B04F}" v="682" dt="2023-06-06T17:48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 autoAdjust="0"/>
    <p:restoredTop sz="91319" autoAdjust="0"/>
  </p:normalViewPr>
  <p:slideViewPr>
    <p:cSldViewPr snapToObjects="1" showGuides="1">
      <p:cViewPr varScale="1">
        <p:scale>
          <a:sx n="152" d="100"/>
          <a:sy n="152" d="100"/>
        </p:scale>
        <p:origin x="328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 2: Integration</a:t>
            </a:r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Integrated Schema (ER Model)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Integration Pipeline Architecture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Filling the DB and RMV tables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Cluster relevant transfer option candidates using the city associated to the RMV and DB stations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Calculate distances within clusters and fill the table if distance is below threshold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identical stations</a:t>
            </a:r>
          </a:p>
          <a:p>
            <a:pPr marL="40894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by distance (lower threshold)</a:t>
            </a:r>
            <a:endParaRPr lang="en-US" sz="1000" dirty="0">
              <a:ea typeface="Verdana"/>
            </a:endParaRPr>
          </a:p>
          <a:p>
            <a:pPr marL="40894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String similarity of the station names</a:t>
            </a:r>
            <a:endParaRPr lang="en-US" sz="1000" dirty="0">
              <a:ea typeface="Verdana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best options</a:t>
            </a:r>
            <a:endParaRPr lang="en-US" sz="1000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Integration Pipeline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6E572-D41F-3160-8A51-EA210735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Integrated Schema (ER Model)</a:t>
            </a:r>
            <a:endParaRPr lang="en-DE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387364-4642-53F0-94B9-1EF68DB0D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9" b="33084"/>
          <a:stretch/>
        </p:blipFill>
        <p:spPr>
          <a:xfrm>
            <a:off x="2267744" y="1203598"/>
            <a:ext cx="4032448" cy="36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DE" sz="2000" dirty="0"/>
              <a:t>Integration Pipeline Architecture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7E959A-7514-8494-F57C-AF289B9B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314" y="1167594"/>
            <a:ext cx="792088" cy="7920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7264334-B503-55ED-ACA1-56BDD5F63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40" y="1607333"/>
            <a:ext cx="265908" cy="504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7E73AA-DBA0-54FA-2003-CC6DD95D7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53" y="1563638"/>
            <a:ext cx="5011744" cy="2244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B97B92-1C4E-E127-B92E-61AB4C0AF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878" y="2783454"/>
            <a:ext cx="2964503" cy="1732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9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Filling the DB and RMV tables</a:t>
            </a:r>
            <a:br>
              <a:rPr lang="en-DE" dirty="0"/>
            </a:br>
            <a:r>
              <a:rPr lang="en-DE" dirty="0"/>
              <a:t>through mapping / calculating the relevant attributes</a:t>
            </a:r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01B4EC83-4A4B-90AF-EFA8-563089111670}"/>
              </a:ext>
            </a:extLst>
          </p:cNvPr>
          <p:cNvGraphicFramePr>
            <a:graphicFrameLocks noGrp="1"/>
          </p:cNvGraphicFramePr>
          <p:nvPr/>
        </p:nvGraphicFramePr>
        <p:xfrm>
          <a:off x="3995471" y="1141311"/>
          <a:ext cx="3240360" cy="3017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72625342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95488668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/>
                        <a:t>DB Station </a:t>
                      </a:r>
                      <a:r>
                        <a:rPr lang="de-DE" sz="1100" dirty="0">
                          <a:sym typeface="Wingdings" pitchFamily="2" charset="2"/>
                        </a:rPr>
                        <a:t>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Integrated DB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6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evaNr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stationId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ds100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5387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ifopt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43143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stationName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cityName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extracted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from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name</a:t>
                      </a:r>
                      <a:r>
                        <a:rPr lang="de-DE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62976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verkehr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90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laenge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longitude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5324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breite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latitude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7103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betreiberName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27246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betreiberNr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74417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5988"/>
                  </a:ext>
                </a:extLst>
              </a:tr>
            </a:tbl>
          </a:graphicData>
        </a:graphic>
      </p:graphicFrame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0C4CFADE-E38C-F621-51A1-588B493B813D}"/>
              </a:ext>
            </a:extLst>
          </p:cNvPr>
          <p:cNvGraphicFramePr>
            <a:graphicFrameLocks noGrp="1"/>
          </p:cNvGraphicFramePr>
          <p:nvPr/>
        </p:nvGraphicFramePr>
        <p:xfrm>
          <a:off x="358780" y="1141311"/>
          <a:ext cx="3456384" cy="37947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836956">
                  <a:extLst>
                    <a:ext uri="{9D8B030D-6E8A-4147-A177-3AD203B41FA5}">
                      <a16:colId xmlns:a16="http://schemas.microsoft.com/office/drawing/2014/main" val="726253425"/>
                    </a:ext>
                  </a:extLst>
                </a:gridCol>
                <a:gridCol w="1619428">
                  <a:extLst>
                    <a:ext uri="{9D8B030D-6E8A-4147-A177-3AD203B41FA5}">
                      <a16:colId xmlns:a16="http://schemas.microsoft.com/office/drawing/2014/main" val="395488668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/>
                        <a:t>RMV Station </a:t>
                      </a:r>
                      <a:r>
                        <a:rPr lang="de-DE" sz="1100" dirty="0">
                          <a:sym typeface="Wingdings" pitchFamily="2" charset="2"/>
                        </a:rPr>
                        <a:t>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Integrated RMV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6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hafasId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rmvId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5387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dhid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stationId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43143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hstName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stationName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62976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nameFahrplan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790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xIplWert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yIplWert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longitude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5324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xWgs84, yWgs85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longitude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latitude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7103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lno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27246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gueltigAb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gueltigBis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74417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verbund1IstgleichRmv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6598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gemeindename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dirty="0" err="1"/>
                        <a:t>cityName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67765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marL="0" marR="0" lvl="0" indent="0" algn="l" defTabSz="9143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land,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ortsteilname</a:t>
                      </a:r>
                      <a:endParaRPr lang="en-GB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12574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ags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/>
              <a:t>For each DB station we search for RMV stations in the same city</a:t>
            </a:r>
            <a:endParaRPr lang="en-GB">
              <a:ea typeface="Verdana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One word city names like 'Marburg' are easy wins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Cities like 'Frankfurt </a:t>
            </a:r>
            <a:r>
              <a:rPr lang="en-GB" dirty="0" err="1"/>
              <a:t>a.M.</a:t>
            </a:r>
            <a:r>
              <a:rPr lang="en-GB" dirty="0"/>
              <a:t>' have different string representations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If no exact match is found candidates are searched and best is used</a:t>
            </a:r>
            <a:endParaRPr lang="en-US" dirty="0"/>
          </a:p>
          <a:p>
            <a:pPr marL="359410" lvl="2" indent="-180340">
              <a:buClr>
                <a:srgbClr val="B1063A"/>
              </a:buClr>
              <a:buFont typeface="Arial,Sans-Serif"/>
              <a:buChar char="•"/>
            </a:pPr>
            <a:r>
              <a:rPr lang="en-GB" dirty="0"/>
              <a:t>Candidates...</a:t>
            </a:r>
            <a:endParaRPr lang="en-US">
              <a:ea typeface="Verdana"/>
            </a:endParaRPr>
          </a:p>
          <a:p>
            <a:pPr marL="537845" lvl="3" indent="-180340">
              <a:buClr>
                <a:srgbClr val="B1063A"/>
              </a:buClr>
              <a:buFont typeface="Arial,Sans-Serif"/>
              <a:buChar char="•"/>
            </a:pPr>
            <a:r>
              <a:rPr lang="en-GB" dirty="0"/>
              <a:t>… have common 4 char prefix</a:t>
            </a:r>
            <a:endParaRPr lang="en-US" dirty="0">
              <a:ea typeface="Verdana"/>
            </a:endParaRPr>
          </a:p>
          <a:p>
            <a:pPr marL="537845" lvl="3" indent="-180340">
              <a:buFont typeface="Arial,Sans-Serif"/>
              <a:buChar char="•"/>
            </a:pPr>
            <a:r>
              <a:rPr lang="en-GB" dirty="0"/>
              <a:t>… have a </a:t>
            </a:r>
            <a:r>
              <a:rPr lang="en-GB" dirty="0" err="1"/>
              <a:t>Levenshtein</a:t>
            </a:r>
            <a:r>
              <a:rPr lang="en-GB" dirty="0"/>
              <a:t> distance below 6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city</a:t>
            </a:r>
            <a:r>
              <a:rPr lang="de-DE" dirty="0"/>
              <a:t> </a:t>
            </a:r>
            <a:r>
              <a:rPr lang="de-DE" dirty="0" err="1"/>
              <a:t>names</a:t>
            </a:r>
            <a:endParaRPr lang="en-US" dirty="0" err="1"/>
          </a:p>
          <a:p>
            <a:endParaRPr lang="en-DE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89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 err="1">
              <a:ea typeface="Verdana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056E934-5BC1-0A7D-8A13-6FBBE3374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93738"/>
              </p:ext>
            </p:extLst>
          </p:nvPr>
        </p:nvGraphicFramePr>
        <p:xfrm>
          <a:off x="635894" y="2446985"/>
          <a:ext cx="6961923" cy="147827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783168">
                  <a:extLst>
                    <a:ext uri="{9D8B030D-6E8A-4147-A177-3AD203B41FA5}">
                      <a16:colId xmlns:a16="http://schemas.microsoft.com/office/drawing/2014/main" val="726253425"/>
                    </a:ext>
                  </a:extLst>
                </a:gridCol>
                <a:gridCol w="3178755">
                  <a:extLst>
                    <a:ext uri="{9D8B030D-6E8A-4147-A177-3AD203B41FA5}">
                      <a16:colId xmlns:a16="http://schemas.microsoft.com/office/drawing/2014/main" val="3954886685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RMV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Marburg Hauptbahnhof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Marburg(Lahn)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15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/>
                        <a:t>Marburg Südbahnhof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Marburg Süd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53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/>
                        <a:t>Frankfurt (Main) Hauptwache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Frankfurt(M)Hauptwache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4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Take all stations in a specific range as equality candidates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Take the station names and remove parts between brackets</a:t>
            </a:r>
            <a:endParaRPr lang="en-GB" dirty="0"/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Compute three </a:t>
            </a:r>
            <a:r>
              <a:rPr lang="en-GB" dirty="0" err="1">
                <a:ea typeface="Verdana"/>
              </a:rPr>
              <a:t>Levenshtein</a:t>
            </a:r>
            <a:r>
              <a:rPr lang="en-GB" dirty="0">
                <a:ea typeface="Verdana"/>
              </a:rPr>
              <a:t> distances and take the minimum</a:t>
            </a:r>
            <a:endParaRPr lang="en-GB" dirty="0"/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append 'Bahnhof' to DB station name</a:t>
            </a:r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append '</a:t>
            </a:r>
            <a:r>
              <a:rPr lang="en-GB" err="1">
                <a:ea typeface="Verdana"/>
              </a:rPr>
              <a:t>Hauptbahnhof</a:t>
            </a:r>
            <a:r>
              <a:rPr lang="en-GB" dirty="0">
                <a:ea typeface="Verdana"/>
              </a:rPr>
              <a:t>' to DB station name</a:t>
            </a:r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DB station name</a:t>
            </a:r>
          </a:p>
          <a:p>
            <a:pPr marL="180340" lvl="1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If a pair of stations has a </a:t>
            </a:r>
            <a:r>
              <a:rPr lang="en-GB" dirty="0" err="1">
                <a:ea typeface="Verdana"/>
              </a:rPr>
              <a:t>Levenshtein</a:t>
            </a:r>
            <a:r>
              <a:rPr lang="en-GB" dirty="0">
                <a:ea typeface="Verdana"/>
              </a:rPr>
              <a:t> distance below a certain threshold assume its equal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 </a:t>
            </a:r>
            <a:endParaRPr lang="de-DE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974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All identical station transfers are best options</a:t>
            </a:r>
            <a:endParaRPr lang="de-DE" dirty="0">
              <a:ea typeface="Verdana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The transfer option with the smallest distance which is no identical station transfer is best option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There may be two best options for one station (one identical and one non-identical)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Options</a:t>
            </a:r>
          </a:p>
        </p:txBody>
      </p:sp>
    </p:spTree>
    <p:extLst>
      <p:ext uri="{BB962C8B-B14F-4D97-AF65-F5344CB8AC3E}">
        <p14:creationId xmlns:p14="http://schemas.microsoft.com/office/powerpoint/2010/main" val="2438526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618</TotalTime>
  <Words>383</Words>
  <Application>Microsoft Macintosh PowerPoint</Application>
  <PresentationFormat>On-screen Show (16:9)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Arial,Sans-Serif</vt:lpstr>
      <vt:lpstr>Verdana</vt:lpstr>
      <vt:lpstr>Wingdings</vt:lpstr>
      <vt:lpstr>TEMPLATE_HPI_09_EXP</vt:lpstr>
      <vt:lpstr>1_HPI PPT-Template</vt:lpstr>
      <vt:lpstr>2_HPI PPT-Template</vt:lpstr>
      <vt:lpstr>T Square Project Step 2: Integration</vt:lpstr>
      <vt:lpstr>Integration Pipeline</vt:lpstr>
      <vt:lpstr>Integrated Schema (ER Model)</vt:lpstr>
      <vt:lpstr>Integration Pipeline Architecture</vt:lpstr>
      <vt:lpstr>Filling the DB and RMV tables through mapping / calculating the relevant attributes</vt:lpstr>
      <vt:lpstr>Clustering by city names </vt:lpstr>
      <vt:lpstr>Identification of similar stations example</vt:lpstr>
      <vt:lpstr>Identification of similar stations </vt:lpstr>
      <vt:lpstr>Best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1918</cp:revision>
  <cp:lastPrinted>2014-05-07T12:19:03Z</cp:lastPrinted>
  <dcterms:created xsi:type="dcterms:W3CDTF">2014-09-22T06:54:00Z</dcterms:created>
  <dcterms:modified xsi:type="dcterms:W3CDTF">2023-06-08T16:20:00Z</dcterms:modified>
</cp:coreProperties>
</file>