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71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131" d="100"/>
          <a:sy n="13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58797-FF14-294E-9897-84A2A6BF01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D68B-97B8-5340-9502-F18461B5F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2D68B-97B8-5340-9502-F18461B5F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155B23D-919C-4DD4-93B4-3F1961C1A2E3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2920" y="1462680"/>
            <a:ext cx="7804440" cy="1511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90000"/>
              </a:lnSpc>
            </a:pPr>
            <a:r>
              <a:rPr lang="en-GB" sz="5400" b="0" strike="noStrike" spc="-1">
                <a:solidFill>
                  <a:srgbClr val="EAEEE9"/>
                </a:solidFill>
                <a:latin typeface="Georgia Pro Cond Light"/>
              </a:rPr>
              <a:t>Click to edit Master title style</a:t>
            </a:r>
            <a:endParaRPr lang="en-GB" sz="5400" b="0" strike="noStrike" spc="-1">
              <a:solidFill>
                <a:srgbClr val="FFFFFF"/>
              </a:solidFill>
              <a:latin typeface="Speak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348240" y="496116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E44DB2-35F9-47C8-8844-495AB7FD85C3}" type="datetime1">
              <a:rPr lang="en-GB" sz="1100" b="0" strike="noStrike" spc="-1">
                <a:solidFill>
                  <a:srgbClr val="F2F2F2"/>
                </a:solidFill>
                <a:latin typeface="Speak Pro"/>
              </a:rPr>
              <a:t>01/11/2021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755280" y="4961160"/>
            <a:ext cx="5516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92560" y="4961160"/>
            <a:ext cx="62280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720E799-2A43-424B-830E-F4F75B997B2C}" type="slidenum">
              <a:rPr lang="en-GB" sz="1100" b="0" strike="noStrike" spc="-1">
                <a:solidFill>
                  <a:srgbClr val="F2F2F2"/>
                </a:solidFill>
                <a:latin typeface="Speak Pro"/>
              </a:rPr>
              <a:t>‹#›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740" b="0" strike="noStrike" spc="-1">
                <a:solidFill>
                  <a:srgbClr val="EAEEE9"/>
                </a:solidFill>
                <a:latin typeface="Speak Pro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410" b="0" strike="noStrike" spc="-1">
                <a:solidFill>
                  <a:srgbClr val="EAEEE9"/>
                </a:solidFill>
                <a:latin typeface="Speak Pro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240" b="0" strike="noStrike" spc="-1">
                <a:solidFill>
                  <a:srgbClr val="EAEEE9"/>
                </a:solidFill>
                <a:latin typeface="Speak Pro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240" b="0" strike="noStrike" spc="-1">
                <a:solidFill>
                  <a:srgbClr val="EAEEE9"/>
                </a:solidFill>
                <a:latin typeface="Speak Pro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7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.org/install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automatetheboringstuff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spyder-ide.org/" TargetMode="External"/><Relationship Id="rId4" Type="http://schemas.openxmlformats.org/officeDocument/2006/relationships/hyperlink" Target="https://www.sublimetext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sja.se/best-python-libraries-psycholog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github.com/timoflesch/intro2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/>
          <p:cNvPicPr/>
          <p:nvPr/>
        </p:nvPicPr>
        <p:blipFill>
          <a:blip r:embed="rId3"/>
          <a:srcRect t="8608" b="7124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877760" y="1457280"/>
            <a:ext cx="6330240" cy="2754720"/>
          </a:xfrm>
          <a:custGeom>
            <a:avLst/>
            <a:gdLst/>
            <a:ahLst/>
            <a:cxnLst/>
            <a:rect l="l" t="t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dist="38160" dir="540000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2050920" y="1714680"/>
            <a:ext cx="5968800" cy="9910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strike="noStrike" spc="-1" dirty="0">
                <a:solidFill>
                  <a:srgbClr val="EAEEE9"/>
                </a:solidFill>
                <a:latin typeface="Arial"/>
              </a:rPr>
              <a:t>Introduction to (Scientific) Programming with Python</a:t>
            </a:r>
            <a:endParaRPr lang="en-GB" sz="3200" b="0" strike="noStrike" spc="-1" dirty="0">
              <a:solidFill>
                <a:srgbClr val="FFFFFF"/>
              </a:solidFill>
              <a:latin typeface="Speak Pro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2050920" y="3226680"/>
            <a:ext cx="5968800" cy="8676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CE8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 2021</a:t>
            </a:r>
            <a:endParaRPr lang="en-GB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CE8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Oxford</a:t>
            </a:r>
            <a:endParaRPr lang="en-GB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115000" y="2190240"/>
            <a:ext cx="5968800" cy="9910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 </a:t>
            </a:r>
            <a:r>
              <a:rPr lang="en-GB" sz="2400" b="1" strike="noStrike" spc="-1" dirty="0" err="1">
                <a:solidFill>
                  <a:srgbClr val="EAEEE9"/>
                </a:solidFill>
                <a:latin typeface="Arial"/>
                <a:ea typeface="Noto Sans CJK SC"/>
              </a:rPr>
              <a:t>Jelka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 </a:t>
            </a:r>
            <a:r>
              <a:rPr lang="en-GB" sz="2400" b="1" strike="noStrike" spc="-1" dirty="0" err="1">
                <a:solidFill>
                  <a:srgbClr val="EAEEE9"/>
                </a:solidFill>
                <a:latin typeface="Arial"/>
                <a:ea typeface="Noto Sans CJK SC"/>
              </a:rPr>
              <a:t>Stojanov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, 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</a:rPr>
              <a:t>Timo Flesch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576000" y="1498516"/>
            <a:ext cx="88401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5. You are now running an interactive worksheet with </a:t>
            </a:r>
            <a:r>
              <a:rPr lang="en-GB" spc="-1" dirty="0">
                <a:latin typeface="Arial"/>
              </a:rPr>
              <a:t>P</a:t>
            </a:r>
            <a:r>
              <a:rPr lang="en-GB" sz="1800" b="0" strike="noStrike" spc="-1" dirty="0">
                <a:latin typeface="Arial"/>
              </a:rPr>
              <a:t>ython code in your web-browser. </a:t>
            </a:r>
            <a:r>
              <a:rPr lang="en-GB" sz="1800" b="1" strike="noStrike" spc="-1" dirty="0">
                <a:latin typeface="Arial"/>
              </a:rPr>
              <a:t>Have fun </a:t>
            </a:r>
            <a:r>
              <a:rPr lang="en-GB" sz="1800" b="0" strike="noStrike" spc="-1" dirty="0">
                <a:latin typeface="Arial"/>
                <a:sym typeface="Wingdings" pitchFamily="2" charset="2"/>
              </a:rPr>
              <a:t>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45" name="Picture 144"/>
          <p:cNvPicPr/>
          <p:nvPr/>
        </p:nvPicPr>
        <p:blipFill rotWithShape="1">
          <a:blip r:embed="rId2"/>
          <a:srcRect l="11644" t="4577" r="7020" b="13608"/>
          <a:stretch/>
        </p:blipFill>
        <p:spPr>
          <a:xfrm>
            <a:off x="2483743" y="2258449"/>
            <a:ext cx="5024674" cy="31860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09124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b="1" strike="noStrike" spc="-1" dirty="0">
                <a:latin typeface="Arial"/>
              </a:rPr>
              <a:t>Learn to code!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800" b="0" strike="noStrike" spc="-1" dirty="0">
                <a:latin typeface="Arial"/>
              </a:rPr>
              <a:t>1. A complete course </a:t>
            </a:r>
            <a:r>
              <a:rPr lang="en-GB" sz="1800" b="0" strike="noStrike" spc="-1" dirty="0">
                <a:latin typeface="Arial"/>
                <a:hlinkClick r:id="rId2"/>
              </a:rPr>
              <a:t>https://www.learnpython.org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800" b="0" strike="noStrike" spc="-1" dirty="0">
                <a:latin typeface="Arial"/>
              </a:rPr>
              <a:t>2. Ditto </a:t>
            </a:r>
            <a:r>
              <a:rPr lang="en-GB" sz="1800" b="0" strike="noStrike" spc="-1" dirty="0">
                <a:latin typeface="Arial"/>
                <a:hlinkClick r:id="rId3"/>
              </a:rPr>
              <a:t>https://www.w3schools.com/python/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800" b="0" strike="noStrike" spc="-1" dirty="0">
                <a:latin typeface="Arial"/>
              </a:rPr>
              <a:t>3. Advanced </a:t>
            </a:r>
            <a:r>
              <a:rPr lang="en-GB" spc="-1" dirty="0">
                <a:latin typeface="Arial"/>
              </a:rPr>
              <a:t>c</a:t>
            </a:r>
            <a:r>
              <a:rPr lang="en-GB" sz="1800" b="0" strike="noStrike" spc="-1" dirty="0">
                <a:latin typeface="Arial"/>
              </a:rPr>
              <a:t>ourse </a:t>
            </a:r>
            <a:r>
              <a:rPr lang="en-GB" sz="1800" b="0" strike="noStrike" spc="-1" dirty="0">
                <a:latin typeface="Arial"/>
                <a:hlinkClick r:id="rId4"/>
              </a:rPr>
              <a:t>https://automatetheboringstuff.com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800" b="1" strike="noStrike" spc="-1" dirty="0">
                <a:latin typeface="Arial"/>
              </a:rPr>
              <a:t>How to install Python?</a:t>
            </a:r>
            <a:endParaRPr lang="en-GB" sz="18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b="0" strike="noStrike" spc="-1" dirty="0">
                <a:latin typeface="Arial"/>
              </a:rPr>
              <a:t>Just Python </a:t>
            </a:r>
            <a:r>
              <a:rPr lang="en-GB" spc="-1" dirty="0">
                <a:hlinkClick r:id="rId5"/>
              </a:rPr>
              <a:t>https://www.python.org/downloads/</a:t>
            </a:r>
            <a:endParaRPr lang="en-GB" spc="-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b="0" strike="noStrike" spc="-1" dirty="0" err="1">
                <a:latin typeface="Arial"/>
              </a:rPr>
              <a:t>Jupyter</a:t>
            </a:r>
            <a:r>
              <a:rPr lang="en-GB" sz="1800" b="0" strike="noStrike" spc="-1" dirty="0">
                <a:latin typeface="Arial"/>
              </a:rPr>
              <a:t> Notebook (that you have used/will use today)</a:t>
            </a:r>
            <a:r>
              <a:rPr lang="en-GB" spc="-1" dirty="0">
                <a:latin typeface="Arial"/>
              </a:rPr>
              <a:t> </a:t>
            </a:r>
            <a:r>
              <a:rPr lang="en-GB" sz="1800" b="0" strike="noStrike" spc="-1" dirty="0">
                <a:latin typeface="Arial"/>
                <a:hlinkClick r:id="rId6"/>
              </a:rPr>
              <a:t>https://jupyter.org/install</a:t>
            </a:r>
            <a:endParaRPr lang="en-GB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b="0" strike="noStrike" spc="-1" dirty="0">
                <a:latin typeface="Arial"/>
              </a:rPr>
              <a:t>Anaconda (a collection of useful packages and other software for data scientists)</a:t>
            </a:r>
          </a:p>
          <a:p>
            <a:pPr>
              <a:lnSpc>
                <a:spcPct val="150000"/>
              </a:lnSpc>
            </a:pPr>
            <a:r>
              <a:rPr lang="en-GB" sz="1800" b="0" strike="noStrike" spc="-1" dirty="0">
                <a:latin typeface="Arial"/>
                <a:hlinkClick r:id="rId7"/>
              </a:rPr>
              <a:t>https://www.anaconda.com/distribution/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18177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GB" b="1" spc="-1" dirty="0"/>
              <a:t>Text editors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1. Atom </a:t>
            </a:r>
            <a:r>
              <a:rPr lang="en-GB" spc="-1" dirty="0">
                <a:hlinkClick r:id="rId2"/>
              </a:rPr>
              <a:t>https://atom.io/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2. Visual Studio Code </a:t>
            </a:r>
            <a:r>
              <a:rPr lang="en-GB" spc="-1" dirty="0">
                <a:hlinkClick r:id="rId3"/>
              </a:rPr>
              <a:t>https://code.visualstudio.com/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3. Sublime </a:t>
            </a:r>
            <a:r>
              <a:rPr lang="en-GB" spc="-1" dirty="0">
                <a:hlinkClick r:id="rId4"/>
              </a:rPr>
              <a:t>https://www.sublimetext.com/</a:t>
            </a:r>
            <a:endParaRPr lang="en-GB" spc="-1" dirty="0"/>
          </a:p>
          <a:p>
            <a:pPr>
              <a:lnSpc>
                <a:spcPct val="150000"/>
              </a:lnSpc>
            </a:pPr>
            <a:endParaRPr lang="en-GB" spc="-1" dirty="0"/>
          </a:p>
          <a:p>
            <a:pPr>
              <a:lnSpc>
                <a:spcPct val="150000"/>
              </a:lnSpc>
            </a:pPr>
            <a:r>
              <a:rPr lang="en-GB" b="1" spc="-1" dirty="0"/>
              <a:t>All-in-one solutions </a:t>
            </a:r>
            <a:r>
              <a:rPr lang="en-GB" spc="-1" dirty="0"/>
              <a:t>(similar to the </a:t>
            </a:r>
            <a:r>
              <a:rPr lang="en-GB" spc="-1" dirty="0" err="1"/>
              <a:t>Matlab</a:t>
            </a:r>
            <a:r>
              <a:rPr lang="en-GB" spc="-1" dirty="0"/>
              <a:t> interface or R-Studio)</a:t>
            </a:r>
          </a:p>
          <a:p>
            <a:pPr>
              <a:lnSpc>
                <a:spcPct val="150000"/>
              </a:lnSpc>
            </a:pPr>
            <a:r>
              <a:rPr lang="en-GB" spc="-1" dirty="0"/>
              <a:t>1. Spyder (free) </a:t>
            </a:r>
            <a:r>
              <a:rPr lang="en-GB" spc="-1" dirty="0">
                <a:hlinkClick r:id="rId5"/>
              </a:rPr>
              <a:t>https://www.spyder-ide.org/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2. </a:t>
            </a:r>
            <a:r>
              <a:rPr lang="en-GB" spc="-1" dirty="0" err="1"/>
              <a:t>Pycharm</a:t>
            </a:r>
            <a:r>
              <a:rPr lang="en-GB" spc="-1" dirty="0"/>
              <a:t> (free basic and commercial pro version) </a:t>
            </a:r>
            <a:r>
              <a:rPr lang="en-GB" spc="-1" dirty="0">
                <a:hlinkClick r:id="rId6"/>
              </a:rPr>
              <a:t>https://www.jetbrains.com/pycharm/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19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18177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GB" b="1" spc="-1" dirty="0"/>
              <a:t>Coding challenges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1. </a:t>
            </a:r>
            <a:r>
              <a:rPr lang="en-GB" spc="-1" dirty="0" err="1"/>
              <a:t>Hackerrank</a:t>
            </a:r>
            <a:r>
              <a:rPr lang="en-GB" spc="-1" dirty="0"/>
              <a:t> </a:t>
            </a:r>
            <a:r>
              <a:rPr lang="en-GB" spc="-1" dirty="0">
                <a:hlinkClick r:id="rId2"/>
              </a:rPr>
              <a:t>https://www.hackerrank.com/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2. </a:t>
            </a:r>
            <a:r>
              <a:rPr lang="en-GB" spc="-1" dirty="0" err="1"/>
              <a:t>Leetcode</a:t>
            </a:r>
            <a:r>
              <a:rPr lang="en-GB" spc="-1" dirty="0"/>
              <a:t> </a:t>
            </a:r>
            <a:r>
              <a:rPr lang="en-GB" spc="-1" dirty="0">
                <a:hlinkClick r:id="rId3"/>
              </a:rPr>
              <a:t>https://leetcode.com</a:t>
            </a:r>
            <a:endParaRPr lang="en-GB" spc="-1" dirty="0"/>
          </a:p>
          <a:p>
            <a:pPr>
              <a:lnSpc>
                <a:spcPct val="150000"/>
              </a:lnSpc>
            </a:pPr>
            <a:endParaRPr lang="en-GB" spc="-1" dirty="0"/>
          </a:p>
          <a:p>
            <a:pPr>
              <a:lnSpc>
                <a:spcPct val="150000"/>
              </a:lnSpc>
            </a:pPr>
            <a:r>
              <a:rPr lang="en-GB" b="1" spc="-1" dirty="0"/>
              <a:t>Python for psychologists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>
                <a:hlinkClick r:id="rId4"/>
              </a:rPr>
              <a:t>https://www.marsja.se/best-python-libraries-psychology/</a:t>
            </a:r>
            <a:endParaRPr lang="en-GB" spc="-1" dirty="0"/>
          </a:p>
          <a:p>
            <a:pPr>
              <a:lnSpc>
                <a:spcPct val="150000"/>
              </a:lnSpc>
            </a:pPr>
            <a:endParaRPr lang="en-GB" spc="-1" dirty="0"/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4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Outline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Why Python?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Practical</a:t>
            </a:r>
          </a:p>
          <a:p>
            <a:pPr marL="558900" lvl="1" indent="-342900"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GB" sz="2200" b="0" strike="noStrike" spc="-1" dirty="0">
                <a:latin typeface="Arial"/>
              </a:rPr>
              <a:t>Part 1: Intro to Python</a:t>
            </a:r>
          </a:p>
          <a:p>
            <a:pPr marL="558900" lvl="1" indent="-342900"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GB" sz="2200" b="0" strike="noStrike" spc="-1" dirty="0">
                <a:latin typeface="Arial"/>
              </a:rPr>
              <a:t>Part 2: Python for scientific programming</a:t>
            </a:r>
          </a:p>
          <a:p>
            <a:pPr marL="558900" lvl="1" indent="-342900"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GB" sz="2200" b="0" strike="noStrike" spc="-1" dirty="0">
                <a:latin typeface="Arial"/>
              </a:rPr>
              <a:t>Part 3: Python for statistical data analysis</a:t>
            </a:r>
          </a:p>
          <a:p>
            <a:pPr>
              <a:buClr>
                <a:srgbClr val="000000"/>
              </a:buClr>
              <a:buSzPct val="45000"/>
            </a:pPr>
            <a:endParaRPr lang="en-GB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Additional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171980"/>
            <a:ext cx="9071639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strike="noStrike" spc="-1" dirty="0">
                <a:latin typeface="Arial"/>
              </a:rPr>
              <a:t>It’s a general-purpose programming language,</a:t>
            </a:r>
            <a:r>
              <a:rPr lang="en-GB" spc="-1" dirty="0">
                <a:latin typeface="Arial"/>
              </a:rPr>
              <a:t> </a:t>
            </a:r>
            <a:r>
              <a:rPr lang="en-GB" sz="1800" strike="noStrike" spc="-1" dirty="0">
                <a:latin typeface="Arial"/>
              </a:rPr>
              <a:t>used to power many of the apps you use every day!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1720440" y="2376000"/>
            <a:ext cx="1159560" cy="115200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4032000" y="2122200"/>
            <a:ext cx="1080000" cy="111780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4"/>
          <a:stretch/>
        </p:blipFill>
        <p:spPr>
          <a:xfrm>
            <a:off x="6984000" y="1956600"/>
            <a:ext cx="1080000" cy="113940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5"/>
          <a:stretch/>
        </p:blipFill>
        <p:spPr>
          <a:xfrm>
            <a:off x="3032198" y="3916271"/>
            <a:ext cx="1260000" cy="149220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6"/>
          <a:stretch/>
        </p:blipFill>
        <p:spPr>
          <a:xfrm>
            <a:off x="4968000" y="3600000"/>
            <a:ext cx="1152000" cy="1184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Picture 95"/>
          <p:cNvPicPr/>
          <p:nvPr/>
        </p:nvPicPr>
        <p:blipFill>
          <a:blip r:embed="rId7"/>
          <a:stretch/>
        </p:blipFill>
        <p:spPr>
          <a:xfrm>
            <a:off x="6957360" y="3744000"/>
            <a:ext cx="1178640" cy="12294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7E14BE-90C4-ED41-99B6-3042AD92207D}"/>
              </a:ext>
            </a:extLst>
          </p:cNvPr>
          <p:cNvSpPr/>
          <p:nvPr/>
        </p:nvSpPr>
        <p:spPr>
          <a:xfrm>
            <a:off x="4968000" y="2085120"/>
            <a:ext cx="333574" cy="158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pic>
        <p:nvPicPr>
          <p:cNvPr id="98" name="Picture 5"/>
          <p:cNvPicPr/>
          <p:nvPr/>
        </p:nvPicPr>
        <p:blipFill>
          <a:blip r:embed="rId2"/>
          <a:stretch/>
        </p:blipFill>
        <p:spPr>
          <a:xfrm>
            <a:off x="1321693" y="2189263"/>
            <a:ext cx="2100240" cy="89784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5083560" y="1921668"/>
            <a:ext cx="3384000" cy="161460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/>
        </p:blipFill>
        <p:spPr>
          <a:xfrm>
            <a:off x="325260" y="4053619"/>
            <a:ext cx="2406240" cy="134856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5"/>
          <a:stretch/>
        </p:blipFill>
        <p:spPr>
          <a:xfrm>
            <a:off x="3175920" y="4147208"/>
            <a:ext cx="3727800" cy="1372680"/>
          </a:xfrm>
          <a:prstGeom prst="rect">
            <a:avLst/>
          </a:prstGeom>
          <a:ln>
            <a:noFill/>
          </a:ln>
        </p:spPr>
      </p:pic>
      <p:pic>
        <p:nvPicPr>
          <p:cNvPr id="102" name="Picture 101"/>
          <p:cNvPicPr/>
          <p:nvPr/>
        </p:nvPicPr>
        <p:blipFill>
          <a:blip r:embed="rId6"/>
          <a:stretch/>
        </p:blipFill>
        <p:spPr>
          <a:xfrm>
            <a:off x="7348140" y="4147208"/>
            <a:ext cx="2238840" cy="126720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589269" y="1709994"/>
            <a:ext cx="364160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Create your own experiments!</a:t>
            </a:r>
          </a:p>
        </p:txBody>
      </p:sp>
      <p:sp>
        <p:nvSpPr>
          <p:cNvPr id="104" name="TextShape 3"/>
          <p:cNvSpPr txBox="1"/>
          <p:nvPr/>
        </p:nvSpPr>
        <p:spPr>
          <a:xfrm>
            <a:off x="203078" y="3655980"/>
            <a:ext cx="265268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Make beautiful figures!</a:t>
            </a:r>
          </a:p>
        </p:txBody>
      </p:sp>
      <p:sp>
        <p:nvSpPr>
          <p:cNvPr id="105" name="TextShape 4"/>
          <p:cNvSpPr txBox="1"/>
          <p:nvPr/>
        </p:nvSpPr>
        <p:spPr>
          <a:xfrm>
            <a:off x="3421933" y="3498311"/>
            <a:ext cx="2770067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Perform sophisticated </a:t>
            </a:r>
          </a:p>
          <a:p>
            <a:pPr algn="ctr"/>
            <a:r>
              <a:rPr lang="en-GB" sz="1800" b="0" strike="noStrike" spc="-1" dirty="0">
                <a:latin typeface="Arial"/>
              </a:rPr>
              <a:t>statistical analyses!</a:t>
            </a:r>
          </a:p>
        </p:txBody>
      </p:sp>
      <p:sp>
        <p:nvSpPr>
          <p:cNvPr id="106" name="TextShape 5"/>
          <p:cNvSpPr txBox="1"/>
          <p:nvPr/>
        </p:nvSpPr>
        <p:spPr>
          <a:xfrm>
            <a:off x="6903720" y="3456467"/>
            <a:ext cx="3094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Hop on the machine learning hype train!</a:t>
            </a:r>
          </a:p>
        </p:txBody>
      </p:sp>
      <p:sp>
        <p:nvSpPr>
          <p:cNvPr id="107" name="TextShape 6"/>
          <p:cNvSpPr txBox="1"/>
          <p:nvPr/>
        </p:nvSpPr>
        <p:spPr>
          <a:xfrm>
            <a:off x="4703097" y="1536834"/>
            <a:ext cx="4434366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Organise and analyse numerical data!</a:t>
            </a:r>
          </a:p>
        </p:txBody>
      </p:sp>
      <p:sp>
        <p:nvSpPr>
          <p:cNvPr id="108" name="TextShape 7"/>
          <p:cNvSpPr txBox="1"/>
          <p:nvPr/>
        </p:nvSpPr>
        <p:spPr>
          <a:xfrm>
            <a:off x="287999" y="1152000"/>
            <a:ext cx="490868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 dirty="0">
                <a:latin typeface="Arial"/>
              </a:rPr>
              <a:t>There are free (!) add-ons for everything: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288000" y="1152000"/>
            <a:ext cx="3996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>
                <a:latin typeface="Arial"/>
              </a:rPr>
              <a:t>It’s just better than its competitors!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3"/>
          <a:stretch/>
        </p:blipFill>
        <p:spPr>
          <a:xfrm>
            <a:off x="504000" y="1800000"/>
            <a:ext cx="702000" cy="35280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tretch/>
        </p:blipFill>
        <p:spPr>
          <a:xfrm>
            <a:off x="2025360" y="1800000"/>
            <a:ext cx="754200" cy="79200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5"/>
          <a:stretch/>
        </p:blipFill>
        <p:spPr>
          <a:xfrm>
            <a:off x="1981800" y="2736000"/>
            <a:ext cx="754200" cy="86400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6"/>
          <a:stretch/>
        </p:blipFill>
        <p:spPr>
          <a:xfrm>
            <a:off x="1981440" y="3744000"/>
            <a:ext cx="826560" cy="65628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7"/>
          <a:stretch/>
        </p:blipFill>
        <p:spPr>
          <a:xfrm>
            <a:off x="2111040" y="4533120"/>
            <a:ext cx="768960" cy="866880"/>
          </a:xfrm>
          <a:prstGeom prst="rect">
            <a:avLst/>
          </a:prstGeom>
          <a:ln>
            <a:noFill/>
          </a:ln>
        </p:spPr>
      </p:pic>
      <p:sp>
        <p:nvSpPr>
          <p:cNvPr id="116" name="TextShape 3"/>
          <p:cNvSpPr txBox="1"/>
          <p:nvPr/>
        </p:nvSpPr>
        <p:spPr>
          <a:xfrm>
            <a:off x="1404000" y="1944000"/>
            <a:ext cx="37440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2600" b="1" strike="noStrike" spc="-1">
                <a:latin typeface="Arial"/>
              </a:rPr>
              <a:t>&gt;</a:t>
            </a:r>
            <a:endParaRPr lang="en-GB" sz="2600" b="0" strike="noStrike" spc="-1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8"/>
          <a:stretch/>
        </p:blipFill>
        <p:spPr>
          <a:xfrm>
            <a:off x="1428840" y="2880000"/>
            <a:ext cx="371160" cy="45684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8"/>
          <a:stretch/>
        </p:blipFill>
        <p:spPr>
          <a:xfrm>
            <a:off x="1429200" y="3816360"/>
            <a:ext cx="371160" cy="45684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8"/>
          <a:stretch/>
        </p:blipFill>
        <p:spPr>
          <a:xfrm>
            <a:off x="1429560" y="4788720"/>
            <a:ext cx="371160" cy="456840"/>
          </a:xfrm>
          <a:prstGeom prst="rect">
            <a:avLst/>
          </a:prstGeom>
          <a:ln>
            <a:noFill/>
          </a:ln>
        </p:spPr>
      </p:pic>
      <p:sp>
        <p:nvSpPr>
          <p:cNvPr id="120" name="TextShape 4"/>
          <p:cNvSpPr txBox="1"/>
          <p:nvPr/>
        </p:nvSpPr>
        <p:spPr>
          <a:xfrm>
            <a:off x="2917800" y="1791227"/>
            <a:ext cx="6020640" cy="76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600" b="0" strike="noStrike" spc="-1" dirty="0" err="1">
                <a:solidFill>
                  <a:srgbClr val="000000"/>
                </a:solidFill>
                <a:latin typeface="Arial"/>
              </a:rPr>
              <a:t>Matlab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 is very expensive! Python is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free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When using the right </a:t>
            </a:r>
            <a:endParaRPr lang="en-GB" sz="1600" b="0" strike="noStrike" spc="-1" dirty="0">
              <a:latin typeface="Arial"/>
            </a:endParaRPr>
          </a:p>
          <a:p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packages/add-ons, Python has the same functionality and syntax</a:t>
            </a:r>
            <a:r>
              <a:rPr lang="en-GB" sz="1600" spc="-1" dirty="0">
                <a:latin typeface="Arial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as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Arial"/>
              </a:rPr>
              <a:t>Matlab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2917800" y="2666937"/>
            <a:ext cx="7246080" cy="99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Python is much easier to learn, as the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syntax is less complex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 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At least for science, there is a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better community/ecosystem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Some Python packages run C(++) code in the background, which makes them almost as fast as their C++ counterparts.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2" name="TextShape 6"/>
          <p:cNvSpPr txBox="1"/>
          <p:nvPr/>
        </p:nvSpPr>
        <p:spPr>
          <a:xfrm>
            <a:off x="2917800" y="3858480"/>
            <a:ext cx="6986880" cy="5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Python is a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general-purpose language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It can be used for almost everything.</a:t>
            </a:r>
            <a:r>
              <a:rPr lang="en-GB" sz="1600" spc="-1" dirty="0">
                <a:latin typeface="Arial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R was developed for statistical analyses.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3" name="TextShape 7"/>
          <p:cNvSpPr txBox="1"/>
          <p:nvPr/>
        </p:nvSpPr>
        <p:spPr>
          <a:xfrm>
            <a:off x="2917800" y="4655179"/>
            <a:ext cx="5863680" cy="6227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Again, much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simpler syntax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You can achieve the same results with fewer lines of code.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576000" y="1512000"/>
            <a:ext cx="57020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1. Go to </a:t>
            </a:r>
            <a:r>
              <a:rPr lang="en-GB" sz="1800" b="0" strike="noStrike" spc="-1" dirty="0">
                <a:latin typeface="Arial"/>
                <a:hlinkClick r:id="rId2"/>
              </a:rPr>
              <a:t>http://www.github.com/timoflesch/intro2python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263937B-63B6-A64E-A2CB-F16DDDE15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05" y="1891139"/>
            <a:ext cx="3806430" cy="37325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76000" y="1512000"/>
            <a:ext cx="6048536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2. Click on the “launch binder” button: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E0ABE1D-B503-F945-A84C-DE92F5622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77113" r="2144" b="2402"/>
          <a:stretch/>
        </p:blipFill>
        <p:spPr>
          <a:xfrm>
            <a:off x="856034" y="2243512"/>
            <a:ext cx="8433881" cy="17837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576000" y="1512000"/>
            <a:ext cx="35701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3. Stare at this screen for a while: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2375820" y="2020150"/>
            <a:ext cx="5328000" cy="342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576000" y="1498516"/>
            <a:ext cx="71964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4. Now this screen (or similar) should show up: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64000" y="4556350"/>
            <a:ext cx="80294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From here you can open the worksheets that we have provided for you.</a:t>
            </a:r>
          </a:p>
          <a:p>
            <a:r>
              <a:rPr lang="en-GB" sz="1800" b="0" strike="noStrike" spc="-1" dirty="0">
                <a:latin typeface="Arial"/>
              </a:rPr>
              <a:t>This will run an interactive Python session in your browser, where you can write and execute your own Python programs.</a:t>
            </a:r>
          </a:p>
        </p:txBody>
      </p:sp>
      <p:pic>
        <p:nvPicPr>
          <p:cNvPr id="137" name="Picture 136"/>
          <p:cNvPicPr/>
          <p:nvPr/>
        </p:nvPicPr>
        <p:blipFill rotWithShape="1">
          <a:blip r:embed="rId2"/>
          <a:srcRect b="10550"/>
          <a:stretch/>
        </p:blipFill>
        <p:spPr>
          <a:xfrm>
            <a:off x="1837800" y="2031404"/>
            <a:ext cx="6081840" cy="221002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EED00-ABEA-074F-8AC1-8DF3E1A938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79707" y="3268615"/>
            <a:ext cx="720000" cy="5261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565</Words>
  <Application>Microsoft Macintosh PowerPoint</Application>
  <PresentationFormat>Custom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Georgia Pro Cond Light</vt:lpstr>
      <vt:lpstr>Speak Pro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Jelka Stojanov</cp:lastModifiedBy>
  <cp:revision>14</cp:revision>
  <dcterms:created xsi:type="dcterms:W3CDTF">2019-11-21T13:44:27Z</dcterms:created>
  <dcterms:modified xsi:type="dcterms:W3CDTF">2021-11-01T20:07:06Z</dcterms:modified>
  <dc:language>en-GB</dc:language>
</cp:coreProperties>
</file>