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3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8" r:id="rId14"/>
    <p:sldId id="268" r:id="rId15"/>
    <p:sldId id="269" r:id="rId16"/>
    <p:sldId id="270" r:id="rId17"/>
    <p:sldId id="273" r:id="rId18"/>
    <p:sldId id="274" r:id="rId19"/>
    <p:sldId id="271" r:id="rId20"/>
    <p:sldId id="272" r:id="rId21"/>
    <p:sldId id="278" r:id="rId22"/>
    <p:sldId id="275" r:id="rId23"/>
    <p:sldId id="285" r:id="rId24"/>
    <p:sldId id="276" r:id="rId25"/>
    <p:sldId id="286" r:id="rId26"/>
    <p:sldId id="287" r:id="rId27"/>
    <p:sldId id="279" r:id="rId28"/>
    <p:sldId id="277" r:id="rId29"/>
    <p:sldId id="280" r:id="rId30"/>
    <p:sldId id="282" r:id="rId31"/>
    <p:sldId id="284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C000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xampp\htdocs\cgnst\public_html\wm\Auswertung50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xampp\htdocs\cgnst\public_html\wm\Auswertung500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xampp\htdocs\cgnst\public_html\wm\Auswertung50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400" dirty="0">
                <a:solidFill>
                  <a:schemeClr val="bg1"/>
                </a:solidFill>
              </a:rPr>
              <a:t>Nach Startposition</a:t>
            </a:r>
          </a:p>
          <a:p>
            <a:pPr>
              <a:defRPr/>
            </a:pPr>
            <a:endParaRPr lang="de-DE" sz="240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4600174978127736"/>
          <c:y val="1.85186426164814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103-4334-A2FE-83D1AB2ED9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103-4334-A2FE-83D1AB2ED9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103-4334-A2FE-83D1AB2ED9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103-4334-A2FE-83D1AB2ED9B9}"/>
              </c:ext>
            </c:extLst>
          </c:dPt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103-4334-A2FE-83D1AB2ED9B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103-4334-A2FE-83D1AB2ED9B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103-4334-A2FE-83D1AB2ED9B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103-4334-A2FE-83D1AB2ED9B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auswertung!$E$1:$H$1</c:f>
              <c:strCache>
                <c:ptCount val="4"/>
                <c:pt idx="0">
                  <c:v>A Gewinnt</c:v>
                </c:pt>
                <c:pt idx="1">
                  <c:v>B Gewinnt</c:v>
                </c:pt>
                <c:pt idx="2">
                  <c:v>C Gewinnt</c:v>
                </c:pt>
                <c:pt idx="3">
                  <c:v>D Gewinnt</c:v>
                </c:pt>
              </c:strCache>
            </c:strRef>
          </c:cat>
          <c:val>
            <c:numRef>
              <c:f>auswertung!$E$41:$H$41</c:f>
              <c:numCache>
                <c:formatCode>General</c:formatCode>
                <c:ptCount val="4"/>
                <c:pt idx="0">
                  <c:v>22</c:v>
                </c:pt>
                <c:pt idx="1">
                  <c:v>8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103-4334-A2FE-83D1AB2ED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282552287801638E-2"/>
          <c:y val="0.81156657656598896"/>
          <c:w val="0.90484390305912632"/>
          <c:h val="0.158582677165354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dirty="0" smtClean="0">
                <a:solidFill>
                  <a:schemeClr val="bg1"/>
                </a:solidFill>
              </a:rPr>
              <a:t>Nach Eingang erste Kurve</a:t>
            </a:r>
            <a:endParaRPr lang="de-DE" sz="180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5405047503669531"/>
          <c:y val="5.20966981694647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A3E-401F-9240-515C9CCF52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A3E-401F-9240-515C9CCF52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A3E-401F-9240-515C9CCF52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A3E-401F-9240-515C9CCF52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auswertung!$I$1:$L$1</c:f>
              <c:strCache>
                <c:ptCount val="4"/>
                <c:pt idx="0">
                  <c:v>Nach Start 1</c:v>
                </c:pt>
                <c:pt idx="1">
                  <c:v>Nach Start 2</c:v>
                </c:pt>
                <c:pt idx="2">
                  <c:v>Nach Start 3</c:v>
                </c:pt>
                <c:pt idx="3">
                  <c:v>Nach Start 4</c:v>
                </c:pt>
              </c:strCache>
            </c:strRef>
          </c:cat>
          <c:val>
            <c:numRef>
              <c:f>auswertung!$I$41:$L$41</c:f>
              <c:numCache>
                <c:formatCode>General</c:formatCode>
                <c:ptCount val="4"/>
                <c:pt idx="0">
                  <c:v>24</c:v>
                </c:pt>
                <c:pt idx="1">
                  <c:v>6</c:v>
                </c:pt>
                <c:pt idx="2">
                  <c:v>7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A3E-401F-9240-515C9CCF5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282552287801638E-2"/>
          <c:y val="0.81156657656598896"/>
          <c:w val="0.90484390305912632"/>
          <c:h val="0.158582677165354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 smtClean="0">
                <a:solidFill>
                  <a:schemeClr val="bg1"/>
                </a:solidFill>
              </a:rPr>
              <a:t>Eingang Zielgrade</a:t>
            </a:r>
            <a:endParaRPr lang="de-DE" sz="200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3220009263547939"/>
          <c:y val="7.584813967337643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753-48AB-94A5-2D406F00BB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753-48AB-94A5-2D406F00BBF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753-48AB-94A5-2D406F00BBF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753-48AB-94A5-2D406F00BBF2}"/>
              </c:ext>
            </c:extLst>
          </c:dPt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753-48AB-94A5-2D406F00BBF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51816643936838E-2"/>
                  <c:y val="-1.4900934403012742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753-48AB-94A5-2D406F00BBF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753-48AB-94A5-2D406F00BBF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auswertung!$M$1:$P$1</c:f>
              <c:strCache>
                <c:ptCount val="4"/>
                <c:pt idx="0">
                  <c:v>Zielgrade 1</c:v>
                </c:pt>
                <c:pt idx="1">
                  <c:v>Zielgrade 2</c:v>
                </c:pt>
                <c:pt idx="2">
                  <c:v>Zielgrade 3</c:v>
                </c:pt>
                <c:pt idx="3">
                  <c:v>Zielgrade 4</c:v>
                </c:pt>
              </c:strCache>
            </c:strRef>
          </c:cat>
          <c:val>
            <c:numRef>
              <c:f>auswertung!$M$41:$P$41</c:f>
              <c:numCache>
                <c:formatCode>General</c:formatCode>
                <c:ptCount val="4"/>
                <c:pt idx="0">
                  <c:v>35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753-48AB-94A5-2D406F00B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282552287801638E-2"/>
          <c:y val="0.81156657656598896"/>
          <c:w val="0.90484390305912632"/>
          <c:h val="0.158582677165354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FA806-75A9-45EE-8444-7A70FDDB7FDD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B0C0A-C1DE-43B4-A0CD-46A30F6B92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0C0A-C1DE-43B4-A0CD-46A30F6B92A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69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0C0A-C1DE-43B4-A0CD-46A30F6B92A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319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0C0A-C1DE-43B4-A0CD-46A30F6B92A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452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0C0A-C1DE-43B4-A0CD-46A30F6B92A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89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7580-8837-46C0-A99E-B57067675C91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6020-2FAE-4B76-BBFC-C6F876087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76372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7580-8837-46C0-A99E-B57067675C91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6020-2FAE-4B76-BBFC-C6F876087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68270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7580-8837-46C0-A99E-B57067675C91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6020-2FAE-4B76-BBFC-C6F876087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564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7580-8837-46C0-A99E-B57067675C91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6020-2FAE-4B76-BBFC-C6F876087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9885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7580-8837-46C0-A99E-B57067675C91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6020-2FAE-4B76-BBFC-C6F876087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57515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7580-8837-46C0-A99E-B57067675C91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6020-2FAE-4B76-BBFC-C6F876087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11119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7580-8837-46C0-A99E-B57067675C91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6020-2FAE-4B76-BBFC-C6F876087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32595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7580-8837-46C0-A99E-B57067675C91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6020-2FAE-4B76-BBFC-C6F876087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1206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7580-8837-46C0-A99E-B57067675C91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6020-2FAE-4B76-BBFC-C6F876087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0988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7580-8837-46C0-A99E-B57067675C91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6020-2FAE-4B76-BBFC-C6F876087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63145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7580-8837-46C0-A99E-B57067675C91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6020-2FAE-4B76-BBFC-C6F876087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5289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A7580-8837-46C0-A99E-B57067675C91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76020-2FAE-4B76-BBFC-C6F876087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28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cst-skate.de/wm/500m.ph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LzP9fLFw7c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467004"/>
            <a:ext cx="12192000" cy="3309257"/>
          </a:xfrm>
        </p:spPr>
        <p:txBody>
          <a:bodyPr>
            <a:noAutofit/>
          </a:bodyPr>
          <a:lstStyle/>
          <a:p>
            <a:r>
              <a:rPr lang="de-DE" sz="19900" dirty="0" smtClean="0">
                <a:solidFill>
                  <a:schemeClr val="bg1"/>
                </a:solidFill>
              </a:rPr>
              <a:t>500m</a:t>
            </a:r>
            <a:br>
              <a:rPr lang="de-DE" sz="19900" dirty="0" smtClean="0">
                <a:solidFill>
                  <a:schemeClr val="bg1"/>
                </a:solidFill>
              </a:rPr>
            </a:br>
            <a:r>
              <a:rPr lang="de-DE" sz="4400" dirty="0" smtClean="0">
                <a:solidFill>
                  <a:schemeClr val="bg1">
                    <a:lumMod val="50000"/>
                  </a:schemeClr>
                </a:solidFill>
              </a:rPr>
              <a:t>(+x)</a:t>
            </a:r>
            <a:endParaRPr lang="de-DE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865326" y="5981655"/>
            <a:ext cx="2918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75000"/>
                  </a:schemeClr>
                </a:solidFill>
              </a:rPr>
              <a:t>Von Timo Lehnertz</a:t>
            </a:r>
            <a:endParaRPr lang="de-DE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99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59" y="4441018"/>
            <a:ext cx="2229730" cy="222973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9" y="4352254"/>
            <a:ext cx="1643236" cy="240725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0" y="673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schemeClr val="bg1"/>
                </a:solidFill>
              </a:rPr>
              <a:t>USA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924865" y="5555883"/>
            <a:ext cx="1649439" cy="10972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/>
                </a:solidFill>
              </a:rPr>
              <a:t>Joe </a:t>
            </a:r>
            <a:r>
              <a:rPr lang="de-DE" sz="2400" b="1" dirty="0" err="1" smtClean="0">
                <a:solidFill>
                  <a:schemeClr val="bg1"/>
                </a:solidFill>
              </a:rPr>
              <a:t>Mantia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 smtClean="0">
                <a:solidFill>
                  <a:schemeClr val="bg1"/>
                </a:solidFill>
              </a:rPr>
              <a:t>3 x Gold</a:t>
            </a:r>
          </a:p>
          <a:p>
            <a:r>
              <a:rPr lang="de-DE" sz="2000" dirty="0" smtClean="0">
                <a:solidFill>
                  <a:schemeClr val="bg1"/>
                </a:solidFill>
              </a:rPr>
              <a:t>1 x Bronze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517758" y="5603728"/>
            <a:ext cx="3185741" cy="10972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2000" dirty="0" smtClean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217540" y="5342021"/>
            <a:ext cx="1850671" cy="135898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/>
                </a:solidFill>
              </a:rPr>
              <a:t>Erin Jackson</a:t>
            </a:r>
          </a:p>
          <a:p>
            <a:r>
              <a:rPr lang="de-DE" sz="2000" dirty="0">
                <a:solidFill>
                  <a:schemeClr val="bg1"/>
                </a:solidFill>
              </a:rPr>
              <a:t>1</a:t>
            </a:r>
            <a:r>
              <a:rPr lang="de-DE" sz="2000" dirty="0" smtClean="0">
                <a:solidFill>
                  <a:schemeClr val="bg1"/>
                </a:solidFill>
              </a:rPr>
              <a:t> x Gold</a:t>
            </a:r>
          </a:p>
          <a:p>
            <a:r>
              <a:rPr lang="de-DE" sz="2000" dirty="0" smtClean="0">
                <a:solidFill>
                  <a:schemeClr val="bg1"/>
                </a:solidFill>
              </a:rPr>
              <a:t>1 x Silber</a:t>
            </a:r>
          </a:p>
          <a:p>
            <a:r>
              <a:rPr lang="de-DE" sz="2000" dirty="0" smtClean="0">
                <a:solidFill>
                  <a:schemeClr val="bg1"/>
                </a:solidFill>
              </a:rPr>
              <a:t>3 x Bronze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51" y="652152"/>
            <a:ext cx="12192000" cy="35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16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0" y="673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schemeClr val="bg1"/>
                </a:solidFill>
              </a:rPr>
              <a:t>Spanien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" y="882760"/>
            <a:ext cx="12192000" cy="355825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78" y="4550363"/>
            <a:ext cx="3984859" cy="2241483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676485" y="4739003"/>
            <a:ext cx="1850671" cy="7825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/>
                </a:solidFill>
              </a:rPr>
              <a:t>Nil </a:t>
            </a:r>
            <a:r>
              <a:rPr lang="de-DE" sz="2400" dirty="0" err="1" smtClean="0"/>
              <a:t>Llop</a:t>
            </a:r>
            <a:endParaRPr lang="de-DE" sz="2400" b="1" dirty="0" smtClean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1</a:t>
            </a:r>
            <a:r>
              <a:rPr lang="de-DE" sz="2000" dirty="0" smtClean="0">
                <a:solidFill>
                  <a:schemeClr val="bg1"/>
                </a:solidFill>
              </a:rPr>
              <a:t> x Gold</a:t>
            </a:r>
          </a:p>
        </p:txBody>
      </p:sp>
      <p:sp>
        <p:nvSpPr>
          <p:cNvPr id="9" name="Rechteck 8"/>
          <p:cNvSpPr/>
          <p:nvPr/>
        </p:nvSpPr>
        <p:spPr>
          <a:xfrm>
            <a:off x="5958251" y="5832909"/>
            <a:ext cx="1973367" cy="79877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/>
                </a:solidFill>
              </a:rPr>
              <a:t>Nerea </a:t>
            </a:r>
            <a:r>
              <a:rPr lang="de-DE" sz="2400" b="1" dirty="0" err="1" smtClean="0">
                <a:solidFill>
                  <a:schemeClr val="bg1"/>
                </a:solidFill>
              </a:rPr>
              <a:t>Langa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1</a:t>
            </a:r>
            <a:r>
              <a:rPr lang="de-DE" sz="2000" dirty="0" smtClean="0">
                <a:solidFill>
                  <a:schemeClr val="bg1"/>
                </a:solidFill>
              </a:rPr>
              <a:t> x Gold</a:t>
            </a:r>
          </a:p>
        </p:txBody>
      </p:sp>
    </p:spTree>
    <p:extLst>
      <p:ext uri="{BB962C8B-B14F-4D97-AF65-F5344CB8AC3E}">
        <p14:creationId xmlns:p14="http://schemas.microsoft.com/office/powerpoint/2010/main" val="225907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0" y="673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schemeClr val="bg1"/>
                </a:solidFill>
              </a:rPr>
              <a:t>Deutschland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958251" y="5832909"/>
            <a:ext cx="1973367" cy="79877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err="1" smtClean="0">
                <a:solidFill>
                  <a:schemeClr val="bg1"/>
                </a:solidFill>
              </a:rPr>
              <a:t>Nere</a:t>
            </a:r>
            <a:r>
              <a:rPr lang="de-DE" sz="2400" b="1" dirty="0" smtClean="0">
                <a:solidFill>
                  <a:schemeClr val="bg1"/>
                </a:solidFill>
              </a:rPr>
              <a:t> </a:t>
            </a:r>
            <a:r>
              <a:rPr lang="de-DE" sz="2400" b="1" dirty="0" err="1" smtClean="0">
                <a:solidFill>
                  <a:schemeClr val="bg1"/>
                </a:solidFill>
              </a:rPr>
              <a:t>Langa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1</a:t>
            </a:r>
            <a:r>
              <a:rPr lang="de-DE" sz="2000" dirty="0" smtClean="0">
                <a:solidFill>
                  <a:schemeClr val="bg1"/>
                </a:solidFill>
              </a:rPr>
              <a:t> x Gold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" y="925626"/>
            <a:ext cx="12076497" cy="353990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" y="4739003"/>
            <a:ext cx="2033896" cy="2031777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606587" y="5878033"/>
            <a:ext cx="2447237" cy="7825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/>
                </a:solidFill>
              </a:rPr>
              <a:t>Simon Albrecht</a:t>
            </a:r>
            <a:endParaRPr lang="de-DE" sz="2400" b="1" dirty="0" smtClean="0">
              <a:solidFill>
                <a:schemeClr val="bg1"/>
              </a:solidFill>
            </a:endParaRPr>
          </a:p>
          <a:p>
            <a:r>
              <a:rPr lang="de-DE" sz="2000" dirty="0" smtClean="0">
                <a:solidFill>
                  <a:schemeClr val="bg1"/>
                </a:solidFill>
              </a:rPr>
              <a:t>1</a:t>
            </a:r>
            <a:r>
              <a:rPr lang="de-DE" sz="2000" dirty="0" smtClean="0">
                <a:solidFill>
                  <a:schemeClr val="bg1"/>
                </a:solidFill>
              </a:rPr>
              <a:t> x Bronze 2014</a:t>
            </a:r>
          </a:p>
        </p:txBody>
      </p:sp>
    </p:spTree>
    <p:extLst>
      <p:ext uri="{BB962C8B-B14F-4D97-AF65-F5344CB8AC3E}">
        <p14:creationId xmlns:p14="http://schemas.microsoft.com/office/powerpoint/2010/main" val="2450880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0100" y="0"/>
            <a:ext cx="10515600" cy="1325563"/>
          </a:xfrm>
        </p:spPr>
        <p:txBody>
          <a:bodyPr/>
          <a:lstStyle/>
          <a:p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Zeiten im Jahresverlauf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350886"/>
              </p:ext>
            </p:extLst>
          </p:nvPr>
        </p:nvGraphicFramePr>
        <p:xfrm>
          <a:off x="-1" y="1244976"/>
          <a:ext cx="12192000" cy="5613023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82363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Disziplin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Geschlecht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bg1"/>
                          </a:solidFill>
                        </a:rPr>
                        <a:t>BestTime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 2007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bg1"/>
                          </a:solidFill>
                        </a:rPr>
                        <a:t>BestTime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 2008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bg1"/>
                          </a:solidFill>
                        </a:rPr>
                        <a:t>BestTime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 2009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bg1"/>
                          </a:solidFill>
                        </a:rPr>
                        <a:t>BestTime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 2010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bg1"/>
                          </a:solidFill>
                        </a:rPr>
                        <a:t>BestTime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 2011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bg1"/>
                          </a:solidFill>
                        </a:rPr>
                        <a:t>BestTime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 2012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bg1"/>
                          </a:solidFill>
                        </a:rPr>
                        <a:t>BestTime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 2013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bg1"/>
                          </a:solidFill>
                        </a:rPr>
                        <a:t>BestTime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 2014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bg1"/>
                          </a:solidFill>
                        </a:rPr>
                        <a:t>BestTime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 2015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bg1"/>
                          </a:solidFill>
                        </a:rPr>
                        <a:t>BestTime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 2016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bg1"/>
                          </a:solidFill>
                        </a:rPr>
                        <a:t>BestTime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 2017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bg1"/>
                          </a:solidFill>
                        </a:rPr>
                        <a:t>BestTime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 2018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bg1"/>
                          </a:solidFill>
                        </a:rPr>
                        <a:t>BestTime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 2019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bg1"/>
                          </a:solidFill>
                        </a:rPr>
                        <a:t>Avg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56533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11.59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9.08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9.83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9.44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9.99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33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w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10.01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10.09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10.58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10.21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10.22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33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84.01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84.74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87.27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B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84.33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85.75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83.56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82.8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de-DE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81.64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de-DE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68.87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6533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w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98.08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91.77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96.41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92.07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92.95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92.16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91.11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89.62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87.69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de-DE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93.25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87.48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33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200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16.06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17.19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16.05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17.04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16.06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16.06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17.3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B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16.54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6533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200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w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18.01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18.01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18.09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17.08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18.54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18.8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18.09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33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200 road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16.77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B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15.88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16.33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6533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200 road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w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18.45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17.74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18.1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33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300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24.76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24.53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24.03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24.01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24.08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24.77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24.11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23.42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23.87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24.18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56533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300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w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26.97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27.12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26.05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25.94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26.38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26.06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26.22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25.7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26.03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26.27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56533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500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41.05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41.5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40.08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39.08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39.92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41.13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26.63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40.08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40.52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46.2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B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39.62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6533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500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w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44.07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43.79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44.02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42.84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43.14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44.34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43.72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43.61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43.07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49.24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44.18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33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500 road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40.03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38.62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40.05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41.15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B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39.96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6533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500 Road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w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45.69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9.7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45.07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33.49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33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500D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43.06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43.36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B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43.21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6533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500D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w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45.29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46.94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46.11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33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500Road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40.7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40.7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6533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500Road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w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45.86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45.86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33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one Lap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50.01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B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25.15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31.26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35.47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6533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one Lap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w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</a:rPr>
                        <a:t>34.39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56.49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27.55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33.75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38.05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723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4945" y="257893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11500" dirty="0" smtClean="0">
                <a:solidFill>
                  <a:schemeClr val="bg1">
                    <a:lumMod val="75000"/>
                  </a:schemeClr>
                </a:solidFill>
              </a:rPr>
              <a:t>Rennverlauf</a:t>
            </a:r>
            <a:endParaRPr lang="de-DE" sz="115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00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263195" y="348377"/>
            <a:ext cx="12192000" cy="103033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6600" dirty="0" smtClean="0">
                <a:solidFill>
                  <a:schemeClr val="bg1"/>
                </a:solidFill>
              </a:rPr>
              <a:t>4 Messpunkte:</a:t>
            </a:r>
            <a:endParaRPr lang="de-DE" sz="6600" dirty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09" y="1495425"/>
            <a:ext cx="4158885" cy="22862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94" y="1495425"/>
            <a:ext cx="4462869" cy="228622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00" y="4413532"/>
            <a:ext cx="4635105" cy="232752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05" y="4414489"/>
            <a:ext cx="4350723" cy="232656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435808" y="1495425"/>
            <a:ext cx="4158885" cy="2286224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 smtClean="0"/>
              <a:t>1. Start</a:t>
            </a:r>
            <a:endParaRPr lang="de-DE" sz="6000" dirty="0"/>
          </a:p>
        </p:txBody>
      </p:sp>
      <p:sp>
        <p:nvSpPr>
          <p:cNvPr id="10" name="Rechteck 9"/>
          <p:cNvSpPr/>
          <p:nvPr/>
        </p:nvSpPr>
        <p:spPr>
          <a:xfrm>
            <a:off x="5594693" y="1495425"/>
            <a:ext cx="4462870" cy="2286224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 smtClean="0"/>
              <a:t>2. Eingang erste Kurve</a:t>
            </a:r>
            <a:endParaRPr lang="de-DE" sz="6000" dirty="0"/>
          </a:p>
        </p:txBody>
      </p:sp>
      <p:sp>
        <p:nvSpPr>
          <p:cNvPr id="13" name="Rechteck 12"/>
          <p:cNvSpPr/>
          <p:nvPr/>
        </p:nvSpPr>
        <p:spPr>
          <a:xfrm>
            <a:off x="1197700" y="4413531"/>
            <a:ext cx="4635105" cy="2327522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 smtClean="0"/>
              <a:t>3. Eingang Zielgrade</a:t>
            </a:r>
            <a:endParaRPr lang="de-DE" sz="6000" dirty="0"/>
          </a:p>
        </p:txBody>
      </p:sp>
      <p:sp>
        <p:nvSpPr>
          <p:cNvPr id="14" name="Rechteck 13"/>
          <p:cNvSpPr/>
          <p:nvPr/>
        </p:nvSpPr>
        <p:spPr>
          <a:xfrm>
            <a:off x="5832805" y="4413531"/>
            <a:ext cx="4350723" cy="2327522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 smtClean="0"/>
              <a:t>4. Zieleinlauf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466184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901700"/>
            <a:ext cx="10515600" cy="1127125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40 Rennen von </a:t>
            </a:r>
            <a:r>
              <a:rPr lang="de-DE" dirty="0" err="1" smtClean="0">
                <a:solidFill>
                  <a:schemeClr val="bg1"/>
                </a:solidFill>
              </a:rPr>
              <a:t>Youtube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Mit links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5290"/>
            <a:ext cx="12192000" cy="193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92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Wie stehen die Chancen auf Sieg?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m 3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287414"/>
              </p:ext>
            </p:extLst>
          </p:nvPr>
        </p:nvGraphicFramePr>
        <p:xfrm>
          <a:off x="357187" y="2976564"/>
          <a:ext cx="3538538" cy="3252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141566"/>
              </p:ext>
            </p:extLst>
          </p:nvPr>
        </p:nvGraphicFramePr>
        <p:xfrm>
          <a:off x="4324350" y="2905125"/>
          <a:ext cx="3448050" cy="3324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355779"/>
              </p:ext>
            </p:extLst>
          </p:nvPr>
        </p:nvGraphicFramePr>
        <p:xfrm>
          <a:off x="7772400" y="3190875"/>
          <a:ext cx="3724275" cy="2950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28650" y="1849936"/>
            <a:ext cx="10046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</a:rPr>
              <a:t>Bezogen auf</a:t>
            </a:r>
            <a:r>
              <a:rPr lang="de-DE" sz="2800" dirty="0" smtClean="0">
                <a:solidFill>
                  <a:schemeClr val="bg1"/>
                </a:solidFill>
              </a:rPr>
              <a:t>:  </a:t>
            </a:r>
            <a:r>
              <a:rPr lang="de-DE" sz="2800" dirty="0" err="1" smtClean="0">
                <a:solidFill>
                  <a:schemeClr val="bg1">
                    <a:lumMod val="75000"/>
                  </a:schemeClr>
                </a:solidFill>
              </a:rPr>
              <a:t>Em</a:t>
            </a:r>
            <a:r>
              <a:rPr lang="de-DE" sz="2800" dirty="0" smtClean="0">
                <a:solidFill>
                  <a:schemeClr val="bg1">
                    <a:lumMod val="75000"/>
                  </a:schemeClr>
                </a:solidFill>
              </a:rPr>
              <a:t> / WM / Junioren / Senioren / Männer / Frauen</a:t>
            </a:r>
            <a:endParaRPr lang="de-DE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42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Wie stehen die Chancen auf Sieg?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9867900" y="704740"/>
            <a:ext cx="2017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Spezifisch</a:t>
            </a:r>
            <a:endParaRPr lang="de-DE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708" y="411309"/>
            <a:ext cx="1233192" cy="1233192"/>
          </a:xfrm>
        </p:spPr>
      </p:pic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211930"/>
              </p:ext>
            </p:extLst>
          </p:nvPr>
        </p:nvGraphicFramePr>
        <p:xfrm>
          <a:off x="447675" y="1760279"/>
          <a:ext cx="11296650" cy="3519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753"/>
                <a:gridCol w="697916"/>
                <a:gridCol w="697916"/>
                <a:gridCol w="697916"/>
                <a:gridCol w="697916"/>
                <a:gridCol w="697916"/>
                <a:gridCol w="697916"/>
                <a:gridCol w="863669"/>
                <a:gridCol w="898565"/>
                <a:gridCol w="697916"/>
                <a:gridCol w="697916"/>
                <a:gridCol w="697916"/>
                <a:gridCol w="697916"/>
                <a:gridCol w="697916"/>
                <a:gridCol w="764587"/>
              </a:tblGrid>
              <a:tr h="510617">
                <a:tc gridSpan="15">
                  <a:txBody>
                    <a:bodyPr/>
                    <a:lstStyle/>
                    <a:p>
                      <a:pPr algn="ctr" fontAlgn="b"/>
                      <a:r>
                        <a:rPr lang="de-DE" sz="3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Sieger </a:t>
                      </a:r>
                      <a:r>
                        <a:rPr lang="de-DE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in %</a:t>
                      </a:r>
                      <a:endParaRPr lang="de-DE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96214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DE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Nach Startposition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Nach Position nach Start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Eingang Zielgrade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96214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Kriterien</a:t>
                      </a:r>
                      <a:endParaRPr lang="de-DE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de-DE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de-DE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de-DE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de-DE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DE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de-DE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de-DE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de-DE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de-DE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de-DE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de-DE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de-DE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de-DE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109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alle</a:t>
                      </a:r>
                      <a:endParaRPr lang="de-DE" sz="1400" b="0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56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62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87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109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WM</a:t>
                      </a:r>
                      <a:endParaRPr lang="de-DE" sz="1400" b="0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54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61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90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de-DE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109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EM</a:t>
                      </a:r>
                      <a:endParaRPr lang="de-DE" sz="1400" b="0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64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64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82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109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Senioren</a:t>
                      </a:r>
                      <a:endParaRPr lang="de-DE" sz="1400" b="0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67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65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de-DE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81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109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Junioren</a:t>
                      </a:r>
                      <a:endParaRPr lang="de-DE" sz="1400" b="0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44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de-DE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58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de-DE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95</a:t>
                      </a:r>
                      <a:endParaRPr lang="de-DE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109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Weiblich</a:t>
                      </a:r>
                      <a:endParaRPr lang="de-DE" sz="1400" b="0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45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de-DE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52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de-DE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86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109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Männlich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68</a:t>
                      </a:r>
                      <a:endParaRPr lang="de-DE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de-DE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72</a:t>
                      </a:r>
                      <a:endParaRPr lang="de-DE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89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371475" y="5457825"/>
            <a:ext cx="6131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Schlussfolgerungen: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</a:rPr>
              <a:t>Start weniger relevant bei Junioren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</a:rPr>
              <a:t>Start zu gewinnen ist wichtiger bei Männern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</a:rPr>
              <a:t>Frauen höhere Chancen das Rennen von hinten zu gewinnen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740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/>
        </p:nvSpPr>
        <p:spPr>
          <a:xfrm rot="20544079">
            <a:off x="2304137" y="2481349"/>
            <a:ext cx="1450960" cy="27274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1162050" y="1481254"/>
            <a:ext cx="1066800" cy="995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62050" y="2695575"/>
            <a:ext cx="1066800" cy="9952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62050" y="3909896"/>
            <a:ext cx="1066800" cy="9952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62050" y="5124217"/>
            <a:ext cx="1066800" cy="9952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810000" y="1481254"/>
            <a:ext cx="1066800" cy="995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3810000" y="2695575"/>
            <a:ext cx="1066800" cy="9952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810000" y="3909896"/>
            <a:ext cx="1066800" cy="9952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3810000" y="5124217"/>
            <a:ext cx="1066800" cy="9952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6457950" y="1481254"/>
            <a:ext cx="1066800" cy="995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6457950" y="2695575"/>
            <a:ext cx="1066800" cy="9952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6457950" y="3909896"/>
            <a:ext cx="1066800" cy="9952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6457950" y="5124217"/>
            <a:ext cx="1066800" cy="9952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9105900" y="1481254"/>
            <a:ext cx="1066800" cy="995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9105900" y="2695575"/>
            <a:ext cx="1066800" cy="9952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9105900" y="3909896"/>
            <a:ext cx="1066800" cy="9952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9105900" y="5124217"/>
            <a:ext cx="1066800" cy="9952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1162050" y="494554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schemeClr val="bg1"/>
                </a:solidFill>
              </a:rPr>
              <a:t>Start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271838" y="248332"/>
            <a:ext cx="2143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schemeClr val="bg1"/>
                </a:solidFill>
              </a:rPr>
              <a:t>Eingang erste Kurve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5919788" y="241365"/>
            <a:ext cx="2143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schemeClr val="bg1"/>
                </a:solidFill>
              </a:rPr>
              <a:t>Eingang Zielgrade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8567738" y="487586"/>
            <a:ext cx="2143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schemeClr val="bg1"/>
                </a:solidFill>
              </a:rPr>
              <a:t>Zieleinlauf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2338387" y="1481254"/>
            <a:ext cx="1362075" cy="7380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 rot="20544079">
            <a:off x="4952088" y="2530408"/>
            <a:ext cx="1450960" cy="27274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4986338" y="1530313"/>
            <a:ext cx="1362075" cy="7380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7634287" y="1530314"/>
            <a:ext cx="1362075" cy="8795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 rot="1319769">
            <a:off x="2327799" y="3630648"/>
            <a:ext cx="1450960" cy="27274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 rot="1248270">
            <a:off x="4941895" y="3614634"/>
            <a:ext cx="1450960" cy="27274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4966842" y="2925886"/>
            <a:ext cx="1450960" cy="50819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2338387" y="2939099"/>
            <a:ext cx="1450960" cy="50819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202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51313" y="211104"/>
            <a:ext cx="9002485" cy="1325563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Gliederung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41416" y="1825625"/>
            <a:ext cx="9812383" cy="4351338"/>
          </a:xfrm>
        </p:spPr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Aktuelles Reglement</a:t>
            </a: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Analyse der vergangenen 13 Jahre</a:t>
            </a: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Rennverlauf / Videoanalyse</a:t>
            </a: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Fähigkeitsprofile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Trainingsformen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36" y="211104"/>
            <a:ext cx="1154760" cy="11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47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575" y="365125"/>
            <a:ext cx="10515600" cy="1325563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hlinkClick r:id="rId2"/>
              </a:rPr>
              <a:t>Zur Website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5" y="1947863"/>
            <a:ext cx="10963909" cy="4608519"/>
          </a:xfrm>
        </p:spPr>
      </p:pic>
    </p:spTree>
    <p:extLst>
      <p:ext uri="{BB962C8B-B14F-4D97-AF65-F5344CB8AC3E}">
        <p14:creationId xmlns:p14="http://schemas.microsoft.com/office/powerpoint/2010/main" val="3690198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/>
          <p:cNvSpPr/>
          <p:nvPr/>
        </p:nvSpPr>
        <p:spPr>
          <a:xfrm>
            <a:off x="7095950" y="0"/>
            <a:ext cx="1864098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dirty="0"/>
          </a:p>
        </p:txBody>
      </p:sp>
      <p:sp>
        <p:nvSpPr>
          <p:cNvPr id="51" name="Rechteck 50"/>
          <p:cNvSpPr/>
          <p:nvPr/>
        </p:nvSpPr>
        <p:spPr>
          <a:xfrm>
            <a:off x="2409519" y="0"/>
            <a:ext cx="1864098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9905468" y="1913198"/>
          <a:ext cx="1404218" cy="24141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218"/>
              </a:tblGrid>
              <a:tr h="474009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Finale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1. 1.hf</a:t>
                      </a:r>
                      <a:endParaRPr lang="de-DE" dirty="0"/>
                    </a:p>
                  </a:txBody>
                  <a:tcPr/>
                </a:tc>
              </a:tr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1. 2.hf</a:t>
                      </a:r>
                      <a:endParaRPr lang="de-DE" dirty="0"/>
                    </a:p>
                  </a:txBody>
                  <a:tcPr/>
                </a:tc>
              </a:tr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.1.hf</a:t>
                      </a:r>
                      <a:endParaRPr lang="de-DE" dirty="0"/>
                    </a:p>
                  </a:txBody>
                  <a:tcPr/>
                </a:tc>
              </a:tr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2. 2.hf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7256916" y="352301"/>
          <a:ext cx="1521324" cy="23700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1324"/>
              </a:tblGrid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Halb-finale 1</a:t>
                      </a:r>
                      <a:endParaRPr lang="de-DE" dirty="0"/>
                    </a:p>
                  </a:txBody>
                  <a:tcPr/>
                </a:tc>
              </a:tr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1. 1.quarter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1. 4.</a:t>
                      </a:r>
                      <a:r>
                        <a:rPr lang="de-DE" dirty="0" smtClean="0"/>
                        <a:t>quarter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.1.quarter</a:t>
                      </a:r>
                      <a:endParaRPr lang="de-DE" dirty="0"/>
                    </a:p>
                  </a:txBody>
                  <a:tcPr/>
                </a:tc>
              </a:tr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2. 4.quarter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7256916" y="3459657"/>
          <a:ext cx="1521324" cy="23700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1324"/>
              </a:tblGrid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Halb-finale 2</a:t>
                      </a:r>
                      <a:endParaRPr lang="de-DE" dirty="0"/>
                    </a:p>
                  </a:txBody>
                  <a:tcPr/>
                </a:tc>
              </a:tr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1. 2.quarter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1. 3.</a:t>
                      </a:r>
                      <a:r>
                        <a:rPr lang="de-DE" dirty="0" smtClean="0"/>
                        <a:t>quarter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.2.quarter</a:t>
                      </a:r>
                      <a:endParaRPr lang="de-DE" dirty="0"/>
                    </a:p>
                  </a:txBody>
                  <a:tcPr/>
                </a:tc>
              </a:tr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2. 3.quarter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84918" y="3687119"/>
          <a:ext cx="1419187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9187"/>
              </a:tblGrid>
              <a:tr h="174058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Viertel</a:t>
                      </a:r>
                      <a:r>
                        <a:rPr lang="de-DE" sz="1600" baseline="0" dirty="0" smtClean="0"/>
                        <a:t> finale 3</a:t>
                      </a:r>
                      <a:endParaRPr lang="de-DE" sz="1600" dirty="0"/>
                    </a:p>
                  </a:txBody>
                  <a:tcPr/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</a:t>
                      </a:r>
                      <a:r>
                        <a:rPr lang="de-DE" sz="1400" baseline="0" dirty="0" smtClean="0"/>
                        <a:t> 3</a:t>
                      </a:r>
                      <a:endParaRPr lang="de-DE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 6</a:t>
                      </a:r>
                      <a:endParaRPr lang="de-DE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 11</a:t>
                      </a:r>
                      <a:endParaRPr lang="de-DE" sz="1400" dirty="0"/>
                    </a:p>
                  </a:txBody>
                  <a:tcPr/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 14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/>
        </p:nvGraphicFramePr>
        <p:xfrm>
          <a:off x="2584920" y="21816"/>
          <a:ext cx="1419187" cy="185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9187"/>
              </a:tblGrid>
              <a:tr h="206355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Viertel</a:t>
                      </a:r>
                      <a:r>
                        <a:rPr lang="de-DE" sz="1600" baseline="0" dirty="0" smtClean="0"/>
                        <a:t> finale 1</a:t>
                      </a:r>
                      <a:endParaRPr lang="de-DE" sz="1600" dirty="0"/>
                    </a:p>
                  </a:txBody>
                  <a:tcPr/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</a:t>
                      </a:r>
                      <a:r>
                        <a:rPr lang="de-DE" sz="1400" baseline="0" dirty="0" smtClean="0"/>
                        <a:t> 1</a:t>
                      </a:r>
                      <a:endParaRPr lang="de-DE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 8</a:t>
                      </a:r>
                      <a:endParaRPr lang="de-DE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 9</a:t>
                      </a:r>
                      <a:endParaRPr lang="de-DE" sz="1400" dirty="0"/>
                    </a:p>
                  </a:txBody>
                  <a:tcPr/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 16</a:t>
                      </a:r>
                      <a:endParaRPr lang="de-DE" sz="1400" dirty="0"/>
                    </a:p>
                  </a:txBody>
                  <a:tcPr/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(Zeit</a:t>
                      </a:r>
                      <a:r>
                        <a:rPr lang="de-DE" sz="1400" baseline="0" dirty="0" smtClean="0"/>
                        <a:t> 17</a:t>
                      </a:r>
                      <a:r>
                        <a:rPr lang="de-DE" sz="1400" dirty="0" smtClean="0"/>
                        <a:t>)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/>
        </p:nvGraphicFramePr>
        <p:xfrm>
          <a:off x="2584922" y="1963554"/>
          <a:ext cx="1419187" cy="16411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9187"/>
              </a:tblGrid>
              <a:tr h="42190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Viertel</a:t>
                      </a:r>
                      <a:r>
                        <a:rPr lang="de-DE" sz="1600" baseline="0" dirty="0" smtClean="0"/>
                        <a:t> finale 2</a:t>
                      </a:r>
                      <a:endParaRPr lang="de-DE" sz="1600" dirty="0"/>
                    </a:p>
                  </a:txBody>
                  <a:tcPr/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</a:t>
                      </a:r>
                      <a:r>
                        <a:rPr lang="de-DE" sz="1400" baseline="0" dirty="0" smtClean="0"/>
                        <a:t> 2</a:t>
                      </a:r>
                      <a:endParaRPr lang="de-DE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 7</a:t>
                      </a:r>
                      <a:endParaRPr lang="de-DE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 10</a:t>
                      </a:r>
                      <a:endParaRPr lang="de-DE" sz="1400" dirty="0"/>
                    </a:p>
                  </a:txBody>
                  <a:tcPr/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 15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2584919" y="5303520"/>
          <a:ext cx="1419187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9187"/>
              </a:tblGrid>
              <a:tr h="24669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Viertel</a:t>
                      </a:r>
                      <a:r>
                        <a:rPr lang="de-DE" sz="1600" baseline="0" dirty="0" smtClean="0"/>
                        <a:t> finale 4</a:t>
                      </a:r>
                      <a:endParaRPr lang="de-DE" sz="1600" dirty="0"/>
                    </a:p>
                  </a:txBody>
                  <a:tcPr/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</a:t>
                      </a:r>
                      <a:r>
                        <a:rPr lang="de-DE" sz="1400" baseline="0" dirty="0" smtClean="0"/>
                        <a:t> 4</a:t>
                      </a:r>
                      <a:endParaRPr lang="de-DE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 5</a:t>
                      </a:r>
                      <a:endParaRPr lang="de-DE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 12</a:t>
                      </a:r>
                      <a:endParaRPr lang="de-DE" sz="1400" dirty="0"/>
                    </a:p>
                  </a:txBody>
                  <a:tcPr/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 13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Gerade Verbindung mit Pfeil 14"/>
          <p:cNvCxnSpPr/>
          <p:nvPr/>
        </p:nvCxnSpPr>
        <p:spPr>
          <a:xfrm>
            <a:off x="4004105" y="510139"/>
            <a:ext cx="3252811" cy="44131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6" idx="1"/>
          </p:cNvCxnSpPr>
          <p:nvPr/>
        </p:nvCxnSpPr>
        <p:spPr>
          <a:xfrm flipV="1">
            <a:off x="4004102" y="1537323"/>
            <a:ext cx="3252814" cy="429237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4004102" y="797897"/>
            <a:ext cx="3252810" cy="124103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3" idx="3"/>
          </p:cNvCxnSpPr>
          <p:nvPr/>
        </p:nvCxnSpPr>
        <p:spPr>
          <a:xfrm flipV="1">
            <a:off x="4004106" y="2449212"/>
            <a:ext cx="3328204" cy="363154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4004102" y="2582081"/>
            <a:ext cx="3252810" cy="155376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4004102" y="4135846"/>
            <a:ext cx="3252810" cy="48528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2" idx="3"/>
          </p:cNvCxnSpPr>
          <p:nvPr/>
        </p:nvCxnSpPr>
        <p:spPr>
          <a:xfrm>
            <a:off x="4004109" y="2784107"/>
            <a:ext cx="3252803" cy="235993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8" idx="3"/>
          </p:cNvCxnSpPr>
          <p:nvPr/>
        </p:nvCxnSpPr>
        <p:spPr>
          <a:xfrm>
            <a:off x="4004105" y="4464359"/>
            <a:ext cx="3252796" cy="10899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8778240" y="1037687"/>
            <a:ext cx="1127228" cy="157610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8751497" y="3121882"/>
            <a:ext cx="1153971" cy="10139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6" idx="3"/>
          </p:cNvCxnSpPr>
          <p:nvPr/>
        </p:nvCxnSpPr>
        <p:spPr>
          <a:xfrm>
            <a:off x="8778240" y="1537323"/>
            <a:ext cx="1153971" cy="198409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7" idx="3"/>
          </p:cNvCxnSpPr>
          <p:nvPr/>
        </p:nvCxnSpPr>
        <p:spPr>
          <a:xfrm flipV="1">
            <a:off x="8778240" y="4090267"/>
            <a:ext cx="1113856" cy="55441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0" y="1"/>
            <a:ext cx="1588168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Vorläufe</a:t>
            </a:r>
            <a:endParaRPr lang="de-DE" sz="3600" dirty="0"/>
          </a:p>
        </p:txBody>
      </p:sp>
      <p:cxnSp>
        <p:nvCxnSpPr>
          <p:cNvPr id="47" name="Gerade Verbindung mit Pfeil 46"/>
          <p:cNvCxnSpPr>
            <a:stCxn id="46" idx="3"/>
          </p:cNvCxnSpPr>
          <p:nvPr/>
        </p:nvCxnSpPr>
        <p:spPr>
          <a:xfrm>
            <a:off x="1588168" y="3429001"/>
            <a:ext cx="721895" cy="3065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6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Video Analyse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Link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9034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Problemfelder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In der Regel 4 Rennen</a:t>
            </a: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Jeder Fehler wird bestraft</a:t>
            </a: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Startposition sehr wichtig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65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5930900"/>
          </a:xfrm>
        </p:spPr>
        <p:txBody>
          <a:bodyPr/>
          <a:lstStyle/>
          <a:p>
            <a:pPr algn="ctr"/>
            <a:r>
              <a:rPr lang="de-DE" sz="6000" dirty="0" smtClean="0">
                <a:solidFill>
                  <a:schemeClr val="bg1">
                    <a:lumMod val="85000"/>
                  </a:schemeClr>
                </a:solidFill>
              </a:rPr>
              <a:t>Fähigkeitsprofile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92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Erkenntnisse aus der Statistik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8200" y="1438275"/>
            <a:ext cx="583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Vergleich von strecken und durchschnittlichen Platzierungen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8825"/>
            <a:ext cx="7225241" cy="466723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143875" y="3839223"/>
            <a:ext cx="380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</a:rPr>
              <a:t>Vergleich 500m -&gt; 100m </a:t>
            </a:r>
            <a:endParaRPr lang="de-DE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112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Erkenntnisse aus der Statistik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177963"/>
              </p:ext>
            </p:extLst>
          </p:nvPr>
        </p:nvGraphicFramePr>
        <p:xfrm>
          <a:off x="1285875" y="1978025"/>
          <a:ext cx="10287000" cy="44372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29000"/>
                <a:gridCol w="3429000"/>
                <a:gridCol w="3429000"/>
              </a:tblGrid>
              <a:tr h="1138693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Eingangs</a:t>
                      </a:r>
                      <a:r>
                        <a:rPr lang="de-DE" sz="2800" baseline="0" dirty="0" smtClean="0"/>
                        <a:t> Disziplin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Vergleichs-strecke/n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Durchschnittsplatzierung bei Vergleich</a:t>
                      </a:r>
                      <a:endParaRPr lang="de-DE" sz="2800" dirty="0"/>
                    </a:p>
                  </a:txBody>
                  <a:tcPr/>
                </a:tc>
              </a:tr>
              <a:tr h="659719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500m</a:t>
                      </a:r>
                      <a:endParaRPr lang="de-DE" sz="28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100m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10.6</a:t>
                      </a:r>
                      <a:endParaRPr lang="de-DE" sz="2800" dirty="0"/>
                    </a:p>
                  </a:txBody>
                  <a:tcPr/>
                </a:tc>
              </a:tr>
              <a:tr h="659719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500m</a:t>
                      </a:r>
                      <a:endParaRPr lang="de-DE" sz="28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200m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7.7</a:t>
                      </a:r>
                      <a:endParaRPr lang="de-DE" sz="2800" dirty="0"/>
                    </a:p>
                  </a:txBody>
                  <a:tcPr/>
                </a:tc>
              </a:tr>
              <a:tr h="659719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500m</a:t>
                      </a:r>
                      <a:endParaRPr lang="de-DE" sz="28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300m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6.7</a:t>
                      </a:r>
                      <a:endParaRPr lang="de-DE" sz="2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59719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500m</a:t>
                      </a:r>
                      <a:endParaRPr lang="de-DE" sz="28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1000m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9.5</a:t>
                      </a:r>
                      <a:endParaRPr lang="de-DE" sz="2800" dirty="0"/>
                    </a:p>
                  </a:txBody>
                  <a:tcPr/>
                </a:tc>
              </a:tr>
              <a:tr h="659719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1000m</a:t>
                      </a:r>
                      <a:endParaRPr lang="de-DE" sz="28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500m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6</a:t>
                      </a:r>
                      <a:endParaRPr lang="de-DE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028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Angreifer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Sehr gute Übersicht / taktisches Vermögen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Durchsetzungsvermögen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Beschleunigung sehr hilfreich, aber nicht notwendig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Konzentrationsfähigkeit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Schnelles / Richtiges Entscheidungsvermögen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489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Starter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2925" y="1825625"/>
            <a:ext cx="10810875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Schneller Start -&gt; </a:t>
            </a:r>
            <a:r>
              <a:rPr lang="de-DE" dirty="0">
                <a:solidFill>
                  <a:schemeClr val="bg1"/>
                </a:solidFill>
              </a:rPr>
              <a:t>F</a:t>
            </a:r>
            <a:r>
              <a:rPr lang="de-DE" dirty="0" smtClean="0">
                <a:solidFill>
                  <a:schemeClr val="bg1"/>
                </a:solidFill>
              </a:rPr>
              <a:t>ähigkeit in jeder Situation den Ausgang des Starts zu bestimmen</a:t>
            </a: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Überdurchschnittliche Beschleunigung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Sehr gute Übersicht über das Feld</a:t>
            </a: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Schnelle Reaktionszeit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End-geschwindigkeit weniger wichtig</a:t>
            </a:r>
          </a:p>
        </p:txBody>
      </p:sp>
    </p:spTree>
    <p:extLst>
      <p:ext uri="{BB962C8B-B14F-4D97-AF65-F5344CB8AC3E}">
        <p14:creationId xmlns:p14="http://schemas.microsoft.com/office/powerpoint/2010/main" val="1957812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Spezielle Trainingsformen / Vorbereitung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Taktische / Mentale Trainierbarkeiten</a:t>
            </a:r>
          </a:p>
          <a:p>
            <a:pPr lvl="1"/>
            <a:r>
              <a:rPr lang="de-DE" u="sng" dirty="0" smtClean="0">
                <a:solidFill>
                  <a:schemeClr val="bg1"/>
                </a:solidFill>
              </a:rPr>
              <a:t>Mentale stärke / Selbstvertrauen / Routine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Überholen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Übersicht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Gegner kennen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Mit Trainer Kommunizieren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Zielschritt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Physische </a:t>
            </a:r>
            <a:r>
              <a:rPr lang="de-DE" dirty="0" smtClean="0">
                <a:solidFill>
                  <a:schemeClr val="bg1"/>
                </a:solidFill>
              </a:rPr>
              <a:t>Trainierbarkeiten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Start</a:t>
            </a:r>
            <a:endParaRPr lang="de-DE" dirty="0" smtClean="0">
              <a:solidFill>
                <a:schemeClr val="bg1"/>
              </a:solidFill>
            </a:endParaRP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Max Kraft (Kurve / Start)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Schnellkraft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Long Sprints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Resistance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448550" y="3616573"/>
            <a:ext cx="3616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bg1"/>
                </a:solidFill>
              </a:rPr>
              <a:t>Rennerfahrung</a:t>
            </a:r>
            <a:endParaRPr lang="de-DE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22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6393" y="211104"/>
            <a:ext cx="10747406" cy="1325563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Aktuelles Reglement  	   Grundlegendes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45" y="483234"/>
            <a:ext cx="781301" cy="781301"/>
          </a:xfrm>
        </p:spPr>
      </p:pic>
      <p:sp>
        <p:nvSpPr>
          <p:cNvPr id="6" name="Textfeld 5"/>
          <p:cNvSpPr txBox="1"/>
          <p:nvPr/>
        </p:nvSpPr>
        <p:spPr>
          <a:xfrm>
            <a:off x="2829827" y="3118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29726" y="2210644"/>
            <a:ext cx="115891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>
                <a:solidFill>
                  <a:schemeClr val="bg1"/>
                </a:solidFill>
              </a:rPr>
              <a:t>Das Reglement wird auch auf die 1 </a:t>
            </a:r>
            <a:r>
              <a:rPr lang="de-DE" sz="3200" dirty="0" err="1" smtClean="0">
                <a:solidFill>
                  <a:schemeClr val="bg1"/>
                </a:solidFill>
              </a:rPr>
              <a:t>lap</a:t>
            </a:r>
            <a:r>
              <a:rPr lang="de-DE" sz="3200" dirty="0" smtClean="0">
                <a:solidFill>
                  <a:schemeClr val="bg1"/>
                </a:solidFill>
              </a:rPr>
              <a:t> angewandt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>
                <a:solidFill>
                  <a:schemeClr val="bg1"/>
                </a:solidFill>
              </a:rPr>
              <a:t>Seit 2018 „500m + x“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>
                <a:solidFill>
                  <a:schemeClr val="bg1"/>
                </a:solidFill>
              </a:rPr>
              <a:t>Die „+x“ / „d“ beziehen sich auf exakt die Hälfte der Start geraden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3200" dirty="0">
              <a:solidFill>
                <a:schemeClr val="bg1"/>
              </a:solidFill>
            </a:endParaRPr>
          </a:p>
          <a:p>
            <a:endParaRPr lang="de-D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323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500m rennen einer fährt vor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Am Ende muss der Erste jede Bewegung hinter sich gemerkt haben und wiedergeben können.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19125" y="30718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>
                <a:solidFill>
                  <a:schemeClr val="bg1"/>
                </a:solidFill>
              </a:rPr>
              <a:t>Überholen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19125" y="43973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>
                <a:solidFill>
                  <a:schemeClr val="bg1"/>
                </a:solidFill>
              </a:rPr>
              <a:t>Überhol Spiele besonders in der Halle</a:t>
            </a:r>
          </a:p>
          <a:p>
            <a:r>
              <a:rPr lang="de-DE" smtClean="0">
                <a:solidFill>
                  <a:schemeClr val="bg1"/>
                </a:solidFill>
              </a:rPr>
              <a:t>zB. Trainer pfeift 2 mal</a:t>
            </a:r>
          </a:p>
          <a:p>
            <a:pPr lvl="1"/>
            <a:r>
              <a:rPr lang="de-DE" smtClean="0">
                <a:solidFill>
                  <a:schemeClr val="bg1"/>
                </a:solidFill>
              </a:rPr>
              <a:t>Erster fährt los</a:t>
            </a:r>
          </a:p>
          <a:p>
            <a:pPr lvl="1"/>
            <a:r>
              <a:rPr lang="de-DE" smtClean="0">
                <a:solidFill>
                  <a:schemeClr val="bg1"/>
                </a:solidFill>
              </a:rPr>
              <a:t>2. fährt los und versucht zu überholen</a:t>
            </a:r>
          </a:p>
          <a:p>
            <a:r>
              <a:rPr lang="de-DE" smtClean="0">
                <a:solidFill>
                  <a:schemeClr val="bg1"/>
                </a:solidFill>
              </a:rPr>
              <a:t>Wolke / Reißverschluss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899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Danke Für eure Aufmerksamkeit : 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93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6392" y="211104"/>
            <a:ext cx="11585607" cy="1325563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Aktuelles Reglement  	   Ablau</a:t>
            </a:r>
            <a:r>
              <a:rPr lang="de-DE" dirty="0" smtClean="0">
                <a:solidFill>
                  <a:schemeClr val="bg1"/>
                </a:solidFill>
              </a:rPr>
              <a:t>f </a:t>
            </a:r>
            <a:r>
              <a:rPr lang="de-DE" sz="1200" dirty="0" smtClean="0">
                <a:solidFill>
                  <a:schemeClr val="bg1"/>
                </a:solidFill>
              </a:rPr>
              <a:t>quelle</a:t>
            </a:r>
            <a:r>
              <a:rPr lang="de-DE" sz="1400" dirty="0" smtClean="0">
                <a:solidFill>
                  <a:schemeClr val="bg1"/>
                </a:solidFill>
              </a:rPr>
              <a:t>: </a:t>
            </a:r>
            <a:r>
              <a:rPr lang="de-DE" sz="1100" dirty="0" smtClean="0">
                <a:solidFill>
                  <a:schemeClr val="bg1"/>
                </a:solidFill>
              </a:rPr>
              <a:t>www.worldskate.org/speed/about/regulations.html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45" y="483234"/>
            <a:ext cx="781301" cy="781301"/>
          </a:xfrm>
        </p:spPr>
      </p:pic>
      <p:sp>
        <p:nvSpPr>
          <p:cNvPr id="6" name="Textfeld 5"/>
          <p:cNvSpPr txBox="1"/>
          <p:nvPr/>
        </p:nvSpPr>
        <p:spPr>
          <a:xfrm>
            <a:off x="2829827" y="3118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820" y="4482260"/>
            <a:ext cx="7515179" cy="248246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11756" y="2141482"/>
            <a:ext cx="85568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solidFill>
                  <a:schemeClr val="bg1"/>
                </a:solidFill>
              </a:rPr>
              <a:t>Qualifikation 		-&gt; 16(/17) top Zeiten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>
                <a:solidFill>
                  <a:schemeClr val="bg1"/>
                </a:solidFill>
              </a:rPr>
              <a:t>Disqualifikation 	-&gt; Athleten rücken nach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solidFill>
                  <a:schemeClr val="bg1"/>
                </a:solidFill>
              </a:rPr>
              <a:t>Quarter- / Half final-&gt; 1. &amp; 2. Platzierung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solidFill>
                  <a:schemeClr val="bg1"/>
                </a:solidFill>
              </a:rPr>
              <a:t>Finale mit 4 Athleten</a:t>
            </a:r>
            <a:endParaRPr lang="de-D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831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/>
          <p:cNvSpPr/>
          <p:nvPr/>
        </p:nvSpPr>
        <p:spPr>
          <a:xfrm>
            <a:off x="7095950" y="0"/>
            <a:ext cx="1864098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dirty="0"/>
          </a:p>
        </p:txBody>
      </p:sp>
      <p:sp>
        <p:nvSpPr>
          <p:cNvPr id="51" name="Rechteck 50"/>
          <p:cNvSpPr/>
          <p:nvPr/>
        </p:nvSpPr>
        <p:spPr>
          <a:xfrm>
            <a:off x="2409519" y="0"/>
            <a:ext cx="1864098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2390"/>
              </p:ext>
            </p:extLst>
          </p:nvPr>
        </p:nvGraphicFramePr>
        <p:xfrm>
          <a:off x="9905468" y="1913198"/>
          <a:ext cx="1404218" cy="24141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218"/>
              </a:tblGrid>
              <a:tr h="474009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Finale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1. 1.hf</a:t>
                      </a:r>
                      <a:endParaRPr lang="de-DE" dirty="0"/>
                    </a:p>
                  </a:txBody>
                  <a:tcPr/>
                </a:tc>
              </a:tr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1. 2.hf</a:t>
                      </a:r>
                      <a:endParaRPr lang="de-DE" dirty="0"/>
                    </a:p>
                  </a:txBody>
                  <a:tcPr/>
                </a:tc>
              </a:tr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.1.hf</a:t>
                      </a:r>
                      <a:endParaRPr lang="de-DE" dirty="0"/>
                    </a:p>
                  </a:txBody>
                  <a:tcPr/>
                </a:tc>
              </a:tr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2. 2.hf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65921"/>
              </p:ext>
            </p:extLst>
          </p:nvPr>
        </p:nvGraphicFramePr>
        <p:xfrm>
          <a:off x="7256916" y="352301"/>
          <a:ext cx="1521324" cy="23700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1324"/>
              </a:tblGrid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Halb-finale 1</a:t>
                      </a:r>
                      <a:endParaRPr lang="de-DE" dirty="0"/>
                    </a:p>
                  </a:txBody>
                  <a:tcPr/>
                </a:tc>
              </a:tr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1. 1.quarter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1. 4.</a:t>
                      </a:r>
                      <a:r>
                        <a:rPr lang="de-DE" dirty="0" smtClean="0"/>
                        <a:t>quarter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.1.quarter</a:t>
                      </a:r>
                      <a:endParaRPr lang="de-DE" dirty="0"/>
                    </a:p>
                  </a:txBody>
                  <a:tcPr/>
                </a:tc>
              </a:tr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2. 4.quarter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68224"/>
              </p:ext>
            </p:extLst>
          </p:nvPr>
        </p:nvGraphicFramePr>
        <p:xfrm>
          <a:off x="7256916" y="3459657"/>
          <a:ext cx="1521324" cy="23700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1324"/>
              </a:tblGrid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Halb-finale 2</a:t>
                      </a:r>
                      <a:endParaRPr lang="de-DE" dirty="0"/>
                    </a:p>
                  </a:txBody>
                  <a:tcPr/>
                </a:tc>
              </a:tr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1. 2.quarter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1. 3.</a:t>
                      </a:r>
                      <a:r>
                        <a:rPr lang="de-DE" dirty="0" smtClean="0"/>
                        <a:t>quarter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.2.quarter</a:t>
                      </a:r>
                      <a:endParaRPr lang="de-DE" dirty="0"/>
                    </a:p>
                  </a:txBody>
                  <a:tcPr/>
                </a:tc>
              </a:tr>
              <a:tr h="474009">
                <a:tc>
                  <a:txBody>
                    <a:bodyPr/>
                    <a:lstStyle/>
                    <a:p>
                      <a:r>
                        <a:rPr lang="de-DE" dirty="0" smtClean="0"/>
                        <a:t>2. 3.quarter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276504"/>
              </p:ext>
            </p:extLst>
          </p:nvPr>
        </p:nvGraphicFramePr>
        <p:xfrm>
          <a:off x="2584918" y="3687119"/>
          <a:ext cx="1419187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9187"/>
              </a:tblGrid>
              <a:tr h="174058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Viertel</a:t>
                      </a:r>
                      <a:r>
                        <a:rPr lang="de-DE" sz="1600" baseline="0" dirty="0" smtClean="0"/>
                        <a:t> finale 3</a:t>
                      </a:r>
                      <a:endParaRPr lang="de-DE" sz="1600" dirty="0"/>
                    </a:p>
                  </a:txBody>
                  <a:tcPr/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</a:t>
                      </a:r>
                      <a:r>
                        <a:rPr lang="de-DE" sz="1400" baseline="0" dirty="0" smtClean="0"/>
                        <a:t> 3</a:t>
                      </a:r>
                      <a:endParaRPr lang="de-DE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 6</a:t>
                      </a:r>
                      <a:endParaRPr lang="de-DE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 11</a:t>
                      </a:r>
                      <a:endParaRPr lang="de-DE" sz="1400" dirty="0"/>
                    </a:p>
                  </a:txBody>
                  <a:tcPr/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 14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84049"/>
              </p:ext>
            </p:extLst>
          </p:nvPr>
        </p:nvGraphicFramePr>
        <p:xfrm>
          <a:off x="2584920" y="21816"/>
          <a:ext cx="1419187" cy="185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9187"/>
              </a:tblGrid>
              <a:tr h="206355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Viertel</a:t>
                      </a:r>
                      <a:r>
                        <a:rPr lang="de-DE" sz="1600" baseline="0" dirty="0" smtClean="0"/>
                        <a:t> finale 1</a:t>
                      </a:r>
                      <a:endParaRPr lang="de-DE" sz="1600" dirty="0"/>
                    </a:p>
                  </a:txBody>
                  <a:tcPr/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</a:t>
                      </a:r>
                      <a:r>
                        <a:rPr lang="de-DE" sz="1400" baseline="0" dirty="0" smtClean="0"/>
                        <a:t> 1</a:t>
                      </a:r>
                      <a:endParaRPr lang="de-DE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 8</a:t>
                      </a:r>
                      <a:endParaRPr lang="de-DE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 9</a:t>
                      </a:r>
                      <a:endParaRPr lang="de-DE" sz="1400" dirty="0"/>
                    </a:p>
                  </a:txBody>
                  <a:tcPr/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 16</a:t>
                      </a:r>
                      <a:endParaRPr lang="de-DE" sz="1400" dirty="0"/>
                    </a:p>
                  </a:txBody>
                  <a:tcPr/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(Zeit</a:t>
                      </a:r>
                      <a:r>
                        <a:rPr lang="de-DE" sz="1400" baseline="0" dirty="0" smtClean="0"/>
                        <a:t> 17</a:t>
                      </a:r>
                      <a:r>
                        <a:rPr lang="de-DE" sz="1400" dirty="0" smtClean="0"/>
                        <a:t>)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968206"/>
              </p:ext>
            </p:extLst>
          </p:nvPr>
        </p:nvGraphicFramePr>
        <p:xfrm>
          <a:off x="2584922" y="1963554"/>
          <a:ext cx="1419187" cy="16411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9187"/>
              </a:tblGrid>
              <a:tr h="42190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Viertel</a:t>
                      </a:r>
                      <a:r>
                        <a:rPr lang="de-DE" sz="1600" baseline="0" dirty="0" smtClean="0"/>
                        <a:t> finale 2</a:t>
                      </a:r>
                      <a:endParaRPr lang="de-DE" sz="1600" dirty="0"/>
                    </a:p>
                  </a:txBody>
                  <a:tcPr/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</a:t>
                      </a:r>
                      <a:r>
                        <a:rPr lang="de-DE" sz="1400" baseline="0" dirty="0" smtClean="0"/>
                        <a:t> 2</a:t>
                      </a:r>
                      <a:endParaRPr lang="de-DE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 7</a:t>
                      </a:r>
                      <a:endParaRPr lang="de-DE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 10</a:t>
                      </a:r>
                      <a:endParaRPr lang="de-DE" sz="1400" dirty="0"/>
                    </a:p>
                  </a:txBody>
                  <a:tcPr/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 15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021332"/>
              </p:ext>
            </p:extLst>
          </p:nvPr>
        </p:nvGraphicFramePr>
        <p:xfrm>
          <a:off x="2584919" y="5303520"/>
          <a:ext cx="1419187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9187"/>
              </a:tblGrid>
              <a:tr h="24669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Viertel</a:t>
                      </a:r>
                      <a:r>
                        <a:rPr lang="de-DE" sz="1600" baseline="0" dirty="0" smtClean="0"/>
                        <a:t> finale 4</a:t>
                      </a:r>
                      <a:endParaRPr lang="de-DE" sz="1600" dirty="0"/>
                    </a:p>
                  </a:txBody>
                  <a:tcPr/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</a:t>
                      </a:r>
                      <a:r>
                        <a:rPr lang="de-DE" sz="1400" baseline="0" dirty="0" smtClean="0"/>
                        <a:t> 4</a:t>
                      </a:r>
                      <a:endParaRPr lang="de-DE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 5</a:t>
                      </a:r>
                      <a:endParaRPr lang="de-DE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 12</a:t>
                      </a:r>
                      <a:endParaRPr lang="de-DE" sz="1400" dirty="0"/>
                    </a:p>
                  </a:txBody>
                  <a:tcPr/>
                </a:tc>
              </a:tr>
              <a:tr h="18759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 13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Gerade Verbindung mit Pfeil 14"/>
          <p:cNvCxnSpPr/>
          <p:nvPr/>
        </p:nvCxnSpPr>
        <p:spPr>
          <a:xfrm>
            <a:off x="4004105" y="510139"/>
            <a:ext cx="3252811" cy="44131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6" idx="1"/>
          </p:cNvCxnSpPr>
          <p:nvPr/>
        </p:nvCxnSpPr>
        <p:spPr>
          <a:xfrm flipV="1">
            <a:off x="4004102" y="1537323"/>
            <a:ext cx="3252814" cy="429237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4004102" y="797897"/>
            <a:ext cx="3252810" cy="124103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3" idx="3"/>
          </p:cNvCxnSpPr>
          <p:nvPr/>
        </p:nvCxnSpPr>
        <p:spPr>
          <a:xfrm flipV="1">
            <a:off x="4004106" y="2449212"/>
            <a:ext cx="3328204" cy="363154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4004102" y="2582081"/>
            <a:ext cx="3252810" cy="155376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4004102" y="4135846"/>
            <a:ext cx="3252810" cy="48528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2" idx="3"/>
          </p:cNvCxnSpPr>
          <p:nvPr/>
        </p:nvCxnSpPr>
        <p:spPr>
          <a:xfrm>
            <a:off x="4004109" y="2784107"/>
            <a:ext cx="3252803" cy="235993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8" idx="3"/>
          </p:cNvCxnSpPr>
          <p:nvPr/>
        </p:nvCxnSpPr>
        <p:spPr>
          <a:xfrm>
            <a:off x="4004105" y="4464359"/>
            <a:ext cx="3252796" cy="10899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8778240" y="1037687"/>
            <a:ext cx="1127228" cy="157610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8751497" y="3121882"/>
            <a:ext cx="1153971" cy="10139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6" idx="3"/>
          </p:cNvCxnSpPr>
          <p:nvPr/>
        </p:nvCxnSpPr>
        <p:spPr>
          <a:xfrm>
            <a:off x="8778240" y="1537323"/>
            <a:ext cx="1153971" cy="198409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7" idx="3"/>
          </p:cNvCxnSpPr>
          <p:nvPr/>
        </p:nvCxnSpPr>
        <p:spPr>
          <a:xfrm flipV="1">
            <a:off x="8778240" y="4090267"/>
            <a:ext cx="1113856" cy="55441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0" y="1"/>
            <a:ext cx="1588168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Vorläufe</a:t>
            </a:r>
            <a:endParaRPr lang="de-DE" sz="3600" dirty="0"/>
          </a:p>
        </p:txBody>
      </p:sp>
      <p:cxnSp>
        <p:nvCxnSpPr>
          <p:cNvPr id="47" name="Gerade Verbindung mit Pfeil 46"/>
          <p:cNvCxnSpPr>
            <a:stCxn id="46" idx="3"/>
          </p:cNvCxnSpPr>
          <p:nvPr/>
        </p:nvCxnSpPr>
        <p:spPr>
          <a:xfrm>
            <a:off x="1588168" y="3429001"/>
            <a:ext cx="721895" cy="3065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664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6392" y="211104"/>
            <a:ext cx="11585607" cy="1325563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Aktuelles Reglement  	   Start </a:t>
            </a:r>
            <a:r>
              <a:rPr lang="de-DE" sz="1200" dirty="0" smtClean="0">
                <a:solidFill>
                  <a:schemeClr val="bg1"/>
                </a:solidFill>
              </a:rPr>
              <a:t>quelle</a:t>
            </a:r>
            <a:r>
              <a:rPr lang="de-DE" sz="1400" dirty="0" smtClean="0">
                <a:solidFill>
                  <a:schemeClr val="bg1"/>
                </a:solidFill>
              </a:rPr>
              <a:t>: </a:t>
            </a:r>
            <a:r>
              <a:rPr lang="de-DE" sz="1100" dirty="0" smtClean="0">
                <a:solidFill>
                  <a:schemeClr val="bg1"/>
                </a:solidFill>
              </a:rPr>
              <a:t>www.worldskate.org/speed/about/regulations.html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45" y="483234"/>
            <a:ext cx="781301" cy="781301"/>
          </a:xfrm>
        </p:spPr>
      </p:pic>
      <p:sp>
        <p:nvSpPr>
          <p:cNvPr id="6" name="Textfeld 5"/>
          <p:cNvSpPr txBox="1"/>
          <p:nvPr/>
        </p:nvSpPr>
        <p:spPr>
          <a:xfrm>
            <a:off x="2829827" y="3118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75899" y="2179983"/>
            <a:ext cx="95578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</a:rPr>
              <a:t>Athleten haben 15 Sekunden um still zu stehen, oder die Hand zu heben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</a:rPr>
              <a:t>Fehlstarts bleiben innerhalb einer Disziplin erhalten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</a:rPr>
              <a:t>2. Fehlstart -&gt; Disqualifikation (Technical 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27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59618"/>
            <a:ext cx="12191999" cy="1325563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Analyse der vergangenen 13 Jahre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20336" y="1485181"/>
            <a:ext cx="1388471" cy="1388471"/>
          </a:xfrm>
        </p:spPr>
      </p:pic>
      <p:sp>
        <p:nvSpPr>
          <p:cNvPr id="6" name="Textfeld 5"/>
          <p:cNvSpPr txBox="1"/>
          <p:nvPr/>
        </p:nvSpPr>
        <p:spPr>
          <a:xfrm>
            <a:off x="2829827" y="3118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" y="330325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Welche </a:t>
            </a:r>
            <a:r>
              <a:rPr lang="de-DE" sz="3600" dirty="0" smtClean="0">
                <a:solidFill>
                  <a:schemeClr val="bg1"/>
                </a:solidFill>
              </a:rPr>
              <a:t>Länder / Sportler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 waren erfolgreich?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61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685"/>
            <a:ext cx="12192000" cy="355787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76" y="4625324"/>
            <a:ext cx="2557913" cy="170375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0" y="673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schemeClr val="bg1"/>
                </a:solidFill>
              </a:rPr>
              <a:t>Kolumbien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950464" y="5559502"/>
            <a:ext cx="1774513" cy="10972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err="1" smtClean="0">
                <a:solidFill>
                  <a:schemeClr val="bg1"/>
                </a:solidFill>
              </a:rPr>
              <a:t>Jercy</a:t>
            </a:r>
            <a:r>
              <a:rPr lang="de-DE" sz="2400" b="1" dirty="0" smtClean="0">
                <a:solidFill>
                  <a:schemeClr val="bg1"/>
                </a:solidFill>
              </a:rPr>
              <a:t> </a:t>
            </a:r>
            <a:r>
              <a:rPr lang="de-DE" sz="2400" b="1" dirty="0" err="1" smtClean="0">
                <a:solidFill>
                  <a:schemeClr val="bg1"/>
                </a:solidFill>
              </a:rPr>
              <a:t>puello</a:t>
            </a:r>
            <a:endParaRPr lang="de-DE" sz="2400" b="1" dirty="0" smtClean="0">
              <a:solidFill>
                <a:schemeClr val="bg1"/>
              </a:solidFill>
            </a:endParaRPr>
          </a:p>
          <a:p>
            <a:r>
              <a:rPr lang="de-DE" sz="2000" dirty="0" smtClean="0">
                <a:solidFill>
                  <a:schemeClr val="bg1"/>
                </a:solidFill>
              </a:rPr>
              <a:t>6 x Gold</a:t>
            </a:r>
          </a:p>
          <a:p>
            <a:r>
              <a:rPr lang="de-DE" sz="2000" dirty="0" smtClean="0">
                <a:solidFill>
                  <a:schemeClr val="bg1"/>
                </a:solidFill>
              </a:rPr>
              <a:t>2 x Silber</a:t>
            </a:r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19" y="4509092"/>
            <a:ext cx="1925905" cy="1925905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8433272" y="5633563"/>
            <a:ext cx="2053962" cy="10972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/>
                </a:solidFill>
              </a:rPr>
              <a:t>Edwin Estrada</a:t>
            </a:r>
            <a:endParaRPr lang="de-DE" sz="2000" b="1" dirty="0" smtClean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3</a:t>
            </a:r>
            <a:r>
              <a:rPr lang="de-DE" sz="2000" dirty="0" smtClean="0">
                <a:solidFill>
                  <a:schemeClr val="bg1"/>
                </a:solidFill>
              </a:rPr>
              <a:t> x Gold</a:t>
            </a:r>
          </a:p>
          <a:p>
            <a:r>
              <a:rPr lang="de-DE" sz="2000" dirty="0" smtClean="0">
                <a:solidFill>
                  <a:schemeClr val="bg1"/>
                </a:solidFill>
              </a:rPr>
              <a:t>2 x Silber</a:t>
            </a:r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98" y="4403171"/>
            <a:ext cx="1925905" cy="192590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4935140" y="5559502"/>
            <a:ext cx="2242379" cy="10972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/>
                </a:solidFill>
              </a:rPr>
              <a:t>Andres </a:t>
            </a:r>
            <a:r>
              <a:rPr lang="de-DE" sz="2400" b="1" dirty="0" err="1" smtClean="0">
                <a:solidFill>
                  <a:schemeClr val="bg1"/>
                </a:solidFill>
              </a:rPr>
              <a:t>Muñoz</a:t>
            </a:r>
            <a:endParaRPr lang="de-DE" sz="2400" b="1" dirty="0" smtClean="0">
              <a:solidFill>
                <a:schemeClr val="bg1"/>
              </a:solidFill>
            </a:endParaRPr>
          </a:p>
          <a:p>
            <a:r>
              <a:rPr lang="de-DE" sz="2000" dirty="0" smtClean="0">
                <a:solidFill>
                  <a:schemeClr val="bg1"/>
                </a:solidFill>
              </a:rPr>
              <a:t>4</a:t>
            </a:r>
            <a:r>
              <a:rPr lang="de-DE" sz="2000" dirty="0" smtClean="0">
                <a:solidFill>
                  <a:schemeClr val="bg1"/>
                </a:solidFill>
              </a:rPr>
              <a:t> x Gold</a:t>
            </a:r>
          </a:p>
          <a:p>
            <a:r>
              <a:rPr lang="de-DE" sz="2000" dirty="0">
                <a:solidFill>
                  <a:schemeClr val="bg1"/>
                </a:solidFill>
              </a:rPr>
              <a:t>3</a:t>
            </a:r>
            <a:r>
              <a:rPr lang="de-DE" sz="2000" dirty="0" smtClean="0">
                <a:solidFill>
                  <a:schemeClr val="bg1"/>
                </a:solidFill>
              </a:rPr>
              <a:t> x Silber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9865895" y="4701696"/>
            <a:ext cx="1959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</a:rPr>
              <a:t>Pedro </a:t>
            </a:r>
            <a:r>
              <a:rPr lang="de-DE" dirty="0" err="1" smtClean="0">
                <a:solidFill>
                  <a:schemeClr val="bg1"/>
                </a:solidFill>
              </a:rPr>
              <a:t>Causil</a:t>
            </a:r>
            <a:endParaRPr lang="de-DE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bg1"/>
                </a:solidFill>
              </a:rPr>
              <a:t>Yesenia</a:t>
            </a:r>
            <a:r>
              <a:rPr lang="de-DE" dirty="0" smtClean="0">
                <a:solidFill>
                  <a:schemeClr val="bg1"/>
                </a:solidFill>
              </a:rPr>
              <a:t> Escobar</a:t>
            </a:r>
          </a:p>
        </p:txBody>
      </p:sp>
    </p:spTree>
    <p:extLst>
      <p:ext uri="{BB962C8B-B14F-4D97-AF65-F5344CB8AC3E}">
        <p14:creationId xmlns:p14="http://schemas.microsoft.com/office/powerpoint/2010/main" val="764479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632" y="4590809"/>
            <a:ext cx="2062354" cy="206235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378" y="4590809"/>
            <a:ext cx="2384371" cy="206235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7" t="1" b="3375"/>
          <a:stretch/>
        </p:blipFill>
        <p:spPr>
          <a:xfrm>
            <a:off x="446694" y="4630413"/>
            <a:ext cx="1748914" cy="20227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0" y="673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schemeClr val="bg1"/>
                </a:solidFill>
              </a:rPr>
              <a:t>Italien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924865" y="5555883"/>
            <a:ext cx="1774513" cy="10972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/>
                </a:solidFill>
              </a:rPr>
              <a:t>Erika Zanetti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1</a:t>
            </a:r>
            <a:r>
              <a:rPr lang="de-DE" sz="2000" dirty="0" smtClean="0">
                <a:solidFill>
                  <a:schemeClr val="bg1"/>
                </a:solidFill>
              </a:rPr>
              <a:t> x Silber</a:t>
            </a:r>
          </a:p>
          <a:p>
            <a:r>
              <a:rPr lang="de-DE" sz="2000" dirty="0" smtClean="0">
                <a:solidFill>
                  <a:schemeClr val="bg1"/>
                </a:solidFill>
              </a:rPr>
              <a:t>3 x Bronze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788085" y="5641788"/>
            <a:ext cx="3185741" cy="10972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err="1" smtClean="0">
                <a:solidFill>
                  <a:schemeClr val="bg1"/>
                </a:solidFill>
              </a:rPr>
              <a:t>Francestca</a:t>
            </a:r>
            <a:r>
              <a:rPr lang="de-DE" sz="2400" b="1" dirty="0" smtClean="0">
                <a:solidFill>
                  <a:schemeClr val="bg1"/>
                </a:solidFill>
              </a:rPr>
              <a:t> Lollobrigida</a:t>
            </a:r>
            <a:endParaRPr lang="de-DE" sz="2000" b="1" dirty="0" smtClean="0">
              <a:solidFill>
                <a:schemeClr val="bg1"/>
              </a:solidFill>
            </a:endParaRPr>
          </a:p>
          <a:p>
            <a:r>
              <a:rPr lang="de-DE" sz="2000" dirty="0" smtClean="0">
                <a:solidFill>
                  <a:schemeClr val="bg1"/>
                </a:solidFill>
              </a:rPr>
              <a:t>1 x Gold</a:t>
            </a:r>
          </a:p>
        </p:txBody>
      </p:sp>
      <p:sp>
        <p:nvSpPr>
          <p:cNvPr id="10" name="Rechteck 9"/>
          <p:cNvSpPr/>
          <p:nvPr/>
        </p:nvSpPr>
        <p:spPr>
          <a:xfrm>
            <a:off x="4935140" y="5559502"/>
            <a:ext cx="2457062" cy="10972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/>
                </a:solidFill>
              </a:rPr>
              <a:t>Vincenzo </a:t>
            </a:r>
            <a:r>
              <a:rPr lang="de-DE" sz="2400" b="1" dirty="0" err="1" smtClean="0">
                <a:solidFill>
                  <a:schemeClr val="bg1"/>
                </a:solidFill>
              </a:rPr>
              <a:t>Maiorca</a:t>
            </a:r>
            <a:endParaRPr lang="de-DE" sz="2400" b="1" dirty="0" smtClean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1</a:t>
            </a:r>
            <a:r>
              <a:rPr lang="de-DE" sz="2000" dirty="0" smtClean="0">
                <a:solidFill>
                  <a:schemeClr val="bg1"/>
                </a:solidFill>
              </a:rPr>
              <a:t> x Gold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53"/>
            <a:ext cx="12192000" cy="35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17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1153</Words>
  <Application>Microsoft Office PowerPoint</Application>
  <PresentationFormat>Breitbild</PresentationFormat>
  <Paragraphs>709</Paragraphs>
  <Slides>31</Slides>
  <Notes>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500m (+x)</vt:lpstr>
      <vt:lpstr>Gliederung</vt:lpstr>
      <vt:lpstr>Aktuelles Reglement      Grundlegendes</vt:lpstr>
      <vt:lpstr>Aktuelles Reglement      Ablauf quelle: www.worldskate.org/speed/about/regulations.html</vt:lpstr>
      <vt:lpstr>PowerPoint-Präsentation</vt:lpstr>
      <vt:lpstr>Aktuelles Reglement      Start quelle: www.worldskate.org/speed/about/regulations.html</vt:lpstr>
      <vt:lpstr>Analyse der vergangenen 13 Jahre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Zeiten im Jahresverlauf</vt:lpstr>
      <vt:lpstr>Rennverlauf</vt:lpstr>
      <vt:lpstr>PowerPoint-Präsentation</vt:lpstr>
      <vt:lpstr>PowerPoint-Präsentation</vt:lpstr>
      <vt:lpstr>Wie stehen die Chancen auf Sieg?</vt:lpstr>
      <vt:lpstr>Wie stehen die Chancen auf Sieg?</vt:lpstr>
      <vt:lpstr>PowerPoint-Präsentation</vt:lpstr>
      <vt:lpstr>Zur Website</vt:lpstr>
      <vt:lpstr>PowerPoint-Präsentation</vt:lpstr>
      <vt:lpstr>Video Analyse</vt:lpstr>
      <vt:lpstr>Problemfelder</vt:lpstr>
      <vt:lpstr>Fähigkeitsprofile</vt:lpstr>
      <vt:lpstr>Erkenntnisse aus der Statistik</vt:lpstr>
      <vt:lpstr>Erkenntnisse aus der Statistik</vt:lpstr>
      <vt:lpstr>Angreifer</vt:lpstr>
      <vt:lpstr>Starter</vt:lpstr>
      <vt:lpstr>Spezielle Trainingsformen / Vorbereitung</vt:lpstr>
      <vt:lpstr>Übersicht</vt:lpstr>
      <vt:lpstr>Danke Für eure Aufmerksamkeit : 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500m (+x)</dc:title>
  <dc:creator>Timo Le</dc:creator>
  <cp:lastModifiedBy>Timo Le</cp:lastModifiedBy>
  <cp:revision>40</cp:revision>
  <dcterms:created xsi:type="dcterms:W3CDTF">2020-11-27T16:09:07Z</dcterms:created>
  <dcterms:modified xsi:type="dcterms:W3CDTF">2020-11-28T08:42:58Z</dcterms:modified>
</cp:coreProperties>
</file>