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5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4B0E7-9324-4139-8F75-1B64F0E09A27}" type="datetimeFigureOut">
              <a:rPr lang="de-DE" smtClean="0"/>
              <a:t>19.12.2021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B1506-8017-4523-9F41-86F08CF65B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27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3729F245-5F85-4C31-BF7A-474AA9ABB5BC}"/>
              </a:ext>
            </a:extLst>
          </p:cNvPr>
          <p:cNvSpPr/>
          <p:nvPr userDrawn="1"/>
        </p:nvSpPr>
        <p:spPr>
          <a:xfrm>
            <a:off x="0" y="0"/>
            <a:ext cx="12192000" cy="478244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3EB71B-1B8E-44F5-AAC7-514C11FE6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9170"/>
            <a:ext cx="9144000" cy="176983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4562D1-0CD0-490A-B8F5-31E96CCC7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0839"/>
            <a:ext cx="9144000" cy="64576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32BA72BF-F06B-440F-AB1F-DAEFB8F4A09D}"/>
              </a:ext>
            </a:extLst>
          </p:cNvPr>
          <p:cNvSpPr txBox="1">
            <a:spLocks/>
          </p:cNvSpPr>
          <p:nvPr userDrawn="1"/>
        </p:nvSpPr>
        <p:spPr>
          <a:xfrm>
            <a:off x="1524000" y="3782839"/>
            <a:ext cx="9144000" cy="645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F5182726-3B37-4993-B4CA-3A8982505766}"/>
              </a:ext>
            </a:extLst>
          </p:cNvPr>
          <p:cNvSpPr txBox="1">
            <a:spLocks/>
          </p:cNvSpPr>
          <p:nvPr userDrawn="1"/>
        </p:nvSpPr>
        <p:spPr>
          <a:xfrm>
            <a:off x="1676400" y="5500110"/>
            <a:ext cx="9144000" cy="645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40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B8317-8FDA-41EC-93B0-BA23BB70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0" y="365126"/>
            <a:ext cx="10655560" cy="1089602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7A489D-8D9F-46E4-8CA2-286958A09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40" y="1690688"/>
            <a:ext cx="10655559" cy="4643610"/>
          </a:xfrm>
        </p:spPr>
        <p:txBody>
          <a:bodyPr/>
          <a:lstStyle/>
          <a:p>
            <a:pPr lvl="0"/>
            <a:endParaRPr lang="de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050CDFA-4046-472C-A1AD-B740E00A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581400" cy="365125"/>
          </a:xfrm>
          <a:solidFill>
            <a:schemeClr val="tx2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57BF7E81-4A25-4945-A8A1-ED5714DDBF31}" type="datetime1">
              <a:rPr lang="de-DE" smtClean="0"/>
              <a:t>19.12.2021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8ED0C30-30BC-4E7F-8F62-A030D019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92875"/>
            <a:ext cx="5029200" cy="365125"/>
          </a:xfrm>
          <a:solidFill>
            <a:schemeClr val="tx2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de-DE" dirty="0"/>
              <a:t>Timo Meyer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EA204C1-9AA8-40AD-A7DE-AA6F52FF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chemeClr val="tx2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A97D2E83-CF14-4A73-BFD5-C2A89A8455B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E065A54-BBEE-403A-8750-6B543168175E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77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C043A6-22A8-43C7-BF8E-138C905D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6147"/>
            <a:ext cx="3581400" cy="365125"/>
          </a:xfrm>
          <a:solidFill>
            <a:schemeClr val="tx2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0B68DAEF-758E-4837-9EDC-C3E6104B9F64}" type="datetime1">
              <a:rPr lang="de-DE" smtClean="0"/>
              <a:pPr/>
              <a:t>19.12.2021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59EBA3-C2FC-4458-97B6-6818D875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86148"/>
            <a:ext cx="5029200" cy="365125"/>
          </a:xfrm>
          <a:solidFill>
            <a:schemeClr val="tx2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de-DE" dirty="0"/>
              <a:t>Timo Meyer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CD68A6-6770-4130-B195-603E1FFF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6149"/>
            <a:ext cx="3581400" cy="365125"/>
          </a:xfrm>
          <a:solidFill>
            <a:schemeClr val="tx2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A97D2E83-CF14-4A73-BFD5-C2A89A8455B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0DD097B-F1FA-4B36-AE9E-C3036B9AA74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A1A36F6-72FF-43A9-84B3-2D60AA96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0" y="365126"/>
            <a:ext cx="10655560" cy="1089602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D0DAB31C-30C9-4895-835B-A7BC330F251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56721" y="1546225"/>
            <a:ext cx="3890961" cy="3773488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0C3E31A3-0AED-49EE-9BF3-E522540D717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35279" y="1546225"/>
            <a:ext cx="3890961" cy="3773488"/>
          </a:xfrm>
        </p:spPr>
        <p:txBody>
          <a:bodyPr/>
          <a:lstStyle/>
          <a:p>
            <a:endParaRPr lang="de-DE"/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F9AC914D-D36C-4D90-829C-6C1E225DA72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44318" y="1546225"/>
            <a:ext cx="3890961" cy="3773488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469126D-AB4C-4D9D-9855-9A744CA8A1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4475" y="5419725"/>
            <a:ext cx="11703050" cy="9652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3640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I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B8317-8FDA-41EC-93B0-BA23BB70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0" y="365126"/>
            <a:ext cx="10655560" cy="1089602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7A489D-8D9F-46E4-8CA2-286958A09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257799" cy="4643610"/>
          </a:xfrm>
        </p:spPr>
        <p:txBody>
          <a:bodyPr/>
          <a:lstStyle/>
          <a:p>
            <a:pPr lvl="0"/>
            <a:endParaRPr lang="de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050CDFA-4046-472C-A1AD-B740E00A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581400" cy="365125"/>
          </a:xfrm>
          <a:solidFill>
            <a:schemeClr val="tx2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57BF7E81-4A25-4945-A8A1-ED5714DDBF31}" type="datetime1">
              <a:rPr lang="de-DE" smtClean="0"/>
              <a:t>19.12.2021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8ED0C30-30BC-4E7F-8F62-A030D019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92875"/>
            <a:ext cx="5029200" cy="365125"/>
          </a:xfrm>
          <a:solidFill>
            <a:schemeClr val="tx2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de-DE" dirty="0"/>
              <a:t>Timo Meyer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EA204C1-9AA8-40AD-A7DE-AA6F52FF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chemeClr val="tx2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A97D2E83-CF14-4A73-BFD5-C2A89A8455B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E065A54-BBEE-403A-8750-6B543168175E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A014D0ED-24E3-4D6D-B265-F6650B5AB58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3455" y="1690687"/>
            <a:ext cx="5472545" cy="4643609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83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B9CEE40-9FBC-4E6F-8DC8-3F4B0DDF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2E74A-2FEF-4AF1-A7B4-306C29721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B5A1D1-2BA0-41EC-9736-3B91E8252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8DAEF-758E-4837-9EDC-C3E6104B9F64}" type="datetime1">
              <a:rPr lang="de-DE" smtClean="0"/>
              <a:t>19.12.2021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F26C71-DB4F-49CB-89E5-2590FF3D6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Timo Meyer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B28B2-5384-4546-8E24-6CCAC5F8C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D2E83-CF14-4A73-BFD5-C2A89A845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940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Aharoni" panose="02010803020104030203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haroni" panose="02010803020104030203" pitchFamily="2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haroni" panose="02010803020104030203" pitchFamily="2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haroni" panose="02010803020104030203" pitchFamily="2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haroni" panose="02010803020104030203" pitchFamily="2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haroni" panose="02010803020104030203" pitchFamily="2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2A4D2-5987-4478-8F61-6102816BC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1728"/>
            <a:ext cx="9144000" cy="2917272"/>
          </a:xfrm>
        </p:spPr>
        <p:txBody>
          <a:bodyPr>
            <a:normAutofit/>
          </a:bodyPr>
          <a:lstStyle/>
          <a:p>
            <a:r>
              <a:rPr lang="en-US" sz="2700" b="0" i="0" dirty="0">
                <a:solidFill>
                  <a:schemeClr val="bg2"/>
                </a:solidFill>
                <a:effectLst/>
              </a:rPr>
              <a:t>Fine-Scale Tracking of Ambient Temperature and Movement Reveals Shuttling Behavior of Elephants to Water</a:t>
            </a:r>
            <a:b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E683A2-24FF-4E9C-B3D7-C8E4C24EA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Timo Meyer</a:t>
            </a:r>
          </a:p>
        </p:txBody>
      </p:sp>
    </p:spTree>
    <p:extLst>
      <p:ext uri="{BB962C8B-B14F-4D97-AF65-F5344CB8AC3E}">
        <p14:creationId xmlns:p14="http://schemas.microsoft.com/office/powerpoint/2010/main" val="1770691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1A9EB-1B63-4274-9CBF-3E5E313C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Pendelverhalten zu Wasserquellen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FF0CED-FBBE-42D1-ACA1-D97D44FB5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Vorgehen</a:t>
            </a:r>
          </a:p>
          <a:p>
            <a:pPr lvl="1">
              <a:spcBef>
                <a:spcPts val="1200"/>
              </a:spcBef>
            </a:pPr>
            <a:r>
              <a:rPr lang="de-DE" dirty="0"/>
              <a:t>Kolmogorov-Smirnov Test zur Verteilung der Tiere relativ zu Wasserquellen</a:t>
            </a:r>
          </a:p>
          <a:p>
            <a:pPr lvl="1">
              <a:spcBef>
                <a:spcPts val="1200"/>
              </a:spcBef>
            </a:pPr>
            <a:r>
              <a:rPr lang="de-DE" dirty="0"/>
              <a:t>Unterteilung des Bewegungsverhaltens in Segmente</a:t>
            </a:r>
          </a:p>
          <a:p>
            <a:pPr lvl="1">
              <a:spcBef>
                <a:spcPts val="1200"/>
              </a:spcBef>
            </a:pPr>
            <a:r>
              <a:rPr lang="de-DE" dirty="0"/>
              <a:t>Nutzung eines Clusteralgorithmus zur Einteilung der Segmente in drei Klassen</a:t>
            </a:r>
          </a:p>
          <a:p>
            <a:pPr lvl="2">
              <a:spcBef>
                <a:spcPts val="1200"/>
              </a:spcBef>
            </a:pPr>
            <a:r>
              <a:rPr lang="de-DE" dirty="0"/>
              <a:t>(1) Bewegung weg vom Wasser</a:t>
            </a:r>
          </a:p>
          <a:p>
            <a:pPr lvl="2">
              <a:spcBef>
                <a:spcPts val="1200"/>
              </a:spcBef>
            </a:pPr>
            <a:r>
              <a:rPr lang="de-DE" dirty="0"/>
              <a:t>(2) Bewegung gleichbleibend zum Wasser (parallel)</a:t>
            </a:r>
          </a:p>
          <a:p>
            <a:pPr lvl="2">
              <a:spcBef>
                <a:spcPts val="1200"/>
              </a:spcBef>
            </a:pPr>
            <a:r>
              <a:rPr lang="de-DE" dirty="0"/>
              <a:t>(3) Bewegung hin zum Wasser</a:t>
            </a:r>
          </a:p>
          <a:p>
            <a:pPr lvl="1">
              <a:spcBef>
                <a:spcPts val="1200"/>
              </a:spcBef>
            </a:pPr>
            <a:r>
              <a:rPr lang="de-DE" dirty="0"/>
              <a:t>LMMs zum testen von diversen Bewegungsmustern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F464EE-C240-41D8-99B3-B03ED5C5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E81-4A25-4945-A8A1-ED5714DDBF31}" type="datetime1">
              <a:rPr lang="de-DE" smtClean="0"/>
              <a:t>19.12.2021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E29F14-608C-421B-A937-89F57BA8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Timo Meyer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E12FBC-D676-4284-A142-C4A9B571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E83-CF14-4A73-BFD5-C2A89A8455B9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926D6319-CB4A-43E3-8423-B9B2864DEA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25F8872-81D4-4154-A0C0-44BF62D58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5" y="1693579"/>
            <a:ext cx="5472545" cy="464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9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ADACC-22EA-40F6-8ED5-4C843282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8C2AD8-EB3E-4C33-A31F-431DBD45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E81-4A25-4945-A8A1-ED5714DDBF31}" type="datetime1">
              <a:rPr lang="de-DE" smtClean="0"/>
              <a:t>19.12.2021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8089B2-64B0-40F0-A46E-6C4B52AE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Timo Meyer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10546F-4D02-4211-9C0C-1F72BF73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E83-CF14-4A73-BFD5-C2A89A8455B9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DC5E95E-B3DB-437D-887E-26286B6B7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Kolmogorov-Smirnov Test</a:t>
            </a:r>
          </a:p>
          <a:p>
            <a:r>
              <a:rPr lang="de-DE" dirty="0"/>
              <a:t>Tiere näher am Wasser als man es zufällig erwarten würde (p &lt; 0.01)</a:t>
            </a:r>
          </a:p>
          <a:p>
            <a:pPr lvl="1"/>
            <a:r>
              <a:rPr lang="de-DE" dirty="0"/>
              <a:t>Knapp 21.6% der Zeit am Wasser verbracht</a:t>
            </a:r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LMMs</a:t>
            </a:r>
          </a:p>
          <a:p>
            <a:r>
              <a:rPr lang="de-DE" dirty="0"/>
              <a:t>Entlang der Segmente eine Distanz von</a:t>
            </a:r>
          </a:p>
          <a:p>
            <a:pPr lvl="1"/>
            <a:r>
              <a:rPr lang="de-DE" dirty="0"/>
              <a:t>2.6km in der Trockenzeit (p &lt;0.01)</a:t>
            </a:r>
          </a:p>
          <a:p>
            <a:pPr lvl="1"/>
            <a:r>
              <a:rPr lang="de-DE" dirty="0"/>
              <a:t>1.9km in der Regenzeit (p &lt;0.01) zurückgelegt</a:t>
            </a:r>
          </a:p>
          <a:p>
            <a:r>
              <a:rPr lang="de-DE" dirty="0"/>
              <a:t>Durchschnittliche Geschwindigkeit betrug 0.4km/h (p&lt;0.01)</a:t>
            </a:r>
          </a:p>
          <a:p>
            <a:r>
              <a:rPr lang="de-DE" dirty="0" err="1"/>
              <a:t>Collar</a:t>
            </a:r>
            <a:r>
              <a:rPr lang="de-DE" dirty="0"/>
              <a:t> Temperatur am Beginn des Segments 29.6°C, am Endpunkt 30.2°C (p&lt;0.01)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62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B081B-4B5A-45BC-98FC-00A884FE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Zurück zur Grafik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2525D5-C302-4241-A1C7-844165C5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r>
              <a:rPr lang="de-DE" dirty="0"/>
              <a:t>Temperatur und Wasserabhängigkeit sind starke Treiber des Bewegungsverhaltens</a:t>
            </a:r>
          </a:p>
          <a:p>
            <a:pPr marL="514350" indent="-514350">
              <a:spcBef>
                <a:spcPts val="800"/>
              </a:spcBef>
              <a:buFont typeface="+mj-lt"/>
              <a:buAutoNum type="arabicPeriod"/>
            </a:pPr>
            <a:endParaRPr lang="de-DE" dirty="0"/>
          </a:p>
          <a:p>
            <a:pPr marL="514350" indent="-514350">
              <a:spcBef>
                <a:spcPts val="800"/>
              </a:spcBef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E44A9-A59F-42FA-B519-D21ED1CD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E81-4A25-4945-A8A1-ED5714DDBF31}" type="datetime1">
              <a:rPr lang="de-DE" smtClean="0"/>
              <a:t>19.12.2021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EF5C28-7F38-4051-9BC8-658AF66A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Timo Meyer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946D70-A43E-4280-B716-4F6F3148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E83-CF14-4A73-BFD5-C2A89A8455B9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27FCD6F-D4C1-4E9C-BE27-5D5D1B1C3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4728"/>
            <a:ext cx="10470343" cy="418470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F343CAB-8E7E-4D60-AC79-E495B1DBC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54728"/>
            <a:ext cx="10470343" cy="418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66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CC4D7-552F-4299-AB97-F2B47910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Bezug zur Masterarbeit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B5F9F3-B8D2-40BB-A5FE-66C0B274D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de-DE"/>
              <a:t>HMM </a:t>
            </a:r>
            <a:r>
              <a:rPr lang="de-DE" dirty="0"/>
              <a:t>zur Modellierung möglicher biologischer Zustände in Abhängigkeit der Temperatur</a:t>
            </a:r>
          </a:p>
          <a:p>
            <a:pPr>
              <a:spcBef>
                <a:spcPts val="4200"/>
              </a:spcBef>
            </a:pPr>
            <a:r>
              <a:rPr lang="de-DE" dirty="0"/>
              <a:t>Eventuell </a:t>
            </a:r>
            <a:r>
              <a:rPr lang="de-DE" dirty="0" err="1"/>
              <a:t>Recharge</a:t>
            </a:r>
            <a:r>
              <a:rPr lang="de-DE" dirty="0"/>
              <a:t> Model in den Übergangswahrscheinlichkeiten</a:t>
            </a:r>
          </a:p>
          <a:p>
            <a:pPr>
              <a:spcBef>
                <a:spcPts val="4200"/>
              </a:spcBef>
            </a:pPr>
            <a:r>
              <a:rPr lang="de-DE" dirty="0"/>
              <a:t>Stochastische Differentialgleichungen zur Beziehung zwischen Geschwindigkeit und Temperatur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13ACA3-69DE-47CE-B2A1-C685F5EA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E81-4A25-4945-A8A1-ED5714DDBF31}" type="datetime1">
              <a:rPr lang="de-DE" smtClean="0"/>
              <a:t>19.12.2021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EE234-A9E6-41BB-884A-0E0E1C20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Timo Meyer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800E07-0746-4C29-AD38-10414160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E83-CF14-4A73-BFD5-C2A89A8455B9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80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9AA90-9923-4C89-A85C-B2445EB4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Kontext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6FCAB9-6ADC-4CFC-B8A8-2B1D3EF3C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Worum geht es?</a:t>
            </a:r>
          </a:p>
          <a:p>
            <a:pPr lvl="1"/>
            <a:r>
              <a:rPr lang="de-DE" dirty="0"/>
              <a:t>Statistische Modellierung von Tracking Daten</a:t>
            </a:r>
          </a:p>
          <a:p>
            <a:pPr lvl="1"/>
            <a:endParaRPr lang="de-DE" dirty="0"/>
          </a:p>
          <a:p>
            <a:r>
              <a:rPr lang="de-DE" dirty="0"/>
              <a:t>Im Speziellen?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6CB8F8-FA51-4B67-9833-4C94B5C6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E81-4A25-4945-A8A1-ED5714DDBF31}" type="datetime1">
              <a:rPr lang="de-DE" smtClean="0"/>
              <a:t>19.12.2021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C9BF27-32D6-4E79-81A0-B9F4A99C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Timo Meyer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260BC-DDA5-4945-8B31-D10CF97F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E83-CF14-4A73-BFD5-C2A89A8455B9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1DA29AD-F370-4F89-A672-4AB2C40BD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205049"/>
            <a:ext cx="5839436" cy="328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4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B081B-4B5A-45BC-98FC-00A884FE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Hauptresultate des Papers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2525D5-C302-4241-A1C7-844165C5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800"/>
              </a:spcBef>
              <a:buFont typeface="+mj-lt"/>
              <a:buAutoNum type="arabicPeriod"/>
            </a:pPr>
            <a:r>
              <a:rPr lang="de-DE" dirty="0"/>
              <a:t>GPS basierte </a:t>
            </a:r>
            <a:r>
              <a:rPr lang="de-DE" dirty="0" err="1"/>
              <a:t>Collars</a:t>
            </a:r>
            <a:r>
              <a:rPr lang="de-DE" dirty="0"/>
              <a:t> für Außentemperatur verwendbar</a:t>
            </a:r>
          </a:p>
          <a:p>
            <a:pPr marL="514350" indent="-514350">
              <a:spcBef>
                <a:spcPts val="800"/>
              </a:spcBef>
              <a:buFont typeface="+mj-lt"/>
              <a:buAutoNum type="arabicPeriod"/>
            </a:pPr>
            <a:endParaRPr lang="de-DE" dirty="0"/>
          </a:p>
          <a:p>
            <a:pPr marL="514350" indent="-514350">
              <a:spcBef>
                <a:spcPts val="800"/>
              </a:spcBef>
              <a:buFont typeface="+mj-lt"/>
              <a:buAutoNum type="arabicPeriod"/>
            </a:pPr>
            <a:endParaRPr lang="de-DE" dirty="0"/>
          </a:p>
          <a:p>
            <a:pPr marL="514350" indent="-514350">
              <a:spcBef>
                <a:spcPts val="800"/>
              </a:spcBef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E44A9-A59F-42FA-B519-D21ED1CD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E81-4A25-4945-A8A1-ED5714DDBF31}" type="datetime1">
              <a:rPr lang="de-DE" smtClean="0"/>
              <a:t>19.12.2021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EF5C28-7F38-4051-9BC8-658AF66A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Timo Meyer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946D70-A43E-4280-B716-4F6F3148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E83-CF14-4A73-BFD5-C2A89A8455B9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27FCD6F-D4C1-4E9C-BE27-5D5D1B1C3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149596"/>
            <a:ext cx="10470343" cy="418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2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B081B-4B5A-45BC-98FC-00A884FE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Hauptresultate des Papers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2525D5-C302-4241-A1C7-844165C5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800"/>
              </a:spcBef>
              <a:buFont typeface="+mj-lt"/>
              <a:buAutoNum type="arabicPeriod" startAt="2"/>
            </a:pPr>
            <a:r>
              <a:rPr lang="de-DE" dirty="0"/>
              <a:t>Bewegungsverhalten der Tiere</a:t>
            </a:r>
          </a:p>
          <a:p>
            <a:pPr marL="514350" indent="-514350">
              <a:spcBef>
                <a:spcPts val="800"/>
              </a:spcBef>
              <a:buFont typeface="+mj-lt"/>
              <a:buAutoNum type="arabicPeriod" startAt="2"/>
            </a:pPr>
            <a:endParaRPr lang="de-DE" dirty="0"/>
          </a:p>
          <a:p>
            <a:pPr marL="514350" indent="-514350">
              <a:spcBef>
                <a:spcPts val="800"/>
              </a:spcBef>
              <a:buFont typeface="+mj-lt"/>
              <a:buAutoNum type="arabicPeriod" startAt="2"/>
            </a:pPr>
            <a:endParaRPr lang="de-DE" dirty="0"/>
          </a:p>
          <a:p>
            <a:pPr marL="514350" indent="-514350">
              <a:spcBef>
                <a:spcPts val="800"/>
              </a:spcBef>
              <a:buFont typeface="+mj-lt"/>
              <a:buAutoNum type="arabicPeriod" startAt="2"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E44A9-A59F-42FA-B519-D21ED1CD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E81-4A25-4945-A8A1-ED5714DDBF31}" type="datetime1">
              <a:rPr lang="de-DE" smtClean="0"/>
              <a:t>19.12.2021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EF5C28-7F38-4051-9BC8-658AF66A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Timo Meyer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946D70-A43E-4280-B716-4F6F3148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E83-CF14-4A73-BFD5-C2A89A8455B9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0116C52-FDBA-409D-905D-AC4598F74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149596"/>
            <a:ext cx="10470343" cy="418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8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C38E9-24FB-4CF9-9A87-8FC744ED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 </a:t>
            </a:r>
            <a:r>
              <a:rPr lang="de-DE" dirty="0" err="1"/>
              <a:t>Collar</a:t>
            </a:r>
            <a:r>
              <a:rPr lang="de-DE" dirty="0"/>
              <a:t> Temperatur als Maß für Umgebungstemperatur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B6FDB5-F3FB-4F2C-A340-36156005F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Zwei Maßstäbe für Inferenz</a:t>
            </a:r>
          </a:p>
          <a:p>
            <a:pPr lvl="1"/>
            <a:r>
              <a:rPr lang="de-DE" dirty="0"/>
              <a:t>Zeitlich (Schwerpunkt): Beziehung der getrackten Temperatur zu </a:t>
            </a:r>
            <a:r>
              <a:rPr lang="de-DE" dirty="0" err="1"/>
              <a:t>Flux</a:t>
            </a:r>
            <a:r>
              <a:rPr lang="de-DE" dirty="0"/>
              <a:t>-Turm</a:t>
            </a:r>
          </a:p>
          <a:p>
            <a:pPr lvl="1"/>
            <a:r>
              <a:rPr lang="de-DE" dirty="0"/>
              <a:t>Räumlich: Beziehung der getrackten Temperatur zu LANDSAT Satelliten + Schatten + Season</a:t>
            </a:r>
          </a:p>
          <a:p>
            <a:pPr lvl="1"/>
            <a:endParaRPr lang="de-DE" dirty="0"/>
          </a:p>
          <a:p>
            <a:r>
              <a:rPr lang="de-DE" dirty="0"/>
              <a:t>Zeitlich: Linear Mixed Model (LMM)/ Generalisiertes Additives Model (GAM) für Bland-Altman Test</a:t>
            </a:r>
          </a:p>
          <a:p>
            <a:pPr lvl="1"/>
            <a:r>
              <a:rPr lang="de-DE" dirty="0" err="1"/>
              <a:t>lmer</a:t>
            </a:r>
            <a:r>
              <a:rPr lang="de-DE" dirty="0"/>
              <a:t>(</a:t>
            </a:r>
            <a:r>
              <a:rPr lang="de-DE" dirty="0" err="1"/>
              <a:t>temp</a:t>
            </a:r>
            <a:r>
              <a:rPr lang="de-DE" dirty="0"/>
              <a:t> ~ </a:t>
            </a:r>
            <a:r>
              <a:rPr lang="de-DE" dirty="0" err="1"/>
              <a:t>temp_amb</a:t>
            </a:r>
            <a:r>
              <a:rPr lang="de-DE" dirty="0"/>
              <a:t> + </a:t>
            </a:r>
            <a:r>
              <a:rPr lang="de-DE" dirty="0" err="1"/>
              <a:t>season</a:t>
            </a:r>
            <a:r>
              <a:rPr lang="de-DE" dirty="0"/>
              <a:t> + (1|hour) + (1|id), </a:t>
            </a:r>
            <a:r>
              <a:rPr lang="de-DE" dirty="0" err="1"/>
              <a:t>data</a:t>
            </a:r>
            <a:r>
              <a:rPr lang="de-DE" dirty="0"/>
              <a:t> = </a:t>
            </a:r>
            <a:r>
              <a:rPr lang="de-DE" dirty="0" err="1"/>
              <a:t>data</a:t>
            </a:r>
            <a:r>
              <a:rPr lang="de-DE" dirty="0"/>
              <a:t>)</a:t>
            </a:r>
          </a:p>
          <a:p>
            <a:pPr lvl="1"/>
            <a:r>
              <a:rPr lang="en-US" dirty="0"/>
              <a:t>gam(diff ~ s(</a:t>
            </a:r>
            <a:r>
              <a:rPr lang="en-US" dirty="0" err="1"/>
              <a:t>mean_of_measurements</a:t>
            </a:r>
            <a:r>
              <a:rPr lang="en-US" dirty="0"/>
              <a:t>, by = season), data = data)</a:t>
            </a:r>
          </a:p>
          <a:p>
            <a:pPr lvl="1"/>
            <a:r>
              <a:rPr lang="de-DE" dirty="0"/>
              <a:t>Limit </a:t>
            </a:r>
            <a:r>
              <a:rPr lang="de-DE" dirty="0" err="1"/>
              <a:t>of</a:t>
            </a:r>
            <a:r>
              <a:rPr lang="de-DE" dirty="0"/>
              <a:t> Agreement: </a:t>
            </a:r>
            <a:r>
              <a:rPr lang="de-DE" dirty="0" err="1"/>
              <a:t>mean_of_measurements</a:t>
            </a:r>
            <a:r>
              <a:rPr lang="de-DE" dirty="0"/>
              <a:t> ± 1.96* </a:t>
            </a:r>
            <a:r>
              <a:rPr lang="de-DE" dirty="0" err="1"/>
              <a:t>sd</a:t>
            </a:r>
            <a:r>
              <a:rPr lang="de-DE" dirty="0"/>
              <a:t> (aus LMM)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Räumlich: LMM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lmer</a:t>
            </a:r>
            <a:r>
              <a:rPr lang="de-DE" dirty="0"/>
              <a:t>(</a:t>
            </a:r>
            <a:r>
              <a:rPr lang="de-DE" dirty="0" err="1"/>
              <a:t>temp</a:t>
            </a:r>
            <a:r>
              <a:rPr lang="de-DE" dirty="0"/>
              <a:t> ~ </a:t>
            </a:r>
            <a:r>
              <a:rPr lang="de-DE" dirty="0" err="1"/>
              <a:t>landsat_temp</a:t>
            </a:r>
            <a:r>
              <a:rPr lang="de-DE" dirty="0"/>
              <a:t> + </a:t>
            </a:r>
            <a:r>
              <a:rPr lang="de-DE" dirty="0" err="1"/>
              <a:t>woody_density</a:t>
            </a:r>
            <a:r>
              <a:rPr lang="de-DE" dirty="0"/>
              <a:t> + </a:t>
            </a:r>
            <a:r>
              <a:rPr lang="de-DE" dirty="0" err="1"/>
              <a:t>season</a:t>
            </a:r>
            <a:r>
              <a:rPr lang="de-DE" dirty="0"/>
              <a:t> + (1|id), </a:t>
            </a:r>
            <a:r>
              <a:rPr lang="de-DE" dirty="0" err="1"/>
              <a:t>data</a:t>
            </a:r>
            <a:r>
              <a:rPr lang="de-DE" dirty="0"/>
              <a:t> = </a:t>
            </a:r>
            <a:r>
              <a:rPr lang="de-DE" dirty="0" err="1"/>
              <a:t>data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A39809-E6AC-46C7-BCB2-145E724E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E81-4A25-4945-A8A1-ED5714DDBF31}" type="datetime1">
              <a:rPr lang="de-DE" smtClean="0"/>
              <a:t>19.12.2021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D5F8AE-D544-4D0B-833E-BE7AB5C2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Timo Meyer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E1D4D-4AB5-4BB3-8D62-CD4EED35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E83-CF14-4A73-BFD5-C2A89A8455B9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9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0F068-E0AA-4B45-A181-DC9BDE70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der LMMs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2EB237-0982-408D-A4C1-E1F5FE67D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Zeitlich: </a:t>
            </a:r>
          </a:p>
          <a:p>
            <a:pPr lvl="1"/>
            <a:r>
              <a:rPr lang="de-DE" dirty="0"/>
              <a:t>LMM Schätzung für </a:t>
            </a:r>
            <a:r>
              <a:rPr lang="de-DE" dirty="0" err="1"/>
              <a:t>temp_amb</a:t>
            </a:r>
            <a:r>
              <a:rPr lang="de-DE" dirty="0"/>
              <a:t>: 0.69 (p &lt;0.01)</a:t>
            </a:r>
          </a:p>
          <a:p>
            <a:pPr lvl="1"/>
            <a:r>
              <a:rPr lang="de-DE" dirty="0"/>
              <a:t>LMM Schätzung für </a:t>
            </a:r>
            <a:r>
              <a:rPr lang="de-DE" dirty="0" err="1"/>
              <a:t>season</a:t>
            </a:r>
            <a:r>
              <a:rPr lang="de-DE" dirty="0"/>
              <a:t>: 0.78 (p &lt;0.01)</a:t>
            </a:r>
          </a:p>
          <a:p>
            <a:pPr lvl="1"/>
            <a:r>
              <a:rPr lang="en-US" dirty="0"/>
              <a:t>ID und hour </a:t>
            </a:r>
            <a:r>
              <a:rPr lang="en-US" dirty="0" err="1"/>
              <a:t>als</a:t>
            </a:r>
            <a:r>
              <a:rPr lang="en-US" dirty="0"/>
              <a:t> Random Effects </a:t>
            </a:r>
            <a:r>
              <a:rPr lang="en-US" dirty="0" err="1"/>
              <a:t>trugen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Standardabweichung</a:t>
            </a:r>
            <a:r>
              <a:rPr lang="en-US" dirty="0"/>
              <a:t> von 5.3°C </a:t>
            </a:r>
            <a:r>
              <a:rPr lang="en-US" dirty="0" err="1"/>
              <a:t>bei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5.3 * 1.96 = 10.39 = Bland-Altman Limits of Agreement</a:t>
            </a:r>
          </a:p>
          <a:p>
            <a:pPr lvl="1"/>
            <a:r>
              <a:rPr lang="en-US" dirty="0"/>
              <a:t>GAM </a:t>
            </a:r>
            <a:r>
              <a:rPr lang="en-US" dirty="0" err="1"/>
              <a:t>zeigt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smoothing Spline (</a:t>
            </a:r>
            <a:r>
              <a:rPr lang="en-US" dirty="0" err="1"/>
              <a:t>Mittelwerte</a:t>
            </a:r>
            <a:r>
              <a:rPr lang="en-US" dirty="0"/>
              <a:t>) </a:t>
            </a:r>
            <a:r>
              <a:rPr lang="en-US" dirty="0" err="1"/>
              <a:t>signifikanter</a:t>
            </a:r>
            <a:r>
              <a:rPr lang="en-US" dirty="0"/>
              <a:t> </a:t>
            </a:r>
            <a:r>
              <a:rPr lang="en-US" dirty="0" err="1"/>
              <a:t>Prädiktor</a:t>
            </a:r>
            <a:r>
              <a:rPr lang="en-US" dirty="0"/>
              <a:t> für temp </a:t>
            </a:r>
            <a:r>
              <a:rPr lang="en-US" dirty="0" err="1"/>
              <a:t>ist</a:t>
            </a:r>
            <a:r>
              <a:rPr lang="en-US" dirty="0"/>
              <a:t> (p &lt;0.01)</a:t>
            </a:r>
          </a:p>
          <a:p>
            <a:endParaRPr lang="en-US" dirty="0"/>
          </a:p>
          <a:p>
            <a:r>
              <a:rPr lang="en-US" dirty="0" err="1"/>
              <a:t>Räumlich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LMM </a:t>
            </a:r>
            <a:r>
              <a:rPr lang="en-US" dirty="0" err="1"/>
              <a:t>Schätzung</a:t>
            </a:r>
            <a:r>
              <a:rPr lang="en-US" dirty="0"/>
              <a:t> für </a:t>
            </a:r>
            <a:r>
              <a:rPr lang="en-US" dirty="0" err="1"/>
              <a:t>landsat_temp</a:t>
            </a:r>
            <a:r>
              <a:rPr lang="en-US" dirty="0"/>
              <a:t>: 0.9 (p &lt;0.01)</a:t>
            </a:r>
          </a:p>
          <a:p>
            <a:pPr lvl="1"/>
            <a:r>
              <a:rPr lang="en-US" dirty="0"/>
              <a:t>LMM </a:t>
            </a:r>
            <a:r>
              <a:rPr lang="en-US" dirty="0" err="1"/>
              <a:t>Schätzung</a:t>
            </a:r>
            <a:r>
              <a:rPr lang="en-US" dirty="0"/>
              <a:t> für season: 0.3 (p &lt;0.01)</a:t>
            </a:r>
          </a:p>
          <a:p>
            <a:pPr lvl="1"/>
            <a:r>
              <a:rPr lang="en-US" dirty="0"/>
              <a:t>LMM </a:t>
            </a:r>
            <a:r>
              <a:rPr lang="en-US" dirty="0" err="1"/>
              <a:t>Schätzung</a:t>
            </a:r>
            <a:r>
              <a:rPr lang="en-US" dirty="0"/>
              <a:t> für </a:t>
            </a:r>
            <a:r>
              <a:rPr lang="en-US" dirty="0" err="1"/>
              <a:t>woody_density</a:t>
            </a:r>
            <a:r>
              <a:rPr lang="en-US" dirty="0"/>
              <a:t>: 0.01 (p =0.03)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EC9EC9-6400-494C-80AC-BBCA222F9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E81-4A25-4945-A8A1-ED5714DDBF31}" type="datetime1">
              <a:rPr lang="de-DE" smtClean="0"/>
              <a:t>19.12.2021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7DB185-EBEE-4307-B236-C56F1F1D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Timo Meyer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1521D2-0890-4BA4-BD35-7DA7B68C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E83-CF14-4A73-BFD5-C2A89A8455B9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784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B081B-4B5A-45BC-98FC-00A884FE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Zurück zur Grafik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2525D5-C302-4241-A1C7-844165C5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endParaRPr lang="de-DE" dirty="0"/>
          </a:p>
          <a:p>
            <a:pPr marL="0" indent="0">
              <a:spcBef>
                <a:spcPts val="800"/>
              </a:spcBef>
              <a:buNone/>
            </a:pPr>
            <a:r>
              <a:rPr lang="de-DE" dirty="0" err="1"/>
              <a:t>Collar</a:t>
            </a:r>
            <a:r>
              <a:rPr lang="de-DE" dirty="0"/>
              <a:t> Temperatur als zuverlässiger Indikator für Umgebungstemperatur</a:t>
            </a:r>
          </a:p>
          <a:p>
            <a:pPr marL="514350" indent="-514350">
              <a:spcBef>
                <a:spcPts val="800"/>
              </a:spcBef>
              <a:buFont typeface="+mj-lt"/>
              <a:buAutoNum type="arabicPeriod"/>
            </a:pPr>
            <a:endParaRPr lang="de-DE" dirty="0"/>
          </a:p>
          <a:p>
            <a:pPr marL="514350" indent="-514350">
              <a:spcBef>
                <a:spcPts val="800"/>
              </a:spcBef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E44A9-A59F-42FA-B519-D21ED1CD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E81-4A25-4945-A8A1-ED5714DDBF31}" type="datetime1">
              <a:rPr lang="de-DE" smtClean="0"/>
              <a:t>19.12.2021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EF5C28-7F38-4051-9BC8-658AF66A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Timo Meyer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946D70-A43E-4280-B716-4F6F3148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E83-CF14-4A73-BFD5-C2A89A8455B9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27FCD6F-D4C1-4E9C-BE27-5D5D1B1C3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4728"/>
            <a:ext cx="10470343" cy="418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7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355E2-8F1A-4DB4-858B-624B1EAC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spcBef>
                <a:spcPts val="800"/>
              </a:spcBef>
              <a:buFont typeface="+mj-lt"/>
              <a:buAutoNum type="arabicPeriod" startAt="2"/>
            </a:pPr>
            <a:r>
              <a:rPr lang="de-DE" dirty="0"/>
              <a:t>Bewegungsverhalten der Tiere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1A4A0A-947B-45AB-9D62-4A097B474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Beziehung zwischen Temperatur und Geschwindigkeit mittels GAMM ermittelt:</a:t>
            </a:r>
          </a:p>
          <a:p>
            <a:pPr lvl="1"/>
            <a:r>
              <a:rPr lang="en-US" dirty="0"/>
              <a:t>bam(v ~ s(temp) + season + </a:t>
            </a:r>
            <a:r>
              <a:rPr lang="en-US" dirty="0" err="1"/>
              <a:t>woody_density</a:t>
            </a:r>
            <a:r>
              <a:rPr lang="en-US" dirty="0"/>
              <a:t> + s(id, bs = "re"), data = data)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Ergebnis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temp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signifikanter</a:t>
            </a:r>
            <a:r>
              <a:rPr lang="en-US" dirty="0"/>
              <a:t> </a:t>
            </a:r>
            <a:r>
              <a:rPr lang="en-US" dirty="0" err="1"/>
              <a:t>Prädiktor</a:t>
            </a:r>
            <a:r>
              <a:rPr lang="en-US" dirty="0"/>
              <a:t> für </a:t>
            </a:r>
            <a:r>
              <a:rPr lang="en-US" dirty="0" err="1"/>
              <a:t>Geschwindigkeit</a:t>
            </a:r>
            <a:r>
              <a:rPr lang="en-US" dirty="0"/>
              <a:t> (p &lt;0.01)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Schneller (</a:t>
            </a:r>
            <a:r>
              <a:rPr lang="en-US" dirty="0" err="1"/>
              <a:t>Langsamer</a:t>
            </a:r>
            <a:r>
              <a:rPr lang="en-US" dirty="0"/>
              <a:t>) in </a:t>
            </a:r>
            <a:r>
              <a:rPr lang="en-US" dirty="0" err="1"/>
              <a:t>Regenzeit</a:t>
            </a:r>
            <a:r>
              <a:rPr lang="en-US" dirty="0"/>
              <a:t> (</a:t>
            </a:r>
            <a:r>
              <a:rPr lang="en-US" dirty="0" err="1"/>
              <a:t>Trockenzeit</a:t>
            </a:r>
            <a:r>
              <a:rPr lang="en-US" dirty="0"/>
              <a:t>) (p &lt;0.01)</a:t>
            </a:r>
          </a:p>
          <a:p>
            <a:pPr lvl="1">
              <a:spcBef>
                <a:spcPts val="1200"/>
              </a:spcBef>
            </a:pPr>
            <a:r>
              <a:rPr lang="en-US" dirty="0" err="1"/>
              <a:t>Unter</a:t>
            </a:r>
            <a:r>
              <a:rPr lang="en-US" dirty="0"/>
              <a:t> Dichter Vegetation </a:t>
            </a:r>
            <a:r>
              <a:rPr lang="en-US" dirty="0" err="1"/>
              <a:t>ebenfalls</a:t>
            </a:r>
            <a:r>
              <a:rPr lang="en-US" dirty="0"/>
              <a:t> </a:t>
            </a:r>
            <a:r>
              <a:rPr lang="en-US" dirty="0" err="1"/>
              <a:t>langsamer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6B01EC-0A95-4439-BF90-C0A74904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E81-4A25-4945-A8A1-ED5714DDBF31}" type="datetime1">
              <a:rPr lang="de-DE" smtClean="0"/>
              <a:t>19.12.2021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54D9F-1512-4B57-9ACD-78CC111C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Timo Meyer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D75ABC-741D-48DE-A646-04C3CF78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E83-CF14-4A73-BFD5-C2A89A8455B9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852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9B805-56A0-4A5A-8B55-36A815C8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Beziehung zwischen Geschwindigkeit und Temperatur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142B95-0C01-4C1B-8753-667DD20A1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34A4EC-3FEB-4923-974A-B62C04AD0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E81-4A25-4945-A8A1-ED5714DDBF31}" type="datetime1">
              <a:rPr lang="de-DE" smtClean="0"/>
              <a:t>19.12.2021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974BB4-5806-44EF-91D1-746FFE1D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Timo Meyer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8B40E4-A3A4-4B42-A2BE-542E8994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2E83-CF14-4A73-BFD5-C2A89A8455B9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EA390A3-7A3F-4C1E-ADD0-87DC32103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4728"/>
            <a:ext cx="10470343" cy="418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1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Microsoft Office PowerPoint</Application>
  <PresentationFormat>Breitbild</PresentationFormat>
  <Paragraphs>140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Roboto</vt:lpstr>
      <vt:lpstr>Office</vt:lpstr>
      <vt:lpstr>Fine-Scale Tracking of Ambient Temperature and Movement Reveals Shuttling Behavior of Elephants to Water </vt:lpstr>
      <vt:lpstr>Kontext</vt:lpstr>
      <vt:lpstr>Hauptresultate des Papers I</vt:lpstr>
      <vt:lpstr>Hauptresultate des Papers II</vt:lpstr>
      <vt:lpstr>1. Collar Temperatur als Maß für Umgebungstemperatur</vt:lpstr>
      <vt:lpstr>Ergebnisse der LMMs</vt:lpstr>
      <vt:lpstr>Zurück zur Grafik</vt:lpstr>
      <vt:lpstr>Bewegungsverhalten der Tiere</vt:lpstr>
      <vt:lpstr>Beziehung zwischen Geschwindigkeit und Temperatur</vt:lpstr>
      <vt:lpstr>Pendelverhalten zu Wasserquellen</vt:lpstr>
      <vt:lpstr>Ergebnisse</vt:lpstr>
      <vt:lpstr>Zurück zur Grafik</vt:lpstr>
      <vt:lpstr>Bezug zur Masterarbeit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Fine-Scale Tracking of Ambient Temperature and Movement Reveals Shuttling Behavior of Elephants to Water </dc:title>
  <dc:creator>Timo Meyer</dc:creator>
  <cp:lastModifiedBy>Timo Meyer</cp:lastModifiedBy>
  <cp:revision>11</cp:revision>
  <dcterms:created xsi:type="dcterms:W3CDTF">2021-12-17T14:52:02Z</dcterms:created>
  <dcterms:modified xsi:type="dcterms:W3CDTF">2021-12-19T14:55:27Z</dcterms:modified>
</cp:coreProperties>
</file>