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59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4B0E7-9324-4139-8F75-1B64F0E09A27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B1506-8017-4523-9F41-86F08CF65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7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3729F245-5F85-4C31-BF7A-474AA9ABB5BC}"/>
              </a:ext>
            </a:extLst>
          </p:cNvPr>
          <p:cNvSpPr/>
          <p:nvPr userDrawn="1"/>
        </p:nvSpPr>
        <p:spPr>
          <a:xfrm>
            <a:off x="0" y="0"/>
            <a:ext cx="12192000" cy="47824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3EB71B-1B8E-44F5-AAC7-514C11FE6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170"/>
            <a:ext cx="9144000" cy="176983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4562D1-0CD0-490A-B8F5-31E96CCC7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839"/>
            <a:ext cx="9144000" cy="6457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32BA72BF-F06B-440F-AB1F-DAEFB8F4A09D}"/>
              </a:ext>
            </a:extLst>
          </p:cNvPr>
          <p:cNvSpPr txBox="1">
            <a:spLocks/>
          </p:cNvSpPr>
          <p:nvPr userDrawn="1"/>
        </p:nvSpPr>
        <p:spPr>
          <a:xfrm>
            <a:off x="1524000" y="3782839"/>
            <a:ext cx="9144000" cy="64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F5182726-3B37-4993-B4CA-3A8982505766}"/>
              </a:ext>
            </a:extLst>
          </p:cNvPr>
          <p:cNvSpPr txBox="1">
            <a:spLocks/>
          </p:cNvSpPr>
          <p:nvPr userDrawn="1"/>
        </p:nvSpPr>
        <p:spPr>
          <a:xfrm>
            <a:off x="1676400" y="5500110"/>
            <a:ext cx="9144000" cy="64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40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E065A54-BBEE-403A-8750-6B543168175E}"/>
              </a:ext>
            </a:extLst>
          </p:cNvPr>
          <p:cNvSpPr/>
          <p:nvPr userDrawn="1"/>
        </p:nvSpPr>
        <p:spPr>
          <a:xfrm>
            <a:off x="0" y="0"/>
            <a:ext cx="12191999" cy="3651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FB8317-8FDA-41EC-93B0-BA23BB7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365126"/>
            <a:ext cx="10655560" cy="1089602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A489D-8D9F-46E4-8CA2-286958A0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690688"/>
            <a:ext cx="10655559" cy="464361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050CDFA-4046-472C-A1AD-B740E00A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8ED0C30-30BC-4E7F-8F62-A030D019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92875"/>
            <a:ext cx="50292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EA204C1-9AA8-40AD-A7DE-AA6F52F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C30FB7C0-7697-4F89-8186-9707F6CBF821}"/>
              </a:ext>
            </a:extLst>
          </p:cNvPr>
          <p:cNvSpPr txBox="1">
            <a:spLocks/>
          </p:cNvSpPr>
          <p:nvPr userDrawn="1"/>
        </p:nvSpPr>
        <p:spPr>
          <a:xfrm>
            <a:off x="0" y="18113"/>
            <a:ext cx="436144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327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C043A6-22A8-43C7-BF8E-138C905D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6147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0B68DAEF-758E-4837-9EDC-C3E6104B9F64}" type="datetime1">
              <a:rPr lang="de-DE" smtClean="0"/>
              <a:pPr/>
              <a:t>20.12.2021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9EBA3-C2FC-4458-97B6-6818D87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6148"/>
            <a:ext cx="50292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CD68A6-6770-4130-B195-603E1FFF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149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DD097B-F1FA-4B36-AE9E-C3036B9AA74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A1A36F6-72FF-43A9-84B3-2D60AA96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365126"/>
            <a:ext cx="10655560" cy="1089602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D0DAB31C-30C9-4895-835B-A7BC330F2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56721" y="1546225"/>
            <a:ext cx="3890961" cy="3773488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0C3E31A3-0AED-49EE-9BF3-E522540D71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35279" y="1546225"/>
            <a:ext cx="3890961" cy="3773488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F9AC914D-D36C-4D90-829C-6C1E225DA7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4318" y="1546225"/>
            <a:ext cx="3890961" cy="3773488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469126D-AB4C-4D9D-9855-9A744CA8A1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4475" y="5419725"/>
            <a:ext cx="11703050" cy="965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640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I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E065A54-BBEE-403A-8750-6B543168175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FB8317-8FDA-41EC-93B0-BA23BB7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365126"/>
            <a:ext cx="10655560" cy="1089602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A489D-8D9F-46E4-8CA2-286958A0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799" cy="464361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050CDFA-4046-472C-A1AD-B740E00A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8ED0C30-30BC-4E7F-8F62-A030D019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92875"/>
            <a:ext cx="50292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EA204C1-9AA8-40AD-A7DE-AA6F52F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A014D0ED-24E3-4D6D-B265-F6650B5AB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455" y="1690687"/>
            <a:ext cx="5472545" cy="4643609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CCD204D-F3A1-40D2-B1C4-609086C58181}"/>
              </a:ext>
            </a:extLst>
          </p:cNvPr>
          <p:cNvSpPr txBox="1">
            <a:spLocks/>
          </p:cNvSpPr>
          <p:nvPr userDrawn="1"/>
        </p:nvSpPr>
        <p:spPr>
          <a:xfrm>
            <a:off x="0" y="18113"/>
            <a:ext cx="436144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678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9CEE40-9FBC-4E6F-8DC8-3F4B0DDF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2E74A-2FEF-4AF1-A7B4-306C2972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5A1D1-2BA0-41EC-9736-3B91E8252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DAEF-758E-4837-9EDC-C3E6104B9F64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26C71-DB4F-49CB-89E5-2590FF3D6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28B2-5384-4546-8E24-6CCAC5F8C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40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2A4D2-5987-4478-8F61-6102816BC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1728"/>
            <a:ext cx="9144000" cy="2917272"/>
          </a:xfrm>
        </p:spPr>
        <p:txBody>
          <a:bodyPr>
            <a:normAutofit/>
          </a:bodyPr>
          <a:lstStyle/>
          <a:p>
            <a:r>
              <a:rPr lang="en-US" sz="2700" b="0" i="0" dirty="0">
                <a:solidFill>
                  <a:schemeClr val="bg2"/>
                </a:solidFill>
                <a:effectLst/>
              </a:rPr>
              <a:t>Fine-Scale Tracking of Ambient Temperature and Movement Reveals Shuttling Behavior of Elephants to Water</a:t>
            </a:r>
            <a:br>
              <a:rPr lang="en-US" sz="2700" b="0" i="0" dirty="0">
                <a:solidFill>
                  <a:schemeClr val="bg2"/>
                </a:solidFill>
                <a:effectLst/>
              </a:rPr>
            </a:br>
            <a:br>
              <a:rPr lang="en-US" sz="2700" b="0" i="0" dirty="0">
                <a:solidFill>
                  <a:schemeClr val="bg2"/>
                </a:solidFill>
                <a:effectLst/>
              </a:rPr>
            </a:br>
            <a:r>
              <a:rPr lang="en-US" sz="2700" dirty="0" err="1">
                <a:solidFill>
                  <a:schemeClr val="bg2"/>
                </a:solidFill>
              </a:rPr>
              <a:t>Thaker</a:t>
            </a:r>
            <a:r>
              <a:rPr lang="en-US" sz="2700" dirty="0">
                <a:solidFill>
                  <a:schemeClr val="bg2"/>
                </a:solidFill>
              </a:rPr>
              <a:t>, M., et al.</a:t>
            </a:r>
            <a:b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E683A2-24FF-4E9C-B3D7-C8E4C24EA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Timo Meyer</a:t>
            </a:r>
          </a:p>
        </p:txBody>
      </p:sp>
    </p:spTree>
    <p:extLst>
      <p:ext uri="{BB962C8B-B14F-4D97-AF65-F5344CB8AC3E}">
        <p14:creationId xmlns:p14="http://schemas.microsoft.com/office/powerpoint/2010/main" val="177069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9B805-56A0-4A5A-8B55-36A815C8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 zwischen Geschwindigkeit und Temperatur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42B95-0C01-4C1B-8753-667DD20A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4A4EC-3FEB-4923-974A-B62C04AD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74BB4-5806-44EF-91D1-746FFE1D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8B40E4-A3A4-4B42-A2BE-542E8994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A390A3-7A3F-4C1E-ADD0-87DC3210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28"/>
            <a:ext cx="10470343" cy="418470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618A810-61BE-425E-ABB7-EED29009CEAA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300071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1A9EB-1B63-4274-9CBF-3E5E313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Pendelverhalten zu Wasserquellen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F0CED-FBBE-42D1-ACA1-D97D44FB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Vorgehen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Kolmogorov-Smirnov Test zur Verteilung der Tiere relativ zu Wasserquellen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Unterteilung des Bewegungsverhaltens in Segmente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Nutzung eines Clusteralgorithmus zur Einteilung der Segmente in drei Klassen</a:t>
            </a:r>
          </a:p>
          <a:p>
            <a:pPr lvl="2">
              <a:spcBef>
                <a:spcPts val="1200"/>
              </a:spcBef>
            </a:pPr>
            <a:r>
              <a:rPr lang="de-DE" dirty="0"/>
              <a:t>(1) Bewegung weg vom Wasser</a:t>
            </a:r>
          </a:p>
          <a:p>
            <a:pPr lvl="2">
              <a:spcBef>
                <a:spcPts val="1200"/>
              </a:spcBef>
            </a:pPr>
            <a:r>
              <a:rPr lang="de-DE" dirty="0"/>
              <a:t>(2) Bewegung gleichbleibend zum Wasser (parallel)</a:t>
            </a:r>
          </a:p>
          <a:p>
            <a:pPr lvl="2">
              <a:spcBef>
                <a:spcPts val="1200"/>
              </a:spcBef>
            </a:pPr>
            <a:r>
              <a:rPr lang="de-DE" dirty="0"/>
              <a:t>(3) Bewegung hin zum Wasser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LMMs zum testen von diversen Bewegungsmustern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464EE-C240-41D8-99B3-B03ED5C5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29F14-608C-421B-A937-89F57BA8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12FBC-D676-4284-A142-C4A9B571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26D6319-CB4A-43E3-8423-B9B2864DEA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25F8872-81D4-4154-A0C0-44BF62D5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693579"/>
            <a:ext cx="5472545" cy="464071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473FD40-F687-4957-8E1E-C555DCB1A399}"/>
              </a:ext>
            </a:extLst>
          </p:cNvPr>
          <p:cNvSpPr txBox="1"/>
          <p:nvPr/>
        </p:nvSpPr>
        <p:spPr>
          <a:xfrm>
            <a:off x="-1" y="0"/>
            <a:ext cx="515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145509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ADACC-22EA-40F6-8ED5-4C843282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DC5E95E-B3DB-437D-887E-26286B6B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Kolmogorov-Smirnov Test</a:t>
            </a:r>
          </a:p>
          <a:p>
            <a:r>
              <a:rPr lang="de-DE"/>
              <a:t>Tiere näher am Wasser als man es zufällig erwarten würde (p &lt; 0.01)</a:t>
            </a:r>
          </a:p>
          <a:p>
            <a:pPr lvl="1"/>
            <a:r>
              <a:rPr lang="de-DE"/>
              <a:t>Knapp 21.6% der Zeit am Wasser verbracht</a:t>
            </a:r>
          </a:p>
          <a:p>
            <a:pPr marL="457200" lvl="1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LMMs</a:t>
            </a:r>
          </a:p>
          <a:p>
            <a:r>
              <a:rPr lang="de-DE"/>
              <a:t>Entlang der Segmente eine Distanz von</a:t>
            </a:r>
          </a:p>
          <a:p>
            <a:pPr lvl="1"/>
            <a:r>
              <a:rPr lang="de-DE"/>
              <a:t>2.6km in der Trockenzeit (p &lt;0.01)</a:t>
            </a:r>
          </a:p>
          <a:p>
            <a:pPr lvl="1"/>
            <a:r>
              <a:rPr lang="de-DE"/>
              <a:t>1.9km in der Regenzeit (p &lt;0.01) zurückgelegt</a:t>
            </a:r>
          </a:p>
          <a:p>
            <a:r>
              <a:rPr lang="de-DE"/>
              <a:t>Durchschnittliche Geschwindigkeit betrug 0.4km/h (p&lt;0.01)</a:t>
            </a:r>
          </a:p>
          <a:p>
            <a:r>
              <a:rPr lang="de-DE"/>
              <a:t>Collar Temperatur am Beginn des Segments 29.6°C, am Endpunkt 30.2°C (p&lt;0.01)</a:t>
            </a:r>
          </a:p>
          <a:p>
            <a:pPr lvl="1"/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C2AD8-EB3E-4C33-A31F-431DBD45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089B2-64B0-40F0-A46E-6C4B52AE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0546F-4D02-4211-9C0C-1F72BF7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C88B81-9F82-49C2-819A-6312557A7DBF}"/>
              </a:ext>
            </a:extLst>
          </p:cNvPr>
          <p:cNvSpPr txBox="1"/>
          <p:nvPr/>
        </p:nvSpPr>
        <p:spPr>
          <a:xfrm>
            <a:off x="0" y="0"/>
            <a:ext cx="514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87562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Zurück zur Grafik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r>
              <a:rPr lang="de-DE" dirty="0"/>
              <a:t>Temperatur und Wasserabhängigkeit sind starke Treiber des Bewegungsverhaltens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7FCD6F-D4C1-4E9C-BE27-5D5D1B1C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28"/>
            <a:ext cx="10470343" cy="41847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343CAB-8E7E-4D60-AC79-E495B1DB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54728"/>
            <a:ext cx="10470343" cy="41847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2124F46-0E90-461D-852C-DA878E4B8506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277936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CC4D7-552F-4299-AB97-F2B4791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Bezug zur Masterarbeit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5F9F3-B8D2-40BB-A5FE-66C0B274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Erkenntnis durch Paper: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Getrackte Temperaturen können zur weiteren Modellierung verwendet werden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Geschwindigkeit/ zurückgelegte Strecke maßgeblich von Temperatur und Wasserquellen abhängig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HMM zur Modellierung möglicher biologischer Zustände in Abhängigkeit der Temperatur</a:t>
            </a:r>
          </a:p>
          <a:p>
            <a:pPr>
              <a:spcBef>
                <a:spcPts val="1800"/>
              </a:spcBef>
            </a:pPr>
            <a:r>
              <a:rPr lang="de-DE" dirty="0"/>
              <a:t>Eventuell </a:t>
            </a:r>
            <a:r>
              <a:rPr lang="de-DE" dirty="0" err="1"/>
              <a:t>Recharge</a:t>
            </a:r>
            <a:r>
              <a:rPr lang="de-DE" dirty="0"/>
              <a:t> Model in den Übergangswahrscheinlichkeiten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Dient der Modellierung der Abhängigkeit zum Wasser</a:t>
            </a:r>
          </a:p>
          <a:p>
            <a:pPr>
              <a:spcBef>
                <a:spcPts val="1800"/>
              </a:spcBef>
            </a:pPr>
            <a:r>
              <a:rPr lang="de-DE" dirty="0"/>
              <a:t>Stochastische Differentialgleichungen zur Beziehung zwischen Geschwindigkeit und Temperatur als alternativer Ansatz (</a:t>
            </a:r>
            <a:r>
              <a:rPr lang="de-DE" dirty="0" err="1"/>
              <a:t>Varying-Coefficient</a:t>
            </a:r>
            <a:r>
              <a:rPr lang="de-DE" dirty="0"/>
              <a:t> </a:t>
            </a:r>
            <a:r>
              <a:rPr lang="de-DE" dirty="0" err="1"/>
              <a:t>Ornstein-Uhlenbeck</a:t>
            </a:r>
            <a:r>
              <a:rPr lang="de-DE" dirty="0"/>
              <a:t> Prozess)</a:t>
            </a:r>
          </a:p>
          <a:p>
            <a:pPr>
              <a:spcBef>
                <a:spcPts val="1800"/>
              </a:spcBef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3ACA3-69DE-47CE-B2A1-C685F5EA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EE234-A9E6-41BB-884A-0E0E1C20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00E07-0746-4C29-AD38-10414160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51A465-2687-4E26-99BA-826B6CA1C9C9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Bezug zur Masterarbeit</a:t>
            </a:r>
          </a:p>
        </p:txBody>
      </p:sp>
    </p:spTree>
    <p:extLst>
      <p:ext uri="{BB962C8B-B14F-4D97-AF65-F5344CB8AC3E}">
        <p14:creationId xmlns:p14="http://schemas.microsoft.com/office/powerpoint/2010/main" val="176480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FB2A5-B050-48D4-A517-5F168FF3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76DB7-825A-4408-A72D-61573306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Thaker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et al. "Fine-scale tracking of ambient temperature and movement reveals shuttling behavior of elephants to water. Front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Evol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7, 1–12." (2019)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4C6A7-0BDD-4D98-A80D-DC905BEF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A361C-538F-4064-83A0-9565CA1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C6F26-9F73-43B4-9C33-8EA72AE0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669784-1D99-40DB-A40F-9F44A5EF430E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7705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FF4E1-B6A0-45EB-9A71-017F5801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57C9D-5A99-4337-B020-CCA4BEFD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Kontext</a:t>
            </a:r>
          </a:p>
          <a:p>
            <a:r>
              <a:rPr lang="de-DE" dirty="0"/>
              <a:t>Hauptresultate des Papers</a:t>
            </a:r>
          </a:p>
          <a:p>
            <a:r>
              <a:rPr lang="de-DE" dirty="0"/>
              <a:t>1. Hauptresultat</a:t>
            </a:r>
          </a:p>
          <a:p>
            <a:r>
              <a:rPr lang="de-DE" dirty="0"/>
              <a:t>2. Hauptresultat</a:t>
            </a:r>
          </a:p>
          <a:p>
            <a:r>
              <a:rPr lang="de-DE" dirty="0"/>
              <a:t>Bezug zur Masterarbeit</a:t>
            </a:r>
          </a:p>
          <a:p>
            <a:r>
              <a:rPr lang="de-DE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2E06F-DACB-46FF-A1D0-5190ADF2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F38F9-D073-4047-9B34-ADDCD0EF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D3D6A-725E-4B2C-8448-17500979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26CC70-727F-4685-8804-1422A028444C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355172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9AA90-9923-4C89-A85C-B2445EB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FCAB9-6ADC-4CFC-B8A8-2B1D3EF3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Worum geht es?</a:t>
            </a:r>
          </a:p>
          <a:p>
            <a:pPr lvl="1"/>
            <a:r>
              <a:rPr lang="de-DE" dirty="0"/>
              <a:t>Statistische Modellierung von Tracking Daten</a:t>
            </a:r>
          </a:p>
          <a:p>
            <a:pPr lvl="1"/>
            <a:endParaRPr lang="de-DE" dirty="0"/>
          </a:p>
          <a:p>
            <a:r>
              <a:rPr lang="de-DE" dirty="0"/>
              <a:t>Im Speziellen?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CB8F8-FA51-4B67-9833-4C94B5C6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9BF27-32D6-4E79-81A0-B9F4A99C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260BC-DDA5-4945-8B31-D10CF97F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1DA29AD-F370-4F89-A672-4AB2C40B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205049"/>
            <a:ext cx="5839436" cy="32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72967DD-B69E-4127-BD26-758D67D2B28E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Kontext</a:t>
            </a:r>
          </a:p>
        </p:txBody>
      </p:sp>
    </p:spTree>
    <p:extLst>
      <p:ext uri="{BB962C8B-B14F-4D97-AF65-F5344CB8AC3E}">
        <p14:creationId xmlns:p14="http://schemas.microsoft.com/office/powerpoint/2010/main" val="855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Hauptresultate des Papers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de-DE" dirty="0"/>
              <a:t>GPS basierte </a:t>
            </a:r>
            <a:r>
              <a:rPr lang="de-DE" dirty="0" err="1"/>
              <a:t>Collars</a:t>
            </a:r>
            <a:r>
              <a:rPr lang="de-DE" dirty="0"/>
              <a:t> für Außentemperatur verwendbar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7FCD6F-D4C1-4E9C-BE27-5D5D1B1C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49596"/>
            <a:ext cx="10470343" cy="418470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10B5CC2-44CE-4D4C-BE3A-8A344EF0175F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Hauptresultate</a:t>
            </a:r>
          </a:p>
        </p:txBody>
      </p:sp>
    </p:spTree>
    <p:extLst>
      <p:ext uri="{BB962C8B-B14F-4D97-AF65-F5344CB8AC3E}">
        <p14:creationId xmlns:p14="http://schemas.microsoft.com/office/powerpoint/2010/main" val="252112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Hauptresultate des Papers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r>
              <a:rPr lang="de-DE" dirty="0"/>
              <a:t>Bewegungsverhalten der Tiere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116C52-FDBA-409D-905D-AC4598F7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49596"/>
            <a:ext cx="10470343" cy="418470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E0A3DF-EB10-4742-9D32-6BFE01FD8DC5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Hauptresultate</a:t>
            </a:r>
          </a:p>
        </p:txBody>
      </p:sp>
    </p:spTree>
    <p:extLst>
      <p:ext uri="{BB962C8B-B14F-4D97-AF65-F5344CB8AC3E}">
        <p14:creationId xmlns:p14="http://schemas.microsoft.com/office/powerpoint/2010/main" val="278308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38E9-24FB-4CF9-9A87-8FC744ED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</a:t>
            </a:r>
            <a:r>
              <a:rPr lang="de-DE" dirty="0" err="1"/>
              <a:t>Collar</a:t>
            </a:r>
            <a:r>
              <a:rPr lang="de-DE" dirty="0"/>
              <a:t> Temperatur als Maß für Umgebungstemperatur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FDB5-F3FB-4F2C-A340-36156005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Zwei Maßstäbe</a:t>
            </a:r>
          </a:p>
          <a:p>
            <a:pPr lvl="1"/>
            <a:r>
              <a:rPr lang="de-DE" dirty="0"/>
              <a:t>Zeitlich (Schwerpunkt): Beziehung der getrackten Temperatur zu </a:t>
            </a:r>
            <a:r>
              <a:rPr lang="de-DE" dirty="0" err="1"/>
              <a:t>Flux</a:t>
            </a:r>
            <a:r>
              <a:rPr lang="de-DE" dirty="0"/>
              <a:t>-Turm</a:t>
            </a:r>
          </a:p>
          <a:p>
            <a:pPr lvl="1"/>
            <a:r>
              <a:rPr lang="de-DE" dirty="0"/>
              <a:t>Räumlich: Beziehung der getrackten Temperatur zu LANDSAT Satelliten + Schatten + Season</a:t>
            </a:r>
          </a:p>
          <a:p>
            <a:pPr lvl="1"/>
            <a:endParaRPr lang="de-DE" dirty="0"/>
          </a:p>
          <a:p>
            <a:r>
              <a:rPr lang="de-DE" dirty="0"/>
              <a:t>Zeitlich: Linear Mixed Model (LMM)/ Generalisiertes Additives Model (GAM) für Bland-Altman Test</a:t>
            </a:r>
          </a:p>
          <a:p>
            <a:pPr lvl="1"/>
            <a:r>
              <a:rPr lang="de-DE" dirty="0" err="1"/>
              <a:t>lmer</a:t>
            </a:r>
            <a:r>
              <a:rPr lang="de-DE" dirty="0"/>
              <a:t>(</a:t>
            </a:r>
            <a:r>
              <a:rPr lang="de-DE" dirty="0" err="1"/>
              <a:t>temp</a:t>
            </a:r>
            <a:r>
              <a:rPr lang="de-DE" dirty="0"/>
              <a:t> ~ </a:t>
            </a:r>
            <a:r>
              <a:rPr lang="de-DE" dirty="0" err="1"/>
              <a:t>temp_amb</a:t>
            </a:r>
            <a:r>
              <a:rPr lang="de-DE" dirty="0"/>
              <a:t> + </a:t>
            </a:r>
            <a:r>
              <a:rPr lang="de-DE" dirty="0" err="1"/>
              <a:t>season</a:t>
            </a:r>
            <a:r>
              <a:rPr lang="de-DE" dirty="0"/>
              <a:t> + (1|hour) + (1|id),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gam(diff ~ s(</a:t>
            </a:r>
            <a:r>
              <a:rPr lang="en-US" dirty="0" err="1"/>
              <a:t>mean_of_measurements</a:t>
            </a:r>
            <a:r>
              <a:rPr lang="en-US" dirty="0"/>
              <a:t>, by = season), data = data)</a:t>
            </a:r>
          </a:p>
          <a:p>
            <a:pPr lvl="1"/>
            <a:r>
              <a:rPr lang="de-DE" dirty="0"/>
              <a:t>Limit </a:t>
            </a:r>
            <a:r>
              <a:rPr lang="de-DE" dirty="0" err="1"/>
              <a:t>of</a:t>
            </a:r>
            <a:r>
              <a:rPr lang="de-DE" dirty="0"/>
              <a:t> Agreement: </a:t>
            </a:r>
            <a:r>
              <a:rPr lang="de-DE" dirty="0" err="1"/>
              <a:t>mean_of_measurements</a:t>
            </a:r>
            <a:r>
              <a:rPr lang="de-DE" dirty="0"/>
              <a:t> ± 1.96* </a:t>
            </a:r>
            <a:r>
              <a:rPr lang="de-DE" dirty="0" err="1"/>
              <a:t>sd</a:t>
            </a:r>
            <a:r>
              <a:rPr lang="de-DE" dirty="0"/>
              <a:t> (aus LMM)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Räumlich: LMM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lmer</a:t>
            </a:r>
            <a:r>
              <a:rPr lang="de-DE" dirty="0"/>
              <a:t>(</a:t>
            </a:r>
            <a:r>
              <a:rPr lang="de-DE" dirty="0" err="1"/>
              <a:t>temp</a:t>
            </a:r>
            <a:r>
              <a:rPr lang="de-DE" dirty="0"/>
              <a:t> ~ </a:t>
            </a:r>
            <a:r>
              <a:rPr lang="de-DE" dirty="0" err="1"/>
              <a:t>landsat_temp</a:t>
            </a:r>
            <a:r>
              <a:rPr lang="de-DE" dirty="0"/>
              <a:t> + </a:t>
            </a:r>
            <a:r>
              <a:rPr lang="de-DE" dirty="0" err="1"/>
              <a:t>woody_density</a:t>
            </a:r>
            <a:r>
              <a:rPr lang="de-DE" dirty="0"/>
              <a:t> + </a:t>
            </a:r>
            <a:r>
              <a:rPr lang="de-DE" dirty="0" err="1"/>
              <a:t>season</a:t>
            </a:r>
            <a:r>
              <a:rPr lang="de-DE" dirty="0"/>
              <a:t> + (1|id),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39809-E6AC-46C7-BCB2-145E724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5F8AE-D544-4D0B-833E-BE7AB5C2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E1D4D-4AB5-4BB3-8D62-CD4EED35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3E3721-F46D-4008-8793-89FE80D43D79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18139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0F068-E0AA-4B45-A181-DC9BDE70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LMMs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EB237-0982-408D-A4C1-E1F5FE67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Zeitlich: </a:t>
            </a:r>
          </a:p>
          <a:p>
            <a:pPr lvl="1"/>
            <a:r>
              <a:rPr lang="de-DE" dirty="0"/>
              <a:t>LMM Schätzung für </a:t>
            </a:r>
            <a:r>
              <a:rPr lang="de-DE" dirty="0" err="1"/>
              <a:t>temp_amb</a:t>
            </a:r>
            <a:r>
              <a:rPr lang="de-DE" dirty="0"/>
              <a:t> ist signifikanter Prädiktor: 0.69 (p &lt;0.01)</a:t>
            </a:r>
          </a:p>
          <a:p>
            <a:pPr lvl="1"/>
            <a:r>
              <a:rPr lang="de-DE" dirty="0"/>
              <a:t>LMM Schätzung für </a:t>
            </a:r>
            <a:r>
              <a:rPr lang="de-DE" dirty="0" err="1"/>
              <a:t>season</a:t>
            </a:r>
            <a:r>
              <a:rPr lang="de-DE" dirty="0"/>
              <a:t> ist signifikanter Prädiktor : 0.78 (p &lt;0.01)</a:t>
            </a:r>
          </a:p>
          <a:p>
            <a:pPr lvl="1"/>
            <a:r>
              <a:rPr lang="en-US" dirty="0"/>
              <a:t>ID und hour </a:t>
            </a:r>
            <a:r>
              <a:rPr lang="en-US" dirty="0" err="1"/>
              <a:t>als</a:t>
            </a:r>
            <a:r>
              <a:rPr lang="en-US" dirty="0"/>
              <a:t> Random Effects </a:t>
            </a:r>
            <a:r>
              <a:rPr lang="en-US" dirty="0" err="1"/>
              <a:t>trugen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Standardabweichung</a:t>
            </a:r>
            <a:r>
              <a:rPr lang="en-US" dirty="0"/>
              <a:t> von 5.3°C </a:t>
            </a:r>
            <a:r>
              <a:rPr lang="en-US" dirty="0" err="1"/>
              <a:t>bei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5.3 * 1.96 = 10.39 = Bland-Altman Limits of Agreement </a:t>
            </a:r>
          </a:p>
          <a:p>
            <a:pPr lvl="1"/>
            <a:r>
              <a:rPr lang="en-US" dirty="0"/>
              <a:t>GAM </a:t>
            </a:r>
            <a:r>
              <a:rPr lang="en-US" dirty="0" err="1"/>
              <a:t>zeigt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smoothing Spline (</a:t>
            </a:r>
            <a:r>
              <a:rPr lang="en-US" dirty="0" err="1"/>
              <a:t>Mittelwerte</a:t>
            </a:r>
            <a:r>
              <a:rPr lang="en-US" dirty="0"/>
              <a:t>) </a:t>
            </a:r>
            <a:r>
              <a:rPr lang="en-US" dirty="0" err="1"/>
              <a:t>signifikanter</a:t>
            </a:r>
            <a:r>
              <a:rPr lang="en-US" dirty="0"/>
              <a:t> </a:t>
            </a:r>
            <a:r>
              <a:rPr lang="en-US" dirty="0" err="1"/>
              <a:t>Prädiktor</a:t>
            </a:r>
            <a:r>
              <a:rPr lang="en-US" dirty="0"/>
              <a:t> für die </a:t>
            </a:r>
            <a:r>
              <a:rPr lang="en-US" dirty="0" err="1"/>
              <a:t>Differenzen</a:t>
            </a:r>
            <a:r>
              <a:rPr lang="en-US" dirty="0"/>
              <a:t> in den </a:t>
            </a:r>
            <a:r>
              <a:rPr lang="en-US" dirty="0" err="1"/>
              <a:t>Temperaturen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(p &lt;0.01)</a:t>
            </a:r>
          </a:p>
          <a:p>
            <a:endParaRPr lang="en-US" dirty="0"/>
          </a:p>
          <a:p>
            <a:r>
              <a:rPr lang="en-US" dirty="0" err="1"/>
              <a:t>Räumlich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LMM </a:t>
            </a:r>
            <a:r>
              <a:rPr lang="en-US" dirty="0" err="1"/>
              <a:t>Schätzung</a:t>
            </a:r>
            <a:r>
              <a:rPr lang="en-US" dirty="0"/>
              <a:t> für </a:t>
            </a:r>
            <a:r>
              <a:rPr lang="en-US" dirty="0" err="1"/>
              <a:t>landsat_temp</a:t>
            </a:r>
            <a:r>
              <a:rPr lang="en-US" dirty="0"/>
              <a:t>: 0.9 (p &lt;0.01)</a:t>
            </a:r>
          </a:p>
          <a:p>
            <a:pPr lvl="1"/>
            <a:r>
              <a:rPr lang="en-US" dirty="0"/>
              <a:t>LMM </a:t>
            </a:r>
            <a:r>
              <a:rPr lang="en-US" dirty="0" err="1"/>
              <a:t>Schätzung</a:t>
            </a:r>
            <a:r>
              <a:rPr lang="en-US" dirty="0"/>
              <a:t> für season: 0.3 (p &lt;0.01)</a:t>
            </a:r>
          </a:p>
          <a:p>
            <a:pPr lvl="1"/>
            <a:r>
              <a:rPr lang="en-US" dirty="0"/>
              <a:t>LMM </a:t>
            </a:r>
            <a:r>
              <a:rPr lang="en-US" dirty="0" err="1"/>
              <a:t>Schätzung</a:t>
            </a:r>
            <a:r>
              <a:rPr lang="en-US" dirty="0"/>
              <a:t> für </a:t>
            </a:r>
            <a:r>
              <a:rPr lang="en-US" dirty="0" err="1"/>
              <a:t>woody_density</a:t>
            </a:r>
            <a:r>
              <a:rPr lang="en-US" dirty="0"/>
              <a:t>: 0.01 (p =0.03)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C9EC9-6400-494C-80AC-BBCA222F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DB185-EBEE-4307-B236-C56F1F1D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521D2-0890-4BA4-BD35-7DA7B68C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64BCBC-D9D7-4DC4-BAA2-A645E7860AC3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24878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Zurück zur Grafik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r>
              <a:rPr lang="de-DE" dirty="0" err="1"/>
              <a:t>Collar</a:t>
            </a:r>
            <a:r>
              <a:rPr lang="de-DE" dirty="0"/>
              <a:t> Temperatur als zuverlässiger Indikator für Umgebungstemperatur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7FCD6F-D4C1-4E9C-BE27-5D5D1B1C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28"/>
            <a:ext cx="10470343" cy="418470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FBA7E8-6809-4FB8-83A4-1D80DB39371F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144657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355E2-8F1A-4DB4-858B-624B1EAC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r>
              <a:rPr lang="de-DE" dirty="0"/>
              <a:t>Bewegungsverhalten der Tiere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A4A0A-947B-45AB-9D62-4A097B47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Beziehung zwischen Temperatur und Geschwindigkeit mittels GAMM ermittelt:</a:t>
            </a:r>
          </a:p>
          <a:p>
            <a:pPr lvl="1"/>
            <a:r>
              <a:rPr lang="en-US" dirty="0"/>
              <a:t>bam(v ~ s(temp) + season + </a:t>
            </a:r>
            <a:r>
              <a:rPr lang="en-US" dirty="0" err="1"/>
              <a:t>woody_density</a:t>
            </a:r>
            <a:r>
              <a:rPr lang="en-US" dirty="0"/>
              <a:t> + s(id, bs = "re"), data = data)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Ergebnis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temp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signifikanter</a:t>
            </a:r>
            <a:r>
              <a:rPr lang="en-US" dirty="0"/>
              <a:t> </a:t>
            </a:r>
            <a:r>
              <a:rPr lang="en-US" dirty="0" err="1"/>
              <a:t>Prädiktor</a:t>
            </a:r>
            <a:r>
              <a:rPr lang="en-US" dirty="0"/>
              <a:t> für </a:t>
            </a:r>
            <a:r>
              <a:rPr lang="en-US" dirty="0" err="1"/>
              <a:t>Geschwindigkeit</a:t>
            </a:r>
            <a:r>
              <a:rPr lang="en-US" dirty="0"/>
              <a:t> (p &lt;0.01)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Schneller (</a:t>
            </a:r>
            <a:r>
              <a:rPr lang="en-US" dirty="0" err="1"/>
              <a:t>Langsamer</a:t>
            </a:r>
            <a:r>
              <a:rPr lang="en-US" dirty="0"/>
              <a:t>) in </a:t>
            </a:r>
            <a:r>
              <a:rPr lang="en-US" dirty="0" err="1"/>
              <a:t>Regenzeit</a:t>
            </a:r>
            <a:r>
              <a:rPr lang="en-US" dirty="0"/>
              <a:t> (</a:t>
            </a:r>
            <a:r>
              <a:rPr lang="en-US" dirty="0" err="1"/>
              <a:t>Trockenzeit</a:t>
            </a:r>
            <a:r>
              <a:rPr lang="en-US" dirty="0"/>
              <a:t>) (p &lt;0.01)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Unter</a:t>
            </a:r>
            <a:r>
              <a:rPr lang="en-US" dirty="0"/>
              <a:t> Dichter Vegetation </a:t>
            </a:r>
            <a:r>
              <a:rPr lang="en-US" dirty="0" err="1"/>
              <a:t>ebenfalls</a:t>
            </a:r>
            <a:r>
              <a:rPr lang="en-US" dirty="0"/>
              <a:t> </a:t>
            </a:r>
            <a:r>
              <a:rPr lang="en-US" dirty="0" err="1"/>
              <a:t>langsamer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B01EC-0A95-4439-BF90-C0A74904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20.12.2021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54D9F-1512-4B57-9ACD-78CC111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75ABC-741D-48DE-A646-04C3CF78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C4D6F8-7C12-41CF-8BB7-2E7248D51CC2}"/>
              </a:ext>
            </a:extLst>
          </p:cNvPr>
          <p:cNvSpPr txBox="1"/>
          <p:nvPr/>
        </p:nvSpPr>
        <p:spPr>
          <a:xfrm>
            <a:off x="0" y="0"/>
            <a:ext cx="50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 Hauptresultat</a:t>
            </a:r>
          </a:p>
        </p:txBody>
      </p:sp>
    </p:spTree>
    <p:extLst>
      <p:ext uri="{BB962C8B-B14F-4D97-AF65-F5344CB8AC3E}">
        <p14:creationId xmlns:p14="http://schemas.microsoft.com/office/powerpoint/2010/main" val="22385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Breitbild</PresentationFormat>
  <Paragraphs>173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Roboto</vt:lpstr>
      <vt:lpstr>Office</vt:lpstr>
      <vt:lpstr>Fine-Scale Tracking of Ambient Temperature and Movement Reveals Shuttling Behavior of Elephants to Water  Thaker, M., et al. </vt:lpstr>
      <vt:lpstr>Inhaltsverzeichnis</vt:lpstr>
      <vt:lpstr>Kontext</vt:lpstr>
      <vt:lpstr>Hauptresultate des Papers I</vt:lpstr>
      <vt:lpstr>Hauptresultate des Papers II</vt:lpstr>
      <vt:lpstr>1. Collar Temperatur als Maß für Umgebungstemperatur</vt:lpstr>
      <vt:lpstr>Ergebnisse der LMMs</vt:lpstr>
      <vt:lpstr>Zurück zur Grafik</vt:lpstr>
      <vt:lpstr>Bewegungsverhalten der Tiere</vt:lpstr>
      <vt:lpstr>Beziehung zwischen Geschwindigkeit und Temperatur</vt:lpstr>
      <vt:lpstr>Pendelverhalten zu Wasserquellen</vt:lpstr>
      <vt:lpstr>Ergebnisse</vt:lpstr>
      <vt:lpstr>Zurück zur Grafik</vt:lpstr>
      <vt:lpstr>Bezug zur Masterarbeit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Fine-Scale Tracking of Ambient Temperature and Movement Reveals Shuttling Behavior of Elephants to Water </dc:title>
  <dc:creator>Timo Meyer</dc:creator>
  <cp:lastModifiedBy>Timo Meyer</cp:lastModifiedBy>
  <cp:revision>17</cp:revision>
  <dcterms:created xsi:type="dcterms:W3CDTF">2021-12-17T14:52:02Z</dcterms:created>
  <dcterms:modified xsi:type="dcterms:W3CDTF">2021-12-20T13:33:34Z</dcterms:modified>
</cp:coreProperties>
</file>