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72" r:id="rId5"/>
    <p:sldId id="277" r:id="rId6"/>
    <p:sldId id="278" r:id="rId7"/>
    <p:sldId id="281" r:id="rId8"/>
    <p:sldId id="268" r:id="rId9"/>
    <p:sldId id="280" r:id="rId10"/>
    <p:sldId id="264" r:id="rId11"/>
    <p:sldId id="282" r:id="rId12"/>
    <p:sldId id="27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82" autoAdjust="0"/>
    <p:restoredTop sz="94598" autoAdjust="0"/>
  </p:normalViewPr>
  <p:slideViewPr>
    <p:cSldViewPr snapToGrid="0">
      <p:cViewPr varScale="1">
        <p:scale>
          <a:sx n="69" d="100"/>
          <a:sy n="69" d="100"/>
        </p:scale>
        <p:origin x="534" y="78"/>
      </p:cViewPr>
      <p:guideLst>
        <p:guide orient="horz" pos="30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B580E-BB12-458A-8A67-A4E85A97E57A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85773-E831-40C3-B08E-FE9BDAA69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57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E162AE6-C2BA-4446-A2D9-41A8F1A615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A267802-5F0D-4EE1-AF9D-EF2E4F23C3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75" y="0"/>
            <a:ext cx="43861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728D93-929A-4CAF-A102-3C217E917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361" y="428903"/>
            <a:ext cx="3071005" cy="3051391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pPr>
              <a:tabLst>
                <a:tab pos="3370263" algn="l"/>
              </a:tabLst>
            </a:pPr>
            <a:r>
              <a:rPr lang="en-US" sz="4000">
                <a:solidFill>
                  <a:schemeClr val="tx2">
                    <a:alpha val="75000"/>
                  </a:schemeClr>
                </a:solidFill>
              </a:rPr>
              <a:t>Click to edit Master title style</a:t>
            </a:r>
            <a:endParaRPr lang="en-US" sz="4000" dirty="0">
              <a:solidFill>
                <a:schemeClr val="tx2">
                  <a:alpha val="75000"/>
                </a:schemeClr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81702E9-0038-4210-9FAB-E76C1EF85C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4876" y="5116529"/>
            <a:ext cx="2948684" cy="955497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subtitle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E1655C-FA7C-42D9-8EE1-E7CF6988A0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1747479" y="3853642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441E9C-E7AE-4B2E-A8FF-F364980D90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83024" y="0"/>
            <a:ext cx="7808976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83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pos="39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5157787" cy="584548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5157787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806038"/>
            <a:ext cx="5183188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390588"/>
            <a:ext cx="5183188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1B2486D-C49D-471B-8F3B-AF604894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F226F4B-CA41-4C71-97F3-1B7E442A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316A3FD-0E7B-4247-AA4F-93E7E99E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3200400" cy="584548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3200400" cy="37512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800575"/>
            <a:ext cx="3200400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385125"/>
            <a:ext cx="3200400" cy="37512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66A9EA3-4B2B-44BD-8135-846BF60266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4" y="1802952"/>
            <a:ext cx="3200400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1C28FB9-37EE-45F6-9277-9FEC0E6CEB2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4" y="2387502"/>
            <a:ext cx="3200400" cy="37512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965917B-0400-40F0-91DA-4F97FE7238E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64A176B-530D-46DF-8C22-CB3E325D3F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64458CC-87E8-440C-A9E9-D8E1E0B4937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0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6D479CE-2DE1-4800-948F-385C3CF208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F2DE27B3-A066-47FC-9ACB-6CB080C4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375939"/>
            <a:ext cx="5448300" cy="1240966"/>
          </a:xfrm>
        </p:spPr>
        <p:txBody>
          <a:bodyPr anchor="ctr">
            <a:normAutofit/>
          </a:bodyPr>
          <a:lstStyle>
            <a:lvl1pPr algn="l">
              <a:defRPr/>
            </a:lvl1pPr>
          </a:lstStyle>
          <a:p>
            <a:pPr algn="ct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0B2E2283-471F-4157-98F4-1943DA10B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1" y="2688119"/>
            <a:ext cx="5115674" cy="350745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F58127D-BBD9-4655-BEA6-9102178578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8272" y="65836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C4E959CE-E323-4F7E-9D53-6DE5DD8650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8272" y="358444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F4C50B-50BD-44F1-9148-992E83F5B8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25809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764E3EF-900F-4400-84C4-63FBEBB87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3E1CB21E-42E2-4942-BCAD-66952AABB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BDF6841-1F86-481B-A857-4E5AC2672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28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2FD219BD-0F2E-4CDF-AEB4-C1D73E0F1D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1A909C9B-71E1-4575-BD94-8C51142F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3B6580BC-B32B-4393-8B19-2B3F6B90F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683104"/>
            <a:ext cx="3364358" cy="3673245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B07FB4E-AACE-4322-82D4-4DA4A81616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048" y="0"/>
            <a:ext cx="7616952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CA4665-3BE9-407E-884C-8EA287083C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2099" y="2302005"/>
            <a:ext cx="2253018" cy="0"/>
          </a:xfrm>
          <a:prstGeom prst="line">
            <a:avLst/>
          </a:prstGeom>
          <a:ln w="19050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6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1C62-6E66-44D5-83D2-BADCC7373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113" y="2851343"/>
            <a:ext cx="8490581" cy="1746195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A7876-9D0C-4685-8088-6FED23C9B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7350" y="4846921"/>
            <a:ext cx="6632107" cy="951488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>
                    <a:alpha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E679A24-160E-440A-9984-8923BC4B8DD8}"/>
              </a:ext>
            </a:extLst>
          </p:cNvPr>
          <p:cNvSpPr/>
          <p:nvPr/>
        </p:nvSpPr>
        <p:spPr>
          <a:xfrm rot="20618895" flipH="1">
            <a:off x="5561167" y="1911565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66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6100-27A9-4A24-9347-29B6A9BA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117186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350C3-3185-4A0E-9E1F-504D7E6E0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26924"/>
            <a:ext cx="10515600" cy="12627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7571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02F6-08C1-4F71-90D1-FCA6563EC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B0FE5-5497-4854-B57F-7955ADCBC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698B4-B17B-4FAB-894D-5400BDEC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F5B355-1608-4ECA-8C03-3ABD722BC611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68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588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7465-F6D9-414A-9829-B2793D3A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7698"/>
            <a:ext cx="4061821" cy="155855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5B2F-EF96-4A99-8082-911D63A3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47699"/>
            <a:ext cx="6172200" cy="52133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EE3AB-F64B-4276-8303-CAE4B4F1D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6256"/>
            <a:ext cx="4061821" cy="36627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8936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3B7E-262A-4834-9437-C20690BF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FC6C5-CFC6-43FC-9CD2-EB131734F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67985"/>
            <a:ext cx="6172200" cy="499306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AD41B-4C7D-4884-B895-CFDA0A44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136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65A6970-043A-47D8-B545-755078B0D7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86AC1DD3-428F-4C39-A551-E13ABD51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647700"/>
            <a:ext cx="3483421" cy="2866599"/>
          </a:xfrm>
        </p:spPr>
        <p:txBody>
          <a:bodyPr>
            <a:normAutofit/>
          </a:bodyPr>
          <a:lstStyle/>
          <a:p>
            <a:pPr algn="r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1C8BF-A13F-41C7-AD96-FF1FF24873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0" y="1344305"/>
            <a:ext cx="0" cy="1610436"/>
          </a:xfrm>
          <a:prstGeom prst="line">
            <a:avLst/>
          </a:prstGeom>
          <a:ln w="19050">
            <a:solidFill>
              <a:schemeClr val="accent1">
                <a:lumMod val="7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C48B2C18-58F4-4964-8F53-1A6C5CA4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9" y="647700"/>
            <a:ext cx="6401231" cy="2982604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0AF7978-E274-4580-9576-25C42D06B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7512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C26149A3-CFBC-4F7F-B065-171177885A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16041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47CA6D41-6659-4919-BF3F-FCA2AB53F4F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6457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20E6777B-4AD1-427E-904E-21086E731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310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7E0D4C96-36DA-4C90-B4F7-FD78F9F06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CC27624-76B0-4BB8-B6D9-C01BCCE65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E5D71582-7D60-491E-945E-00A9A6A2E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A283E6C1-A698-44ED-B112-2185C527C8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B8DA9715-F69D-45C0-8C20-D2327172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64" y="1034470"/>
            <a:ext cx="10515600" cy="899783"/>
          </a:xfrm>
        </p:spPr>
        <p:txBody>
          <a:bodyPr wrap="none" anchor="ctr">
            <a:noAutofit/>
          </a:bodyPr>
          <a:lstStyle>
            <a:lvl1pPr algn="l">
              <a:spcBef>
                <a:spcPts val="0"/>
              </a:spcBef>
              <a:defRPr baseline="0"/>
            </a:lvl1pPr>
          </a:lstStyle>
          <a:p>
            <a:pPr algn="ct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A11834F-2E86-44CF-9B7B-879C54D3E3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164" y="1900962"/>
            <a:ext cx="10112375" cy="1954213"/>
          </a:xfrm>
        </p:spPr>
        <p:txBody>
          <a:bodyPr anchor="t"/>
          <a:lstStyle>
            <a:lvl1pPr marL="0" indent="0" algn="just">
              <a:buNone/>
              <a:defRPr baseline="0"/>
            </a:lvl1pPr>
            <a:lvl2pPr marL="274320" indent="0" algn="ctr">
              <a:buFont typeface="Arial" panose="020B0604020202020204" pitchFamily="34" charset="0"/>
              <a:buNone/>
              <a:defRPr/>
            </a:lvl2pPr>
            <a:lvl3pPr marL="228600" indent="0" algn="ctr">
              <a:buNone/>
              <a:defRPr/>
            </a:lvl3pPr>
            <a:lvl4pPr marL="640080" indent="0" algn="ctr">
              <a:buFont typeface="Arial" panose="020B0604020202020204" pitchFamily="34" charset="0"/>
              <a:buNone/>
              <a:defRPr/>
            </a:lvl4pPr>
            <a:lvl5pPr marL="685800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6B13C98-6A68-488A-A861-3651BEFFDB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160520"/>
            <a:ext cx="4067175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938ABF9-B914-4702-BD3C-440D785C4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8DDEC8E-7A5B-45B1-87C2-928F65F6DC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59936" y="4160520"/>
            <a:ext cx="4133088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3D694128-BF72-4548-B72F-CAFBFD23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E558F1D-66DC-426F-B815-D10EB6BC4E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93024" y="4160520"/>
            <a:ext cx="4005072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C1452B-8D51-4F49-9A26-8D49BCE7AA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50899" y="1555564"/>
            <a:ext cx="4290204" cy="0"/>
          </a:xfrm>
          <a:prstGeom prst="line">
            <a:avLst/>
          </a:prstGeom>
          <a:ln w="19050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8719BE9-7631-4214-B581-04437DDA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7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6AF1EB8-173E-4BDF-9FB9-340DC5FC26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44A6C40-5A2B-4859-A8AE-52464ACB6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5059252"/>
            <a:ext cx="6874327" cy="1209275"/>
          </a:xfrm>
        </p:spPr>
        <p:txBody>
          <a:bodyPr anchor="ctr">
            <a:normAutofit/>
          </a:bodyPr>
          <a:lstStyle>
            <a:lvl1pPr algn="l">
              <a:defRPr/>
            </a:lvl1pPr>
          </a:lstStyle>
          <a:p>
            <a:pPr algn="r"/>
            <a:r>
              <a:rPr lang="en-US" sz="4000"/>
              <a:t>Click to edit Master title style</a:t>
            </a:r>
            <a:endParaRPr lang="en-US" sz="4000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839C935-8C88-4E41-9CDE-772FDA3DD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5056632"/>
            <a:ext cx="3392445" cy="1207008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r>
              <a:rPr lang="en-US" sz="1600"/>
              <a:t>Click to edit Master subtitle style</a:t>
            </a:r>
            <a:endParaRPr lang="en-US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C6FCBF-78C9-4160-8C8D-C0846C6D2B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810499" y="5187442"/>
            <a:ext cx="0" cy="875607"/>
          </a:xfrm>
          <a:prstGeom prst="line">
            <a:avLst/>
          </a:prstGeom>
          <a:ln w="15875">
            <a:solidFill>
              <a:schemeClr val="accent1">
                <a:lumMod val="75000"/>
                <a:alpha val="8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950CA0E-635B-46DC-8900-0DD2B472AF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4562856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3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756"/>
            <a:ext cx="10515600" cy="4190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31BABDF-AA85-4A10-A98B-507CF2428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8717800-ADD4-4E93-B0D0-271E7848D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0AC3ECC-84E8-497F-BC52-5189149B0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9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3"/>
            <a:ext cx="10515600" cy="3545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1976FF6-0FAE-4806-A07E-BE4D74116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42FFD90-937D-4551-9F0C-7A5B0C78E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ED25ED3-40D6-4D4C-BEF6-506E3E31B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1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A8FC83D-BE6C-46F7-A2C9-654DF8EBE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733" y="1679441"/>
            <a:ext cx="10890565" cy="589966"/>
          </a:xfrm>
        </p:spPr>
        <p:txBody>
          <a:bodyPr>
            <a:normAutofit fontScale="90000"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C3F9D0-953E-45A7-BFD7-C86C68B23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3726" y="2273661"/>
            <a:ext cx="7910623" cy="447630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736BCE2-FC35-4992-A912-AF5A5C4ECE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507004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4AA409B-17E7-4D49-8F3B-D390302E24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68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C4FB1A9C-83D8-426D-B62B-A5F7457A96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17920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DD44DD-0676-4A2C-9EC4-8E209307E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69BC53C-DA37-4270-B44D-B7A92152A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AFE14D8-0C2B-4AA6-AE7E-75C2C63C2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255"/>
            <a:ext cx="10515600" cy="4190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9828424-127F-4F45-AF20-1DAA15255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5D83CCE-F7E1-4106-84E1-6C261DDBB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8126735-73E8-4B98-81A3-AAE94B69F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9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1A14-BCE3-4322-A314-ABFB09FB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13"/>
            <a:ext cx="10515600" cy="221225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DAC2D8E-199B-430A-BB5F-3EB5B76D6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AAF529-3AC9-470F-8794-0C4967080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3327F51-D49D-4DCE-9CDC-3B94731A4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B555E-8FF5-457E-B328-53ABDB59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64ED7-3275-4F98-88B1-4F083251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459"/>
            <a:ext cx="10515600" cy="434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BCFA-771C-4297-8ACE-974191C70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17DE-CC16-4596-92A2-460BC081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E724-AEC3-4D96-A62C-C286B703F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92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1" r:id="rId4"/>
    <p:sldLayoutId id="2147483650" r:id="rId5"/>
    <p:sldLayoutId id="2147483671" r:id="rId6"/>
    <p:sldLayoutId id="2147483670" r:id="rId7"/>
    <p:sldLayoutId id="2147483672" r:id="rId8"/>
    <p:sldLayoutId id="2147483654" r:id="rId9"/>
    <p:sldLayoutId id="2147483653" r:id="rId10"/>
    <p:sldLayoutId id="2147483667" r:id="rId11"/>
    <p:sldLayoutId id="2147483668" r:id="rId12"/>
    <p:sldLayoutId id="2147483669" r:id="rId13"/>
    <p:sldLayoutId id="2147483649" r:id="rId14"/>
    <p:sldLayoutId id="2147483651" r:id="rId15"/>
    <p:sldLayoutId id="2147483652" r:id="rId16"/>
    <p:sldLayoutId id="2147483655" r:id="rId17"/>
    <p:sldLayoutId id="2147483656" r:id="rId18"/>
    <p:sldLayoutId id="2147483657" r:id="rId1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>
              <a:alpha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b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2pPr>
      <a:lvl3pPr marL="571500" indent="-3429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i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552">
          <p15:clr>
            <a:srgbClr val="F26B43"/>
          </p15:clr>
        </p15:guide>
        <p15:guide id="3" pos="528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408">
          <p15:clr>
            <a:srgbClr val="F26B43"/>
          </p15:clr>
        </p15:guide>
        <p15:guide id="6" pos="7152">
          <p15:clr>
            <a:srgbClr val="F26B43"/>
          </p15:clr>
        </p15:guide>
        <p15:guide id="7" pos="2880">
          <p15:clr>
            <a:srgbClr val="F26B43"/>
          </p15:clr>
        </p15:guide>
        <p15:guide id="8" pos="4248">
          <p15:clr>
            <a:srgbClr val="F26B43"/>
          </p15:clr>
        </p15:guide>
        <p15:guide id="9" orient="horz" pos="600">
          <p15:clr>
            <a:srgbClr val="F26B43"/>
          </p15:clr>
        </p15:guide>
        <p15:guide id="10" orient="horz" pos="3792">
          <p15:clr>
            <a:srgbClr val="F26B43"/>
          </p15:clr>
        </p15:guide>
        <p15:guide id="11" pos="7272">
          <p15:clr>
            <a:srgbClr val="F26B43"/>
          </p15:clr>
        </p15:guide>
        <p15:guide id="12" pos="408">
          <p15:clr>
            <a:srgbClr val="F26B43"/>
          </p15:clr>
        </p15:guide>
        <p15:guide id="13" pos="4920">
          <p15:clr>
            <a:srgbClr val="F26B43"/>
          </p15:clr>
        </p15:guide>
        <p15:guide id="14" pos="22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5A3385-7A97-4B91-90E4-313A5F6486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 anchorCtr="0">
            <a:normAutofit fontScale="90000"/>
          </a:bodyPr>
          <a:lstStyle/>
          <a:p>
            <a:r>
              <a:rPr lang="en-US" dirty="0"/>
              <a:t>RELATIONAL DATABASE SCHEMA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D600243-42CA-42D2-A56A-C6924D272A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POPCORNPAL MOVIE APP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7D696E2-E746-B46C-DE33-3FE7124E7E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1926" b="21926"/>
          <a:stretch/>
        </p:blipFill>
        <p:spPr/>
      </p:pic>
    </p:spTree>
    <p:extLst>
      <p:ext uri="{BB962C8B-B14F-4D97-AF65-F5344CB8AC3E}">
        <p14:creationId xmlns:p14="http://schemas.microsoft.com/office/powerpoint/2010/main" val="105761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E449-E96C-4E0E-A449-9E0701A9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F7967-21CD-4D4E-A475-5040D50F9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909651"/>
            <a:ext cx="3322608" cy="2353591"/>
          </a:xfrm>
          <a:effectLst>
            <a:glow rad="127000">
              <a:schemeClr val="accent1">
                <a:alpha val="0"/>
              </a:schemeClr>
            </a:glow>
          </a:effectLst>
        </p:spPr>
        <p:txBody>
          <a:bodyPr/>
          <a:lstStyle/>
          <a:p>
            <a:r>
              <a:rPr lang="en-US" b="1" dirty="0"/>
              <a:t>Design by:</a:t>
            </a:r>
          </a:p>
          <a:p>
            <a:r>
              <a:rPr lang="en-US" dirty="0"/>
              <a:t>Diana Mugho</a:t>
            </a:r>
          </a:p>
          <a:p>
            <a:r>
              <a:rPr lang="en-US" dirty="0"/>
              <a:t>Timothy </a:t>
            </a:r>
            <a:r>
              <a:rPr lang="en-US" dirty="0" err="1" smtClean="0"/>
              <a:t>Mbata</a:t>
            </a:r>
            <a:r>
              <a:rPr lang="en-US" dirty="0" smtClean="0"/>
              <a:t>  </a:t>
            </a:r>
            <a:endParaRPr lang="en-US" dirty="0"/>
          </a:p>
          <a:p>
            <a:r>
              <a:rPr lang="en-US" dirty="0"/>
              <a:t>Jessica Wanjiru </a:t>
            </a:r>
          </a:p>
          <a:p>
            <a:endParaRPr lang="en-US" dirty="0"/>
          </a:p>
        </p:txBody>
      </p:sp>
      <p:sp>
        <p:nvSpPr>
          <p:cNvPr id="41" name="Date Placeholder 40">
            <a:extLst>
              <a:ext uri="{FF2B5EF4-FFF2-40B4-BE49-F238E27FC236}">
                <a16:creationId xmlns:a16="http://schemas.microsoft.com/office/drawing/2014/main" id="{1AA0E395-EB95-4646-A4B3-EAB7C68D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42" name="Footer Placeholder 41">
            <a:extLst>
              <a:ext uri="{FF2B5EF4-FFF2-40B4-BE49-F238E27FC236}">
                <a16:creationId xmlns:a16="http://schemas.microsoft.com/office/drawing/2014/main" id="{11F0E6E0-DC32-4105-A773-65DCBEED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</p:spPr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B95B4304-0747-4AD1-BD3D-E4BFD544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F91C1E9D-1F5A-7C00-F7A0-98481603DC0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3036" r="13036"/>
          <a:stretch>
            <a:fillRect/>
          </a:stretch>
        </p:blipFill>
        <p:spPr/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E97BE3-6A5A-AB52-5343-B59A43842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1980" y="-451379"/>
            <a:ext cx="2760020" cy="219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7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1F091A15-177C-5D06-EC2F-9234F5E22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95" y="312379"/>
            <a:ext cx="10959905" cy="89041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022DAF89-691D-471E-668D-55E053ED9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047" y="1026942"/>
            <a:ext cx="10737753" cy="53294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Task: To design a relational database schema to store information about movies,actors,directors,genres,and user reviews.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highlight of the key entities and their attributes: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b="1" u="sng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                                        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624A758-B51F-F8FC-C38F-4ED60C918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2C183F6-A51B-17C4-4D6A-B4030E5FD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048059"/>
              </p:ext>
            </p:extLst>
          </p:nvPr>
        </p:nvGraphicFramePr>
        <p:xfrm>
          <a:off x="998806" y="3197892"/>
          <a:ext cx="2582593" cy="315845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82593">
                  <a:extLst>
                    <a:ext uri="{9D8B030D-6E8A-4147-A177-3AD203B41FA5}">
                      <a16:colId xmlns:a16="http://schemas.microsoft.com/office/drawing/2014/main" val="1274030432"/>
                    </a:ext>
                  </a:extLst>
                </a:gridCol>
              </a:tblGrid>
              <a:tr h="3158458">
                <a:tc>
                  <a:txBody>
                    <a:bodyPr/>
                    <a:lstStyle/>
                    <a:p>
                      <a:r>
                        <a:rPr lang="en-US" sz="2400" b="1" dirty="0"/>
                        <a:t>Director:</a:t>
                      </a:r>
                    </a:p>
                    <a:p>
                      <a:r>
                        <a:rPr lang="en-US" b="0" dirty="0" err="1"/>
                        <a:t>Director_id</a:t>
                      </a:r>
                      <a:endParaRPr lang="en-US" b="0" dirty="0"/>
                    </a:p>
                    <a:p>
                      <a:r>
                        <a:rPr lang="en-US" b="0" dirty="0"/>
                        <a:t>Director name</a:t>
                      </a:r>
                    </a:p>
                    <a:p>
                      <a:r>
                        <a:rPr lang="en-US" b="0" dirty="0"/>
                        <a:t>Director DOB</a:t>
                      </a:r>
                    </a:p>
                    <a:p>
                      <a:r>
                        <a:rPr lang="en-US" b="0" dirty="0"/>
                        <a:t>Director nationality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21347394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853CD2C8-FB0A-D87B-4399-07BCD9700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047864"/>
              </p:ext>
            </p:extLst>
          </p:nvPr>
        </p:nvGraphicFramePr>
        <p:xfrm>
          <a:off x="8520333" y="3197892"/>
          <a:ext cx="2672861" cy="30059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72861">
                  <a:extLst>
                    <a:ext uri="{9D8B030D-6E8A-4147-A177-3AD203B41FA5}">
                      <a16:colId xmlns:a16="http://schemas.microsoft.com/office/drawing/2014/main" val="4052171907"/>
                    </a:ext>
                  </a:extLst>
                </a:gridCol>
              </a:tblGrid>
              <a:tr h="3005962">
                <a:tc>
                  <a:txBody>
                    <a:bodyPr/>
                    <a:lstStyle/>
                    <a:p>
                      <a:r>
                        <a:rPr lang="en-US" sz="2400" dirty="0"/>
                        <a:t>Actor:</a:t>
                      </a:r>
                    </a:p>
                    <a:p>
                      <a:r>
                        <a:rPr lang="en-US" b="0" dirty="0"/>
                        <a:t>Actor id</a:t>
                      </a:r>
                    </a:p>
                    <a:p>
                      <a:r>
                        <a:rPr lang="en-US" b="0" dirty="0"/>
                        <a:t>Actor name</a:t>
                      </a:r>
                    </a:p>
                    <a:p>
                      <a:r>
                        <a:rPr lang="en-US" b="0" dirty="0"/>
                        <a:t>Actor nationality</a:t>
                      </a:r>
                    </a:p>
                    <a:p>
                      <a:r>
                        <a:rPr lang="en-US" b="0" dirty="0"/>
                        <a:t>Gender</a:t>
                      </a:r>
                    </a:p>
                    <a:p>
                      <a:r>
                        <a:rPr lang="en-US" b="0" dirty="0"/>
                        <a:t>Actor’s DOB</a:t>
                      </a:r>
                    </a:p>
                    <a:p>
                      <a:r>
                        <a:rPr lang="en-US" b="0" dirty="0"/>
                        <a:t>Awards</a:t>
                      </a:r>
                    </a:p>
                    <a:p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471572380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9A8B2082-014C-0F39-1F14-91E72BFB3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961954"/>
              </p:ext>
            </p:extLst>
          </p:nvPr>
        </p:nvGraphicFramePr>
        <p:xfrm>
          <a:off x="4648492" y="3197892"/>
          <a:ext cx="2672862" cy="303057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72862">
                  <a:extLst>
                    <a:ext uri="{9D8B030D-6E8A-4147-A177-3AD203B41FA5}">
                      <a16:colId xmlns:a16="http://schemas.microsoft.com/office/drawing/2014/main" val="1176762201"/>
                    </a:ext>
                  </a:extLst>
                </a:gridCol>
              </a:tblGrid>
              <a:tr h="3030579">
                <a:tc>
                  <a:txBody>
                    <a:bodyPr/>
                    <a:lstStyle/>
                    <a:p>
                      <a:r>
                        <a:rPr lang="en-US" sz="2400" dirty="0"/>
                        <a:t>Movie:</a:t>
                      </a:r>
                    </a:p>
                    <a:p>
                      <a:r>
                        <a:rPr lang="en-US" b="0" dirty="0"/>
                        <a:t>Movie id</a:t>
                      </a:r>
                    </a:p>
                    <a:p>
                      <a:r>
                        <a:rPr lang="en-US" b="0" dirty="0"/>
                        <a:t>Movie name</a:t>
                      </a:r>
                    </a:p>
                    <a:p>
                      <a:r>
                        <a:rPr lang="en-US" b="0" dirty="0"/>
                        <a:t>Genre</a:t>
                      </a:r>
                    </a:p>
                    <a:p>
                      <a:r>
                        <a:rPr lang="en-US" b="0" dirty="0"/>
                        <a:t>Movie length</a:t>
                      </a:r>
                    </a:p>
                    <a:p>
                      <a:r>
                        <a:rPr lang="en-US" b="0" dirty="0"/>
                        <a:t>Rating</a:t>
                      </a:r>
                    </a:p>
                    <a:p>
                      <a:r>
                        <a:rPr lang="en-US" b="0" dirty="0"/>
                        <a:t>Production year</a:t>
                      </a:r>
                    </a:p>
                    <a:p>
                      <a:r>
                        <a:rPr lang="en-US" b="0" dirty="0"/>
                        <a:t>Director id(FK)</a:t>
                      </a:r>
                    </a:p>
                    <a:p>
                      <a:r>
                        <a:rPr lang="en-US" b="0" dirty="0"/>
                        <a:t>Description </a:t>
                      </a:r>
                    </a:p>
                    <a:p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021328780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1F73349-F99D-C6A5-4C2A-53D777218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784" y="-264162"/>
            <a:ext cx="2522125" cy="20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2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1F091A15-177C-5D06-EC2F-9234F5E22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047" y="136525"/>
            <a:ext cx="10959905" cy="89041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022DAF89-691D-471E-668D-55E053ED9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047" y="1026942"/>
            <a:ext cx="10737753" cy="5329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highlight of the key entities and their attributes:</a:t>
            </a:r>
          </a:p>
          <a:p>
            <a:pPr marL="0" indent="0">
              <a:buNone/>
            </a:pPr>
            <a:endParaRPr lang="en-US" b="1" u="sng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                                        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624A758-B51F-F8FC-C38F-4ED60C918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2C183F6-A51B-17C4-4D6A-B4030E5FD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864190"/>
              </p:ext>
            </p:extLst>
          </p:nvPr>
        </p:nvGraphicFramePr>
        <p:xfrm>
          <a:off x="838200" y="1772532"/>
          <a:ext cx="2433718" cy="31766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33718">
                  <a:extLst>
                    <a:ext uri="{9D8B030D-6E8A-4147-A177-3AD203B41FA5}">
                      <a16:colId xmlns:a16="http://schemas.microsoft.com/office/drawing/2014/main" val="1274030432"/>
                    </a:ext>
                  </a:extLst>
                </a:gridCol>
              </a:tblGrid>
              <a:tr h="3176676">
                <a:tc>
                  <a:txBody>
                    <a:bodyPr/>
                    <a:lstStyle/>
                    <a:p>
                      <a:r>
                        <a:rPr lang="en-US" sz="2400" b="1" dirty="0"/>
                        <a:t>Genre:</a:t>
                      </a:r>
                    </a:p>
                    <a:p>
                      <a:r>
                        <a:rPr lang="en-US" sz="2000" b="0" dirty="0"/>
                        <a:t>Genre id(primary key)</a:t>
                      </a:r>
                    </a:p>
                    <a:p>
                      <a:r>
                        <a:rPr lang="en-US" sz="2000" b="0" dirty="0"/>
                        <a:t>Genre name</a:t>
                      </a:r>
                    </a:p>
                    <a:p>
                      <a:endParaRPr lang="en-US" sz="2000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21347394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853CD2C8-FB0A-D87B-4399-07BCD9700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3219"/>
              </p:ext>
            </p:extLst>
          </p:nvPr>
        </p:nvGraphicFramePr>
        <p:xfrm>
          <a:off x="8779828" y="1772532"/>
          <a:ext cx="2446012" cy="3134018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446012">
                  <a:extLst>
                    <a:ext uri="{9D8B030D-6E8A-4147-A177-3AD203B41FA5}">
                      <a16:colId xmlns:a16="http://schemas.microsoft.com/office/drawing/2014/main" val="4052171907"/>
                    </a:ext>
                  </a:extLst>
                </a:gridCol>
              </a:tblGrid>
              <a:tr h="3134018">
                <a:tc>
                  <a:txBody>
                    <a:bodyPr/>
                    <a:lstStyle/>
                    <a:p>
                      <a:r>
                        <a:rPr lang="en-US" sz="2400" dirty="0"/>
                        <a:t>Reviews:</a:t>
                      </a:r>
                    </a:p>
                    <a:p>
                      <a:r>
                        <a:rPr lang="en-US" b="0" dirty="0"/>
                        <a:t>Review id </a:t>
                      </a:r>
                    </a:p>
                    <a:p>
                      <a:r>
                        <a:rPr lang="en-US" b="0" dirty="0"/>
                        <a:t>User id</a:t>
                      </a:r>
                    </a:p>
                    <a:p>
                      <a:r>
                        <a:rPr lang="en-US" b="0" dirty="0"/>
                        <a:t>Movie id</a:t>
                      </a:r>
                    </a:p>
                    <a:p>
                      <a:r>
                        <a:rPr lang="en-US" b="0" dirty="0"/>
                        <a:t>Rating</a:t>
                      </a:r>
                    </a:p>
                    <a:p>
                      <a:r>
                        <a:rPr lang="en-US" b="0" dirty="0"/>
                        <a:t>Comment</a:t>
                      </a:r>
                    </a:p>
                    <a:p>
                      <a:r>
                        <a:rPr lang="en-US" b="0" dirty="0"/>
                        <a:t>Review date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471572380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9A8B2082-014C-0F39-1F14-91E72BFB3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714069"/>
              </p:ext>
            </p:extLst>
          </p:nvPr>
        </p:nvGraphicFramePr>
        <p:xfrm>
          <a:off x="4661941" y="1729876"/>
          <a:ext cx="2446012" cy="317667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446012">
                  <a:extLst>
                    <a:ext uri="{9D8B030D-6E8A-4147-A177-3AD203B41FA5}">
                      <a16:colId xmlns:a16="http://schemas.microsoft.com/office/drawing/2014/main" val="1176762201"/>
                    </a:ext>
                  </a:extLst>
                </a:gridCol>
              </a:tblGrid>
              <a:tr h="3176676">
                <a:tc>
                  <a:txBody>
                    <a:bodyPr/>
                    <a:lstStyle/>
                    <a:p>
                      <a:r>
                        <a:rPr lang="en-US" sz="2400" dirty="0"/>
                        <a:t>User:</a:t>
                      </a:r>
                    </a:p>
                    <a:p>
                      <a:r>
                        <a:rPr lang="en-US" b="0" dirty="0"/>
                        <a:t>User id(primary key)</a:t>
                      </a:r>
                    </a:p>
                    <a:p>
                      <a:r>
                        <a:rPr lang="en-US" b="0" dirty="0"/>
                        <a:t>User name </a:t>
                      </a:r>
                    </a:p>
                    <a:p>
                      <a:r>
                        <a:rPr lang="en-US" b="0" dirty="0"/>
                        <a:t>User email</a:t>
                      </a:r>
                    </a:p>
                    <a:p>
                      <a:r>
                        <a:rPr lang="en-US" b="0" dirty="0"/>
                        <a:t>User password</a:t>
                      </a:r>
                    </a:p>
                    <a:p>
                      <a:r>
                        <a:rPr lang="en-US" b="0" dirty="0"/>
                        <a:t>Date joined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02132878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B1F39B4-0CC2-F826-DF06-9C63499CD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399" y="-318027"/>
            <a:ext cx="2446012" cy="194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6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1F091A15-177C-5D06-EC2F-9234F5E22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047" y="136525"/>
            <a:ext cx="10959905" cy="89041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022DAF89-691D-471E-668D-55E053ED9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047" y="1026942"/>
            <a:ext cx="10737753" cy="5329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highlight of the associative entities and their attributes:</a:t>
            </a:r>
          </a:p>
          <a:p>
            <a:pPr marL="0" indent="0">
              <a:buNone/>
            </a:pPr>
            <a:endParaRPr lang="en-US" b="1" u="sng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                                        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624A758-B51F-F8FC-C38F-4ED60C918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2C183F6-A51B-17C4-4D6A-B4030E5FD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75934"/>
              </p:ext>
            </p:extLst>
          </p:nvPr>
        </p:nvGraphicFramePr>
        <p:xfrm>
          <a:off x="838200" y="1772532"/>
          <a:ext cx="2433718" cy="31766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33718">
                  <a:extLst>
                    <a:ext uri="{9D8B030D-6E8A-4147-A177-3AD203B41FA5}">
                      <a16:colId xmlns:a16="http://schemas.microsoft.com/office/drawing/2014/main" val="1274030432"/>
                    </a:ext>
                  </a:extLst>
                </a:gridCol>
              </a:tblGrid>
              <a:tr h="3176676">
                <a:tc>
                  <a:txBody>
                    <a:bodyPr/>
                    <a:lstStyle/>
                    <a:p>
                      <a:r>
                        <a:rPr lang="en-US" sz="2400" b="1" dirty="0"/>
                        <a:t>Movie genre:</a:t>
                      </a:r>
                    </a:p>
                    <a:p>
                      <a:r>
                        <a:rPr lang="en-US" sz="2000" b="0" dirty="0"/>
                        <a:t>Movie genre id </a:t>
                      </a:r>
                    </a:p>
                    <a:p>
                      <a:r>
                        <a:rPr lang="en-US" sz="2000" b="0" dirty="0"/>
                        <a:t>Genre id</a:t>
                      </a:r>
                    </a:p>
                    <a:p>
                      <a:r>
                        <a:rPr lang="en-US" sz="2000" b="0" dirty="0"/>
                        <a:t>Movie id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21347394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9A8B2082-014C-0F39-1F14-91E72BFB3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708852"/>
              </p:ext>
            </p:extLst>
          </p:nvPr>
        </p:nvGraphicFramePr>
        <p:xfrm>
          <a:off x="3687580" y="1772532"/>
          <a:ext cx="2446012" cy="317667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446012">
                  <a:extLst>
                    <a:ext uri="{9D8B030D-6E8A-4147-A177-3AD203B41FA5}">
                      <a16:colId xmlns:a16="http://schemas.microsoft.com/office/drawing/2014/main" val="1176762201"/>
                    </a:ext>
                  </a:extLst>
                </a:gridCol>
              </a:tblGrid>
              <a:tr h="3176676">
                <a:tc>
                  <a:txBody>
                    <a:bodyPr/>
                    <a:lstStyle/>
                    <a:p>
                      <a:r>
                        <a:rPr lang="en-US" sz="2400" dirty="0"/>
                        <a:t>Cast:</a:t>
                      </a:r>
                    </a:p>
                    <a:p>
                      <a:r>
                        <a:rPr lang="en-US" b="0" dirty="0"/>
                        <a:t>Cast id </a:t>
                      </a:r>
                    </a:p>
                    <a:p>
                      <a:r>
                        <a:rPr lang="en-US" b="0" dirty="0"/>
                        <a:t>Movie id</a:t>
                      </a:r>
                    </a:p>
                    <a:p>
                      <a:r>
                        <a:rPr lang="en-US" b="0" dirty="0"/>
                        <a:t>Actor id</a:t>
                      </a:r>
                    </a:p>
                    <a:p>
                      <a:endParaRPr lang="en-US" b="0" dirty="0"/>
                    </a:p>
                    <a:p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02132878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E64266-4A32-9EB9-3844-639A6E2F7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37400"/>
              </p:ext>
            </p:extLst>
          </p:nvPr>
        </p:nvGraphicFramePr>
        <p:xfrm>
          <a:off x="6549254" y="1786142"/>
          <a:ext cx="2446012" cy="3166759"/>
        </p:xfrm>
        <a:graphic>
          <a:graphicData uri="http://schemas.openxmlformats.org/drawingml/2006/table">
            <a:tbl>
              <a:tblPr firstRow="1" bandRow="1">
                <a:effectLst/>
                <a:tableStyleId>{93296810-A885-4BE3-A3E7-6D5BEEA58F35}</a:tableStyleId>
              </a:tblPr>
              <a:tblGrid>
                <a:gridCol w="2446012">
                  <a:extLst>
                    <a:ext uri="{9D8B030D-6E8A-4147-A177-3AD203B41FA5}">
                      <a16:colId xmlns:a16="http://schemas.microsoft.com/office/drawing/2014/main" val="2346801993"/>
                    </a:ext>
                  </a:extLst>
                </a:gridCol>
              </a:tblGrid>
              <a:tr h="3166759">
                <a:tc>
                  <a:txBody>
                    <a:bodyPr/>
                    <a:lstStyle/>
                    <a:p>
                      <a:r>
                        <a:rPr lang="en-US" sz="2400" b="1" dirty="0"/>
                        <a:t>History:</a:t>
                      </a:r>
                    </a:p>
                    <a:p>
                      <a:r>
                        <a:rPr lang="en-US" b="0" dirty="0"/>
                        <a:t>History id</a:t>
                      </a:r>
                    </a:p>
                    <a:p>
                      <a:r>
                        <a:rPr lang="en-US" b="0" dirty="0"/>
                        <a:t>Movie id</a:t>
                      </a:r>
                    </a:p>
                    <a:p>
                      <a:r>
                        <a:rPr lang="en-US" b="0" dirty="0"/>
                        <a:t>User 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83665938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04AE000-F2CE-2078-B075-BF3C99AA6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7782" y="-203194"/>
            <a:ext cx="2093529" cy="1667346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BE80D6-11C4-2F39-1013-BD0CE5E8E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006956"/>
              </p:ext>
            </p:extLst>
          </p:nvPr>
        </p:nvGraphicFramePr>
        <p:xfrm>
          <a:off x="9410928" y="1803871"/>
          <a:ext cx="2300127" cy="31453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00127">
                  <a:extLst>
                    <a:ext uri="{9D8B030D-6E8A-4147-A177-3AD203B41FA5}">
                      <a16:colId xmlns:a16="http://schemas.microsoft.com/office/drawing/2014/main" val="1338621946"/>
                    </a:ext>
                  </a:extLst>
                </a:gridCol>
              </a:tblGrid>
              <a:tr h="3145337">
                <a:tc>
                  <a:txBody>
                    <a:bodyPr/>
                    <a:lstStyle/>
                    <a:p>
                      <a:r>
                        <a:rPr lang="en-US" sz="2400" dirty="0"/>
                        <a:t>Movie review:</a:t>
                      </a:r>
                    </a:p>
                    <a:p>
                      <a:r>
                        <a:rPr lang="en-US" sz="2000" b="0" dirty="0"/>
                        <a:t>MR id</a:t>
                      </a:r>
                    </a:p>
                    <a:p>
                      <a:r>
                        <a:rPr lang="en-US" sz="2000" b="0" dirty="0"/>
                        <a:t>Movie id</a:t>
                      </a:r>
                    </a:p>
                    <a:p>
                      <a:r>
                        <a:rPr lang="en-US" sz="2000" b="0" dirty="0"/>
                        <a:t>Review id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39672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63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2793-B86A-B84A-E8E7-FCDB59DC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92" y="52185"/>
            <a:ext cx="11197652" cy="928925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RELATIONSHIPS BETWEEN ENTITIES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B3DD5-ECCE-79A2-9B7B-E8C695766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11" y="928926"/>
            <a:ext cx="8394442" cy="5609986"/>
          </a:xfrm>
        </p:spPr>
        <p:txBody>
          <a:bodyPr>
            <a:normAutofit fontScale="25000" lnSpcReduction="20000"/>
          </a:bodyPr>
          <a:lstStyle/>
          <a:p>
            <a:pPr marL="0" indent="0" algn="l">
              <a:buNone/>
            </a:pPr>
            <a:endParaRPr lang="en-US" sz="8000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8000" dirty="0"/>
              <a:t>Movie &amp; Actor : many-to-many relationship since many actors can be cast in many movies.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8000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8000" dirty="0"/>
              <a:t>M</a:t>
            </a:r>
            <a:r>
              <a:rPr lang="en-US" sz="6200" dirty="0"/>
              <a:t>ovie &amp; Director : one-to-many relationship since a movie can only have one main director, while a director can oversee more than one movie . 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6200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6200" dirty="0"/>
              <a:t>User and Review : one-to-many relationship since a user can write many reviews, but a review can only be written by one user. 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6200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6200" dirty="0"/>
              <a:t>User and Movie : many-to-many relationship since multiple users can watch many movies.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6200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6200" dirty="0"/>
              <a:t>Movie and Genre : many-to-many relationship since multiple movies can belong to multiple genres.</a:t>
            </a:r>
          </a:p>
          <a:p>
            <a:pPr marL="0" indent="0" algn="l">
              <a:buNone/>
            </a:pPr>
            <a:endParaRPr lang="en-US" sz="6200" dirty="0"/>
          </a:p>
          <a:p>
            <a:pPr marL="0" indent="0" algn="l">
              <a:buNone/>
            </a:pPr>
            <a:r>
              <a:rPr lang="en-US" sz="6200" dirty="0"/>
              <a:t> 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ECECEC"/>
              </a:solidFill>
              <a:effectLst/>
              <a:highlight>
                <a:srgbClr val="212121"/>
              </a:highlight>
              <a:latin typeface="ui-sans-serif"/>
            </a:endParaRPr>
          </a:p>
          <a:p>
            <a:pPr marL="0" indent="0" algn="l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4" name="Date Placeholder 73">
            <a:extLst>
              <a:ext uri="{FF2B5EF4-FFF2-40B4-BE49-F238E27FC236}">
                <a16:creationId xmlns:a16="http://schemas.microsoft.com/office/drawing/2014/main" id="{F58157BD-826A-4A73-AFE3-4DC840C3F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5" name="Footer Placeholder 74">
            <a:extLst>
              <a:ext uri="{FF2B5EF4-FFF2-40B4-BE49-F238E27FC236}">
                <a16:creationId xmlns:a16="http://schemas.microsoft.com/office/drawing/2014/main" id="{CF942400-E869-4121-A513-9B1FADE55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</p:spPr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76" name="Slide Number Placeholder 75">
            <a:extLst>
              <a:ext uri="{FF2B5EF4-FFF2-40B4-BE49-F238E27FC236}">
                <a16:creationId xmlns:a16="http://schemas.microsoft.com/office/drawing/2014/main" id="{4FCE912F-09D6-4C14-A807-126C32B03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E8FF248-278E-CA23-680E-18654C666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150" y="3429000"/>
            <a:ext cx="3632850" cy="2425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F4285EE-9CEE-3D2B-C58E-0C66F1BAF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150" y="966120"/>
            <a:ext cx="3638526" cy="2425684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723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2793-B86A-B84A-E8E7-FCDB59DC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55" y="78304"/>
            <a:ext cx="10748889" cy="82073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alpha val="7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alpha val="75000"/>
                  </a:schemeClr>
                </a:solidFill>
              </a:rPr>
            </a:br>
            <a:r>
              <a:rPr lang="en-US" dirty="0">
                <a:solidFill>
                  <a:schemeClr val="tx1">
                    <a:alpha val="75000"/>
                  </a:schemeClr>
                </a:solidFill>
              </a:rPr>
              <a:t>RELATIONSHIPS BETWEEN ENTITIES –ER diagram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6" name="Slide Number Placeholder 75">
            <a:extLst>
              <a:ext uri="{FF2B5EF4-FFF2-40B4-BE49-F238E27FC236}">
                <a16:creationId xmlns:a16="http://schemas.microsoft.com/office/drawing/2014/main" id="{4FCE912F-09D6-4C14-A807-126C32B03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AABBBF0F-30BA-83BE-4F7B-0EA2F6942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E6FCE6A-C5DA-BDBE-2BAC-B62017E2F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56252" y="1032338"/>
            <a:ext cx="10269816" cy="553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89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26602CE-71BA-46A4-8EEE-854AA75206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777538" y="6356350"/>
            <a:ext cx="1414462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EDBE1-5AED-7F62-E8A7-7A4D03361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94" y="1337266"/>
            <a:ext cx="5783206" cy="48730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93B606-D105-79DD-C63D-C5B8BFF76C33}"/>
              </a:ext>
            </a:extLst>
          </p:cNvPr>
          <p:cNvSpPr txBox="1"/>
          <p:nvPr/>
        </p:nvSpPr>
        <p:spPr>
          <a:xfrm>
            <a:off x="3912432" y="499697"/>
            <a:ext cx="7749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TYPES AND CONSTRAINTS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969" y="1337266"/>
            <a:ext cx="5148379" cy="487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3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26602CE-71BA-46A4-8EEE-854AA75206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777538" y="6356350"/>
            <a:ext cx="1414462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A0FA1E-3AC7-B1E3-4D41-505B01090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994" y="854349"/>
            <a:ext cx="7180288" cy="568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5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0755-9A81-4C2A-9F48-7B0CF685B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</p:spPr>
        <p:txBody>
          <a:bodyPr/>
          <a:lstStyle/>
          <a:p>
            <a:r>
              <a:rPr lang="en-US" dirty="0"/>
              <a:t>Why we used a relational model</a:t>
            </a:r>
          </a:p>
        </p:txBody>
      </p:sp>
      <p:sp>
        <p:nvSpPr>
          <p:cNvPr id="66" name="Slide Number Placeholder 65">
            <a:extLst>
              <a:ext uri="{FF2B5EF4-FFF2-40B4-BE49-F238E27FC236}">
                <a16:creationId xmlns:a16="http://schemas.microsoft.com/office/drawing/2014/main" id="{66335940-4EDC-4550-8115-003BDF496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49964-B10A-EB18-5ECF-EE94EA201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79" y="1683013"/>
            <a:ext cx="11095009" cy="45125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Normalization:   Reduces data redundancy, ensuring each piece of data is stored in only one place, thus improving data integrity , storage and retrieval efficiency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Integrity:   Ensures accuracy and consistency through constraints such as primary keys, foreign keys, and checks.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Flexibility:    Supports complex queries, allowing the retrieval of specific data based on various conditions and relationships.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Scalability: Efficiently handles large volumes of data, which facilitates  growth and expansion of our  movie database.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2F38FE-176B-D750-504B-569774E98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764" y="-346990"/>
            <a:ext cx="2688236" cy="190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0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neVTI">
  <a:themeElements>
    <a:clrScheme name="Pine">
      <a:dk1>
        <a:sysClr val="windowText" lastClr="000000"/>
      </a:dk1>
      <a:lt1>
        <a:sysClr val="window" lastClr="FFFFFF"/>
      </a:lt1>
      <a:dk2>
        <a:srgbClr val="081B19"/>
      </a:dk2>
      <a:lt2>
        <a:srgbClr val="E2D4CA"/>
      </a:lt2>
      <a:accent1>
        <a:srgbClr val="415347"/>
      </a:accent1>
      <a:accent2>
        <a:srgbClr val="753E33"/>
      </a:accent2>
      <a:accent3>
        <a:srgbClr val="7B614F"/>
      </a:accent3>
      <a:accent4>
        <a:srgbClr val="827B6D"/>
      </a:accent4>
      <a:accent5>
        <a:srgbClr val="495255"/>
      </a:accent5>
      <a:accent6>
        <a:srgbClr val="2D5358"/>
      </a:accent6>
      <a:hlink>
        <a:srgbClr val="A8705D"/>
      </a:hlink>
      <a:folHlink>
        <a:srgbClr val="5B688B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ne_Win32_JB_SL_v2.potx" id="{3FE2ADD4-A665-4FB8-B8C0-7CA1C57550A1}" vid="{0ED6AE89-9D72-42A2-A52F-A4B3C658EF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90CBB4-731C-4440-BC54-D2076F57C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0CC34A-D535-41BC-8B48-A0E1EA32D7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506F55-A469-454B-8FCA-6F8BCF9DAA6B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16c05727-aa75-4e4a-9b5f-8a80a1165891"/>
    <ds:schemaRef ds:uri="http://purl.org/dc/terms/"/>
    <ds:schemaRef ds:uri="http://schemas.microsoft.com/office/infopath/2007/PartnerControls"/>
    <ds:schemaRef ds:uri="http://schemas.microsoft.com/sharepoint/v3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Pine design</Template>
  <TotalTime>1203</TotalTime>
  <Words>387</Words>
  <Application>Microsoft Office PowerPoint</Application>
  <PresentationFormat>Widescreen</PresentationFormat>
  <Paragraphs>122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Dante</vt:lpstr>
      <vt:lpstr>ui-sans-serif</vt:lpstr>
      <vt:lpstr>Wingdings</vt:lpstr>
      <vt:lpstr>PineVTI</vt:lpstr>
      <vt:lpstr>RELATIONAL DATABASE SCHEMA</vt:lpstr>
      <vt:lpstr>INTRODUCTION</vt:lpstr>
      <vt:lpstr>INTRODUCTION</vt:lpstr>
      <vt:lpstr>INTRODUCTION</vt:lpstr>
      <vt:lpstr> RELATIONSHIPS BETWEEN ENTITIES</vt:lpstr>
      <vt:lpstr> RELATIONSHIPS BETWEEN ENTITIES –ER diagram </vt:lpstr>
      <vt:lpstr>PowerPoint Presentation</vt:lpstr>
      <vt:lpstr>PowerPoint Presentation</vt:lpstr>
      <vt:lpstr>Why we used a relational model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diana Chao</dc:creator>
  <cp:lastModifiedBy>user</cp:lastModifiedBy>
  <cp:revision>14</cp:revision>
  <dcterms:created xsi:type="dcterms:W3CDTF">2024-05-28T14:59:49Z</dcterms:created>
  <dcterms:modified xsi:type="dcterms:W3CDTF">2024-06-27T09:51:40Z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