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9B5916-6B94-44BA-8553-8D45E656B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6F2EA3-C58D-4EFB-8CF2-D2DF8CCF3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6B5DD-4869-4AEF-B99B-6635A90A7F4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1B4C1E-E9A7-4350-AA0F-E01137E2F143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CB1183-A4A2-48C5-B26F-4F34E680E983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D4D147-70DD-4870-827F-EFD47203396A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3D0646-FC5F-4FC1-ADE8-20C668E6271F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19CD3A-1E6B-4079-BD9A-F9F3F9056F5A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46682D-F02D-4C64-AA93-039091037E43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A55210-FA65-4426-856F-87357FA757E4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E7F678-8637-408E-ADC6-FDECCFAC79FD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79FF05-453C-4EF4-8E04-0D90EEF3BD1B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E5EDB-1546-4473-9A1C-3008EA9CE79A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072CF-D0B1-4FEF-A889-D2AFCBF39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A569-31B1-4AD0-90E6-CB46F446D06F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D140B-C4FA-4B95-BDE1-3642970EF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94171-67EE-4A27-945E-B83124A89562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4D0A6-F2C4-4E52-9424-46A1346AB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0532-1654-418A-B038-E9142003E479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8856-DB6E-4BCC-BA66-A1733D07D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82D9F-420B-4421-818B-DC6BFD8C3AF6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34250-7241-49C2-BE00-5878447C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17B5-8B08-4F14-B934-792F9B41EEF3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EC97B-22AB-49E4-BD57-A8A736B9D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1BDC-E421-4441-8CDD-CD11A6D5BC98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334F-7A79-47C5-AC4C-6EF142FA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D531-9092-420F-8717-874881B0B30F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7F7CA-9760-4EB5-8D3D-0EBAF4816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59472-4691-4ED1-8453-54328EDC18D6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3CDEE-2A4F-4AFD-A0EF-B1259ADB9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B53FA-251A-467C-A116-787408B9936B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1FA2B-CCE2-4BCA-998F-806F27BBF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B73B3EA-9365-4C58-9542-8AAE5F243EE7}" type="datetime1">
              <a:rPr lang="vi-VN"/>
              <a:pPr>
                <a:defRPr/>
              </a:pPr>
              <a:t>14/10/2011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739306-C3A6-4A18-9146-CDBE7BEDF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#MODE_WORLD_READABLE" TargetMode="External"/><Relationship Id="rId2" Type="http://schemas.openxmlformats.org/officeDocument/2006/relationships/hyperlink" Target="http://developer.android.com/reference/android/content/Context.html#MODE_PRIV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content/Context.html#MODE_MULTI_PROCESS" TargetMode="External"/><Relationship Id="rId4" Type="http://schemas.openxmlformats.org/officeDocument/2006/relationships/hyperlink" Target="http://developer.android.com/reference/android/content/Context.html#MODE_WORLD_WRITEAB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#getExternalFilesDir%28java.lang.String%2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developer.android.com/reference/android/os/Environment.html#getExternalStorageDirectory%28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1F7588-58C6-49C4-820B-9016416EFF42}" type="datetime1">
              <a:rPr lang="vi-VN" smtClean="0"/>
              <a:pPr/>
              <a:t>14/10/2011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786B1DB1-829A-4D50-83F3-7E51E058962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4 – Lưu trữ dữ liệu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http://t3hand.googlecode.com/svn/trunk/lessions/Android_Par04_SharePreference_File.pptx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Sử dụng Database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000" smtClean="0"/>
              <a:t>Android cung cấp đầy đủ cho cơ sở dữ liệu SQLite</a:t>
            </a:r>
          </a:p>
          <a:p>
            <a:pPr marL="457200" indent="-457200"/>
            <a:r>
              <a:rPr lang="en-US" sz="2000" smtClean="0"/>
              <a:t>Bất cứ cơ sở dữ liệu được tạo,có thể được truy cập trong ứng dụng, nhưng không thể sử dụng ở ứng dụng khác.</a:t>
            </a:r>
          </a:p>
          <a:p>
            <a:pPr marL="457200" indent="-457200"/>
            <a:r>
              <a:rPr lang="en-US" sz="2000" smtClean="0"/>
              <a:t>Để sử dụng hệ CSDL SQLite, bạn cần tạo </a:t>
            </a:r>
            <a:r>
              <a:rPr lang="en-US" sz="2000" b="1" smtClean="0"/>
              <a:t>sub-class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CC0000"/>
                </a:solidFill>
              </a:rPr>
              <a:t>SQLiteOpenHelper</a:t>
            </a:r>
            <a:r>
              <a:rPr lang="en-US" sz="2000" smtClean="0"/>
              <a:t> cho các hành vi/thao tác trên CSDL.</a:t>
            </a:r>
          </a:p>
          <a:p>
            <a:pPr marL="457200" indent="-457200"/>
            <a:r>
              <a:rPr lang="en-US" sz="2000" smtClean="0"/>
              <a:t>Override phương thức onCreate() thực hiện câu lệnh SQL để tạo table trong database</a:t>
            </a:r>
            <a:br>
              <a:rPr lang="en-US" sz="2000" smtClean="0"/>
            </a:br>
            <a:endParaRPr lang="en-US" sz="2000" smtClean="0"/>
          </a:p>
          <a:p>
            <a:pPr marL="457200" indent="-457200"/>
            <a:endParaRPr lang="en-US" sz="2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Sử dụng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800" smtClean="0"/>
              <a:t>Ví dụ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CC0000"/>
                </a:solidFill>
              </a:rPr>
              <a:t>public</a:t>
            </a:r>
            <a:r>
              <a:rPr lang="en-US" sz="1600" smtClean="0"/>
              <a:t> class </a:t>
            </a:r>
            <a:r>
              <a:rPr lang="en-US" sz="1600" smtClean="0">
                <a:solidFill>
                  <a:srgbClr val="0000FF"/>
                </a:solidFill>
              </a:rPr>
              <a:t>DictionaryOpenHelper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extends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0000FF"/>
                </a:solidFill>
              </a:rPr>
              <a:t>SQLiteOpenHelper</a:t>
            </a:r>
            <a:r>
              <a:rPr lang="en-US" sz="1600" smtClean="0"/>
              <a:t> {</a:t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String DATABASE_NAME = “db_dictionary”; </a:t>
            </a:r>
            <a:br>
              <a:rPr lang="en-US" sz="1600" smtClean="0"/>
            </a:br>
            <a:r>
              <a:rPr lang="en-US" sz="1600" smtClean="0"/>
              <a:t>   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int DATABASE_VERSION = 2;</a:t>
            </a:r>
            <a:br>
              <a:rPr lang="en-US" sz="1600" smtClean="0"/>
            </a:br>
            <a:r>
              <a:rPr lang="en-US" sz="1600" smtClean="0"/>
              <a:t>   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String DICTIONARY_TABLE_NAME = "dictionary";</a:t>
            </a:r>
            <a:br>
              <a:rPr lang="en-US" sz="1600" smtClean="0"/>
            </a:br>
            <a:r>
              <a:rPr lang="en-US" sz="1600" smtClean="0"/>
              <a:t>   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String DICTIONARY_TABLE_CREATE =</a:t>
            </a:r>
            <a:br>
              <a:rPr lang="en-US" sz="1600" smtClean="0"/>
            </a:br>
            <a:r>
              <a:rPr lang="en-US" sz="1600" smtClean="0"/>
              <a:t>                "CREATE TABLE " + DICTIONARY_TABLE_NAME + " (" +</a:t>
            </a:r>
            <a:br>
              <a:rPr lang="en-US" sz="1600" smtClean="0"/>
            </a:br>
            <a:r>
              <a:rPr lang="en-US" sz="1600" smtClean="0"/>
              <a:t>                KEY_WORD + " TEXT, " +</a:t>
            </a:r>
            <a:br>
              <a:rPr lang="en-US" sz="1600" smtClean="0"/>
            </a:br>
            <a:r>
              <a:rPr lang="en-US" sz="1600" smtClean="0"/>
              <a:t>                KEY_DEFINITION + " TEXT);";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DictionaryOpenHelper(Context context) {</a:t>
            </a:r>
            <a:br>
              <a:rPr lang="en-US" sz="1600" smtClean="0"/>
            </a:br>
            <a:r>
              <a:rPr lang="en-US" sz="1600" smtClean="0"/>
              <a:t>        super(context, DATABASE_NAME, null, DATABASE_VERSION);</a:t>
            </a:r>
            <a:br>
              <a:rPr lang="en-US" sz="1600" smtClean="0"/>
            </a:br>
            <a:r>
              <a:rPr lang="en-US" sz="1600" smtClean="0"/>
              <a:t>    }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@Override</a:t>
            </a:r>
            <a:br>
              <a:rPr lang="en-US" sz="1600" smtClean="0"/>
            </a:br>
            <a:r>
              <a:rPr lang="en-US" sz="1600" smtClean="0"/>
              <a:t>    public void </a:t>
            </a:r>
            <a:r>
              <a:rPr lang="en-US" sz="1600" smtClean="0">
                <a:solidFill>
                  <a:srgbClr val="CC0000"/>
                </a:solidFill>
              </a:rPr>
              <a:t>onCreate</a:t>
            </a:r>
            <a:r>
              <a:rPr lang="en-US" sz="1600" smtClean="0"/>
              <a:t>(</a:t>
            </a:r>
            <a:r>
              <a:rPr lang="en-US" sz="1600" smtClean="0">
                <a:solidFill>
                  <a:srgbClr val="0000FF"/>
                </a:solidFill>
              </a:rPr>
              <a:t>SQLiteDatabase</a:t>
            </a:r>
            <a:r>
              <a:rPr lang="en-US" sz="1600" smtClean="0"/>
              <a:t> db) {</a:t>
            </a:r>
            <a:br>
              <a:rPr lang="en-US" sz="1600" smtClean="0"/>
            </a:br>
            <a:r>
              <a:rPr lang="en-US" sz="1600" smtClean="0"/>
              <a:t>        db.</a:t>
            </a:r>
            <a:r>
              <a:rPr lang="en-US" sz="1600" smtClean="0">
                <a:solidFill>
                  <a:srgbClr val="0000FF"/>
                </a:solidFill>
              </a:rPr>
              <a:t>execSQL</a:t>
            </a:r>
            <a:r>
              <a:rPr lang="en-US" sz="1600" smtClean="0"/>
              <a:t>(DICTIONARY_TABLE_CREATE);</a:t>
            </a:r>
            <a:br>
              <a:rPr lang="en-US" sz="1600" smtClean="0"/>
            </a:br>
            <a:r>
              <a:rPr lang="en-US" sz="1600" smtClean="0"/>
              <a:t>    }</a:t>
            </a:r>
            <a:br>
              <a:rPr lang="en-US" sz="1600" smtClean="0"/>
            </a:br>
            <a:r>
              <a:rPr lang="en-US" sz="160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CBAA49-1234-47B7-8499-9A2BF400079F}" type="datetime1">
              <a:rPr lang="vi-VN" smtClean="0"/>
              <a:pPr/>
              <a:t>14/10/2011</a:t>
            </a:fld>
            <a:endParaRPr lang="en-US" smtClean="0"/>
          </a:p>
        </p:txBody>
      </p:sp>
      <p:sp>
        <p:nvSpPr>
          <p:cNvPr id="144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44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FC8C6-33A5-42D1-AFEA-11117C54E7C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4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144389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AA7324B-C4C5-42D4-B6F3-47DB83C4FA24}" type="datetime1">
              <a:rPr lang="vi-VN" smtClean="0"/>
              <a:pPr/>
              <a:t>14/10/2011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36A747-532A-4692-ABF3-6E2552C41CD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Các hình thức lưu trữ/truy cập dữ liệu cơ bản: </a:t>
            </a:r>
          </a:p>
          <a:p>
            <a:pPr eaLnBrk="1" hangingPunct="1"/>
            <a:r>
              <a:rPr lang="en-US" smtClean="0"/>
              <a:t>SharePreferences</a:t>
            </a:r>
          </a:p>
          <a:p>
            <a:pPr eaLnBrk="1" hangingPunct="1"/>
            <a:r>
              <a:rPr lang="en-US" smtClean="0"/>
              <a:t>Storage (“internal” và “external”)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Shared Preferences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400" smtClean="0"/>
              <a:t>Cho phép lưu trữ và truy xuất theo dạng cặp dữ liệu “key”/”value” của những kiểu dữ liệu cơ bản </a:t>
            </a:r>
          </a:p>
          <a:p>
            <a:pPr marL="457200" indent="-457200"/>
            <a:r>
              <a:rPr lang="en-US" sz="2400" smtClean="0"/>
              <a:t>Kiểu dữ liệu hỗ trợ:</a:t>
            </a:r>
          </a:p>
          <a:p>
            <a:pPr lvl="1"/>
            <a:r>
              <a:rPr lang="en-US" sz="2000" smtClean="0"/>
              <a:t>Booleans	</a:t>
            </a:r>
            <a:r>
              <a:rPr lang="en-US" sz="1800" smtClean="0">
                <a:solidFill>
                  <a:srgbClr val="0000FF"/>
                </a:solidFill>
              </a:rPr>
              <a:t>put/getBoolean</a:t>
            </a:r>
            <a:r>
              <a:rPr lang="en-US" sz="1800" smtClean="0"/>
              <a:t>(String “key", boolean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</a:t>
            </a:r>
            <a:endParaRPr lang="en-US" sz="1400" smtClean="0"/>
          </a:p>
          <a:p>
            <a:pPr lvl="1"/>
            <a:r>
              <a:rPr lang="en-US" sz="2000" smtClean="0"/>
              <a:t>Floats	</a:t>
            </a:r>
            <a:r>
              <a:rPr lang="en-US" sz="1800" smtClean="0">
                <a:solidFill>
                  <a:srgbClr val="0000FF"/>
                </a:solidFill>
              </a:rPr>
              <a:t>put/getFloat</a:t>
            </a:r>
            <a:r>
              <a:rPr lang="en-US" sz="1800" smtClean="0"/>
              <a:t>(String key, float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);</a:t>
            </a:r>
            <a:endParaRPr lang="en-US" sz="2000" smtClean="0"/>
          </a:p>
          <a:p>
            <a:pPr lvl="1"/>
            <a:r>
              <a:rPr lang="en-US" sz="2000" smtClean="0"/>
              <a:t>Int (longs) </a:t>
            </a:r>
            <a:r>
              <a:rPr lang="en-US" sz="1800" smtClean="0">
                <a:solidFill>
                  <a:srgbClr val="0000FF"/>
                </a:solidFill>
              </a:rPr>
              <a:t>put/getInt</a:t>
            </a:r>
            <a:r>
              <a:rPr lang="en-US" sz="1800" smtClean="0"/>
              <a:t>(String key, int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);</a:t>
            </a:r>
            <a:endParaRPr lang="en-US" sz="2000" smtClean="0"/>
          </a:p>
          <a:p>
            <a:pPr lvl="1"/>
            <a:r>
              <a:rPr lang="en-US" sz="2000" smtClean="0"/>
              <a:t>Strings 	 </a:t>
            </a:r>
            <a:r>
              <a:rPr lang="en-US" sz="1800" smtClean="0">
                <a:solidFill>
                  <a:srgbClr val="0000FF"/>
                </a:solidFill>
              </a:rPr>
              <a:t>put/getString</a:t>
            </a:r>
            <a:r>
              <a:rPr lang="en-US" sz="1800" smtClean="0"/>
              <a:t>(String key, String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);</a:t>
            </a:r>
            <a:endParaRPr lang="en-US" sz="2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Để sử dụng </a:t>
            </a:r>
            <a:r>
              <a:rPr lang="en-US" sz="2000" b="1" smtClean="0"/>
              <a:t>SharedPreferences</a:t>
            </a:r>
            <a:r>
              <a:rPr lang="en-US" sz="2000" smtClean="0"/>
              <a:t>, cần phải tạo một đối tượng tương ứng cho từng “</a:t>
            </a:r>
            <a:r>
              <a:rPr lang="en-US" sz="2000" b="1" smtClean="0"/>
              <a:t>Context</a:t>
            </a:r>
            <a:r>
              <a:rPr lang="en-US" sz="2000" smtClean="0"/>
              <a:t>” bằng hàm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Context.</a:t>
            </a:r>
            <a:r>
              <a:rPr lang="en-US" sz="1800" smtClean="0"/>
              <a:t>getSharePreferences(String name, int mode) </a:t>
            </a:r>
            <a:endParaRPr lang="en-US" sz="2000" smtClean="0"/>
          </a:p>
          <a:p>
            <a:pPr>
              <a:buFont typeface="Wingdings" pitchFamily="2" charset="2"/>
              <a:buChar char="q"/>
            </a:pPr>
            <a:r>
              <a:rPr lang="en-US" sz="2000" smtClean="0"/>
              <a:t>Name: tên cấu hình lưu trữ các giá trị.</a:t>
            </a:r>
          </a:p>
          <a:p>
            <a:pPr>
              <a:buFont typeface="Wingdings" pitchFamily="2" charset="2"/>
              <a:buChar char="q"/>
            </a:pPr>
            <a:r>
              <a:rPr lang="en-US" sz="2000" smtClean="0"/>
              <a:t>Mode: xác định chế độ chia sẻ cho dữ liệu</a:t>
            </a:r>
          </a:p>
          <a:p>
            <a:pPr lvl="1"/>
            <a:r>
              <a:rPr lang="en-US" sz="1400" smtClean="0">
                <a:hlinkClick r:id="rId2"/>
              </a:rPr>
              <a:t>MODE_PRIVATE</a:t>
            </a:r>
            <a:r>
              <a:rPr lang="en-US" sz="1400" smtClean="0"/>
              <a:t> (default)</a:t>
            </a:r>
          </a:p>
          <a:p>
            <a:pPr lvl="1"/>
            <a:r>
              <a:rPr lang="en-US" sz="1400" smtClean="0">
                <a:hlinkClick r:id="rId3"/>
              </a:rPr>
              <a:t>MODE_WORLD_READABLE</a:t>
            </a:r>
            <a:endParaRPr lang="en-US" sz="1400" smtClean="0"/>
          </a:p>
          <a:p>
            <a:pPr lvl="1"/>
            <a:r>
              <a:rPr lang="en-US" sz="1400" smtClean="0">
                <a:hlinkClick r:id="rId4"/>
              </a:rPr>
              <a:t>MODE_WORLD_WRITEABLE</a:t>
            </a:r>
            <a:endParaRPr lang="en-US" sz="1400" smtClean="0"/>
          </a:p>
          <a:p>
            <a:pPr lvl="1"/>
            <a:r>
              <a:rPr lang="en-US" sz="1400" smtClean="0">
                <a:hlinkClick r:id="rId5"/>
              </a:rPr>
              <a:t>MODE_MULTI_PROCESS</a:t>
            </a:r>
            <a:r>
              <a:rPr lang="en-US" sz="140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smtClean="0"/>
              <a:t>Ví dụ</a:t>
            </a:r>
          </a:p>
          <a:p>
            <a:pPr lvl="1">
              <a:buFont typeface="Wingdings" pitchFamily="2" charset="2"/>
              <a:buNone/>
            </a:pPr>
            <a:r>
              <a:rPr lang="en-US" sz="1800" smtClean="0"/>
              <a:t>SharedPreferences settings =</a:t>
            </a:r>
            <a:r>
              <a:rPr lang="en-US" smtClean="0"/>
              <a:t> </a:t>
            </a:r>
            <a:r>
              <a:rPr lang="en-US" sz="1600" b="1" smtClean="0">
                <a:solidFill>
                  <a:srgbClr val="CC0000"/>
                </a:solidFill>
              </a:rPr>
              <a:t> this</a:t>
            </a:r>
            <a:r>
              <a:rPr lang="en-US" sz="1600" smtClean="0"/>
              <a:t>.</a:t>
            </a:r>
            <a:r>
              <a:rPr lang="en-US" sz="1600" smtClean="0">
                <a:solidFill>
                  <a:srgbClr val="0000FF"/>
                </a:solidFill>
              </a:rPr>
              <a:t>getSharedPreferences</a:t>
            </a:r>
            <a:r>
              <a:rPr lang="en-US" sz="1600" smtClean="0"/>
              <a:t>(“prefconfig, 0);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endParaRPr lang="en-US" sz="2000" smtClean="0"/>
          </a:p>
        </p:txBody>
      </p:sp>
      <p:sp>
        <p:nvSpPr>
          <p:cNvPr id="165892" name="Title 1"/>
          <p:cNvSpPr>
            <a:spLocks/>
          </p:cNvSpPr>
          <p:nvPr/>
        </p:nvSpPr>
        <p:spPr bwMode="auto">
          <a:xfrm>
            <a:off x="762000" y="762000"/>
            <a:ext cx="7924800" cy="639763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eaLnBrk="0" hangingPunct="0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</a:rPr>
              <a:t>Shared Preferences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smtClean="0"/>
              <a:t>Sử dụng preferences </a:t>
            </a:r>
          </a:p>
          <a:p>
            <a:pPr lvl="1">
              <a:buFontTx/>
              <a:buNone/>
            </a:pPr>
            <a:r>
              <a:rPr lang="en-US" sz="1800" smtClean="0"/>
              <a:t>    </a:t>
            </a:r>
            <a:r>
              <a:rPr lang="en-US" sz="1600" smtClean="0"/>
              <a:t>public static final String PREFS_NAME = “preffile";</a:t>
            </a:r>
            <a:r>
              <a:rPr lang="en-US" sz="2000" smtClean="0"/>
              <a:t> 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  <a:r>
              <a:rPr lang="en-US" sz="1600" smtClean="0"/>
              <a:t>SharedPreferences settings = getSharedPreferences(PREFS_NAME, 0);</a:t>
            </a:r>
            <a:br>
              <a:rPr lang="en-US" sz="1600" smtClean="0"/>
            </a:br>
            <a:r>
              <a:rPr lang="en-US" sz="1600" smtClean="0"/>
              <a:t>      SharedPreferences.Editor editor = </a:t>
            </a:r>
            <a:r>
              <a:rPr lang="en-US" sz="1600" smtClean="0">
                <a:solidFill>
                  <a:srgbClr val="CC0000"/>
                </a:solidFill>
              </a:rPr>
              <a:t>settings.edit();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  editor.putBoolean("silentMode", mSilentMode);</a:t>
            </a:r>
            <a:br>
              <a:rPr lang="en-US" sz="1600" smtClean="0"/>
            </a:br>
            <a:r>
              <a:rPr lang="en-US" sz="1600" smtClean="0"/>
              <a:t>      // Commit the edits!</a:t>
            </a:r>
            <a:br>
              <a:rPr lang="en-US" sz="1600" smtClean="0"/>
            </a:br>
            <a:r>
              <a:rPr lang="en-US" sz="1600" smtClean="0"/>
              <a:t>      </a:t>
            </a:r>
            <a:r>
              <a:rPr lang="en-US" sz="1600" smtClean="0">
                <a:solidFill>
                  <a:srgbClr val="CC0000"/>
                </a:solidFill>
              </a:rPr>
              <a:t>editor.commit();</a:t>
            </a:r>
          </a:p>
          <a:p>
            <a:pPr marL="457200" indent="-457200"/>
            <a:r>
              <a:rPr lang="en-US" sz="2000" smtClean="0"/>
              <a:t>Lưu trữ preferences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smtClean="0"/>
              <a:t>       </a:t>
            </a:r>
            <a:r>
              <a:rPr lang="en-US" sz="1600" smtClean="0"/>
              <a:t>SharedPreferences settings = getSharedPreferences(PREFS_NAME, 0);</a:t>
            </a:r>
            <a:br>
              <a:rPr lang="en-US" sz="1600" smtClean="0"/>
            </a:br>
            <a:r>
              <a:rPr lang="en-US" sz="1600" smtClean="0"/>
              <a:t>       boolean silent = settings.getBoolean("silentMode", false);</a:t>
            </a:r>
            <a:br>
              <a:rPr lang="en-US" sz="1600" smtClean="0"/>
            </a:br>
            <a:r>
              <a:rPr lang="en-US" sz="1600" smtClean="0"/>
              <a:t>       //..</a:t>
            </a:r>
          </a:p>
          <a:p>
            <a:pPr marL="457200" indent="-457200"/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trong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000" smtClean="0"/>
              <a:t>Khi ứng dụng được cài đặt, hệ thống cung cấp 1 vùng bộ nhớ trong dành cho việc lưu trữ dữ liệu cho mỗi ứng dụng riêng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smtClean="0"/>
              <a:t>Khi người dùng gỡ bỏ ứng dụng, vùng bộ nhớ này sẽ được xóa.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smtClean="0"/>
              <a:t>Tạo và lưu trữ file vào bộ lưu trữ trong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smtClean="0"/>
              <a:t>Gọi openFileOutput() với tên file và chế độ truy cập file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smtClean="0"/>
              <a:t>Ghi lên file sử dụng phương thức write()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smtClean="0"/>
              <a:t>Đóng stream với phương thức close()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smtClean="0"/>
              <a:t>Đọc file từ bộ lưu trữ trong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smtClean="0"/>
              <a:t>Gọi openFileInput() với tên file cần đọc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smtClean="0"/>
              <a:t>Đọc nội dụng từ file sử dụng phương thức read()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smtClean="0"/>
              <a:t>Đóng stream với phương thức close()</a:t>
            </a:r>
            <a:br>
              <a:rPr lang="en-US" sz="1800" smtClean="0"/>
            </a:br>
            <a:endParaRPr lang="en-US" sz="1800" smtClean="0"/>
          </a:p>
          <a:p>
            <a:pPr marL="457200" indent="-457200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trong</a:t>
            </a:r>
          </a:p>
        </p:txBody>
      </p:sp>
      <p:sp>
        <p:nvSpPr>
          <p:cNvPr id="1536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000" smtClean="0"/>
              <a:t>Ví dụ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smtClean="0"/>
              <a:t>	</a:t>
            </a:r>
          </a:p>
          <a:p>
            <a:pPr lvl="1">
              <a:buFontTx/>
              <a:buNone/>
            </a:pPr>
            <a:r>
              <a:rPr lang="en-US" sz="1800" smtClean="0"/>
              <a:t>	String FILENAME = "hello_file";</a:t>
            </a:r>
            <a:br>
              <a:rPr lang="en-US" sz="1800" smtClean="0"/>
            </a:br>
            <a:r>
              <a:rPr lang="en-US" sz="1800" smtClean="0"/>
              <a:t>String string = "hello world!";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FileOutputStream fos = openFileOutput(FILENAME, Context.MODE_PRIVATE);</a:t>
            </a:r>
            <a:br>
              <a:rPr lang="en-US" sz="1800" smtClean="0"/>
            </a:br>
            <a:r>
              <a:rPr lang="en-US" sz="1800" smtClean="0"/>
              <a:t>fos.write(string.getBytes());</a:t>
            </a:r>
            <a:br>
              <a:rPr lang="en-US" sz="1800" smtClean="0"/>
            </a:br>
            <a:r>
              <a:rPr lang="en-US" sz="1800" smtClean="0"/>
              <a:t>fos.close();</a:t>
            </a:r>
            <a:br>
              <a:rPr lang="en-US" sz="1800" smtClean="0"/>
            </a:br>
            <a:endParaRPr lang="en-US" sz="1800" smtClean="0"/>
          </a:p>
          <a:p>
            <a:pPr marL="457200" indent="-457200"/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ngoài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500" smtClean="0"/>
              <a:t>Mỗi thiết bị Android có thể hỗ trợ bộ lưu trữ ngoài sử dụng lưu file (như là SDcard)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smtClean="0"/>
              <a:t>Dữ liệu được lưu trữ trên bộ lưu trữ ngoài có thể được thay đổi bởi người dùng, có thể đồng bộ với máy tính cá nhân 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smtClean="0"/>
              <a:t>Trước khi làm việc với bộ lưu trữ ngoài cần kiểm tra trạng thái của nó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300" smtClean="0"/>
              <a:t>	boolean mExternalStorageAvailable = false;</a:t>
            </a:r>
            <a:br>
              <a:rPr lang="en-US" sz="1300" smtClean="0"/>
            </a:br>
            <a:r>
              <a:rPr lang="en-US" sz="1300" smtClean="0"/>
              <a:t>boolean mExternalStorageWriteable = false;</a:t>
            </a:r>
            <a:br>
              <a:rPr lang="en-US" sz="1300" smtClean="0"/>
            </a:br>
            <a:r>
              <a:rPr lang="en-US" sz="1300" smtClean="0"/>
              <a:t>String state = </a:t>
            </a:r>
            <a:r>
              <a:rPr lang="en-US" sz="1300" b="1" smtClean="0">
                <a:solidFill>
                  <a:srgbClr val="CC0000"/>
                </a:solidFill>
              </a:rPr>
              <a:t>Environment.getExternalStorageState</a:t>
            </a:r>
            <a:r>
              <a:rPr lang="en-US" sz="1300" smtClean="0"/>
              <a:t>();</a:t>
            </a:r>
            <a:br>
              <a:rPr lang="en-US" sz="1300" smtClean="0"/>
            </a:b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if (Environment.MEDIA_MOUNTED.equals(state)) {</a:t>
            </a:r>
            <a:br>
              <a:rPr lang="en-US" sz="1300" smtClean="0"/>
            </a:br>
            <a:r>
              <a:rPr lang="en-US" sz="1300" smtClean="0"/>
              <a:t>    // cho phép đọc ghi các tập tin</a:t>
            </a:r>
            <a:br>
              <a:rPr lang="en-US" sz="1300" smtClean="0"/>
            </a:br>
            <a:r>
              <a:rPr lang="en-US" sz="1300" smtClean="0"/>
              <a:t>    mExternalStorageAvailable = mExternalStorageWriteable = true;</a:t>
            </a:r>
            <a:br>
              <a:rPr lang="en-US" sz="1300" smtClean="0"/>
            </a:br>
            <a:r>
              <a:rPr lang="en-US" sz="1300" smtClean="0"/>
              <a:t>} else if (Environment.MEDIA_MOUNTED_READ_ONLY.equals(state)) {</a:t>
            </a:r>
            <a:br>
              <a:rPr lang="en-US" sz="1300" smtClean="0"/>
            </a:br>
            <a:r>
              <a:rPr lang="en-US" sz="1300" smtClean="0"/>
              <a:t>    // Chỉ cho phép đọc/truy xuất tập tin</a:t>
            </a:r>
            <a:br>
              <a:rPr lang="en-US" sz="1300" smtClean="0"/>
            </a:br>
            <a:r>
              <a:rPr lang="en-US" sz="1300" smtClean="0"/>
              <a:t>    mExternalStorageAvailable = true;</a:t>
            </a:r>
            <a:br>
              <a:rPr lang="en-US" sz="1300" smtClean="0"/>
            </a:br>
            <a:r>
              <a:rPr lang="en-US" sz="1300" smtClean="0"/>
              <a:t>    mExternalStorageWriteable = false;</a:t>
            </a:r>
            <a:br>
              <a:rPr lang="en-US" sz="1300" smtClean="0"/>
            </a:br>
            <a:r>
              <a:rPr lang="en-US" sz="1300" smtClean="0"/>
              <a:t>} else {</a:t>
            </a:r>
            <a:br>
              <a:rPr lang="en-US" sz="1300" smtClean="0"/>
            </a:br>
            <a:r>
              <a:rPr lang="en-US" sz="1300" smtClean="0"/>
              <a:t>    // Không được phép truy xuất tập tin</a:t>
            </a:r>
            <a:br>
              <a:rPr lang="en-US" sz="1300" smtClean="0"/>
            </a:br>
            <a:r>
              <a:rPr lang="en-US" sz="1300" smtClean="0"/>
              <a:t>    mExternalStorageAvailable = mExternalStorageWriteable = false;</a:t>
            </a:r>
            <a:br>
              <a:rPr lang="en-US" sz="1300" smtClean="0"/>
            </a:br>
            <a:r>
              <a:rPr lang="en-US" sz="130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ngoài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000" smtClean="0"/>
              <a:t>Truy cập file ở bộ lưu trữ ngoài 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smtClean="0"/>
              <a:t>API Level &gt;= 8, sử dụng </a:t>
            </a:r>
            <a:r>
              <a:rPr lang="en-US" sz="1800" smtClean="0">
                <a:hlinkClick r:id="rId3"/>
              </a:rPr>
              <a:t>getExternalFilesDir()</a:t>
            </a:r>
            <a:r>
              <a:rPr lang="en-US" sz="1800" smtClean="0"/>
              <a:t> để mở đối tượng File trình bày đường dẫn bộ lưu trữ ngoài dùng lưu trữ file của ứng dụng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smtClean="0"/>
              <a:t>API Level &lt;= 7, </a:t>
            </a:r>
            <a:r>
              <a:rPr lang="en-US" sz="1800" smtClean="0">
                <a:hlinkClick r:id="rId4"/>
              </a:rPr>
              <a:t>getExternalStorageDirectory()</a:t>
            </a:r>
            <a:r>
              <a:rPr lang="en-US" sz="1800" smtClean="0"/>
              <a:t> để mở đối tượng File trình bày thư mục gốc của bộ lưu trữ ngoài</a:t>
            </a:r>
          </a:p>
          <a:p>
            <a:pPr marL="457200" indent="-457200"/>
            <a:r>
              <a:rPr lang="en-US" sz="2000" smtClean="0"/>
              <a:t>Thông thường dữ liệu được lưu trữ theo đường dẫn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smtClean="0"/>
              <a:t>		/Android/data/</a:t>
            </a:r>
            <a:r>
              <a:rPr lang="en-US" sz="2000" i="1" smtClean="0"/>
              <a:t>&lt;package_name&gt;</a:t>
            </a:r>
            <a:r>
              <a:rPr lang="en-US" sz="2000" smtClean="0"/>
              <a:t>/files/ </a:t>
            </a:r>
          </a:p>
          <a:p>
            <a:pPr marL="457200" indent="-457200"/>
            <a:r>
              <a:rPr lang="en-US" sz="2000" smtClean="0"/>
              <a:t>Cần đăng ký quyền ghi tập tin cho ứng dụng ở AndroidManifest: </a:t>
            </a:r>
          </a:p>
          <a:p>
            <a:pPr lvl="1"/>
            <a:endParaRPr lang="en-US" sz="1800" smtClean="0"/>
          </a:p>
        </p:txBody>
      </p:sp>
      <p:pic>
        <p:nvPicPr>
          <p:cNvPr id="1577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4876800"/>
            <a:ext cx="6126163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1251</TotalTime>
  <Words>661</Words>
  <Application>Microsoft Office PowerPoint</Application>
  <PresentationFormat>On-screen Show (4:3)</PresentationFormat>
  <Paragraphs>85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Times New Roman</vt:lpstr>
      <vt:lpstr>Calibri</vt:lpstr>
      <vt:lpstr>Capsules</vt:lpstr>
      <vt:lpstr>Capsules</vt:lpstr>
      <vt:lpstr>Lập trình trên Android Phần 4 – Lưu trữ dữ liệu</vt:lpstr>
      <vt:lpstr>Nội dung</vt:lpstr>
      <vt:lpstr>Shared Preferences</vt:lpstr>
      <vt:lpstr>Slide 4</vt:lpstr>
      <vt:lpstr>Shared Preferences</vt:lpstr>
      <vt:lpstr>Bộ lưu trữ trong</vt:lpstr>
      <vt:lpstr>Bộ lưu trữ trong</vt:lpstr>
      <vt:lpstr>Bộ lưu trữ ngoài</vt:lpstr>
      <vt:lpstr>Bộ lưu trữ ngoài</vt:lpstr>
      <vt:lpstr>Sử dụng Database</vt:lpstr>
      <vt:lpstr>Sử dụng Database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448</cp:revision>
  <dcterms:created xsi:type="dcterms:W3CDTF">2011-09-19T03:36:25Z</dcterms:created>
  <dcterms:modified xsi:type="dcterms:W3CDTF">2011-10-14T08:59:42Z</dcterms:modified>
</cp:coreProperties>
</file>