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0" r:id="rId3"/>
    <p:sldId id="302" r:id="rId4"/>
    <p:sldId id="301" r:id="rId5"/>
    <p:sldId id="307" r:id="rId6"/>
    <p:sldId id="303" r:id="rId7"/>
    <p:sldId id="304" r:id="rId8"/>
    <p:sldId id="305" r:id="rId9"/>
    <p:sldId id="308" r:id="rId10"/>
    <p:sldId id="313" r:id="rId11"/>
    <p:sldId id="309" r:id="rId12"/>
    <p:sldId id="314" r:id="rId13"/>
    <p:sldId id="315" r:id="rId14"/>
    <p:sldId id="310" r:id="rId15"/>
    <p:sldId id="311" r:id="rId16"/>
    <p:sldId id="25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86356" autoAdjust="0"/>
  </p:normalViewPr>
  <p:slideViewPr>
    <p:cSldViewPr>
      <p:cViewPr>
        <p:scale>
          <a:sx n="75" d="100"/>
          <a:sy n="75" d="100"/>
        </p:scale>
        <p:origin x="-678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2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7DB6374-5A6B-4574-8118-6A60F1B33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8F9CA1-F361-4199-8901-7F020CC12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996599-750A-403C-803C-26BBC984D9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29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30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365375" y="6248400"/>
            <a:ext cx="2130425" cy="4746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4FE9DE2-D2EE-4E1D-8567-BCA6188AF9BA}" type="datetime1">
              <a:rPr lang="vi-VN"/>
              <a:pPr>
                <a:defRPr/>
              </a:pPr>
              <a:t>04/11/2011</a:t>
            </a:fld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CE428-A970-4FB5-9978-15FCC0173ED9}" type="datetime1">
              <a:rPr lang="vi-VN"/>
              <a:pPr>
                <a:defRPr/>
              </a:pPr>
              <a:t>04/11/2011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94066-C539-448B-BA79-958CFAEA9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ADC1D-ABF6-455A-8CF1-33DDFCF0D31C}" type="datetime1">
              <a:rPr lang="vi-VN"/>
              <a:pPr>
                <a:defRPr/>
              </a:pPr>
              <a:t>04/11/2011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1847E-B2F3-400E-A1A1-41347539F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A942A-574B-4412-8F69-AC174CAB8FAE}" type="datetime1">
              <a:rPr lang="vi-VN"/>
              <a:pPr>
                <a:defRPr/>
              </a:pPr>
              <a:t>04/11/2011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54565-1A44-418A-9269-7D25D716F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1C254-3D54-44D5-8D14-BEF50074B1C1}" type="datetime1">
              <a:rPr lang="vi-VN"/>
              <a:pPr>
                <a:defRPr/>
              </a:pPr>
              <a:t>04/11/2011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FA1C5-E8CF-4026-980A-785C36604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38F57-9A24-449B-9890-0BFB74469F7F}" type="datetime1">
              <a:rPr lang="vi-VN"/>
              <a:pPr>
                <a:defRPr/>
              </a:pPr>
              <a:t>04/11/2011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DEA73-715C-42E8-9D41-CCB7B8EAA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4ABC-552B-486F-9697-56C4264CF63F}" type="datetime1">
              <a:rPr lang="vi-VN"/>
              <a:pPr>
                <a:defRPr/>
              </a:pPr>
              <a:t>04/11/2011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2AFAF-071F-42F9-A057-DBC087076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2203F-F7B2-493C-80E5-8B95F030655B}" type="datetime1">
              <a:rPr lang="vi-VN"/>
              <a:pPr>
                <a:defRPr/>
              </a:pPr>
              <a:t>04/11/2011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9BA00-3866-4353-82E8-FEFAA9633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4D499-AB50-4A58-8BAC-659BB9EC4B5C}" type="datetime1">
              <a:rPr lang="vi-VN"/>
              <a:pPr>
                <a:defRPr/>
              </a:pPr>
              <a:t>04/11/2011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A352D-A16B-4AE6-BD63-5C4E1EBED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E5201-B273-4CAB-A342-C18E74A9944F}" type="datetime1">
              <a:rPr lang="vi-VN"/>
              <a:pPr>
                <a:defRPr/>
              </a:pPr>
              <a:t>04/11/2011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AF7DD-862C-4FEC-9ED5-8E3E69957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8FCF2-DA88-43F5-9CF3-D8A942189151}" type="datetime1">
              <a:rPr lang="vi-VN"/>
              <a:pPr>
                <a:defRPr/>
              </a:pPr>
              <a:t>04/11/2011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A2768-DBFA-45CB-B9B8-7F7B68E59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126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6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127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7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9BE90BE-7C08-4956-B40B-C55235DFA9D3}" type="datetime1">
              <a:rPr lang="vi-VN"/>
              <a:pPr>
                <a:defRPr/>
              </a:pPr>
              <a:t>04/11/2011</a:t>
            </a:fld>
            <a:endParaRPr lang="en-US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2410C56-9687-4AB2-B6D0-E484CE48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android-sdk-windows\docs\reference\android\os\AsyncTask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248400"/>
            <a:ext cx="587375" cy="488950"/>
          </a:xfrm>
          <a:noFill/>
        </p:spPr>
        <p:txBody>
          <a:bodyPr/>
          <a:lstStyle/>
          <a:p>
            <a:fld id="{9AEABDBF-0E7E-448D-8732-64A28F703DC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2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Lập trình trên Android</a:t>
            </a:r>
            <a:br>
              <a:rPr lang="en-US" smtClean="0"/>
            </a:br>
            <a:r>
              <a:rPr lang="en-US" smtClean="0"/>
              <a:t>Phần 6– </a:t>
            </a:r>
            <a:r>
              <a:rPr lang="en-US" smtClean="0">
                <a:solidFill>
                  <a:schemeClr val="tx2"/>
                </a:solidFill>
              </a:rPr>
              <a:t>Networking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G/v: Trịnh Quốc Hùng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63850"/>
            <a:ext cx="3048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4495800" y="51816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http://t3hand.googlecode.com/svn/trunk/lessions/Android_Par07_Networking.pptx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85800"/>
          </a:xfrm>
        </p:spPr>
        <p:txBody>
          <a:bodyPr/>
          <a:lstStyle/>
          <a:p>
            <a:pPr algn="r"/>
            <a:r>
              <a:rPr lang="en-US" smtClean="0"/>
              <a:t>Thao tác với cấu trúc XML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400" b="1" smtClean="0"/>
              <a:t>DocumentBuilder</a:t>
            </a:r>
            <a:r>
              <a:rPr lang="en-US" sz="1400" smtClean="0"/>
              <a:t> db = </a:t>
            </a:r>
            <a:r>
              <a:rPr lang="en-US" sz="1400" b="1" smtClean="0"/>
              <a:t>javax.xml.parsers</a:t>
            </a:r>
            <a:r>
              <a:rPr lang="en-US" sz="2400" smtClean="0"/>
              <a:t>.</a:t>
            </a:r>
            <a:r>
              <a:rPr lang="en-US" sz="1400" smtClean="0"/>
              <a:t>DocumentBuilderFactory.newInstance().newDocumentBuilder();</a:t>
            </a:r>
          </a:p>
          <a:p>
            <a:pPr>
              <a:buFont typeface="Wingdings" pitchFamily="2" charset="2"/>
              <a:buNone/>
            </a:pPr>
            <a:r>
              <a:rPr lang="en-US" sz="1400" b="1" smtClean="0"/>
              <a:t>Document</a:t>
            </a:r>
            <a:r>
              <a:rPr lang="en-US" sz="1400" smtClean="0"/>
              <a:t> dom = db.parse( (</a:t>
            </a:r>
            <a:r>
              <a:rPr lang="en-US" sz="1400" b="1" smtClean="0"/>
              <a:t>InputStream</a:t>
            </a:r>
            <a:r>
              <a:rPr lang="en-US" sz="1400" smtClean="0"/>
              <a:t>) </a:t>
            </a:r>
            <a:r>
              <a:rPr lang="en-US" sz="1400" b="1" smtClean="0"/>
              <a:t>in</a:t>
            </a:r>
            <a:r>
              <a:rPr lang="en-US" sz="1400" smtClean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1400" b="1" smtClean="0"/>
              <a:t>NodeList</a:t>
            </a:r>
            <a:r>
              <a:rPr lang="en-US" sz="1400" smtClean="0"/>
              <a:t> nl = dom.getElementsByTagName(“</a:t>
            </a:r>
            <a:r>
              <a:rPr lang="en-US" sz="1400" b="1" smtClean="0"/>
              <a:t>entry</a:t>
            </a:r>
            <a:r>
              <a:rPr lang="en-US" sz="1400" smtClean="0"/>
              <a:t>”);</a:t>
            </a:r>
          </a:p>
          <a:p>
            <a:pPr>
              <a:buFont typeface="Wingdings" pitchFamily="2" charset="2"/>
              <a:buNone/>
            </a:pPr>
            <a:r>
              <a:rPr lang="en-US" sz="1400" smtClean="0"/>
              <a:t>if (nl != null) {</a:t>
            </a:r>
          </a:p>
          <a:p>
            <a:pPr>
              <a:buFont typeface="Wingdings" pitchFamily="2" charset="2"/>
              <a:buNone/>
            </a:pPr>
            <a:r>
              <a:rPr lang="en-US" sz="1400" smtClean="0"/>
              <a:t>	</a:t>
            </a:r>
            <a:r>
              <a:rPr lang="en-US" sz="1400" b="1" smtClean="0"/>
              <a:t>int</a:t>
            </a:r>
            <a:r>
              <a:rPr lang="en-US" sz="1400" smtClean="0"/>
              <a:t> nlLenght = nl.getLength();</a:t>
            </a:r>
          </a:p>
          <a:p>
            <a:pPr>
              <a:buFont typeface="Wingdings" pitchFamily="2" charset="2"/>
              <a:buNone/>
            </a:pPr>
            <a:r>
              <a:rPr lang="en-US" sz="1400" smtClean="0"/>
              <a:t>	for (</a:t>
            </a:r>
            <a:r>
              <a:rPr lang="en-US" sz="1400" b="1" smtClean="0"/>
              <a:t>int</a:t>
            </a:r>
            <a:r>
              <a:rPr lang="en-US" sz="1400" smtClean="0"/>
              <a:t> i = 0; i &lt; nlLenght; i++) {</a:t>
            </a:r>
          </a:p>
          <a:p>
            <a:pPr>
              <a:buFont typeface="Wingdings" pitchFamily="2" charset="2"/>
              <a:buNone/>
            </a:pPr>
            <a:r>
              <a:rPr lang="en-US" sz="1400" smtClean="0"/>
              <a:t>		</a:t>
            </a:r>
            <a:r>
              <a:rPr lang="en-US" sz="1400" b="1" smtClean="0"/>
              <a:t>Element</a:t>
            </a:r>
            <a:r>
              <a:rPr lang="en-US" sz="1400" smtClean="0"/>
              <a:t> entry = (</a:t>
            </a:r>
            <a:r>
              <a:rPr lang="en-US" sz="1400" b="1" smtClean="0"/>
              <a:t>Element</a:t>
            </a:r>
            <a:r>
              <a:rPr lang="en-US" sz="1400" smtClean="0"/>
              <a:t>) nl.item(i);</a:t>
            </a:r>
          </a:p>
          <a:p>
            <a:pPr>
              <a:buFont typeface="Wingdings" pitchFamily="2" charset="2"/>
              <a:buNone/>
            </a:pPr>
            <a:r>
              <a:rPr lang="en-US" sz="1400" smtClean="0"/>
              <a:t>		</a:t>
            </a:r>
            <a:r>
              <a:rPr lang="en-US" sz="1400" b="1" smtClean="0"/>
              <a:t>Element</a:t>
            </a:r>
            <a:r>
              <a:rPr lang="en-US" sz="1400" smtClean="0"/>
              <a:t> title = (</a:t>
            </a:r>
            <a:r>
              <a:rPr lang="en-US" sz="1400" b="1" smtClean="0"/>
              <a:t>Element</a:t>
            </a:r>
            <a:r>
              <a:rPr lang="en-US" sz="1400" smtClean="0"/>
              <a:t>) entry.getElementsByTagName(“</a:t>
            </a:r>
            <a:r>
              <a:rPr lang="en-US" sz="1600" b="1" smtClean="0"/>
              <a:t>title</a:t>
            </a:r>
            <a:r>
              <a:rPr lang="en-US" sz="1400" smtClean="0"/>
              <a:t>”).item(0);</a:t>
            </a:r>
          </a:p>
          <a:p>
            <a:pPr>
              <a:buFont typeface="Wingdings" pitchFamily="2" charset="2"/>
              <a:buNone/>
            </a:pPr>
            <a:r>
              <a:rPr lang="en-US" sz="1400" smtClean="0"/>
              <a:t>		</a:t>
            </a:r>
            <a:r>
              <a:rPr lang="en-US" sz="1400" b="1" smtClean="0"/>
              <a:t>String</a:t>
            </a:r>
            <a:r>
              <a:rPr lang="en-US" sz="1400" smtClean="0"/>
              <a:t> strTitle = title.getFirstChild().getNodeValue();</a:t>
            </a:r>
          </a:p>
          <a:p>
            <a:pPr>
              <a:buFont typeface="Wingdings" pitchFamily="2" charset="2"/>
              <a:buNone/>
            </a:pPr>
            <a:r>
              <a:rPr lang="en-US" sz="1400" smtClean="0"/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1400" smtClean="0"/>
              <a:t>}</a:t>
            </a:r>
          </a:p>
          <a:p>
            <a:pPr>
              <a:buFont typeface="Wingdings" pitchFamily="2" charset="2"/>
              <a:buNone/>
            </a:pPr>
            <a:endParaRPr lang="en-US" sz="1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3200" smtClean="0"/>
              <a:t>Xử lý với dữ liệu “text/json”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JSON = JavaScript Object Notation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"s_0":"This is status message 1",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"s_1":"This is a status message for s_1",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"s_2":"a s_2 status message"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762000"/>
          </a:xfrm>
        </p:spPr>
        <p:txBody>
          <a:bodyPr/>
          <a:lstStyle/>
          <a:p>
            <a:pPr algn="r"/>
            <a:r>
              <a:rPr lang="en-US" smtClean="0"/>
              <a:t>Thao tác XML với JSONObject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Thao tác tạo mới JSONObject</a:t>
            </a:r>
          </a:p>
          <a:p>
            <a:pPr lvl="3">
              <a:buFontTx/>
              <a:buNone/>
            </a:pPr>
            <a:r>
              <a:rPr lang="en-US" sz="1200" smtClean="0"/>
              <a:t>JSONObject resultJO = </a:t>
            </a:r>
            <a:r>
              <a:rPr lang="en-US" sz="1200" b="1" smtClean="0"/>
              <a:t>null</a:t>
            </a:r>
            <a:r>
              <a:rPr lang="en-US" sz="1200" smtClean="0"/>
              <a:t>;</a:t>
            </a:r>
          </a:p>
          <a:p>
            <a:pPr lvl="3">
              <a:buFontTx/>
              <a:buNone/>
            </a:pPr>
            <a:r>
              <a:rPr lang="en-US" sz="1200" b="1" smtClean="0"/>
              <a:t>try</a:t>
            </a:r>
            <a:r>
              <a:rPr lang="en-US" sz="1200" smtClean="0"/>
              <a:t> {</a:t>
            </a:r>
          </a:p>
          <a:p>
            <a:pPr lvl="4">
              <a:buFont typeface="Wingdings" pitchFamily="2" charset="2"/>
              <a:buNone/>
            </a:pPr>
            <a:r>
              <a:rPr lang="en-US" sz="1200" smtClean="0"/>
              <a:t>resultJO = </a:t>
            </a:r>
            <a:r>
              <a:rPr lang="en-US" sz="1200" b="1" smtClean="0"/>
              <a:t>new</a:t>
            </a:r>
            <a:r>
              <a:rPr lang="en-US" sz="1200" smtClean="0"/>
              <a:t> JSONObject();</a:t>
            </a:r>
          </a:p>
          <a:p>
            <a:pPr lvl="4">
              <a:buFont typeface="Wingdings" pitchFamily="2" charset="2"/>
              <a:buNone/>
            </a:pPr>
            <a:r>
              <a:rPr lang="en-US" sz="1200" smtClean="0"/>
              <a:t>resultJO.put(</a:t>
            </a:r>
            <a:r>
              <a:rPr lang="en-US" sz="1200" i="1" smtClean="0"/>
              <a:t>“s_0”</a:t>
            </a:r>
            <a:r>
              <a:rPr lang="en-US" sz="1200" smtClean="0"/>
              <a:t>, “This is status message 1”);</a:t>
            </a:r>
          </a:p>
          <a:p>
            <a:pPr lvl="4">
              <a:buFont typeface="Wingdings" pitchFamily="2" charset="2"/>
              <a:buNone/>
            </a:pPr>
            <a:r>
              <a:rPr lang="en-US" sz="1200" smtClean="0"/>
              <a:t>resultJO.put (</a:t>
            </a:r>
            <a:r>
              <a:rPr lang="en-US" sz="1200" i="1" smtClean="0"/>
              <a:t>“s_1”</a:t>
            </a:r>
            <a:r>
              <a:rPr lang="en-US" sz="1200" smtClean="0"/>
              <a:t>, “This is a status message for s_1”);</a:t>
            </a:r>
          </a:p>
          <a:p>
            <a:pPr lvl="4">
              <a:buFont typeface="Wingdings" pitchFamily="2" charset="2"/>
              <a:buNone/>
            </a:pPr>
            <a:r>
              <a:rPr lang="en-US" sz="1200" smtClean="0"/>
              <a:t>resultJO.put (</a:t>
            </a:r>
            <a:r>
              <a:rPr lang="en-US" sz="1200" i="1" smtClean="0"/>
              <a:t>“s_2”</a:t>
            </a:r>
            <a:r>
              <a:rPr lang="en-US" sz="1200" smtClean="0"/>
              <a:t>, “a s_2 status message”);</a:t>
            </a:r>
          </a:p>
          <a:p>
            <a:pPr lvl="3">
              <a:buFontTx/>
              <a:buNone/>
            </a:pPr>
            <a:r>
              <a:rPr lang="en-US" sz="1200" smtClean="0"/>
              <a:t>} </a:t>
            </a:r>
            <a:r>
              <a:rPr lang="en-US" sz="1200" b="1" smtClean="0"/>
              <a:t>catch</a:t>
            </a:r>
            <a:r>
              <a:rPr lang="en-US" sz="1200" smtClean="0"/>
              <a:t> (JSONException e) {</a:t>
            </a:r>
          </a:p>
          <a:p>
            <a:pPr lvl="3">
              <a:buFontTx/>
              <a:buNone/>
            </a:pPr>
            <a:r>
              <a:rPr lang="en-US" sz="1200" smtClean="0"/>
              <a:t>	resultJO = </a:t>
            </a:r>
            <a:r>
              <a:rPr lang="en-US" sz="1200" b="1" smtClean="0"/>
              <a:t>null</a:t>
            </a:r>
            <a:r>
              <a:rPr lang="en-US" sz="1200" smtClean="0"/>
              <a:t>;</a:t>
            </a:r>
          </a:p>
          <a:p>
            <a:pPr lvl="3">
              <a:buFontTx/>
              <a:buNone/>
            </a:pPr>
            <a:r>
              <a:rPr lang="en-US" sz="1200" smtClean="0"/>
              <a:t>}</a:t>
            </a:r>
          </a:p>
          <a:p>
            <a:r>
              <a:rPr lang="en-US" sz="2400" smtClean="0"/>
              <a:t>Thao tác nhận đối tượng JSONObject từ chuỗi: 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	</a:t>
            </a:r>
            <a:r>
              <a:rPr lang="en-US" sz="1600" b="1" smtClean="0"/>
              <a:t>JSONObject</a:t>
            </a:r>
            <a:r>
              <a:rPr lang="en-US" sz="1600" smtClean="0"/>
              <a:t> jsonFromString = new </a:t>
            </a:r>
            <a:r>
              <a:rPr lang="en-US" sz="1600" b="1" smtClean="0"/>
              <a:t>JSONObject</a:t>
            </a:r>
            <a:r>
              <a:rPr lang="en-US" sz="1600" smtClean="0"/>
              <a:t>( (</a:t>
            </a:r>
            <a:r>
              <a:rPr lang="en-US" sz="1600" b="1" smtClean="0"/>
              <a:t>String</a:t>
            </a:r>
            <a:r>
              <a:rPr lang="en-US" sz="1600" smtClean="0"/>
              <a:t>) strData);</a:t>
            </a:r>
          </a:p>
          <a:p>
            <a:endParaRPr lang="en-US" sz="12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3200" smtClean="0"/>
              <a:t>Xử lý nhận dữ liệu với Thread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mtClean="0"/>
              <a:t>	Runnable runnable = </a:t>
            </a:r>
            <a:r>
              <a:rPr lang="en-US" b="1" smtClean="0"/>
              <a:t>new</a:t>
            </a:r>
            <a:r>
              <a:rPr lang="en-US" smtClean="0"/>
              <a:t> Runnable() {</a:t>
            </a:r>
          </a:p>
          <a:p>
            <a:pPr lvl="1">
              <a:buFontTx/>
              <a:buNone/>
            </a:pPr>
            <a:r>
              <a:rPr lang="en-US" smtClean="0"/>
              <a:t>	 	     @Override</a:t>
            </a:r>
          </a:p>
          <a:p>
            <a:pPr lvl="3">
              <a:buFontTx/>
              <a:buNone/>
            </a:pPr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void</a:t>
            </a:r>
            <a:r>
              <a:rPr lang="en-US" smtClean="0"/>
              <a:t> run() {</a:t>
            </a:r>
          </a:p>
          <a:p>
            <a:pPr lvl="3">
              <a:buFontTx/>
              <a:buNone/>
            </a:pPr>
            <a:r>
              <a:rPr lang="en-US" smtClean="0"/>
              <a:t>		doGetData(</a:t>
            </a:r>
            <a:r>
              <a:rPr lang="en-US" u="sng" smtClean="0"/>
              <a:t>mURL</a:t>
            </a:r>
            <a:r>
              <a:rPr lang="en-US" smtClean="0"/>
              <a:t>);</a:t>
            </a:r>
          </a:p>
          <a:p>
            <a:pPr lvl="3">
              <a:buFontTx/>
              <a:buNone/>
            </a:pPr>
            <a:r>
              <a:rPr lang="en-US" smtClean="0"/>
              <a:t>}</a:t>
            </a:r>
          </a:p>
          <a:p>
            <a:pPr lvl="2">
              <a:buFont typeface="Wingdings" pitchFamily="2" charset="2"/>
              <a:buNone/>
            </a:pPr>
            <a:r>
              <a:rPr lang="en-US" smtClean="0"/>
              <a:t>};</a:t>
            </a:r>
          </a:p>
          <a:p>
            <a:pPr lvl="2">
              <a:buFont typeface="Wingdings" pitchFamily="2" charset="2"/>
              <a:buNone/>
            </a:pPr>
            <a:r>
              <a:rPr lang="en-US" b="1" smtClean="0"/>
              <a:t>new</a:t>
            </a:r>
            <a:r>
              <a:rPr lang="en-US" smtClean="0"/>
              <a:t> Thread(runnable).start();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3200" smtClean="0"/>
              <a:t>Xử lý nhận dữ liệu với AsyncTask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Lớp xử lý AsyncTask cho phép ứng dụng xử lý/thao tác dữ liệu ở nền (background) và trả kết quả cho luồng xử lý giao diện.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Việc xử lý tác vụ được thực hiện bất đồng bộ qua 4 bước bằng 4 hàm callback: </a:t>
            </a:r>
          </a:p>
          <a:p>
            <a:pPr lvl="1">
              <a:lnSpc>
                <a:spcPct val="90000"/>
              </a:lnSpc>
            </a:pPr>
            <a:r>
              <a:rPr lang="en-US" sz="1800" b="1" smtClean="0"/>
              <a:t>protected void onPreExecute ();</a:t>
            </a:r>
          </a:p>
          <a:p>
            <a:pPr lvl="1">
              <a:lnSpc>
                <a:spcPct val="90000"/>
              </a:lnSpc>
            </a:pPr>
            <a:r>
              <a:rPr lang="en-US" sz="1800" b="1" smtClean="0"/>
              <a:t>protected abstract Result doInBackground (Params... params);</a:t>
            </a:r>
          </a:p>
          <a:p>
            <a:pPr lvl="1">
              <a:lnSpc>
                <a:spcPct val="90000"/>
              </a:lnSpc>
            </a:pPr>
            <a:r>
              <a:rPr lang="en-US" sz="1800" b="1" smtClean="0"/>
              <a:t>protected void onProgressUpdate (Progress... values);</a:t>
            </a:r>
          </a:p>
          <a:p>
            <a:pPr lvl="1">
              <a:lnSpc>
                <a:spcPct val="90000"/>
              </a:lnSpc>
            </a:pPr>
            <a:r>
              <a:rPr lang="en-US" sz="1800" b="1" smtClean="0"/>
              <a:t>protected void onPostExecute (Result result);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/>
              <a:t>Và gọi thực thi tác vụ bằng hàm: </a:t>
            </a:r>
          </a:p>
          <a:p>
            <a:pPr lvl="1">
              <a:lnSpc>
                <a:spcPct val="90000"/>
              </a:lnSpc>
            </a:pPr>
            <a:r>
              <a:rPr lang="en-US" sz="1800" b="1" smtClean="0"/>
              <a:t>public final </a:t>
            </a:r>
            <a:r>
              <a:rPr lang="en-US" sz="1800" b="1" smtClean="0">
                <a:hlinkClick r:id="rId2" action="ppaction://hlinkfile"/>
              </a:rPr>
              <a:t>AsyncTask</a:t>
            </a:r>
            <a:r>
              <a:rPr lang="en-US" sz="1800" b="1" smtClean="0"/>
              <a:t>&lt;Params, Progress, Result&gt; execute (Params... params)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b="1" smtClean="0"/>
          </a:p>
          <a:p>
            <a:pPr lvl="1">
              <a:lnSpc>
                <a:spcPct val="90000"/>
              </a:lnSpc>
            </a:pPr>
            <a:endParaRPr lang="en-US" sz="18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85800"/>
          </a:xfrm>
        </p:spPr>
        <p:txBody>
          <a:bodyPr/>
          <a:lstStyle/>
          <a:p>
            <a:pPr algn="r"/>
            <a:r>
              <a:rPr lang="en-US" sz="3200" smtClean="0"/>
              <a:t>Xử lý nhận dữ liệu với AsyncTask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smtClean="0"/>
              <a:t>Ví dụ: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/>
              <a:t>	private class DownloadFilesTask extends AsyncTask&lt;URL, Integer, Long&gt; {</a:t>
            </a:r>
            <a:br>
              <a:rPr lang="en-US" sz="1200" smtClean="0"/>
            </a:br>
            <a:r>
              <a:rPr lang="en-US" sz="1200" smtClean="0"/>
              <a:t>     protected Long doInBackground(URL... urls) {</a:t>
            </a:r>
            <a:br>
              <a:rPr lang="en-US" sz="1200" smtClean="0"/>
            </a:br>
            <a:r>
              <a:rPr lang="en-US" sz="1200" smtClean="0"/>
              <a:t>         int count = urls.length;</a:t>
            </a:r>
            <a:br>
              <a:rPr lang="en-US" sz="1200" smtClean="0"/>
            </a:br>
            <a:r>
              <a:rPr lang="en-US" sz="1200" smtClean="0"/>
              <a:t>         long totalSize = 0;</a:t>
            </a:r>
            <a:br>
              <a:rPr lang="en-US" sz="1200" smtClean="0"/>
            </a:br>
            <a:r>
              <a:rPr lang="en-US" sz="1200" smtClean="0"/>
              <a:t>         for (int i = 0; i &lt; count; i++) {</a:t>
            </a:r>
            <a:br>
              <a:rPr lang="en-US" sz="1200" smtClean="0"/>
            </a:br>
            <a:r>
              <a:rPr lang="en-US" sz="1200" smtClean="0"/>
              <a:t>            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/>
              <a:t>                }</a:t>
            </a:r>
            <a:br>
              <a:rPr lang="en-US" sz="1200" smtClean="0"/>
            </a:br>
            <a:r>
              <a:rPr lang="en-US" sz="1200" smtClean="0"/>
              <a:t>         return totalSize;</a:t>
            </a:r>
            <a:br>
              <a:rPr lang="en-US" sz="1200" smtClean="0"/>
            </a:br>
            <a:r>
              <a:rPr lang="en-US" sz="1200" smtClean="0"/>
              <a:t>     }</a:t>
            </a:r>
            <a:br>
              <a:rPr lang="en-US" sz="1200" smtClean="0"/>
            </a:b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     protected void onProgressUpdate(Integer... progress) {</a:t>
            </a:r>
            <a:br>
              <a:rPr lang="en-US" sz="1200" smtClean="0"/>
            </a:br>
            <a:r>
              <a:rPr lang="en-US" sz="1200" smtClean="0"/>
              <a:t>         setProgressPercent(progress[0]);</a:t>
            </a:r>
            <a:br>
              <a:rPr lang="en-US" sz="1200" smtClean="0"/>
            </a:br>
            <a:r>
              <a:rPr lang="en-US" sz="1200" smtClean="0"/>
              <a:t>     }</a:t>
            </a:r>
            <a:br>
              <a:rPr lang="en-US" sz="1200" smtClean="0"/>
            </a:b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     protected void onPostExecute(Long result) {</a:t>
            </a:r>
            <a:br>
              <a:rPr lang="en-US" sz="1200" smtClean="0"/>
            </a:br>
            <a:r>
              <a:rPr lang="en-US" sz="1200" smtClean="0"/>
              <a:t>         showDialog("Downloaded " + result + " bytes");</a:t>
            </a:r>
            <a:br>
              <a:rPr lang="en-US" sz="1200" smtClean="0"/>
            </a:br>
            <a:r>
              <a:rPr lang="en-US" sz="1200" smtClean="0"/>
              <a:t>     }</a:t>
            </a:r>
            <a:br>
              <a:rPr lang="en-US" sz="1200" smtClean="0"/>
            </a:br>
            <a:r>
              <a:rPr lang="en-US" sz="1200" smtClean="0"/>
              <a:t> }</a:t>
            </a:r>
            <a:br>
              <a:rPr lang="en-US" sz="1200" smtClean="0"/>
            </a:br>
            <a:r>
              <a:rPr lang="en-US" sz="1200" smtClean="0"/>
              <a:t>new DownloadFilesTask().execute(url1, url2, url3);</a:t>
            </a:r>
            <a:br>
              <a:rPr lang="en-US" sz="1200" smtClean="0"/>
            </a:br>
            <a:endParaRPr lang="en-US" sz="12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80D7946-F6D3-486B-A6FA-2F0A28FD34C8}" type="datetime1">
              <a:rPr lang="vi-VN" smtClean="0"/>
              <a:pPr/>
              <a:t>04/11/2011</a:t>
            </a:fld>
            <a:endParaRPr lang="en-US" smtClean="0"/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0419D6-FD16-4DC9-A72C-1FB6CF8BBF6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560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Hỏi/Đáp + Bài thực hành</a:t>
            </a:r>
          </a:p>
        </p:txBody>
      </p:sp>
      <p:pic>
        <p:nvPicPr>
          <p:cNvPr id="25605" name="Picture 6" descr="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971800"/>
            <a:ext cx="2990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3200" smtClean="0"/>
              <a:t>Nội dung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Network</a:t>
            </a:r>
          </a:p>
          <a:p>
            <a:r>
              <a:rPr lang="en-US" smtClean="0"/>
              <a:t>Basic Network connection</a:t>
            </a:r>
          </a:p>
          <a:p>
            <a:r>
              <a:rPr lang="en-US" smtClean="0"/>
              <a:t>Thao tác với dữ liệu kiểu XML/JSON</a:t>
            </a:r>
          </a:p>
          <a:p>
            <a:r>
              <a:rPr lang="en-US" smtClean="0"/>
              <a:t>Thực hiện xử lý truyền/tải dữ liệu mạng với bằng Thread/AsyncTask.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3200" smtClean="0"/>
              <a:t>Network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Android kế thừa bộ thư viện HttpConnection của Apache để thể hiện các thao tác kết nối/truyền tải tài nguyên mạng. Ngoài ra Android cũng cho phép kết nối mạng thông qua giao diện xử lý hàm như gói thư viện của Java (Java Networking API - java.net package). 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Android cung cấp những lớp đối tượng chuyên biệt để xử lý các mẫu dữ liệu đặc biêt như chuẩn XML/JSON để chuyển hóa dữ liệu text thành các thể hiện đối tượng cụ thể. 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Ứng dụng có yêu cầu truyền/tải dữ liệu mạng nhất thiết phải đăng ký quyền "</a:t>
            </a:r>
            <a:r>
              <a:rPr lang="en-US" sz="2000" b="1" smtClean="0">
                <a:solidFill>
                  <a:srgbClr val="CC0000"/>
                </a:solidFill>
              </a:rPr>
              <a:t>android.permission.INTERNET</a:t>
            </a:r>
            <a:r>
              <a:rPr lang="en-US" sz="2000" smtClean="0"/>
              <a:t>" trong AndroidManifest file.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85800"/>
          </a:xfrm>
        </p:spPr>
        <p:txBody>
          <a:bodyPr/>
          <a:lstStyle/>
          <a:p>
            <a:pPr algn="r"/>
            <a:r>
              <a:rPr lang="en-US" smtClean="0"/>
              <a:t>Truy cập dữ liệu mạng cơ bản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Sử dụng lớp URL để định tuyến vị trí tài nguyên trong môi trường mạng theo cấu trúc địa chỉ. Ví dụ: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</a:t>
            </a:r>
            <a:r>
              <a:rPr lang="en-US" sz="1200" smtClean="0"/>
              <a:t>URL url =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smtClean="0"/>
              <a:t>	new</a:t>
            </a:r>
            <a:r>
              <a:rPr lang="en-US" sz="1200" smtClean="0"/>
              <a:t> URL("http://earthquake.usgs.gov/earthquakes/catalogs/1day-M2.5.xml");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smtClean="0"/>
          </a:p>
          <a:p>
            <a:pPr>
              <a:lnSpc>
                <a:spcPct val="80000"/>
              </a:lnSpc>
            </a:pPr>
            <a:r>
              <a:rPr lang="en-US" sz="2400" smtClean="0"/>
              <a:t>Sử dụng URLConnection để thực hiện kết nối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HttpURLConnection httpcon = (HttpURLConnection) url.openConnection();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int responseCode = httpcon.getResponseCode();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if (responseCode == HttpURLConnection.HTTP_OK)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	InputStream in = httpcon.getInputStream();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	int contentlength = httpcon.getContentLength();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	updateEarthQuackToBuffer(in, contentlength);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	refreshEarthQuakesFromBuffer(arrLQuake, arrAQuake);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	in.close();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smtClean="0"/>
              <a:t>httpcon.disconnect();</a:t>
            </a:r>
            <a:endParaRPr lang="en-US" sz="1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85800"/>
          </a:xfrm>
        </p:spPr>
        <p:txBody>
          <a:bodyPr/>
          <a:lstStyle/>
          <a:p>
            <a:pPr algn="r"/>
            <a:r>
              <a:rPr lang="en-US" smtClean="0"/>
              <a:t>Truy cập tài nguyên mạng cơ bản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Sử dụng bằng URI và HttpClient: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HttpClient client = new DefaultHttpClient();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URI uri = new URI(url);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HttpGet get = new HttpGet(uri);	        response = client.execute(get);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HttpEntity resEntity = response.getEntity();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String str = EntityUtils.toString(resEntity);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2800" smtClean="0"/>
              <a:t>Tiếp nhận dữ liệu từ InputStream – Text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Tiếp nhận dữ liệu dạng chuỗi “text/…”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StringBuffer sb = </a:t>
            </a:r>
            <a:r>
              <a:rPr lang="en-US" sz="1600" b="1" smtClean="0"/>
              <a:t>new</a:t>
            </a:r>
            <a:r>
              <a:rPr lang="en-US" sz="1600" smtClean="0"/>
              <a:t> StringBuffer();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String line = </a:t>
            </a:r>
            <a:r>
              <a:rPr lang="en-US" sz="1600" b="1" smtClean="0"/>
              <a:t>null</a:t>
            </a:r>
            <a:r>
              <a:rPr lang="en-US" sz="1600" smtClean="0"/>
              <a:t>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</a:t>
            </a:r>
            <a:r>
              <a:rPr lang="en-US" sz="1600" b="1" smtClean="0"/>
              <a:t>try</a:t>
            </a:r>
            <a:r>
              <a:rPr lang="en-US" sz="1600" smtClean="0"/>
              <a:t> {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InputStreamReader isr = </a:t>
            </a:r>
            <a:r>
              <a:rPr lang="en-US" sz="1600" b="1" smtClean="0"/>
              <a:t>new</a:t>
            </a:r>
            <a:r>
              <a:rPr lang="en-US" sz="1600" smtClean="0"/>
              <a:t> InputStreamReader( (InputStream)is 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    BufferedReader br = </a:t>
            </a:r>
            <a:r>
              <a:rPr lang="en-US" sz="1600" b="1" smtClean="0"/>
              <a:t>new</a:t>
            </a:r>
            <a:r>
              <a:rPr lang="en-US" sz="1600" smtClean="0"/>
              <a:t> BufferedReader(isr);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400" b="1" smtClean="0"/>
              <a:t>while</a:t>
            </a:r>
            <a:r>
              <a:rPr lang="en-US" sz="1400" smtClean="0"/>
              <a:t>((line = br.readLine()) != </a:t>
            </a:r>
            <a:r>
              <a:rPr lang="en-US" sz="1400" b="1" smtClean="0"/>
              <a:t>null</a:t>
            </a:r>
            <a:r>
              <a:rPr lang="en-US" sz="1400" smtClean="0"/>
              <a:t>) {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400" smtClean="0"/>
              <a:t>	   sb.append(line).append("\n");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400" smtClean="0"/>
              <a:t>}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} </a:t>
            </a:r>
            <a:r>
              <a:rPr lang="en-US" sz="1600" b="1" smtClean="0"/>
              <a:t>catch</a:t>
            </a:r>
            <a:r>
              <a:rPr lang="en-US" sz="1600" smtClean="0"/>
              <a:t> (IOException e) {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e.printStackTrace();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}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String </a:t>
            </a:r>
            <a:r>
              <a:rPr lang="en-US" sz="1600" u="sng" smtClean="0"/>
              <a:t>result</a:t>
            </a:r>
            <a:r>
              <a:rPr lang="en-US" sz="1600" smtClean="0"/>
              <a:t> = sb.toString();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2800" smtClean="0"/>
              <a:t>Tiếp nhận dữ liệu từ InputStream – Bitmap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Tiếp nhận dữ liệu dạng “image/..”</a:t>
            </a:r>
          </a:p>
          <a:p>
            <a:pPr lvl="1"/>
            <a:r>
              <a:rPr lang="en-US" sz="1600" smtClean="0"/>
              <a:t>BitmapDrawable abd = </a:t>
            </a:r>
            <a:r>
              <a:rPr lang="en-US" sz="1600" b="1" smtClean="0"/>
              <a:t>new</a:t>
            </a:r>
            <a:r>
              <a:rPr lang="en-US" sz="1600" smtClean="0"/>
              <a:t> BitmapDrawable( (InputStream)is );</a:t>
            </a:r>
          </a:p>
          <a:p>
            <a:pPr lvl="1">
              <a:buFontTx/>
              <a:buNone/>
            </a:pPr>
            <a:r>
              <a:rPr lang="en-US" sz="1600" smtClean="0"/>
              <a:t>	Bitmap </a:t>
            </a:r>
            <a:r>
              <a:rPr lang="en-US" sz="1600" u="sng" smtClean="0"/>
              <a:t>bitmap</a:t>
            </a:r>
            <a:r>
              <a:rPr lang="en-US" sz="1600" smtClean="0"/>
              <a:t> = abd.getBitmap();</a:t>
            </a:r>
          </a:p>
          <a:p>
            <a:pPr lvl="1"/>
            <a:endParaRPr lang="en-US" sz="1600" smtClean="0"/>
          </a:p>
          <a:p>
            <a:pPr lvl="1"/>
            <a:r>
              <a:rPr lang="en-US" sz="1600" smtClean="0"/>
              <a:t>Bitmap bitmap = BitmapFactory.decodeStream(is</a:t>
            </a:r>
            <a:r>
              <a:rPr lang="en-US" sz="1600" u="sng" smtClean="0"/>
              <a:t>)</a:t>
            </a:r>
            <a:r>
              <a:rPr lang="en-US" sz="1600" smtClean="0"/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85800"/>
          </a:xfrm>
        </p:spPr>
        <p:txBody>
          <a:bodyPr/>
          <a:lstStyle/>
          <a:p>
            <a:pPr algn="r"/>
            <a:r>
              <a:rPr lang="en-US" sz="2800" smtClean="0"/>
              <a:t>Tiếp nhận dữ liệu từ InputStream – byte[]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Tiếp nhận dữ liệu từ InputStream thành kiểu mảng bytes: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HttpClient httpclient = (HttpClient) </a:t>
            </a:r>
            <a:r>
              <a:rPr lang="en-US" sz="1800" b="1" smtClean="0"/>
              <a:t>new</a:t>
            </a:r>
            <a:r>
              <a:rPr lang="en-US" sz="1800" smtClean="0"/>
              <a:t> DefaultHttpClient();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HttpGet getobj = </a:t>
            </a:r>
            <a:r>
              <a:rPr lang="en-US" sz="1800" b="1" smtClean="0"/>
              <a:t>new</a:t>
            </a:r>
            <a:r>
              <a:rPr lang="en-US" sz="1800" smtClean="0"/>
              <a:t> HttpGet(strURL);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HttpResponse response;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response = httpclient.execute(getobj);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if</a:t>
            </a:r>
            <a:r>
              <a:rPr lang="en-US" sz="1800" smtClean="0"/>
              <a:t> (response.getStatusLine().getStatusCode() == 200) {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600" smtClean="0"/>
              <a:t>HttpEntity anEntity = response.getEntity();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600" smtClean="0"/>
              <a:t>InputStream in = anEntity.getContent();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600" b="1" smtClean="0"/>
              <a:t>int</a:t>
            </a:r>
            <a:r>
              <a:rPr lang="en-US" sz="1600" smtClean="0"/>
              <a:t>  bytesLength = (</a:t>
            </a:r>
            <a:r>
              <a:rPr lang="en-US" sz="1600" b="1" smtClean="0"/>
              <a:t>int</a:t>
            </a:r>
            <a:r>
              <a:rPr lang="en-US" sz="1600" smtClean="0"/>
              <a:t>) anEntity.getContentLength();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600" b="1" smtClean="0"/>
              <a:t>byte</a:t>
            </a:r>
            <a:r>
              <a:rPr lang="en-US" sz="1600" smtClean="0"/>
              <a:t>[] arBytes = </a:t>
            </a:r>
            <a:r>
              <a:rPr lang="en-US" sz="1600" b="1" smtClean="0"/>
              <a:t>new</a:t>
            </a:r>
            <a:r>
              <a:rPr lang="en-US" sz="1600" smtClean="0"/>
              <a:t> </a:t>
            </a:r>
            <a:r>
              <a:rPr lang="en-US" sz="1600" b="1" smtClean="0"/>
              <a:t>byte</a:t>
            </a:r>
            <a:r>
              <a:rPr lang="en-US" sz="1600" smtClean="0"/>
              <a:t>[bytesLength];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600" smtClean="0"/>
              <a:t>BufferedInputStream bis = </a:t>
            </a:r>
            <a:r>
              <a:rPr lang="en-US" sz="1600" b="1" smtClean="0"/>
              <a:t>new</a:t>
            </a:r>
            <a:r>
              <a:rPr lang="en-US" sz="1600" smtClean="0"/>
              <a:t> BufferedInputStream(in);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CC0000"/>
                </a:solidFill>
              </a:rPr>
              <a:t>bis.read(arBytes, 0, bytesLength);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600" smtClean="0"/>
              <a:t>//..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533400"/>
          </a:xfrm>
        </p:spPr>
        <p:txBody>
          <a:bodyPr/>
          <a:lstStyle/>
          <a:p>
            <a:pPr algn="r"/>
            <a:r>
              <a:rPr lang="en-US" sz="3200" smtClean="0"/>
              <a:t>Xử lý với dữ liệu “text/xml”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 smtClean="0"/>
              <a:t>XML = eXtensible Markup Language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&lt;?xml version="1.0"?&gt;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	&lt;feed xmlns="http://www.w3.org/2005/Atom" xmlns:georss="http://www.georss.org/georss"&gt;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  	&lt;updated&gt;2011-11-04T08:12:13Z&lt;/updated&gt;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  	&lt;title&gt;USGS M 2.5+ Earthquakes&lt;/title&gt;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  	&lt;subtitle&gt;Real-time, worldwide earthquake list for the past day&lt;/subtitle&gt;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  	&lt;link rel="self" href="http://earthquake.usgs.gov/earthquakes/catalogs/1day-M2.5.xml"/&gt;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  	&lt;link href="http://earthquake.usgs.gov/earthquakes/"/&gt;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  	&lt;author&gt;&lt;name&gt;U.S. Geological Survey&lt;/name&gt;&lt;/author&gt;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40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  	&lt;entry&gt;&lt;id&gt;b0006iti&lt;/id&gt;&lt;title&gt;M 4.9, Hindu Kush region, Afghanistan&lt;/title&gt;&lt;/entry&gt;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 	 &lt;entry&gt;&lt;id&gt;10348204&lt;/id&gt;&lt;title&gt;M 2.6, Kenai Peninsula, Alaska&lt;/title&gt;&lt;&lt;/entry&gt;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  	&lt;entry&gt;&lt;id&gt;b0006irn&lt;/id&gt;&lt;title&gt;M 5.1, near the south coast of Honshu, Japan&lt;/title&gt;&lt;/entry&gt;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smtClean="0"/>
              <a:t>&lt;/feed&gt;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1825</TotalTime>
  <Words>758</Words>
  <Application>Microsoft Office PowerPoint</Application>
  <PresentationFormat>On-screen Show (4:3)</PresentationFormat>
  <Paragraphs>146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Wingdings</vt:lpstr>
      <vt:lpstr>Times New Roman</vt:lpstr>
      <vt:lpstr>Capsules</vt:lpstr>
      <vt:lpstr>Capsules</vt:lpstr>
      <vt:lpstr>Lập trình trên Android Phần 6– Networking</vt:lpstr>
      <vt:lpstr>Nội dung</vt:lpstr>
      <vt:lpstr>Network</vt:lpstr>
      <vt:lpstr>Truy cập dữ liệu mạng cơ bản</vt:lpstr>
      <vt:lpstr>Truy cập tài nguyên mạng cơ bản</vt:lpstr>
      <vt:lpstr>Tiếp nhận dữ liệu từ InputStream – Text</vt:lpstr>
      <vt:lpstr>Tiếp nhận dữ liệu từ InputStream – Bitmap</vt:lpstr>
      <vt:lpstr>Tiếp nhận dữ liệu từ InputStream – byte[]</vt:lpstr>
      <vt:lpstr>Xử lý với dữ liệu “text/xml”</vt:lpstr>
      <vt:lpstr>Thao tác với cấu trúc XML</vt:lpstr>
      <vt:lpstr>Xử lý với dữ liệu “text/json”</vt:lpstr>
      <vt:lpstr>Thao tác XML với JSONObject</vt:lpstr>
      <vt:lpstr>Xử lý nhận dữ liệu với Thread</vt:lpstr>
      <vt:lpstr>Xử lý nhận dữ liệu với AsyncTask</vt:lpstr>
      <vt:lpstr>Xử lý nhận dữ liệu với AsyncTask</vt:lpstr>
      <vt:lpstr>Hỏi/Đáp + Bài thực hành</vt:lpstr>
    </vt:vector>
  </TitlesOfParts>
  <Company>gcsvn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Những Ứng dụng Android sẽ làm thay đổi bạn như thế nào?</dc:title>
  <dc:creator>gcsadmin</dc:creator>
  <cp:lastModifiedBy>gcsadmin</cp:lastModifiedBy>
  <cp:revision>598</cp:revision>
  <dcterms:created xsi:type="dcterms:W3CDTF">2011-09-19T03:36:25Z</dcterms:created>
  <dcterms:modified xsi:type="dcterms:W3CDTF">2011-11-04T09:49:46Z</dcterms:modified>
</cp:coreProperties>
</file>