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56" r:id="rId2"/>
    <p:sldId id="299" r:id="rId3"/>
    <p:sldId id="300" r:id="rId4"/>
    <p:sldId id="301" r:id="rId5"/>
    <p:sldId id="309" r:id="rId6"/>
    <p:sldId id="302" r:id="rId7"/>
    <p:sldId id="303" r:id="rId8"/>
    <p:sldId id="304" r:id="rId9"/>
    <p:sldId id="305" r:id="rId10"/>
    <p:sldId id="306" r:id="rId11"/>
    <p:sldId id="307" r:id="rId12"/>
    <p:sldId id="308" r:id="rId13"/>
    <p:sldId id="25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86356" autoAdjust="0"/>
  </p:normalViewPr>
  <p:slideViewPr>
    <p:cSldViewPr>
      <p:cViewPr>
        <p:scale>
          <a:sx n="66" d="100"/>
          <a:sy n="66" d="100"/>
        </p:scale>
        <p:origin x="-9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DCE1-BA0D-4364-958F-2B3A58E5381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5A74F9-E4F3-414B-9112-6230C7BA5D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C63F88E2-39BB-48AA-BBBA-9D8A020D1166}"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spcBef>
                <a:spcPct val="0"/>
              </a:spcBef>
            </a:pP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24DF6CE-7D68-40B4-AAEE-241AB9760D43}" type="slidenum">
              <a:rPr lang="en-US" sz="1200">
                <a:latin typeface="Calibri" pitchFamily="34" charset="0"/>
              </a:rPr>
              <a:pPr algn="r"/>
              <a:t>11</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spcBef>
                <a:spcPct val="0"/>
              </a:spcBef>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FC11B4-F263-45C8-BFF7-2184F7958B02}"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a:spcBef>
                <a:spcPct val="0"/>
              </a:spcBef>
            </a:pPr>
            <a:endParaRPr lang="en-US" smtClean="0"/>
          </a:p>
        </p:txBody>
      </p:sp>
      <p:sp>
        <p:nvSpPr>
          <p:cNvPr id="481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103DE3E-3C1F-467F-8E04-63C8A6396538}" type="slidenum">
              <a:rPr lang="en-US" sz="1200">
                <a:latin typeface="Calibri" pitchFamily="34" charset="0"/>
              </a:rPr>
              <a:pPr algn="r"/>
              <a:t>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a:spcBef>
                <a:spcPct val="0"/>
              </a:spcBef>
            </a:pPr>
            <a:endParaRPr lang="en-US" smtClean="0"/>
          </a:p>
        </p:txBody>
      </p:sp>
      <p:sp>
        <p:nvSpPr>
          <p:cNvPr id="50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818B3A-37B2-4D15-8CCB-13167541E54D}" type="slidenum">
              <a:rPr lang="en-US" sz="1200">
                <a:latin typeface="Calibri" pitchFamily="34" charset="0"/>
              </a:rPr>
              <a:pPr algn="r"/>
              <a:t>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a:spcBef>
                <a:spcPct val="0"/>
              </a:spcBef>
            </a:pPr>
            <a:endParaRPr lang="en-US" smtClean="0"/>
          </a:p>
        </p:txBody>
      </p:sp>
      <p:sp>
        <p:nvSpPr>
          <p:cNvPr id="522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EB30872-6B6F-4A64-BD9F-3F1E039FBADF}"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a:spcBef>
                <a:spcPct val="0"/>
              </a:spcBef>
            </a:pPr>
            <a:endParaRPr lang="en-US" smtClean="0"/>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C1E4AAA-5F97-4FAD-B4A2-BF25C772EDE9}"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a:spcBef>
                <a:spcPct val="0"/>
              </a:spcBef>
            </a:pPr>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977811A-2E53-4678-BB7C-F25B54113D15}"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a:spcBef>
                <a:spcPct val="0"/>
              </a:spcBef>
            </a:pPr>
            <a:endParaRPr lang="en-US" smtClean="0"/>
          </a:p>
        </p:txBody>
      </p:sp>
      <p:sp>
        <p:nvSpPr>
          <p:cNvPr id="583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2547C6D-1912-47EA-9CCF-C3BDA478B231}" type="slidenum">
              <a:rPr lang="en-US" sz="1200">
                <a:latin typeface="Calibri" pitchFamily="34" charset="0"/>
              </a:rPr>
              <a:pPr algn="r"/>
              <a:t>8</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8CDF17-0CAF-478E-925D-B5533D6112ED}" type="slidenum">
              <a:rPr lang="en-US" sz="1200">
                <a:latin typeface="Calibri" pitchFamily="34" charset="0"/>
              </a:rPr>
              <a:pPr algn="r"/>
              <a:t>9</a:t>
            </a:fld>
            <a:endParaRPr 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spcBef>
                <a:spcPct val="0"/>
              </a:spcBef>
            </a:pPr>
            <a:endParaRPr lang="en-US" smtClean="0"/>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21E7112-3E87-46C4-9E53-418DBF2582A4}" type="slidenum">
              <a:rPr lang="en-US" sz="1200">
                <a:latin typeface="Calibri" pitchFamily="34" charset="0"/>
              </a:rPr>
              <a:pPr algn="r"/>
              <a:t>10</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23908E73-5879-4EF5-99B0-BE2C41C522E9}" type="datetime1">
              <a:rPr lang="vi-VN"/>
              <a:pPr>
                <a:defRPr/>
              </a:pPr>
              <a:t>28/10/2011</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65BDAD6-332B-4ADD-9636-D1967608DDF1}" type="datetime1">
              <a:rPr lang="vi-VN"/>
              <a:pPr>
                <a:defRPr/>
              </a:pPr>
              <a:t>28/10/2011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D47D914A-9BD0-4E9B-9825-B8EF5B29E6E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263EA681-4478-4239-B5E7-4A38D0256322}" type="datetime1">
              <a:rPr lang="vi-VN"/>
              <a:pPr>
                <a:defRPr/>
              </a:pPr>
              <a:t>28/10/2011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C8547FEA-F617-44B1-956E-4ED2EBDB661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9F98947-9660-44C5-8D3E-B6552AE8E212}" type="datetime1">
              <a:rPr lang="vi-VN"/>
              <a:pPr>
                <a:defRPr/>
              </a:pPr>
              <a:t>28/10/2011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E8313468-B41F-492F-88EF-1943B06332E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915F1C8-2D4A-43E0-9700-44FE28206A30}" type="datetime1">
              <a:rPr lang="vi-VN"/>
              <a:pPr>
                <a:defRPr/>
              </a:pPr>
              <a:t>28/10/2011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67B4E093-8857-4ED2-A487-BBD9B0EC3A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23BB215E-4313-4F45-BB74-FD8119B49A6E}" type="datetime1">
              <a:rPr lang="vi-VN"/>
              <a:pPr>
                <a:defRPr/>
              </a:pPr>
              <a:t>28/10/2011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7C732466-3318-4F02-9AE0-9F994F2810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4536A629-D10B-46DF-BE7C-7E6117C61AA7}" type="datetime1">
              <a:rPr lang="vi-VN"/>
              <a:pPr>
                <a:defRPr/>
              </a:pPr>
              <a:t>28/10/2011</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5C962E0D-B3A8-413D-8BFE-67714522ABC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E8B4CE14-BC60-4000-99D8-D98F9EE48335}" type="datetime1">
              <a:rPr lang="vi-VN"/>
              <a:pPr>
                <a:defRPr/>
              </a:pPr>
              <a:t>28/10/2011</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DD165254-8AE6-4067-8664-3C70C9D127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0E7DC6E-65E7-46C7-BDC6-CA8FE50C906B}" type="datetime1">
              <a:rPr lang="vi-VN"/>
              <a:pPr>
                <a:defRPr/>
              </a:pPr>
              <a:t>28/10/2011</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EB03FA2F-7660-407E-B1D4-C1663A3E9E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D9F02067-62F8-40BA-AF3D-0723C880556E}" type="datetime1">
              <a:rPr lang="vi-VN"/>
              <a:pPr>
                <a:defRPr/>
              </a:pPr>
              <a:t>28/10/2011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44FD9904-CCAF-4E3A-93F6-3DA75F4484C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460B8E0B-FD2B-4B6F-9351-97671C9B9D9B}" type="datetime1">
              <a:rPr lang="vi-VN"/>
              <a:pPr>
                <a:defRPr/>
              </a:pPr>
              <a:t>28/10/2011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CAA236C6-CFD0-471A-B8DA-D92B419E05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79463E1D-AA08-405E-A03C-F14F1F1A7AA0}" type="datetime1">
              <a:rPr lang="vi-VN"/>
              <a:pPr>
                <a:defRPr/>
              </a:pPr>
              <a:t>28/10/2011</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AC1D2156-6548-4604-B2B7-AE92F203E0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developer.android.com/reference/android/content/Context.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content/Context.html#registerReceiver%28android.content.BroadcastReceiver,%20android.content.IntentFilter%29"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Grp="1" noChangeArrowheads="1"/>
          </p:cNvSpPr>
          <p:nvPr>
            <p:ph type="dt" sz="quarter" idx="10"/>
          </p:nvPr>
        </p:nvSpPr>
        <p:spPr>
          <a:noFill/>
        </p:spPr>
        <p:txBody>
          <a:bodyPr/>
          <a:lstStyle/>
          <a:p>
            <a:fld id="{32F63EF2-E982-4625-82ED-34E196E25403}" type="datetime1">
              <a:rPr lang="vi-VN" smtClean="0"/>
              <a:pPr/>
              <a:t>28/10/2011</a:t>
            </a:fld>
            <a:endParaRPr lang="en-US" smtClean="0"/>
          </a:p>
        </p:txBody>
      </p:sp>
      <p:sp>
        <p:nvSpPr>
          <p:cNvPr id="15362" name="Rectangle 10"/>
          <p:cNvSpPr>
            <a:spLocks noGrp="1" noChangeArrowheads="1"/>
          </p:cNvSpPr>
          <p:nvPr>
            <p:ph type="ftr" sz="quarter" idx="11"/>
          </p:nvPr>
        </p:nvSpPr>
        <p:spPr>
          <a:noFill/>
        </p:spPr>
        <p:txBody>
          <a:bodyPr/>
          <a:lstStyle/>
          <a:p>
            <a:r>
              <a:rPr lang="en-US" smtClean="0"/>
              <a:t>Trung Tâm Tin Học - ĐH KHTN         ĐH QG TP.HCM</a:t>
            </a:r>
          </a:p>
        </p:txBody>
      </p:sp>
      <p:sp>
        <p:nvSpPr>
          <p:cNvPr id="15363" name="Rectangle 11"/>
          <p:cNvSpPr>
            <a:spLocks noGrp="1" noChangeArrowheads="1"/>
          </p:cNvSpPr>
          <p:nvPr>
            <p:ph type="sldNum" sz="quarter" idx="4294967295"/>
          </p:nvPr>
        </p:nvSpPr>
        <p:spPr>
          <a:xfrm>
            <a:off x="76200" y="6248400"/>
            <a:ext cx="587375" cy="488950"/>
          </a:xfrm>
          <a:noFill/>
        </p:spPr>
        <p:txBody>
          <a:bodyPr/>
          <a:lstStyle/>
          <a:p>
            <a:fld id="{8F64A961-1396-44BC-B0C7-9D592249A686}" type="slidenum">
              <a:rPr lang="en-US" smtClean="0"/>
              <a:pPr/>
              <a:t>1</a:t>
            </a:fld>
            <a:endParaRPr lang="en-US" smtClean="0"/>
          </a:p>
        </p:txBody>
      </p:sp>
      <p:sp>
        <p:nvSpPr>
          <p:cNvPr id="15364" name="AutoShape 2"/>
          <p:cNvSpPr>
            <a:spLocks noGrp="1" noChangeArrowheads="1"/>
          </p:cNvSpPr>
          <p:nvPr>
            <p:ph type="ctrTitle"/>
          </p:nvPr>
        </p:nvSpPr>
        <p:spPr/>
        <p:txBody>
          <a:bodyPr/>
          <a:lstStyle/>
          <a:p>
            <a:pPr algn="r" eaLnBrk="1" hangingPunct="1"/>
            <a:r>
              <a:rPr lang="en-US" sz="3200" smtClean="0"/>
              <a:t>Lập trình trên Android</a:t>
            </a:r>
            <a:br>
              <a:rPr lang="en-US" sz="3200" smtClean="0"/>
            </a:br>
            <a:r>
              <a:rPr lang="en-US" sz="3200" smtClean="0"/>
              <a:t>Phần 6– </a:t>
            </a:r>
            <a:r>
              <a:rPr lang="en-US" sz="3200" smtClean="0">
                <a:solidFill>
                  <a:schemeClr val="tx2"/>
                </a:solidFill>
              </a:rPr>
              <a:t>Service, BroadcastReceiver</a:t>
            </a:r>
          </a:p>
        </p:txBody>
      </p:sp>
      <p:sp>
        <p:nvSpPr>
          <p:cNvPr id="15365"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6"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7" name="Rectangle 7"/>
          <p:cNvSpPr>
            <a:spLocks noChangeArrowheads="1"/>
          </p:cNvSpPr>
          <p:nvPr/>
        </p:nvSpPr>
        <p:spPr bwMode="auto">
          <a:xfrm>
            <a:off x="4495800" y="5181600"/>
            <a:ext cx="4038600" cy="517525"/>
          </a:xfrm>
          <a:prstGeom prst="rect">
            <a:avLst/>
          </a:prstGeom>
          <a:noFill/>
          <a:ln w="9525">
            <a:noFill/>
            <a:miter lim="800000"/>
            <a:headEnd/>
            <a:tailEnd/>
          </a:ln>
        </p:spPr>
        <p:txBody>
          <a:bodyPr>
            <a:spAutoFit/>
          </a:bodyPr>
          <a:lstStyle/>
          <a:p>
            <a:r>
              <a:rPr lang="en-US" sz="1400"/>
              <a:t>http://t3hand.googlecode.com/svn/trunk/lessions/Android_Par06_Services.pptx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762000" y="762000"/>
            <a:ext cx="7924800" cy="639763"/>
          </a:xfrm>
        </p:spPr>
        <p:txBody>
          <a:bodyPr anchor="ctr"/>
          <a:lstStyle/>
          <a:p>
            <a:pPr algn="r"/>
            <a:r>
              <a:rPr lang="en-US" sz="2400" smtClean="0"/>
              <a:t>Broadcast Receiver</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10/28/2011</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endParaRPr lang="en-US"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9FCFE1E-2C0C-4703-AEEA-08563288FCBA}"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
        <p:nvSpPr>
          <p:cNvPr id="61446" name="Content Placeholder 7"/>
          <p:cNvSpPr>
            <a:spLocks noGrp="1"/>
          </p:cNvSpPr>
          <p:nvPr>
            <p:ph idx="4294967295"/>
          </p:nvPr>
        </p:nvSpPr>
        <p:spPr>
          <a:xfrm>
            <a:off x="457200" y="2286000"/>
            <a:ext cx="8229600" cy="3840163"/>
          </a:xfrm>
        </p:spPr>
        <p:txBody>
          <a:bodyPr/>
          <a:lstStyle/>
          <a:p>
            <a:pPr marL="457200" indent="-457200"/>
            <a:r>
              <a:rPr lang="en-US" sz="2000" smtClean="0"/>
              <a:t>Vòng đời của Broadcast Receiver</a:t>
            </a:r>
          </a:p>
          <a:p>
            <a:pPr marL="457200" indent="-457200">
              <a:buFont typeface="Wingdings" pitchFamily="2" charset="2"/>
              <a:buNone/>
            </a:pPr>
            <a:r>
              <a:rPr lang="en-US" sz="2000" smtClean="0"/>
              <a:t>Broadcast chỉ hoạt động khi onReceive() được gọi, và</a:t>
            </a:r>
          </a:p>
          <a:p>
            <a:pPr marL="457200" indent="-457200">
              <a:buFont typeface="Wingdings" pitchFamily="2" charset="2"/>
              <a:buNone/>
            </a:pPr>
            <a:r>
              <a:rPr lang="en-US" sz="2000" smtClean="0"/>
              <a:t>khi kết thúc hàm này, thì broadcast đã hoàn thành và không còn </a:t>
            </a:r>
          </a:p>
          <a:p>
            <a:pPr marL="457200" indent="-457200">
              <a:buFont typeface="Wingdings" pitchFamily="2" charset="2"/>
              <a:buNone/>
            </a:pPr>
            <a:r>
              <a:rPr lang="en-US" sz="2000" smtClean="0"/>
              <a:t>hoạt động nữa.</a:t>
            </a:r>
          </a:p>
          <a:p>
            <a:pPr marL="457200" indent="-457200"/>
            <a:r>
              <a:rPr lang="en-US" sz="2000" smtClean="0"/>
              <a:t>Sự cung cấp quyền</a:t>
            </a:r>
          </a:p>
          <a:p>
            <a:pPr marL="457200" indent="-457200">
              <a:buFont typeface="Wingdings" pitchFamily="2" charset="2"/>
              <a:buNone/>
            </a:pPr>
            <a:r>
              <a:rPr lang="en-US" sz="2000" smtClean="0"/>
              <a:t>Chỉ Broadcast receiver được cung cấp quyền mới có thể nhận </a:t>
            </a:r>
          </a:p>
          <a:p>
            <a:pPr marL="457200" indent="-457200">
              <a:buFont typeface="Wingdings" pitchFamily="2" charset="2"/>
              <a:buNone/>
            </a:pPr>
            <a:r>
              <a:rPr lang="en-US" sz="2000" smtClean="0"/>
              <a:t>những intent được các ứng dụng/Android gửi đi.</a:t>
            </a:r>
          </a:p>
          <a:p>
            <a:pPr marL="457200" indent="-457200">
              <a:buFont typeface="Wingdings" pitchFamily="2" charset="2"/>
              <a:buNone/>
            </a:pPr>
            <a:endParaRPr lang="en-US"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762000" y="762000"/>
            <a:ext cx="7924800" cy="639763"/>
          </a:xfrm>
        </p:spPr>
        <p:txBody>
          <a:bodyPr anchor="ctr"/>
          <a:lstStyle/>
          <a:p>
            <a:pPr algn="r"/>
            <a:r>
              <a:rPr lang="en-US" sz="2400" smtClean="0"/>
              <a:t>Broadcast Receiver</a:t>
            </a:r>
          </a:p>
        </p:txBody>
      </p:sp>
      <p:sp>
        <p:nvSpPr>
          <p:cNvPr id="8" name="Content Placeholder 7"/>
          <p:cNvSpPr>
            <a:spLocks noGrp="1"/>
          </p:cNvSpPr>
          <p:nvPr>
            <p:ph idx="4294967295"/>
          </p:nvPr>
        </p:nvSpPr>
        <p:spPr>
          <a:xfrm>
            <a:off x="457200" y="2362200"/>
            <a:ext cx="8229600" cy="3763963"/>
          </a:xfrm>
        </p:spPr>
        <p:txBody>
          <a:bodyPr>
            <a:normAutofit/>
          </a:bodyPr>
          <a:lstStyle/>
          <a:p>
            <a:pPr marL="457200" indent="-457200"/>
            <a:r>
              <a:rPr lang="en-US" sz="2000" smtClean="0"/>
              <a:t>Ví dụ về Broadcast Receiver </a:t>
            </a:r>
          </a:p>
          <a:p>
            <a:pPr marL="457200" indent="-457200">
              <a:buFont typeface="Wingdings" pitchFamily="2" charset="2"/>
              <a:buChar char="q"/>
            </a:pPr>
            <a:r>
              <a:rPr lang="en-US" sz="2000" smtClean="0"/>
              <a:t>Intent được gửi đi </a:t>
            </a:r>
          </a:p>
          <a:p>
            <a:pPr marL="457200" indent="-457200">
              <a:buFont typeface="Wingdings" pitchFamily="2" charset="2"/>
              <a:buNone/>
            </a:pPr>
            <a:r>
              <a:rPr lang="en-US" sz="2000" smtClean="0"/>
              <a:t> 	Intent intent = </a:t>
            </a:r>
            <a:r>
              <a:rPr lang="en-US" sz="2000" b="1" smtClean="0"/>
              <a:t>new Intent(</a:t>
            </a:r>
            <a:r>
              <a:rPr lang="en-US" sz="2000" b="1" i="1" smtClean="0"/>
              <a:t>NEW_INTENT_ACTION);</a:t>
            </a:r>
          </a:p>
          <a:p>
            <a:pPr lvl="1">
              <a:buFontTx/>
              <a:buNone/>
            </a:pPr>
            <a:r>
              <a:rPr lang="en-US" sz="1800" smtClean="0"/>
              <a:t>  intent.putExtra("date", quake.getDate().getTime());</a:t>
            </a:r>
          </a:p>
          <a:p>
            <a:pPr lvl="1">
              <a:buFontTx/>
              <a:buNone/>
            </a:pPr>
            <a:r>
              <a:rPr lang="en-US" sz="1800" smtClean="0"/>
              <a:t>  intent.putExtra("details", quake.getDetails());</a:t>
            </a:r>
          </a:p>
          <a:p>
            <a:pPr lvl="1">
              <a:buFontTx/>
              <a:buNone/>
            </a:pPr>
            <a:r>
              <a:rPr lang="en-US" sz="1800" smtClean="0"/>
              <a:t>  intent.putExtra("longitude", quake.getLocation().getLongitude());</a:t>
            </a:r>
          </a:p>
          <a:p>
            <a:pPr lvl="1">
              <a:buFontTx/>
              <a:buNone/>
            </a:pPr>
            <a:r>
              <a:rPr lang="en-US" sz="1800" smtClean="0"/>
              <a:t>  intent.putExtra("latitude", quake.getLocation().getLatitude());</a:t>
            </a:r>
          </a:p>
          <a:p>
            <a:pPr lvl="1">
              <a:buFontTx/>
              <a:buNone/>
            </a:pPr>
            <a:r>
              <a:rPr lang="en-US" sz="1800" smtClean="0"/>
              <a:t>  intent.putExtra("magnitude", quake.getMagnitude());</a:t>
            </a:r>
          </a:p>
          <a:p>
            <a:pPr marL="457200" indent="-457200">
              <a:buFont typeface="Wingdings" pitchFamily="2" charset="2"/>
              <a:buNone/>
            </a:pPr>
            <a:endParaRPr lang="en-US" sz="2000" smtClean="0"/>
          </a:p>
          <a:p>
            <a:pPr marL="457200" indent="-457200">
              <a:buFont typeface="Wingdings" pitchFamily="2" charset="2"/>
              <a:buNone/>
            </a:pPr>
            <a:r>
              <a:rPr lang="en-US" sz="2000" smtClean="0"/>
              <a:t>  	sendBroadcast(intent);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762000" y="762000"/>
            <a:ext cx="7924800" cy="639763"/>
          </a:xfrm>
        </p:spPr>
        <p:txBody>
          <a:bodyPr anchor="ctr"/>
          <a:lstStyle/>
          <a:p>
            <a:pPr algn="r"/>
            <a:r>
              <a:rPr lang="en-US" sz="2400" smtClean="0"/>
              <a:t>Broadcast Receiver</a:t>
            </a:r>
          </a:p>
        </p:txBody>
      </p:sp>
      <p:sp>
        <p:nvSpPr>
          <p:cNvPr id="8" name="Content Placeholder 7"/>
          <p:cNvSpPr>
            <a:spLocks noGrp="1"/>
          </p:cNvSpPr>
          <p:nvPr>
            <p:ph idx="4294967295"/>
          </p:nvPr>
        </p:nvSpPr>
        <p:spPr>
          <a:xfrm>
            <a:off x="457200" y="2286000"/>
            <a:ext cx="8229600" cy="3840163"/>
          </a:xfrm>
        </p:spPr>
        <p:txBody>
          <a:bodyPr>
            <a:normAutofit/>
          </a:bodyPr>
          <a:lstStyle/>
          <a:p>
            <a:pPr marL="457200" indent="-457200">
              <a:lnSpc>
                <a:spcPct val="80000"/>
              </a:lnSpc>
            </a:pPr>
            <a:r>
              <a:rPr lang="en-US" sz="1800" smtClean="0"/>
              <a:t>Ví dụ về Broadcast Receiver </a:t>
            </a:r>
          </a:p>
          <a:p>
            <a:pPr marL="457200" indent="-457200">
              <a:lnSpc>
                <a:spcPct val="80000"/>
              </a:lnSpc>
              <a:buFont typeface="Wingdings" pitchFamily="2" charset="2"/>
              <a:buChar char="q"/>
            </a:pPr>
            <a:r>
              <a:rPr lang="en-US" sz="1800" smtClean="0"/>
              <a:t>Tạo một Broadcast Receiver </a:t>
            </a:r>
          </a:p>
          <a:p>
            <a:pPr marL="457200" indent="-457200">
              <a:lnSpc>
                <a:spcPct val="80000"/>
              </a:lnSpc>
              <a:buFont typeface="Wingdings" pitchFamily="2" charset="2"/>
              <a:buNone/>
            </a:pPr>
            <a:r>
              <a:rPr lang="en-US" sz="1800" smtClean="0"/>
              <a:t> </a:t>
            </a:r>
            <a:r>
              <a:rPr lang="en-US" sz="1800" b="1" smtClean="0"/>
              <a:t>public class Custom_Broadcast extends BroadcastReceiver {</a:t>
            </a:r>
          </a:p>
          <a:p>
            <a:pPr marL="457200" indent="-457200">
              <a:lnSpc>
                <a:spcPct val="80000"/>
              </a:lnSpc>
              <a:buFont typeface="Wingdings" pitchFamily="2" charset="2"/>
              <a:buNone/>
            </a:pPr>
            <a:r>
              <a:rPr lang="en-US" sz="1800" smtClean="0"/>
              <a:t>    @Override</a:t>
            </a:r>
          </a:p>
          <a:p>
            <a:pPr marL="457200" indent="-457200">
              <a:lnSpc>
                <a:spcPct val="80000"/>
              </a:lnSpc>
              <a:buFont typeface="Wingdings" pitchFamily="2" charset="2"/>
              <a:buNone/>
            </a:pPr>
            <a:r>
              <a:rPr lang="en-US" sz="1800" smtClean="0"/>
              <a:t>    </a:t>
            </a:r>
            <a:r>
              <a:rPr lang="en-US" sz="1800" b="1" smtClean="0"/>
              <a:t>public void onReceive(Context context, Intent intent) {</a:t>
            </a:r>
          </a:p>
          <a:p>
            <a:pPr marL="457200" indent="-457200">
              <a:lnSpc>
                <a:spcPct val="80000"/>
              </a:lnSpc>
              <a:buFont typeface="Wingdings" pitchFamily="2" charset="2"/>
              <a:buNone/>
            </a:pPr>
            <a:r>
              <a:rPr lang="en-US" sz="1800" b="1" smtClean="0"/>
              <a:t>	//To do thing</a:t>
            </a:r>
          </a:p>
          <a:p>
            <a:pPr marL="457200" indent="-457200">
              <a:lnSpc>
                <a:spcPct val="80000"/>
              </a:lnSpc>
              <a:buFont typeface="Wingdings" pitchFamily="2" charset="2"/>
              <a:buNone/>
            </a:pPr>
            <a:r>
              <a:rPr lang="en-US" sz="1800" smtClean="0"/>
              <a:t>	</a:t>
            </a:r>
            <a:r>
              <a:rPr lang="en-US" sz="1800" b="1" smtClean="0"/>
              <a:t>}</a:t>
            </a:r>
          </a:p>
          <a:p>
            <a:pPr marL="457200" indent="-457200">
              <a:lnSpc>
                <a:spcPct val="80000"/>
              </a:lnSpc>
              <a:buFont typeface="Wingdings" pitchFamily="2" charset="2"/>
              <a:buNone/>
            </a:pPr>
            <a:r>
              <a:rPr lang="en-US" sz="1800" b="1" smtClean="0"/>
              <a:t>  }</a:t>
            </a:r>
          </a:p>
          <a:p>
            <a:pPr marL="457200" indent="-457200">
              <a:lnSpc>
                <a:spcPct val="80000"/>
              </a:lnSpc>
              <a:buFont typeface="Wingdings" pitchFamily="2" charset="2"/>
              <a:buChar char="q"/>
            </a:pPr>
            <a:r>
              <a:rPr lang="en-US" sz="1800" smtClean="0"/>
              <a:t>Đăng kí Broadcast này trong ứng dụng</a:t>
            </a:r>
          </a:p>
          <a:p>
            <a:pPr marL="457200" indent="-457200">
              <a:lnSpc>
                <a:spcPct val="80000"/>
              </a:lnSpc>
              <a:buFont typeface="Wingdings" pitchFamily="2" charset="2"/>
              <a:buNone/>
            </a:pPr>
            <a:r>
              <a:rPr lang="en-US" sz="1800" smtClean="0"/>
              <a:t> IntentFilter filter = </a:t>
            </a:r>
            <a:r>
              <a:rPr lang="en-US" sz="1800" b="1" smtClean="0"/>
              <a:t>new IntentFilter(</a:t>
            </a:r>
            <a:r>
              <a:rPr lang="en-US" sz="1800" b="1" i="1" smtClean="0"/>
              <a:t>NEW_INTENT_ACTION);</a:t>
            </a:r>
          </a:p>
          <a:p>
            <a:pPr marL="457200" indent="-457200">
              <a:lnSpc>
                <a:spcPct val="80000"/>
              </a:lnSpc>
              <a:buFont typeface="Wingdings" pitchFamily="2" charset="2"/>
              <a:buNone/>
            </a:pPr>
            <a:r>
              <a:rPr lang="en-US" sz="1800" smtClean="0"/>
              <a:t>    receiver = </a:t>
            </a:r>
            <a:r>
              <a:rPr lang="en-US" sz="1800" b="1" smtClean="0"/>
              <a:t>new Custom_Broadcast();</a:t>
            </a:r>
          </a:p>
          <a:p>
            <a:pPr marL="457200" indent="-457200">
              <a:lnSpc>
                <a:spcPct val="80000"/>
              </a:lnSpc>
              <a:buFont typeface="Wingdings" pitchFamily="2" charset="2"/>
              <a:buNone/>
            </a:pPr>
            <a:r>
              <a:rPr lang="en-US" sz="1800" smtClean="0"/>
              <a:t>    registerReceiver(receiver, filter);</a:t>
            </a:r>
          </a:p>
          <a:p>
            <a:pPr marL="457200" indent="-457200">
              <a:lnSpc>
                <a:spcPct val="80000"/>
              </a:lnSpc>
              <a:buFont typeface="Wingdings" pitchFamily="2" charset="2"/>
              <a:buChar char="q"/>
            </a:pPr>
            <a:r>
              <a:rPr lang="en-US" sz="1800" smtClean="0"/>
              <a:t>Hủy đăng ký cho Broadcast này</a:t>
            </a:r>
          </a:p>
          <a:p>
            <a:pPr marL="857250" lvl="1" indent="-457200">
              <a:lnSpc>
                <a:spcPct val="80000"/>
              </a:lnSpc>
              <a:buFontTx/>
              <a:buNone/>
            </a:pPr>
            <a:r>
              <a:rPr lang="en-US" sz="1800" b="1" smtClean="0"/>
              <a:t>unregisterReceiver(receiver);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p:spPr>
        <p:txBody>
          <a:bodyPr/>
          <a:lstStyle/>
          <a:p>
            <a:fld id="{F62C934F-68F0-4866-ACE8-7A89C4A3E6CD}" type="datetime1">
              <a:rPr lang="vi-VN" smtClean="0"/>
              <a:pPr/>
              <a:t>28/10/2011</a:t>
            </a:fld>
            <a:endParaRPr lang="en-US" smtClean="0"/>
          </a:p>
        </p:txBody>
      </p:sp>
      <p:sp>
        <p:nvSpPr>
          <p:cNvPr id="44034" name="Footer Placeholder 4"/>
          <p:cNvSpPr>
            <a:spLocks noGrp="1"/>
          </p:cNvSpPr>
          <p:nvPr>
            <p:ph type="ftr" sz="quarter" idx="11"/>
          </p:nvPr>
        </p:nvSpPr>
        <p:spPr>
          <a:noFill/>
        </p:spPr>
        <p:txBody>
          <a:bodyPr/>
          <a:lstStyle/>
          <a:p>
            <a:r>
              <a:rPr lang="en-US" smtClean="0"/>
              <a:t>Trung Tâm Tin Học - ĐH KHTN         ĐH QG TP.HCM</a:t>
            </a:r>
          </a:p>
        </p:txBody>
      </p:sp>
      <p:sp>
        <p:nvSpPr>
          <p:cNvPr id="44035" name="Slide Number Placeholder 5"/>
          <p:cNvSpPr>
            <a:spLocks noGrp="1"/>
          </p:cNvSpPr>
          <p:nvPr>
            <p:ph type="sldNum" sz="quarter" idx="12"/>
          </p:nvPr>
        </p:nvSpPr>
        <p:spPr>
          <a:noFill/>
        </p:spPr>
        <p:txBody>
          <a:bodyPr/>
          <a:lstStyle/>
          <a:p>
            <a:fld id="{7DBBE8FA-7C7B-4CD6-98A4-C19993A47706}" type="slidenum">
              <a:rPr lang="en-US" smtClean="0"/>
              <a:pPr/>
              <a:t>13</a:t>
            </a:fld>
            <a:endParaRPr lang="en-US" smtClean="0"/>
          </a:p>
        </p:txBody>
      </p:sp>
      <p:sp>
        <p:nvSpPr>
          <p:cNvPr id="44036" name="AutoShape 2"/>
          <p:cNvSpPr>
            <a:spLocks noGrp="1" noChangeArrowheads="1"/>
          </p:cNvSpPr>
          <p:nvPr>
            <p:ph type="title"/>
          </p:nvPr>
        </p:nvSpPr>
        <p:spPr/>
        <p:txBody>
          <a:bodyPr/>
          <a:lstStyle/>
          <a:p>
            <a:pPr eaLnBrk="1" hangingPunct="1"/>
            <a:r>
              <a:rPr lang="en-US" smtClean="0"/>
              <a:t>Hỏi/Đáp + Bài thực hành</a:t>
            </a:r>
          </a:p>
        </p:txBody>
      </p:sp>
      <p:pic>
        <p:nvPicPr>
          <p:cNvPr id="44037"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762000" y="762000"/>
            <a:ext cx="7924800" cy="639763"/>
          </a:xfrm>
        </p:spPr>
        <p:txBody>
          <a:bodyPr anchor="ctr"/>
          <a:lstStyle/>
          <a:p>
            <a:pPr algn="r"/>
            <a:r>
              <a:rPr lang="en-US" sz="2400" smtClean="0"/>
              <a:t>Service</a:t>
            </a:r>
          </a:p>
        </p:txBody>
      </p:sp>
      <p:sp>
        <p:nvSpPr>
          <p:cNvPr id="47110" name="Content Placeholder 7"/>
          <p:cNvSpPr>
            <a:spLocks noGrp="1"/>
          </p:cNvSpPr>
          <p:nvPr>
            <p:ph idx="4294967295"/>
          </p:nvPr>
        </p:nvSpPr>
        <p:spPr>
          <a:xfrm>
            <a:off x="457200" y="2286000"/>
            <a:ext cx="8229600" cy="3840163"/>
          </a:xfrm>
        </p:spPr>
        <p:txBody>
          <a:bodyPr/>
          <a:lstStyle/>
          <a:p>
            <a:pPr marL="457200" indent="-457200"/>
            <a:r>
              <a:rPr lang="en-US" sz="2000" smtClean="0"/>
              <a:t>Là một trong những thành phần của Android, được chạy trên background thực hiện những công việc tính toán không đòi hỏi giao diện </a:t>
            </a:r>
          </a:p>
          <a:p>
            <a:pPr marL="457200" indent="-457200"/>
            <a:r>
              <a:rPr lang="en-US" sz="2000" smtClean="0"/>
              <a:t>Service giống như Activity thực hiện theo chu kỳ thời gian để quản lý sự thay đổi của trạng thái </a:t>
            </a:r>
          </a:p>
          <a:p>
            <a:pPr marL="457200" indent="-457200"/>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762000" y="762000"/>
            <a:ext cx="7924800" cy="639763"/>
          </a:xfrm>
        </p:spPr>
        <p:txBody>
          <a:bodyPr anchor="ctr"/>
          <a:lstStyle/>
          <a:p>
            <a:pPr algn="r"/>
            <a:r>
              <a:rPr lang="en-US" sz="2400" smtClean="0"/>
              <a:t>Service</a:t>
            </a:r>
          </a:p>
        </p:txBody>
      </p:sp>
      <p:sp>
        <p:nvSpPr>
          <p:cNvPr id="49158" name="Content Placeholder 7"/>
          <p:cNvSpPr>
            <a:spLocks noGrp="1"/>
          </p:cNvSpPr>
          <p:nvPr>
            <p:ph idx="4294967295"/>
          </p:nvPr>
        </p:nvSpPr>
        <p:spPr>
          <a:xfrm>
            <a:off x="457200" y="2362200"/>
            <a:ext cx="8229600" cy="3763963"/>
          </a:xfrm>
        </p:spPr>
        <p:txBody>
          <a:bodyPr/>
          <a:lstStyle/>
          <a:p>
            <a:pPr marL="457200" indent="-457200"/>
            <a:r>
              <a:rPr lang="en-US" sz="2000" smtClean="0"/>
              <a:t>Có 2 loại Service: </a:t>
            </a:r>
          </a:p>
          <a:p>
            <a:pPr marL="457200" indent="-457200">
              <a:buFont typeface="Calibri" pitchFamily="34" charset="0"/>
              <a:buAutoNum type="arabicPeriod"/>
            </a:pPr>
            <a:r>
              <a:rPr lang="en-US" sz="2000" smtClean="0"/>
              <a:t>“Started” Service: Service được gọi khi thành phần của ứng dụng gọi nó bằng phương thức startService(), và service sẽ chạy vô thời hạn. Loại service này thực hiện công việc đơn lẻ như download, tính toán và service sẽ dừng một khi công việc hòan thành </a:t>
            </a:r>
          </a:p>
          <a:p>
            <a:pPr marL="457200" indent="-457200">
              <a:buFont typeface="Calibri" pitchFamily="34" charset="0"/>
              <a:buAutoNum type="arabicPeriod"/>
            </a:pPr>
            <a:r>
              <a:rPr lang="en-US" sz="2000" smtClean="0"/>
              <a:t>“bound” Service: Service được gọi khi thành phần của ứng dụng gọi nó bằng phương thức bindService(). Loại service có yêu cầu thể hiện giao diện Client – Server cho phép thành phần ứng dụng tương tác với nó, gửi yêu cầu, lấy kết quả. Một khi tất cả thành phần ứng dụng ngừng liên kết, Service kết thúc.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762000" y="762000"/>
            <a:ext cx="7924800" cy="639763"/>
          </a:xfrm>
        </p:spPr>
        <p:txBody>
          <a:bodyPr anchor="ctr"/>
          <a:lstStyle/>
          <a:p>
            <a:pPr algn="r"/>
            <a:r>
              <a:rPr lang="en-US" sz="2400" smtClean="0"/>
              <a:t>Service</a:t>
            </a:r>
          </a:p>
        </p:txBody>
      </p:sp>
      <p:sp>
        <p:nvSpPr>
          <p:cNvPr id="51206" name="Content Placeholder 7"/>
          <p:cNvSpPr>
            <a:spLocks noGrp="1"/>
          </p:cNvSpPr>
          <p:nvPr>
            <p:ph idx="4294967295"/>
          </p:nvPr>
        </p:nvSpPr>
        <p:spPr>
          <a:xfrm>
            <a:off x="457200" y="2286000"/>
            <a:ext cx="8229600" cy="3840163"/>
          </a:xfrm>
        </p:spPr>
        <p:txBody>
          <a:bodyPr/>
          <a:lstStyle/>
          <a:p>
            <a:pPr marL="457200" indent="-457200"/>
            <a:r>
              <a:rPr lang="en-US" sz="2000" smtClean="0"/>
              <a:t>Tạo started Service có 2 cách: sử dụng Service và IntentService</a:t>
            </a:r>
          </a:p>
          <a:p>
            <a:pPr marL="457200" indent="-457200">
              <a:buFont typeface="Calibri" pitchFamily="34" charset="0"/>
              <a:buAutoNum type="arabicPeriod"/>
            </a:pPr>
            <a:r>
              <a:rPr lang="en-US" sz="2000" smtClean="0"/>
              <a:t>Service: Lớp cơ sở của tất cả Service </a:t>
            </a:r>
          </a:p>
          <a:p>
            <a:pPr marL="457200" indent="-457200">
              <a:buFont typeface="Calibri" pitchFamily="34" charset="0"/>
              <a:buAutoNum type="arabicPeriod"/>
            </a:pPr>
            <a:r>
              <a:rPr lang="en-US" sz="2000" smtClean="0"/>
              <a:t> IntentService: Lớp con của Service,là cách tốt nhất nếu không đòi hỏi Service handle nhiều yêu cầu đồng thời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en-US" smtClean="0"/>
          </a:p>
        </p:txBody>
      </p:sp>
      <p:sp>
        <p:nvSpPr>
          <p:cNvPr id="8" name="Content Placeholder 7"/>
          <p:cNvSpPr>
            <a:spLocks/>
          </p:cNvSpPr>
          <p:nvPr/>
        </p:nvSpPr>
        <p:spPr bwMode="auto">
          <a:xfrm>
            <a:off x="533400" y="2286000"/>
            <a:ext cx="8229600" cy="3840163"/>
          </a:xfrm>
          <a:prstGeom prst="rect">
            <a:avLst/>
          </a:prstGeom>
          <a:noFill/>
          <a:ln w="9525">
            <a:noFill/>
            <a:miter lim="800000"/>
            <a:headEnd/>
            <a:tailEnd/>
          </a:ln>
        </p:spPr>
        <p:txBody>
          <a:bodyPr/>
          <a:lstStyle/>
          <a:p>
            <a:pPr marL="457200" indent="-457200" eaLnBrk="0" hangingPunct="0">
              <a:lnSpc>
                <a:spcPct val="80000"/>
              </a:lnSpc>
              <a:spcBef>
                <a:spcPct val="20000"/>
              </a:spcBef>
              <a:buClr>
                <a:schemeClr val="tx1"/>
              </a:buClr>
              <a:buSzPct val="75000"/>
              <a:buFont typeface="Wingdings" pitchFamily="2" charset="2"/>
              <a:buNone/>
            </a:pPr>
            <a:r>
              <a:rPr lang="en-US" sz="1700"/>
              <a:t>Ví dụ: </a:t>
            </a:r>
          </a:p>
          <a:p>
            <a:pPr marL="457200" indent="-457200" eaLnBrk="0" hangingPunct="0">
              <a:lnSpc>
                <a:spcPct val="80000"/>
              </a:lnSpc>
              <a:spcBef>
                <a:spcPct val="20000"/>
              </a:spcBef>
              <a:buClr>
                <a:schemeClr val="tx1"/>
              </a:buClr>
              <a:buSzPct val="75000"/>
              <a:buFont typeface="Wingdings" pitchFamily="2" charset="2"/>
              <a:buNone/>
            </a:pPr>
            <a:r>
              <a:rPr lang="en-US" sz="1700"/>
              <a:t>	startService(new Intent(this,  LocalService.class));</a:t>
            </a:r>
          </a:p>
          <a:p>
            <a:pPr marL="457200" indent="-457200" eaLnBrk="0" hangingPunct="0">
              <a:lnSpc>
                <a:spcPct val="80000"/>
              </a:lnSpc>
              <a:spcBef>
                <a:spcPct val="20000"/>
              </a:spcBef>
              <a:buClr>
                <a:schemeClr val="tx1"/>
              </a:buClr>
              <a:buSzPct val="75000"/>
              <a:buFont typeface="Wingdings" pitchFamily="2" charset="2"/>
              <a:buNone/>
            </a:pPr>
            <a:r>
              <a:rPr lang="en-US" sz="1700"/>
              <a:t>	//..</a:t>
            </a:r>
          </a:p>
          <a:p>
            <a:pPr marL="457200" indent="-457200" eaLnBrk="0" hangingPunct="0">
              <a:lnSpc>
                <a:spcPct val="80000"/>
              </a:lnSpc>
              <a:spcBef>
                <a:spcPct val="20000"/>
              </a:spcBef>
              <a:buClr>
                <a:schemeClr val="tx1"/>
              </a:buClr>
              <a:buSzPct val="75000"/>
              <a:buFont typeface="Wingdings" pitchFamily="2" charset="2"/>
              <a:buNone/>
            </a:pPr>
            <a:r>
              <a:rPr lang="en-US" sz="1700"/>
              <a:t>	stopService(new Intent(this, LocalService.class));</a:t>
            </a:r>
          </a:p>
          <a:p>
            <a:pPr marL="457200" indent="-457200" eaLnBrk="0" hangingPunct="0">
              <a:lnSpc>
                <a:spcPct val="80000"/>
              </a:lnSpc>
              <a:spcBef>
                <a:spcPct val="20000"/>
              </a:spcBef>
              <a:buClr>
                <a:schemeClr val="tx1"/>
              </a:buClr>
              <a:buSzPct val="75000"/>
              <a:buFont typeface="Wingdings" pitchFamily="2" charset="2"/>
              <a:buNone/>
            </a:pPr>
            <a:endParaRPr lang="en-US" sz="1700"/>
          </a:p>
          <a:p>
            <a:pPr marL="457200" indent="-457200" eaLnBrk="0" hangingPunct="0">
              <a:lnSpc>
                <a:spcPct val="80000"/>
              </a:lnSpc>
              <a:spcBef>
                <a:spcPct val="20000"/>
              </a:spcBef>
              <a:buClr>
                <a:schemeClr val="tx1"/>
              </a:buClr>
              <a:buSzPct val="75000"/>
              <a:buFont typeface="Wingdings" pitchFamily="2" charset="2"/>
              <a:buNone/>
            </a:pPr>
            <a:r>
              <a:rPr lang="en-US" sz="1700"/>
              <a:t>	public class LocalService extends Service {</a:t>
            </a:r>
            <a:br>
              <a:rPr lang="en-US" sz="1700"/>
            </a:br>
            <a:r>
              <a:rPr lang="en-US" sz="1700"/>
              <a:t>  	public LocalService() {</a:t>
            </a:r>
            <a:br>
              <a:rPr lang="en-US" sz="1700"/>
            </a:br>
            <a:r>
              <a:rPr lang="en-US" sz="1700"/>
              <a:t>      		super("LocalService");</a:t>
            </a:r>
            <a:br>
              <a:rPr lang="en-US" sz="1700"/>
            </a:br>
            <a:r>
              <a:rPr lang="en-US" sz="1700"/>
              <a:t>	 }</a:t>
            </a:r>
            <a:br>
              <a:rPr lang="en-US" sz="1700"/>
            </a:br>
            <a:r>
              <a:rPr lang="en-US" sz="1700"/>
              <a:t>	</a:t>
            </a:r>
            <a:br>
              <a:rPr lang="en-US" sz="1700"/>
            </a:br>
            <a:r>
              <a:rPr lang="en-US" sz="17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762000" y="762000"/>
            <a:ext cx="7924800" cy="639763"/>
          </a:xfrm>
        </p:spPr>
        <p:txBody>
          <a:bodyPr anchor="ctr"/>
          <a:lstStyle/>
          <a:p>
            <a:pPr algn="r"/>
            <a:r>
              <a:rPr lang="en-US" sz="2400" smtClean="0"/>
              <a:t>Service</a:t>
            </a:r>
          </a:p>
        </p:txBody>
      </p:sp>
      <p:sp>
        <p:nvSpPr>
          <p:cNvPr id="8" name="Content Placeholder 7"/>
          <p:cNvSpPr>
            <a:spLocks noGrp="1"/>
          </p:cNvSpPr>
          <p:nvPr>
            <p:ph idx="4294967295"/>
          </p:nvPr>
        </p:nvSpPr>
        <p:spPr>
          <a:xfrm>
            <a:off x="457200" y="2286000"/>
            <a:ext cx="8229600" cy="3840163"/>
          </a:xfrm>
        </p:spPr>
        <p:txBody>
          <a:bodyPr>
            <a:normAutofit/>
          </a:bodyPr>
          <a:lstStyle/>
          <a:p>
            <a:pPr marL="457200" indent="-457200">
              <a:lnSpc>
                <a:spcPct val="80000"/>
              </a:lnSpc>
              <a:buFont typeface="Wingdings" pitchFamily="2" charset="2"/>
              <a:buNone/>
            </a:pPr>
            <a:r>
              <a:rPr lang="en-US" sz="1700" smtClean="0"/>
              <a:t>Ví dụ: </a:t>
            </a:r>
          </a:p>
          <a:p>
            <a:pPr marL="457200" indent="-457200">
              <a:lnSpc>
                <a:spcPct val="80000"/>
              </a:lnSpc>
              <a:buFont typeface="Wingdings" pitchFamily="2" charset="2"/>
              <a:buNone/>
            </a:pPr>
            <a:r>
              <a:rPr lang="en-US" sz="1700" smtClean="0"/>
              <a:t>	public class HelloIntentService extends IntentService {</a:t>
            </a:r>
            <a:br>
              <a:rPr lang="en-US" sz="1700" smtClean="0"/>
            </a:br>
            <a:r>
              <a:rPr lang="en-US" sz="1700" smtClean="0"/>
              <a:t>  	public HelloIntentService() {</a:t>
            </a:r>
            <a:br>
              <a:rPr lang="en-US" sz="1700" smtClean="0"/>
            </a:br>
            <a:r>
              <a:rPr lang="en-US" sz="1700" smtClean="0"/>
              <a:t>      		super("HelloIntentService");</a:t>
            </a:r>
            <a:br>
              <a:rPr lang="en-US" sz="1700" smtClean="0"/>
            </a:br>
            <a:r>
              <a:rPr lang="en-US" sz="1700" smtClean="0"/>
              <a:t>	 }</a:t>
            </a:r>
            <a:br>
              <a:rPr lang="en-US" sz="1700" smtClean="0"/>
            </a:br>
            <a:r>
              <a:rPr lang="en-US" sz="1700" smtClean="0"/>
              <a:t>	</a:t>
            </a:r>
            <a:br>
              <a:rPr lang="en-US" sz="1700" smtClean="0"/>
            </a:br>
            <a:r>
              <a:rPr lang="en-US" sz="1700" smtClean="0"/>
              <a:t>  @Override</a:t>
            </a:r>
            <a:br>
              <a:rPr lang="en-US" sz="1700" smtClean="0"/>
            </a:br>
            <a:r>
              <a:rPr lang="en-US" sz="1700" smtClean="0"/>
              <a:t>  protected void onHandleIntent(Intent intent) {</a:t>
            </a:r>
            <a:br>
              <a:rPr lang="en-US" sz="1700" smtClean="0"/>
            </a:br>
            <a:r>
              <a:rPr lang="en-US" sz="1700" smtClean="0"/>
              <a:t/>
            </a:r>
            <a:br>
              <a:rPr lang="en-US" sz="1700" smtClean="0"/>
            </a:br>
            <a:r>
              <a:rPr lang="en-US" sz="1700" smtClean="0"/>
              <a:t>      long endTime = System.currentTimeMillis() + 5*1000;</a:t>
            </a:r>
            <a:br>
              <a:rPr lang="en-US" sz="1700" smtClean="0"/>
            </a:br>
            <a:r>
              <a:rPr lang="en-US" sz="1700" smtClean="0"/>
              <a:t>      while (System.currentTimeMillis() &lt; endTime) {</a:t>
            </a:r>
            <a:br>
              <a:rPr lang="en-US" sz="1700" smtClean="0"/>
            </a:br>
            <a:r>
              <a:rPr lang="en-US" sz="1700" smtClean="0"/>
              <a:t>          synchronized (this) {</a:t>
            </a:r>
            <a:br>
              <a:rPr lang="en-US" sz="1700" smtClean="0"/>
            </a:br>
            <a:r>
              <a:rPr lang="en-US" sz="1700" smtClean="0"/>
              <a:t>              try {</a:t>
            </a:r>
            <a:br>
              <a:rPr lang="en-US" sz="1700" smtClean="0"/>
            </a:br>
            <a:r>
              <a:rPr lang="en-US" sz="1700" smtClean="0"/>
              <a:t>                  wait(endTime - System.currentTimeMillis());</a:t>
            </a:r>
            <a:br>
              <a:rPr lang="en-US" sz="1700" smtClean="0"/>
            </a:br>
            <a:r>
              <a:rPr lang="en-US" sz="1700" smtClean="0"/>
              <a:t>              } catch (Exception e) {</a:t>
            </a:r>
            <a:br>
              <a:rPr lang="en-US" sz="1700" smtClean="0"/>
            </a:br>
            <a:r>
              <a:rPr lang="en-US" sz="1700" smtClean="0"/>
              <a:t>              }</a:t>
            </a:r>
            <a:br>
              <a:rPr lang="en-US" sz="1700" smtClean="0"/>
            </a:br>
            <a:r>
              <a:rPr lang="en-US" sz="1700" smtClean="0"/>
              <a:t>          }</a:t>
            </a:r>
            <a:br>
              <a:rPr lang="en-US" sz="1700" smtClean="0"/>
            </a:br>
            <a:r>
              <a:rPr lang="en-US" sz="1700" smtClean="0"/>
              <a:t>      }</a:t>
            </a:r>
            <a:br>
              <a:rPr lang="en-US" sz="1700" smtClean="0"/>
            </a:br>
            <a:r>
              <a:rPr lang="en-US" sz="1700" smtClean="0"/>
              <a:t>  }</a:t>
            </a:r>
            <a:br>
              <a:rPr lang="en-US" sz="1700" smtClean="0"/>
            </a:br>
            <a:r>
              <a:rPr lang="en-US" sz="170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762000" y="762000"/>
            <a:ext cx="7924800" cy="639763"/>
          </a:xfrm>
        </p:spPr>
        <p:txBody>
          <a:bodyPr anchor="ctr"/>
          <a:lstStyle/>
          <a:p>
            <a:pPr algn="r"/>
            <a:r>
              <a:rPr lang="en-US" sz="2400" smtClean="0"/>
              <a:t>Service</a:t>
            </a:r>
          </a:p>
        </p:txBody>
      </p:sp>
      <p:sp>
        <p:nvSpPr>
          <p:cNvPr id="55302" name="Content Placeholder 7"/>
          <p:cNvSpPr>
            <a:spLocks noGrp="1"/>
          </p:cNvSpPr>
          <p:nvPr>
            <p:ph idx="4294967295"/>
          </p:nvPr>
        </p:nvSpPr>
        <p:spPr>
          <a:xfrm>
            <a:off x="457200" y="2286000"/>
            <a:ext cx="8229600" cy="3840163"/>
          </a:xfrm>
        </p:spPr>
        <p:txBody>
          <a:bodyPr/>
          <a:lstStyle/>
          <a:p>
            <a:pPr marL="457200" indent="-457200"/>
            <a:r>
              <a:rPr lang="en-US" sz="2000" smtClean="0"/>
              <a:t>Vòng đời sống của “Started” Service</a:t>
            </a:r>
          </a:p>
        </p:txBody>
      </p:sp>
      <p:pic>
        <p:nvPicPr>
          <p:cNvPr id="1026" name="Picture 2" descr="C:\Users\anhvtex\Desktop\TTT screen shot\ttth\Service.png"/>
          <p:cNvPicPr>
            <a:picLocks noChangeAspect="1" noChangeArrowheads="1"/>
          </p:cNvPicPr>
          <p:nvPr/>
        </p:nvPicPr>
        <p:blipFill>
          <a:blip r:embed="rId3"/>
          <a:srcRect/>
          <a:stretch>
            <a:fillRect/>
          </a:stretch>
        </p:blipFill>
        <p:spPr bwMode="auto">
          <a:xfrm>
            <a:off x="1495425" y="2667000"/>
            <a:ext cx="2847975" cy="3429000"/>
          </a:xfrm>
          <a:prstGeom prst="rect">
            <a:avLst/>
          </a:prstGeom>
          <a:ln>
            <a:noFill/>
          </a:ln>
          <a:effectLst>
            <a:outerShdw blurRad="292100" dist="139700" dir="2700000" algn="tl" rotWithShape="0">
              <a:srgbClr val="333333">
                <a:alpha val="65000"/>
              </a:srgbClr>
            </a:outerShdw>
          </a:effectLst>
        </p:spPr>
      </p:pic>
      <p:pic>
        <p:nvPicPr>
          <p:cNvPr id="1027" name="Picture 3" descr="C:\Users\anhvtex\Desktop\TTT screen shot\ttth\service2.png"/>
          <p:cNvPicPr>
            <a:picLocks noChangeAspect="1" noChangeArrowheads="1"/>
          </p:cNvPicPr>
          <p:nvPr/>
        </p:nvPicPr>
        <p:blipFill>
          <a:blip r:embed="rId4"/>
          <a:srcRect/>
          <a:stretch>
            <a:fillRect/>
          </a:stretch>
        </p:blipFill>
        <p:spPr bwMode="auto">
          <a:xfrm>
            <a:off x="5511800" y="2667000"/>
            <a:ext cx="3022600"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762000" y="762000"/>
            <a:ext cx="7924800" cy="639763"/>
          </a:xfrm>
        </p:spPr>
        <p:txBody>
          <a:bodyPr anchor="ctr"/>
          <a:lstStyle/>
          <a:p>
            <a:r>
              <a:rPr lang="en-US" sz="2400" smtClean="0"/>
              <a:t>Service</a:t>
            </a:r>
          </a:p>
        </p:txBody>
      </p:sp>
      <p:sp>
        <p:nvSpPr>
          <p:cNvPr id="8" name="Content Placeholder 7"/>
          <p:cNvSpPr>
            <a:spLocks noGrp="1"/>
          </p:cNvSpPr>
          <p:nvPr>
            <p:ph idx="4294967295"/>
          </p:nvPr>
        </p:nvSpPr>
        <p:spPr>
          <a:xfrm>
            <a:off x="457200" y="2286000"/>
            <a:ext cx="8229600" cy="3840163"/>
          </a:xfrm>
        </p:spPr>
        <p:txBody>
          <a:bodyPr>
            <a:normAutofit/>
          </a:bodyPr>
          <a:lstStyle/>
          <a:p>
            <a:pPr marL="457200" indent="-457200">
              <a:lnSpc>
                <a:spcPct val="80000"/>
              </a:lnSpc>
            </a:pPr>
            <a:r>
              <a:rPr lang="en-US" sz="1100" smtClean="0"/>
              <a:t>Phương thức thể hiện vòng đời sống của Service</a:t>
            </a:r>
          </a:p>
          <a:p>
            <a:pPr marL="457200" indent="-457200">
              <a:lnSpc>
                <a:spcPct val="80000"/>
              </a:lnSpc>
              <a:buFont typeface="Wingdings" pitchFamily="2" charset="2"/>
              <a:buNone/>
            </a:pPr>
            <a:r>
              <a:rPr lang="en-US" sz="1100" smtClean="0"/>
              <a:t>  	  @Override</a:t>
            </a:r>
            <a:br>
              <a:rPr lang="en-US" sz="1100" smtClean="0"/>
            </a:br>
            <a:r>
              <a:rPr lang="en-US" sz="1100" smtClean="0"/>
              <a:t>    public void </a:t>
            </a:r>
            <a:r>
              <a:rPr lang="en-US" sz="1100" smtClean="0">
                <a:hlinkClick r:id="rId3"/>
              </a:rPr>
              <a:t>onCreate</a:t>
            </a:r>
            <a:r>
              <a:rPr lang="en-US" sz="1100" smtClean="0"/>
              <a:t>() {</a:t>
            </a:r>
            <a:br>
              <a:rPr lang="en-US" sz="1100" smtClean="0"/>
            </a:br>
            <a:r>
              <a:rPr lang="en-US" sz="1100" smtClean="0"/>
              <a:t>        // The service is being created</a:t>
            </a:r>
            <a:br>
              <a:rPr lang="en-US" sz="1100" smtClean="0"/>
            </a:br>
            <a:r>
              <a:rPr lang="en-US" sz="1100" smtClean="0"/>
              <a:t>    }</a:t>
            </a:r>
            <a:br>
              <a:rPr lang="en-US" sz="1100" smtClean="0"/>
            </a:br>
            <a:r>
              <a:rPr lang="en-US" sz="1100" smtClean="0"/>
              <a:t>    @Override</a:t>
            </a:r>
            <a:br>
              <a:rPr lang="en-US" sz="1100" smtClean="0"/>
            </a:br>
            <a:r>
              <a:rPr lang="en-US" sz="1100" smtClean="0"/>
              <a:t>    public int </a:t>
            </a:r>
            <a:r>
              <a:rPr lang="en-US" sz="1100" smtClean="0">
                <a:hlinkClick r:id="rId3"/>
              </a:rPr>
              <a:t>onStartCommand</a:t>
            </a:r>
            <a:r>
              <a:rPr lang="en-US" sz="1100" smtClean="0"/>
              <a:t>(Intent intent, int flags, int startId) {</a:t>
            </a:r>
            <a:br>
              <a:rPr lang="en-US" sz="1100" smtClean="0"/>
            </a:br>
            <a:r>
              <a:rPr lang="en-US" sz="1100" smtClean="0"/>
              <a:t>        // The service is starting, due to a call to </a:t>
            </a:r>
            <a:r>
              <a:rPr lang="en-US" sz="1100" smtClean="0">
                <a:hlinkClick r:id="rId4"/>
              </a:rPr>
              <a:t>startService()</a:t>
            </a:r>
            <a:r>
              <a:rPr lang="en-US" sz="1100" smtClean="0"/>
              <a:t/>
            </a:r>
            <a:br>
              <a:rPr lang="en-US" sz="1100" smtClean="0"/>
            </a:br>
            <a:r>
              <a:rPr lang="en-US" sz="1100" smtClean="0"/>
              <a:t>        return </a:t>
            </a:r>
            <a:r>
              <a:rPr lang="en-US" sz="1100" i="1" smtClean="0"/>
              <a:t>mStartMode</a:t>
            </a:r>
            <a:r>
              <a:rPr lang="en-US" sz="1100" smtClean="0"/>
              <a:t>;</a:t>
            </a:r>
            <a:br>
              <a:rPr lang="en-US" sz="1100" smtClean="0"/>
            </a:br>
            <a:r>
              <a:rPr lang="en-US" sz="1100" smtClean="0"/>
              <a:t>    }</a:t>
            </a:r>
            <a:br>
              <a:rPr lang="en-US" sz="1100" smtClean="0"/>
            </a:br>
            <a:r>
              <a:rPr lang="en-US" sz="1100" smtClean="0"/>
              <a:t>    @Override</a:t>
            </a:r>
            <a:br>
              <a:rPr lang="en-US" sz="1100" smtClean="0"/>
            </a:br>
            <a:r>
              <a:rPr lang="en-US" sz="1100" smtClean="0"/>
              <a:t>    public IBinder </a:t>
            </a:r>
            <a:r>
              <a:rPr lang="en-US" sz="1100" smtClean="0">
                <a:hlinkClick r:id="rId3"/>
              </a:rPr>
              <a:t>onBind</a:t>
            </a:r>
            <a:r>
              <a:rPr lang="en-US" sz="1100" smtClean="0"/>
              <a:t>(Intent intent) {</a:t>
            </a:r>
            <a:br>
              <a:rPr lang="en-US" sz="1100" smtClean="0"/>
            </a:br>
            <a:r>
              <a:rPr lang="en-US" sz="1100" smtClean="0"/>
              <a:t>        // A client is binding to the service with </a:t>
            </a:r>
            <a:r>
              <a:rPr lang="en-US" sz="1100" smtClean="0">
                <a:hlinkClick r:id="rId4"/>
              </a:rPr>
              <a:t>bindService()</a:t>
            </a:r>
            <a:r>
              <a:rPr lang="en-US" sz="1100" smtClean="0"/>
              <a:t/>
            </a:r>
            <a:br>
              <a:rPr lang="en-US" sz="1100" smtClean="0"/>
            </a:br>
            <a:r>
              <a:rPr lang="en-US" sz="1100" smtClean="0"/>
              <a:t>        return </a:t>
            </a:r>
            <a:r>
              <a:rPr lang="en-US" sz="1100" i="1" smtClean="0"/>
              <a:t>mBinder</a:t>
            </a:r>
            <a:r>
              <a:rPr lang="en-US" sz="1100" smtClean="0"/>
              <a:t>;</a:t>
            </a:r>
            <a:br>
              <a:rPr lang="en-US" sz="1100" smtClean="0"/>
            </a:br>
            <a:r>
              <a:rPr lang="en-US" sz="1100" smtClean="0"/>
              <a:t>    }</a:t>
            </a:r>
            <a:br>
              <a:rPr lang="en-US" sz="1100" smtClean="0"/>
            </a:br>
            <a:r>
              <a:rPr lang="en-US" sz="1100" smtClean="0"/>
              <a:t>    @Override</a:t>
            </a:r>
            <a:br>
              <a:rPr lang="en-US" sz="1100" smtClean="0"/>
            </a:br>
            <a:r>
              <a:rPr lang="en-US" sz="1100" smtClean="0"/>
              <a:t>    public boolean </a:t>
            </a:r>
            <a:r>
              <a:rPr lang="en-US" sz="1100" smtClean="0">
                <a:hlinkClick r:id="rId3"/>
              </a:rPr>
              <a:t>onUnbind</a:t>
            </a:r>
            <a:r>
              <a:rPr lang="en-US" sz="1100" smtClean="0"/>
              <a:t>(Intent intent) {</a:t>
            </a:r>
            <a:br>
              <a:rPr lang="en-US" sz="1100" smtClean="0"/>
            </a:br>
            <a:r>
              <a:rPr lang="en-US" sz="1100" smtClean="0"/>
              <a:t>        // All clients have unbound with </a:t>
            </a:r>
            <a:r>
              <a:rPr lang="en-US" sz="1100" smtClean="0">
                <a:hlinkClick r:id="rId4"/>
              </a:rPr>
              <a:t>unbindService()</a:t>
            </a:r>
            <a:r>
              <a:rPr lang="en-US" sz="1100" smtClean="0"/>
              <a:t/>
            </a:r>
            <a:br>
              <a:rPr lang="en-US" sz="1100" smtClean="0"/>
            </a:br>
            <a:r>
              <a:rPr lang="en-US" sz="1100" smtClean="0"/>
              <a:t>        return </a:t>
            </a:r>
            <a:r>
              <a:rPr lang="en-US" sz="1100" i="1" smtClean="0"/>
              <a:t>mAllowRebind</a:t>
            </a:r>
            <a:r>
              <a:rPr lang="en-US" sz="1100" smtClean="0"/>
              <a:t>;</a:t>
            </a:r>
            <a:br>
              <a:rPr lang="en-US" sz="1100" smtClean="0"/>
            </a:br>
            <a:r>
              <a:rPr lang="en-US" sz="1100" smtClean="0"/>
              <a:t>    }</a:t>
            </a:r>
            <a:br>
              <a:rPr lang="en-US" sz="1100" smtClean="0"/>
            </a:br>
            <a:r>
              <a:rPr lang="en-US" sz="1100" smtClean="0"/>
              <a:t>    @Override</a:t>
            </a:r>
            <a:br>
              <a:rPr lang="en-US" sz="1100" smtClean="0"/>
            </a:br>
            <a:r>
              <a:rPr lang="en-US" sz="1100" smtClean="0"/>
              <a:t>    public void </a:t>
            </a:r>
            <a:r>
              <a:rPr lang="en-US" sz="1100" smtClean="0">
                <a:hlinkClick r:id="rId3"/>
              </a:rPr>
              <a:t>onRebind</a:t>
            </a:r>
            <a:r>
              <a:rPr lang="en-US" sz="1100" smtClean="0"/>
              <a:t>(Intent intent) {</a:t>
            </a:r>
            <a:br>
              <a:rPr lang="en-US" sz="1100" smtClean="0"/>
            </a:br>
            <a:r>
              <a:rPr lang="en-US" sz="1100" smtClean="0"/>
              <a:t>        // A client is binding to the service with </a:t>
            </a:r>
            <a:r>
              <a:rPr lang="en-US" sz="1100" smtClean="0">
                <a:hlinkClick r:id="rId4"/>
              </a:rPr>
              <a:t>bindService()</a:t>
            </a:r>
            <a:r>
              <a:rPr lang="en-US" sz="1100" smtClean="0"/>
              <a:t>,</a:t>
            </a:r>
            <a:br>
              <a:rPr lang="en-US" sz="1100" smtClean="0"/>
            </a:br>
            <a:r>
              <a:rPr lang="en-US" sz="1100" smtClean="0"/>
              <a:t>        // after onUnbind() has already been called</a:t>
            </a:r>
            <a:br>
              <a:rPr lang="en-US" sz="1100" smtClean="0"/>
            </a:br>
            <a:r>
              <a:rPr lang="en-US" sz="1100" smtClean="0"/>
              <a:t>    }</a:t>
            </a:r>
            <a:br>
              <a:rPr lang="en-US" sz="1100" smtClean="0"/>
            </a:br>
            <a:r>
              <a:rPr lang="en-US" sz="1100" smtClean="0"/>
              <a:t>    @Override</a:t>
            </a:r>
            <a:br>
              <a:rPr lang="en-US" sz="1100" smtClean="0"/>
            </a:br>
            <a:r>
              <a:rPr lang="en-US" sz="1100" smtClean="0"/>
              <a:t>    public void </a:t>
            </a:r>
            <a:r>
              <a:rPr lang="en-US" sz="1100" smtClean="0">
                <a:hlinkClick r:id="rId3"/>
              </a:rPr>
              <a:t>onDestroy</a:t>
            </a:r>
            <a:r>
              <a:rPr lang="en-US" sz="1100" smtClean="0"/>
              <a:t>() {</a:t>
            </a:r>
            <a:br>
              <a:rPr lang="en-US" sz="1100" smtClean="0"/>
            </a:br>
            <a:r>
              <a:rPr lang="en-US" sz="1100" smtClean="0"/>
              <a:t>        // The service is no longer used and is being destroyed</a:t>
            </a:r>
            <a:br>
              <a:rPr lang="en-US" sz="1100" smtClean="0"/>
            </a:br>
            <a:r>
              <a:rPr lang="en-US" sz="110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762000" y="762000"/>
            <a:ext cx="7924800" cy="639763"/>
          </a:xfrm>
        </p:spPr>
        <p:txBody>
          <a:bodyPr anchor="ctr"/>
          <a:lstStyle/>
          <a:p>
            <a:pPr algn="r"/>
            <a:r>
              <a:rPr lang="en-US" sz="2400" smtClean="0"/>
              <a:t>Broadcast Receiver</a:t>
            </a:r>
          </a:p>
        </p:txBody>
      </p:sp>
      <p:sp>
        <p:nvSpPr>
          <p:cNvPr id="59398" name="Content Placeholder 7"/>
          <p:cNvSpPr>
            <a:spLocks noGrp="1"/>
          </p:cNvSpPr>
          <p:nvPr>
            <p:ph idx="4294967295"/>
          </p:nvPr>
        </p:nvSpPr>
        <p:spPr>
          <a:xfrm>
            <a:off x="457200" y="2286000"/>
            <a:ext cx="8229600" cy="3840163"/>
          </a:xfrm>
        </p:spPr>
        <p:txBody>
          <a:bodyPr/>
          <a:lstStyle/>
          <a:p>
            <a:pPr marL="457200" indent="-457200"/>
            <a:r>
              <a:rPr lang="en-US" sz="2000" smtClean="0"/>
              <a:t>Được sử dụng để nhận những Intent message được gửi từ sendBroadcast() hoặc từ hệ thống. </a:t>
            </a:r>
          </a:p>
          <a:p>
            <a:pPr marL="457200" indent="-457200"/>
            <a:r>
              <a:rPr lang="en-US" sz="2000" smtClean="0"/>
              <a:t>Để đăng ký đối tượng của Broadcast receiver, sử dụng 2 cách</a:t>
            </a:r>
          </a:p>
          <a:p>
            <a:pPr marL="457200" indent="-457200">
              <a:buFont typeface="Calibri" pitchFamily="34" charset="0"/>
              <a:buAutoNum type="arabicPeriod"/>
            </a:pPr>
            <a:r>
              <a:rPr lang="en-US" sz="2000" smtClean="0"/>
              <a:t>Đăng ký động với phương thức </a:t>
            </a:r>
            <a:r>
              <a:rPr lang="en-US" sz="2000" smtClean="0">
                <a:hlinkClick r:id="rId3"/>
              </a:rPr>
              <a:t>Context.registerReceiver()</a:t>
            </a:r>
            <a:r>
              <a:rPr lang="en-US" sz="2000" smtClean="0"/>
              <a:t> </a:t>
            </a:r>
          </a:p>
          <a:p>
            <a:pPr marL="457200" indent="-457200">
              <a:buFont typeface="Calibri" pitchFamily="34" charset="0"/>
              <a:buAutoNum type="arabicPeriod"/>
            </a:pPr>
            <a:r>
              <a:rPr lang="en-US" sz="2000" smtClean="0"/>
              <a:t>Đăng ký trong Manifest.xml thông qua &lt;receiver /&gt; </a:t>
            </a:r>
          </a:p>
          <a:p>
            <a:pPr marL="457200" indent="-457200">
              <a:buFont typeface="Calibri" pitchFamily="34" charset="0"/>
              <a:buAutoNum type="arabicPeriod"/>
            </a:pPr>
            <a:r>
              <a:rPr lang="en-US" sz="2000" smtClean="0"/>
              <a:t>Có 2 thành phần chính của Broadcast có thể nhận Intent </a:t>
            </a:r>
          </a:p>
          <a:p>
            <a:pPr marL="457200" indent="-457200">
              <a:buFont typeface="Wingdings" pitchFamily="2" charset="2"/>
              <a:buChar char="v"/>
            </a:pPr>
            <a:r>
              <a:rPr lang="en-US" sz="2000" b="1" smtClean="0"/>
              <a:t>Normal broadcasts</a:t>
            </a:r>
          </a:p>
          <a:p>
            <a:pPr marL="457200" indent="-457200">
              <a:buFont typeface="Wingdings" pitchFamily="2" charset="2"/>
              <a:buNone/>
            </a:pPr>
            <a:r>
              <a:rPr lang="en-US" sz="2000" smtClean="0"/>
              <a:t>Thực hiện cơ chế không đồng bộ</a:t>
            </a:r>
          </a:p>
          <a:p>
            <a:pPr marL="457200" indent="-457200">
              <a:buFont typeface="Wingdings" pitchFamily="2" charset="2"/>
              <a:buChar char="v"/>
            </a:pPr>
            <a:r>
              <a:rPr lang="en-US" sz="2000" b="1" smtClean="0"/>
              <a:t>Ordered broadcasts</a:t>
            </a:r>
          </a:p>
          <a:p>
            <a:pPr marL="457200" indent="-457200">
              <a:buFont typeface="Wingdings" pitchFamily="2" charset="2"/>
              <a:buNone/>
            </a:pPr>
            <a:r>
              <a:rPr lang="en-US" sz="2000" smtClean="0"/>
              <a:t>Vào mỗi thời điểm chỉ gửi đến một broadcast</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1482</TotalTime>
  <Words>628</Words>
  <Application>Microsoft Office PowerPoint</Application>
  <PresentationFormat>On-screen Show (4:3)</PresentationFormat>
  <Paragraphs>93</Paragraphs>
  <Slides>13</Slides>
  <Notes>11</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13</vt:i4>
      </vt:variant>
    </vt:vector>
  </HeadingPairs>
  <TitlesOfParts>
    <vt:vector size="19" baseType="lpstr">
      <vt:lpstr>Arial</vt:lpstr>
      <vt:lpstr>Wingdings</vt:lpstr>
      <vt:lpstr>Times New Roman</vt:lpstr>
      <vt:lpstr>Calibri</vt:lpstr>
      <vt:lpstr>Capsules</vt:lpstr>
      <vt:lpstr>Capsules</vt:lpstr>
      <vt:lpstr>Lập trình trên Android Phần 6– Service, BroadcastReceiver</vt:lpstr>
      <vt:lpstr>Service</vt:lpstr>
      <vt:lpstr>Service</vt:lpstr>
      <vt:lpstr>Service</vt:lpstr>
      <vt:lpstr>Slide 5</vt:lpstr>
      <vt:lpstr>Service</vt:lpstr>
      <vt:lpstr>Service</vt:lpstr>
      <vt:lpstr>Service</vt:lpstr>
      <vt:lpstr>Broadcast Receiver</vt:lpstr>
      <vt:lpstr>Broadcast Receiver</vt:lpstr>
      <vt:lpstr>Broadcast Receiver</vt:lpstr>
      <vt:lpstr>Broadcast Receiver</vt:lpstr>
      <vt:lpstr>Hỏi/Đáp + Bài thực hành</vt:lpstr>
    </vt:vector>
  </TitlesOfParts>
  <Company>gcsvn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gcsadmin</cp:lastModifiedBy>
  <cp:revision>540</cp:revision>
  <dcterms:created xsi:type="dcterms:W3CDTF">2011-09-19T03:36:25Z</dcterms:created>
  <dcterms:modified xsi:type="dcterms:W3CDTF">2011-10-28T09:42:32Z</dcterms:modified>
</cp:coreProperties>
</file>