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0" r:id="rId4"/>
    <p:sldId id="261" r:id="rId5"/>
    <p:sldId id="267" r:id="rId6"/>
    <p:sldId id="262" r:id="rId7"/>
    <p:sldId id="268" r:id="rId8"/>
    <p:sldId id="269" r:id="rId9"/>
    <p:sldId id="25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86356" autoAdjust="0"/>
  </p:normalViewPr>
  <p:slideViewPr>
    <p:cSldViewPr>
      <p:cViewPr>
        <p:scale>
          <a:sx n="66" d="100"/>
          <a:sy n="66" d="100"/>
        </p:scale>
        <p:origin x="-1296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2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60E529-C1CC-4758-88AE-5BA401201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D70A89-62A9-4D94-B215-67E21CB68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ECCAE-CFA2-4587-B597-2E3F77EC99E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29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30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2365375" y="6248400"/>
            <a:ext cx="2130425" cy="4746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2E607BA-19F9-4EF6-9253-FB231EB9C781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74D7C-92B7-4A5D-8883-04ABF476D65D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FEC29-8E59-41C6-AEAD-A227A6847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AB7B9-9639-46C5-AD4C-6669343E5988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EEF54-F071-4104-BB59-34DD8343E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BDA05-886F-4BEB-8934-0E21CCB7EEA5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8CA80-D256-40E5-B64B-EBBE75738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F30A0-34DF-4A39-875A-2B882BA1556C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A1B70-A6BF-44A4-A996-F2D9A7C5E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E184C-9A6A-4405-83B6-3E8EE3AA612E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A6CED-B88E-4B42-B83D-0CAF5774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EA127-358B-4DCC-B0B1-0D80628F53B4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109DF-8E36-4572-9A03-A689AF21D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B1A78-6AEC-4E69-A2DD-E0E6894597DA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CE505-39C0-41FC-81CB-73AE0483A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908CA-CAD1-462B-BB80-C1686ACB4BB4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12A03-21E2-4D41-BF44-ACFDB1A00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2A07A-169F-46B9-9482-EF43B5B75B5F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33228-C3E6-48B4-8C4A-D4B468AAD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C2433-CD95-46D0-B4C5-A5C18C2B4F81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8F659-D6AB-4E85-AA30-4D7BBCCD17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1268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69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1271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72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60BF089-7D99-4E58-A133-D64A4089B895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E63F348-EF60-4774-8890-C366F3641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l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veloper.android.com/resources/tutorials/opengl/opengl-es1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nio/Buffer.html" TargetMode="External"/><Relationship Id="rId2" Type="http://schemas.openxmlformats.org/officeDocument/2006/relationships/hyperlink" Target="http://developer.android.com/reference/javax/microedition/khronos/opengles/GL10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sources/tutorials/opengl/opengl-es10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2368DD3-C237-4BDF-ACBD-669C154ED0C6}" type="datetime1">
              <a:rPr lang="vi-VN" smtClean="0"/>
              <a:pPr/>
              <a:t>14/11/2011</a:t>
            </a:fld>
            <a:endParaRPr lang="en-US" smtClean="0"/>
          </a:p>
        </p:txBody>
      </p:sp>
      <p:sp>
        <p:nvSpPr>
          <p:cNvPr id="15362" name="Rectangle 1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15363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6200" y="6248400"/>
            <a:ext cx="587375" cy="488950"/>
          </a:xfrm>
          <a:noFill/>
        </p:spPr>
        <p:txBody>
          <a:bodyPr/>
          <a:lstStyle/>
          <a:p>
            <a:fld id="{288C9945-CE4A-45E2-9AD9-EF85127994D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Lập trình trên Android</a:t>
            </a:r>
            <a:br>
              <a:rPr lang="en-US" smtClean="0"/>
            </a:br>
            <a:r>
              <a:rPr lang="en-US" smtClean="0"/>
              <a:t>Phần 11 – OpenGL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G/v: Trịnh Quốc Hùng</a:t>
            </a:r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63850"/>
            <a:ext cx="3048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95800" y="51816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http://t3hand.googlecode.com/svn/trunk/lessions/Android_Par11_Android3DProgramming.pptx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DF6A508-0A9F-4B21-8163-9CBF9D84FA9E}" type="datetime1">
              <a:rPr lang="vi-VN" smtClean="0"/>
              <a:pPr/>
              <a:t>14/11/2011</a:t>
            </a:fld>
            <a:endParaRPr lang="en-US" smtClean="0"/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40348B-3C2C-48B3-8E4D-E02C5B09B41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Nội dung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OpenGL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eaLnBrk="1" hangingPunct="1"/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</a:t>
            </a:r>
            <a:r>
              <a:rPr lang="en-US" dirty="0" err="1" smtClean="0"/>
              <a:t>n</a:t>
            </a:r>
            <a:r>
              <a:rPr lang="en-US" dirty="0" smtClean="0"/>
              <a:t> OpenGL </a:t>
            </a:r>
            <a:r>
              <a:rPr lang="en-US" dirty="0" err="1" smtClean="0"/>
              <a:t>trên</a:t>
            </a:r>
            <a:r>
              <a:rPr lang="en-US" dirty="0" smtClean="0"/>
              <a:t> Android</a:t>
            </a:r>
            <a:endParaRPr lang="en-US" dirty="0" smtClean="0"/>
          </a:p>
          <a:p>
            <a:pPr eaLnBrk="1" hangingPunct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OpenGL</a:t>
            </a:r>
          </a:p>
          <a:p>
            <a:pPr eaLnBrk="1" hangingPunct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dirty="0" smtClean="0"/>
              <a:t>OpenGL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OpenGL = Open Graphic Library</a:t>
            </a:r>
            <a:endParaRPr lang="en-US" sz="2400" dirty="0" smtClean="0"/>
          </a:p>
          <a:p>
            <a:r>
              <a:rPr lang="vi-VN" sz="2400" dirty="0" smtClean="0"/>
              <a:t>Được </a:t>
            </a:r>
            <a:r>
              <a:rPr lang="vi-VN" sz="2400" dirty="0" smtClean="0"/>
              <a:t>phát triển đầu tiên bởi Silicon Graphic, Inc., là một giao diện </a:t>
            </a:r>
            <a:r>
              <a:rPr lang="vi-VN" sz="2400" dirty="0" smtClean="0"/>
              <a:t>phần </a:t>
            </a:r>
            <a:r>
              <a:rPr lang="vi-VN" sz="2400" dirty="0" smtClean="0"/>
              <a:t>mềm hướng thủ tục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vi-VN" sz="2400" dirty="0" smtClean="0"/>
              <a:t>trợ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vi-VN" sz="2400" dirty="0" smtClean="0"/>
              <a:t>đồ họa.</a:t>
            </a:r>
            <a:endParaRPr lang="en-US" sz="2400" dirty="0" smtClean="0"/>
          </a:p>
          <a:p>
            <a:r>
              <a:rPr lang="vi-VN" sz="2400" dirty="0" smtClean="0"/>
              <a:t>Là </a:t>
            </a:r>
            <a:r>
              <a:rPr lang="vi-VN" sz="2400" dirty="0" smtClean="0"/>
              <a:t>giao </a:t>
            </a:r>
            <a:r>
              <a:rPr lang="vi-VN" sz="2400" dirty="0" smtClean="0"/>
              <a:t>diện phần mềm độc lập với phần cứng (hardware – independent software interface) hộ trợ cho lập trình đồ </a:t>
            </a:r>
            <a:r>
              <a:rPr lang="vi-VN" sz="2400" dirty="0" smtClean="0"/>
              <a:t>họa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L</a:t>
            </a:r>
            <a:r>
              <a:rPr lang="vi-VN" sz="2400" dirty="0" smtClean="0"/>
              <a:t>à </a:t>
            </a:r>
            <a:r>
              <a:rPr lang="vi-VN" sz="2400" dirty="0" smtClean="0"/>
              <a:t>lớp trung gian giữa người dùng và phần </a:t>
            </a:r>
            <a:r>
              <a:rPr lang="vi-VN" sz="2400" dirty="0" smtClean="0"/>
              <a:t>cứng</a:t>
            </a:r>
            <a:r>
              <a:rPr lang="en-US" sz="2400" dirty="0" smtClean="0"/>
              <a:t>, </a:t>
            </a:r>
            <a:r>
              <a:rPr lang="vi-VN" sz="2400" dirty="0" smtClean="0"/>
              <a:t>là</a:t>
            </a:r>
            <a:r>
              <a:rPr lang="en-US" sz="2400" dirty="0" smtClean="0"/>
              <a:t>m</a:t>
            </a:r>
            <a:r>
              <a:rPr lang="vi-VN" sz="2400" dirty="0" smtClean="0"/>
              <a:t> </a:t>
            </a:r>
            <a:r>
              <a:rPr lang="vi-VN" sz="2400" dirty="0" smtClean="0"/>
              <a:t>nó giao tiếp trực tiếp với driver của thiết bị đồ họa</a:t>
            </a:r>
            <a:r>
              <a:rPr lang="vi-VN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Homepage: </a:t>
            </a:r>
            <a:r>
              <a:rPr lang="en-US" sz="2400" dirty="0" smtClean="0">
                <a:hlinkClick r:id="rId2"/>
              </a:rPr>
              <a:t>http://www.opengl.org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OpenGL </a:t>
            </a:r>
            <a:r>
              <a:rPr lang="en-US" dirty="0" err="1" smtClean="0"/>
              <a:t>trên</a:t>
            </a:r>
            <a:r>
              <a:rPr lang="en-US" dirty="0" smtClean="0"/>
              <a:t> Android</a:t>
            </a:r>
            <a:endParaRPr lang="en-US" dirty="0" smtClean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Android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đầy</a:t>
            </a:r>
            <a:r>
              <a:rPr lang="en-US" sz="2400" dirty="0" smtClean="0"/>
              <a:t> </a:t>
            </a:r>
            <a:r>
              <a:rPr lang="en-US" sz="2400" dirty="0" err="1" smtClean="0"/>
              <a:t>đủ</a:t>
            </a:r>
            <a:r>
              <a:rPr lang="en-US" sz="2400" dirty="0" smtClean="0"/>
              <a:t> OpenGL </a:t>
            </a:r>
            <a:r>
              <a:rPr lang="en-US" sz="2400" dirty="0" err="1" smtClean="0"/>
              <a:t>phiên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1.0 </a:t>
            </a:r>
            <a:r>
              <a:rPr lang="en-US" sz="2400" dirty="0" err="1" smtClean="0"/>
              <a:t>và</a:t>
            </a:r>
            <a:r>
              <a:rPr lang="en-US" sz="2400" dirty="0" smtClean="0"/>
              <a:t> 2.0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phiên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2.2 (API v8)</a:t>
            </a:r>
          </a:p>
          <a:p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2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Java </a:t>
            </a:r>
            <a:r>
              <a:rPr lang="en-US" sz="2400" dirty="0" err="1" smtClean="0"/>
              <a:t>và</a:t>
            </a:r>
            <a:r>
              <a:rPr lang="en-US" sz="2400" dirty="0" smtClean="0"/>
              <a:t> C/C++ </a:t>
            </a:r>
            <a:r>
              <a:rPr lang="en-US" sz="2400" dirty="0" err="1" smtClean="0"/>
              <a:t>cho</a:t>
            </a:r>
            <a:r>
              <a:rPr lang="en-US" sz="2400" dirty="0" smtClean="0"/>
              <a:t> Native.</a:t>
            </a:r>
          </a:p>
          <a:p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(import) </a:t>
            </a:r>
            <a:r>
              <a:rPr lang="en-US" sz="2400" dirty="0" err="1" smtClean="0"/>
              <a:t>gói</a:t>
            </a:r>
            <a:r>
              <a:rPr lang="en-US" sz="2400" dirty="0" smtClean="0"/>
              <a:t> “</a:t>
            </a:r>
            <a:r>
              <a:rPr lang="en-US" sz="2400" b="1" dirty="0" err="1" smtClean="0">
                <a:solidFill>
                  <a:srgbClr val="FF0000"/>
                </a:solidFill>
              </a:rPr>
              <a:t>android.opengl</a:t>
            </a:r>
            <a:r>
              <a:rPr lang="en-US" sz="2400" dirty="0" smtClean="0"/>
              <a:t>”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viện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OpenGL</a:t>
            </a:r>
          </a:p>
          <a:p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rõ</a:t>
            </a:r>
            <a:r>
              <a:rPr lang="en-US" sz="2400" dirty="0" smtClean="0"/>
              <a:t> </a:t>
            </a:r>
            <a:r>
              <a:rPr lang="en-US" sz="2400" dirty="0" err="1" smtClean="0"/>
              <a:t>phiên</a:t>
            </a:r>
            <a:r>
              <a:rPr lang="en-US" sz="2400" dirty="0" smtClean="0"/>
              <a:t> </a:t>
            </a:r>
            <a:r>
              <a:rPr lang="en-US" sz="2400" dirty="0" err="1" smtClean="0"/>
              <a:t>phản</a:t>
            </a:r>
            <a:r>
              <a:rPr lang="en-US" sz="2400" dirty="0" smtClean="0"/>
              <a:t> OpenGL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AndroidManifest.xml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438400" y="6248400"/>
            <a:ext cx="2130425" cy="474663"/>
          </a:xfrm>
          <a:noFill/>
        </p:spPr>
        <p:txBody>
          <a:bodyPr/>
          <a:lstStyle/>
          <a:p>
            <a:fld id="{CDF6A508-0A9F-4B21-8163-9CBF9D84FA9E}" type="datetime1">
              <a:rPr lang="vi-VN" smtClean="0"/>
              <a:pPr/>
              <a:t>14/11/2011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  <a:noFill/>
        </p:spPr>
        <p:txBody>
          <a:bodyPr/>
          <a:lstStyle/>
          <a:p>
            <a:fld id="{E940348B-3C2C-48B3-8E4D-E02C5B09B416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OpenGL version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AndroidManifest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1600" dirty="0" smtClean="0"/>
              <a:t>&lt;uses-feature </a:t>
            </a:r>
            <a:r>
              <a:rPr lang="en-US" sz="1600" dirty="0" err="1" smtClean="0"/>
              <a:t>android:</a:t>
            </a:r>
            <a:r>
              <a:rPr lang="en-US" sz="1600" b="1" dirty="0" err="1" smtClean="0"/>
              <a:t>glEsVersion</a:t>
            </a:r>
            <a:r>
              <a:rPr lang="en-US" sz="1600" dirty="0" smtClean="0"/>
              <a:t>="</a:t>
            </a:r>
            <a:r>
              <a:rPr lang="en-US" sz="1600" b="1" dirty="0" smtClean="0"/>
              <a:t>0x00020000</a:t>
            </a:r>
            <a:r>
              <a:rPr lang="en-US" sz="1600" dirty="0" smtClean="0"/>
              <a:t>" </a:t>
            </a:r>
            <a:r>
              <a:rPr lang="en-US" sz="1600" dirty="0" err="1" smtClean="0"/>
              <a:t>android:</a:t>
            </a:r>
            <a:r>
              <a:rPr lang="en-US" sz="1600" b="1" dirty="0" err="1" smtClean="0"/>
              <a:t>required</a:t>
            </a:r>
            <a:r>
              <a:rPr lang="en-US" sz="1600" dirty="0" smtClean="0"/>
              <a:t>="</a:t>
            </a:r>
            <a:r>
              <a:rPr lang="en-US" sz="1600" b="1" dirty="0" smtClean="0"/>
              <a:t>true</a:t>
            </a:r>
            <a:r>
              <a:rPr lang="en-US" sz="1600" dirty="0" smtClean="0"/>
              <a:t>" </a:t>
            </a:r>
            <a:r>
              <a:rPr lang="en-US" sz="1600" dirty="0" smtClean="0"/>
              <a:t>/&gt;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ym typeface="Wingdings" pitchFamily="2" charset="2"/>
              </a:rPr>
              <a:t> </a:t>
            </a:r>
            <a:r>
              <a:rPr lang="en-US" sz="1600" dirty="0" err="1" smtClean="0">
                <a:sym typeface="Wingdings" pitchFamily="2" charset="2"/>
              </a:rPr>
              <a:t>thông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báo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ứng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dụng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sử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dụng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thư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viện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hàm</a:t>
            </a:r>
            <a:r>
              <a:rPr lang="en-US" sz="1600" dirty="0" smtClean="0">
                <a:sym typeface="Wingdings" pitchFamily="2" charset="2"/>
              </a:rPr>
              <a:t> OpenGL 2.0</a:t>
            </a:r>
            <a:endParaRPr lang="en-US" dirty="0" smtClean="0"/>
          </a:p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: 1.0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0x00020000</a:t>
            </a:r>
            <a:r>
              <a:rPr lang="en-US" dirty="0" smtClean="0"/>
              <a:t>”: </a:t>
            </a:r>
            <a:r>
              <a:rPr lang="en-US" dirty="0" smtClean="0">
                <a:sym typeface="Wingdings" pitchFamily="2" charset="2"/>
              </a:rPr>
              <a:t> OpenGL 2.0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“</a:t>
            </a:r>
            <a:r>
              <a:rPr lang="en-US" b="1" dirty="0" smtClean="0"/>
              <a:t>0x00020001</a:t>
            </a:r>
            <a:r>
              <a:rPr lang="en-US" dirty="0" smtClean="0">
                <a:sym typeface="Wingdings" pitchFamily="2" charset="2"/>
              </a:rPr>
              <a:t>”:  OpenGL 2.1</a:t>
            </a:r>
          </a:p>
          <a:p>
            <a:r>
              <a:rPr lang="en-US" dirty="0" err="1" smtClean="0">
                <a:sym typeface="Wingdings" pitchFamily="2" charset="2"/>
              </a:rPr>
              <a:t>Thẻ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mở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rộng</a:t>
            </a:r>
            <a:r>
              <a:rPr lang="en-US" dirty="0" smtClean="0">
                <a:sym typeface="Wingdings" pitchFamily="2" charset="2"/>
              </a:rPr>
              <a:t>: </a:t>
            </a:r>
          </a:p>
          <a:p>
            <a:pPr lvl="1"/>
            <a:r>
              <a:rPr lang="en-US" b="1" dirty="0" smtClean="0"/>
              <a:t>&lt;supports-</a:t>
            </a:r>
            <a:r>
              <a:rPr lang="en-US" b="1" dirty="0" err="1" smtClean="0"/>
              <a:t>gl</a:t>
            </a:r>
            <a:r>
              <a:rPr lang="en-US" b="1" dirty="0" smtClean="0"/>
              <a:t>-texture</a:t>
            </a:r>
            <a:r>
              <a:rPr lang="en-US" b="1" dirty="0" smtClean="0"/>
              <a:t>&gt;</a:t>
            </a:r>
            <a:endParaRPr lang="en-US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Tin </a:t>
            </a:r>
            <a:r>
              <a:rPr lang="en-US" dirty="0" err="1" smtClean="0"/>
              <a:t>Học</a:t>
            </a:r>
            <a:r>
              <a:rPr lang="en-US" dirty="0" smtClean="0"/>
              <a:t> - ĐH KHTN         ĐH QG TP.HCM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8CA80-D256-40E5-B64B-EBBE7573804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1219200"/>
          </a:xfrm>
        </p:spPr>
        <p:txBody>
          <a:bodyPr/>
          <a:lstStyle/>
          <a:p>
            <a:pPr algn="r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smtClean="0"/>
              <a:t>OpenGL APIs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1600" b="0" dirty="0" smtClean="0">
                <a:hlinkClick r:id="rId2"/>
              </a:rPr>
              <a:t>http://</a:t>
            </a:r>
            <a:r>
              <a:rPr lang="en-US" sz="1600" b="0" dirty="0" smtClean="0">
                <a:hlinkClick r:id="rId2"/>
              </a:rPr>
              <a:t>developer.android.com/resources/tutorials/opengl/opengl-es10.html</a:t>
            </a:r>
            <a:endParaRPr lang="en-US" b="0" dirty="0" smtClean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GLSurfaceView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GLSurfaceView.Render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OpenGL.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810000"/>
            <a:ext cx="304760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3657600"/>
            <a:ext cx="5029200" cy="30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OpenGL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OpenGL: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OpenGL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2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“</a:t>
            </a:r>
            <a:r>
              <a:rPr lang="en-US" dirty="0" err="1" smtClean="0"/>
              <a:t>gl</a:t>
            </a:r>
            <a:r>
              <a:rPr lang="en-US" dirty="0" smtClean="0"/>
              <a:t>”.</a:t>
            </a:r>
          </a:p>
          <a:p>
            <a:r>
              <a:rPr lang="en-US" dirty="0" err="1" smtClean="0"/>
              <a:t>Vd</a:t>
            </a:r>
            <a:r>
              <a:rPr lang="en-US" dirty="0" smtClean="0"/>
              <a:t>: </a:t>
            </a:r>
          </a:p>
          <a:p>
            <a:pPr lvl="1"/>
            <a:r>
              <a:rPr lang="en-US" sz="2000" dirty="0" err="1" smtClean="0">
                <a:hlinkClick r:id="rId2"/>
              </a:rPr>
              <a:t>glDrawElements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mode, </a:t>
            </a:r>
            <a:r>
              <a:rPr lang="en-US" sz="2000" dirty="0" err="1" smtClean="0"/>
              <a:t>int</a:t>
            </a:r>
            <a:r>
              <a:rPr lang="en-US" sz="2000" dirty="0" smtClean="0"/>
              <a:t> count, </a:t>
            </a:r>
            <a:r>
              <a:rPr lang="en-US" sz="2000" dirty="0" err="1" smtClean="0"/>
              <a:t>int</a:t>
            </a:r>
            <a:r>
              <a:rPr lang="en-US" sz="2000" dirty="0" smtClean="0"/>
              <a:t> type, </a:t>
            </a:r>
            <a:r>
              <a:rPr lang="en-US" sz="2000" dirty="0" smtClean="0">
                <a:hlinkClick r:id="rId3"/>
              </a:rPr>
              <a:t>Buffer</a:t>
            </a:r>
            <a:r>
              <a:rPr lang="en-US" sz="2000" dirty="0" smtClean="0"/>
              <a:t> indices</a:t>
            </a:r>
            <a:r>
              <a:rPr lang="en-US" sz="2000" dirty="0" smtClean="0"/>
              <a:t>)</a:t>
            </a:r>
          </a:p>
          <a:p>
            <a:pPr lvl="1"/>
            <a:r>
              <a:rPr lang="fr-FR" sz="2000" dirty="0" err="1" smtClean="0">
                <a:hlinkClick r:id="rId2"/>
              </a:rPr>
              <a:t>glScalex</a:t>
            </a:r>
            <a:r>
              <a:rPr lang="fr-FR" sz="2000" dirty="0" smtClean="0"/>
              <a:t>(</a:t>
            </a:r>
            <a:r>
              <a:rPr lang="fr-FR" sz="2000" dirty="0" err="1" smtClean="0"/>
              <a:t>int</a:t>
            </a:r>
            <a:r>
              <a:rPr lang="fr-FR" sz="2000" dirty="0" smtClean="0"/>
              <a:t> x, </a:t>
            </a:r>
            <a:r>
              <a:rPr lang="fr-FR" sz="2000" dirty="0" err="1" smtClean="0"/>
              <a:t>int</a:t>
            </a:r>
            <a:r>
              <a:rPr lang="fr-FR" sz="2000" dirty="0" smtClean="0"/>
              <a:t> y, </a:t>
            </a:r>
            <a:r>
              <a:rPr lang="fr-FR" sz="2000" dirty="0" err="1" smtClean="0"/>
              <a:t>int</a:t>
            </a:r>
            <a:r>
              <a:rPr lang="fr-FR" sz="2000" dirty="0" smtClean="0"/>
              <a:t> z</a:t>
            </a:r>
            <a:r>
              <a:rPr lang="fr-FR" sz="2000" dirty="0" smtClean="0"/>
              <a:t>)</a:t>
            </a:r>
          </a:p>
          <a:p>
            <a:pPr lvl="1"/>
            <a:r>
              <a:rPr lang="en-US" sz="2000" dirty="0" err="1" smtClean="0">
                <a:hlinkClick r:id="rId2"/>
              </a:rPr>
              <a:t>glViewport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x, </a:t>
            </a:r>
            <a:r>
              <a:rPr lang="en-US" sz="2000" dirty="0" err="1" smtClean="0"/>
              <a:t>int</a:t>
            </a:r>
            <a:r>
              <a:rPr lang="en-US" sz="2000" dirty="0" smtClean="0"/>
              <a:t> y, </a:t>
            </a:r>
            <a:r>
              <a:rPr lang="en-US" sz="2000" dirty="0" err="1" smtClean="0"/>
              <a:t>int</a:t>
            </a:r>
            <a:r>
              <a:rPr lang="en-US" sz="2000" dirty="0" smtClean="0"/>
              <a:t> width, </a:t>
            </a:r>
            <a:r>
              <a:rPr lang="en-US" sz="2000" dirty="0" err="1" smtClean="0"/>
              <a:t>int</a:t>
            </a:r>
            <a:r>
              <a:rPr lang="en-US" sz="2000" dirty="0" smtClean="0"/>
              <a:t> height)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6BDA05-886F-4BEB-8934-0E21CCB7EEA5}" type="datetime1">
              <a:rPr lang="vi-VN" smtClean="0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Trung Tâm Tin Học - ĐH KHTN         ĐH 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8CA80-D256-40E5-B64B-EBBE7573804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685800"/>
          </a:xfrm>
        </p:spPr>
        <p:txBody>
          <a:bodyPr/>
          <a:lstStyle/>
          <a:p>
            <a:pPr algn="r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</a:t>
            </a:r>
            <a:r>
              <a:rPr lang="en-US" smtClean="0">
                <a:hlinkClick r:id="rId2"/>
              </a:rPr>
              <a:t>://</a:t>
            </a:r>
            <a:r>
              <a:rPr lang="en-US" smtClean="0">
                <a:hlinkClick r:id="rId2"/>
              </a:rPr>
              <a:t>developer.android.com/resources/tutorials/opengl/opengl-es10.html</a:t>
            </a: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6BDA05-886F-4BEB-8934-0E21CCB7EEA5}" type="datetime1">
              <a:rPr lang="vi-VN" smtClean="0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Trung Tâm Tin Học - ĐH KHTN         ĐH 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8CA80-D256-40E5-B64B-EBBE7573804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6BA8F73-FBB5-46FB-B0DC-AA581CF7CB28}" type="datetime1">
              <a:rPr lang="vi-VN" smtClean="0"/>
              <a:pPr/>
              <a:t>14/11/2011</a:t>
            </a:fld>
            <a:endParaRPr lang="en-US" smtClean="0"/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BE58BC-F912-4325-873A-6E31A695456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150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Hỏi/Đáp</a:t>
            </a:r>
          </a:p>
        </p:txBody>
      </p:sp>
      <p:pic>
        <p:nvPicPr>
          <p:cNvPr id="21509" name="Picture 6" descr="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971800"/>
            <a:ext cx="29908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1307</TotalTime>
  <Words>395</Words>
  <Application>Microsoft Office PowerPoint</Application>
  <PresentationFormat>On-screen Show (4:3)</PresentationFormat>
  <Paragraphs>61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Capsules</vt:lpstr>
      <vt:lpstr>Lập trình trên Android Phần 11 – OpenGL</vt:lpstr>
      <vt:lpstr>Nội dung</vt:lpstr>
      <vt:lpstr>OpenGL là gì?</vt:lpstr>
      <vt:lpstr>Thư viện OpenGL trên Android</vt:lpstr>
      <vt:lpstr>Khai báo OpenGL version trong AndroidManifest</vt:lpstr>
      <vt:lpstr>Sử dụng OpenGL APIs  http://developer.android.com/resources/tutorials/opengl/opengl-es10.html</vt:lpstr>
      <vt:lpstr>Sử dụng OpenGL APIs</vt:lpstr>
      <vt:lpstr>Ứng dụng mẫu</vt:lpstr>
      <vt:lpstr>Hỏi/Đáp</vt:lpstr>
    </vt:vector>
  </TitlesOfParts>
  <Company>gcsvn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Những Ứng dụng Android sẽ làm thay đổi bạn như thế nào?</dc:title>
  <dc:creator>gcsadmin</dc:creator>
  <cp:lastModifiedBy>Admin</cp:lastModifiedBy>
  <cp:revision>480</cp:revision>
  <dcterms:created xsi:type="dcterms:W3CDTF">2011-09-19T03:36:25Z</dcterms:created>
  <dcterms:modified xsi:type="dcterms:W3CDTF">2011-11-14T09:40:37Z</dcterms:modified>
</cp:coreProperties>
</file>