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5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6356" autoAdjust="0"/>
  </p:normalViewPr>
  <p:slideViewPr>
    <p:cSldViewPr>
      <p:cViewPr>
        <p:scale>
          <a:sx n="66" d="100"/>
          <a:sy n="66"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45815DB-D407-4021-B207-DD009455999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9D63571-12B7-42CA-A415-F519BF10BE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53D7D5AF-021B-4F2E-BF96-CDA2E8646B9A}"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p:spPr>
        <p:txBody>
          <a:bodyPr/>
          <a:lstStyle/>
          <a:p>
            <a:pPr>
              <a:spcBef>
                <a:spcPct val="0"/>
              </a:spcBef>
            </a:pPr>
            <a:endParaRPr lang="en-US" smtClean="0"/>
          </a:p>
        </p:txBody>
      </p:sp>
      <p:sp>
        <p:nvSpPr>
          <p:cNvPr id="3481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C1602E0-48AC-44CB-860C-41018D581EF3}"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p:spPr>
        <p:txBody>
          <a:bodyPr/>
          <a:lstStyle/>
          <a:p>
            <a:pPr>
              <a:spcBef>
                <a:spcPct val="0"/>
              </a:spcBef>
            </a:pPr>
            <a:endParaRPr lang="en-US" smtClean="0"/>
          </a:p>
        </p:txBody>
      </p:sp>
      <p:sp>
        <p:nvSpPr>
          <p:cNvPr id="3686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59A9FDE-FBC2-4C62-A5C5-C1677E365606}"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p:spPr>
        <p:txBody>
          <a:bodyPr/>
          <a:lstStyle/>
          <a:p>
            <a:pPr>
              <a:spcBef>
                <a:spcPct val="0"/>
              </a:spcBef>
            </a:pPr>
            <a:endParaRPr lang="en-US" smtClean="0"/>
          </a:p>
        </p:txBody>
      </p:sp>
      <p:sp>
        <p:nvSpPr>
          <p:cNvPr id="3891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D87CB13-B5D5-4E6F-9EFD-D56F594AE0E3}"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p:spPr>
        <p:txBody>
          <a:bodyPr/>
          <a:lstStyle/>
          <a:p>
            <a:pPr>
              <a:spcBef>
                <a:spcPct val="0"/>
              </a:spcBef>
            </a:pPr>
            <a:endParaRPr lang="en-US" smtClean="0"/>
          </a:p>
        </p:txBody>
      </p:sp>
      <p:sp>
        <p:nvSpPr>
          <p:cNvPr id="4096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8BE5B35-A786-40F3-8518-2B371FD57983}"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p:spPr>
        <p:txBody>
          <a:bodyPr/>
          <a:lstStyle/>
          <a:p>
            <a:pPr>
              <a:spcBef>
                <a:spcPct val="0"/>
              </a:spcBef>
            </a:pPr>
            <a:endParaRPr lang="en-US" smtClean="0"/>
          </a:p>
        </p:txBody>
      </p:sp>
      <p:sp>
        <p:nvSpPr>
          <p:cNvPr id="4301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2E57B86-B38B-4C31-8F71-921FD75515D6}"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pPr>
              <a:spcBef>
                <a:spcPct val="0"/>
              </a:spcBef>
            </a:pPr>
            <a:endParaRPr lang="en-US" smtClean="0"/>
          </a:p>
        </p:txBody>
      </p:sp>
      <p:sp>
        <p:nvSpPr>
          <p:cNvPr id="1843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A3A6D7-AC7B-4A86-B2D1-B3606F6C4EBA}" type="slidenum">
              <a:rPr lang="en-US" sz="1200">
                <a:latin typeface="Calibri" pitchFamily="34" charset="0"/>
              </a:rPr>
              <a:pPr algn="r"/>
              <a:t>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a:spcBef>
                <a:spcPct val="0"/>
              </a:spcBef>
            </a:pPr>
            <a:endParaRPr lang="en-US" smtClean="0"/>
          </a:p>
        </p:txBody>
      </p:sp>
      <p:sp>
        <p:nvSpPr>
          <p:cNvPr id="2048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ECF1345-77E2-4BD1-8660-924E23DC7F11}" type="slidenum">
              <a:rPr lang="en-US" sz="1200">
                <a:latin typeface="Calibri" pitchFamily="34" charset="0"/>
              </a:rPr>
              <a:pPr algn="r"/>
              <a:t>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p:spPr>
        <p:txBody>
          <a:bodyPr/>
          <a:lstStyle/>
          <a:p>
            <a:pPr>
              <a:spcBef>
                <a:spcPct val="0"/>
              </a:spcBef>
            </a:pPr>
            <a:endParaRPr lang="en-US" smtClean="0"/>
          </a:p>
        </p:txBody>
      </p:sp>
      <p:sp>
        <p:nvSpPr>
          <p:cNvPr id="2253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B18F1C-B1A3-4818-A4A9-FF63B8ED9763}"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a:spcBef>
                <a:spcPct val="0"/>
              </a:spcBef>
            </a:pPr>
            <a:endParaRPr lang="en-US" smtClean="0"/>
          </a:p>
        </p:txBody>
      </p:sp>
      <p:sp>
        <p:nvSpPr>
          <p:cNvPr id="2457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9177CCD-E4D6-44F8-9970-7808B3B3800F}"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pPr>
              <a:spcBef>
                <a:spcPct val="0"/>
              </a:spcBef>
            </a:pPr>
            <a:endParaRPr lang="en-US" smtClean="0"/>
          </a:p>
        </p:txBody>
      </p:sp>
      <p:sp>
        <p:nvSpPr>
          <p:cNvPr id="266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D63F472-B454-4A0A-B016-40CFEFDF5578}"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p:spPr>
        <p:txBody>
          <a:bodyPr/>
          <a:lstStyle/>
          <a:p>
            <a:pPr>
              <a:spcBef>
                <a:spcPct val="0"/>
              </a:spcBef>
            </a:pPr>
            <a:endParaRPr lang="en-US" smtClean="0"/>
          </a:p>
        </p:txBody>
      </p:sp>
      <p:sp>
        <p:nvSpPr>
          <p:cNvPr id="2867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C61D14E-1B33-4786-8D25-84346ACBEBE4}"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p:spPr>
        <p:txBody>
          <a:bodyPr/>
          <a:lstStyle/>
          <a:p>
            <a:pPr>
              <a:spcBef>
                <a:spcPct val="0"/>
              </a:spcBef>
            </a:pPr>
            <a:endParaRPr lang="en-US" smtClean="0"/>
          </a:p>
        </p:txBody>
      </p:sp>
      <p:sp>
        <p:nvSpPr>
          <p:cNvPr id="3072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EF3C01-D8A5-46F1-8E38-80D790432A7E}"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pPr>
              <a:spcBef>
                <a:spcPct val="0"/>
              </a:spcBef>
            </a:pPr>
            <a:endParaRPr lang="en-US" smtClean="0"/>
          </a:p>
        </p:txBody>
      </p:sp>
      <p:sp>
        <p:nvSpPr>
          <p:cNvPr id="327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FC6F9F4-4F57-475C-9069-5FBDE383FA8E}"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E644DC4A-8893-45E1-8CBF-90035F794A44}" type="datetime1">
              <a:rPr lang="vi-VN"/>
              <a:pPr>
                <a:defRPr/>
              </a:pPr>
              <a:t>26/10/2011</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CF615FF4-8AC3-4F57-A466-144D5E0AE2A1}" type="datetime1">
              <a:rPr lang="vi-VN"/>
              <a:pPr>
                <a:defRPr/>
              </a:pPr>
              <a:t>26/10/2011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E4BD737-0A9A-4FE1-9F94-DBDCCFBC59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453A9362-8EE5-478D-9165-BAA889D76245}" type="datetime1">
              <a:rPr lang="vi-VN"/>
              <a:pPr>
                <a:defRPr/>
              </a:pPr>
              <a:t>26/10/2011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58C4EAAE-CA3A-4FC6-8938-0955B5C974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11DBD0A5-4029-4FA8-B573-594DF3F54E8F}" type="datetime1">
              <a:rPr lang="vi-VN"/>
              <a:pPr>
                <a:defRPr/>
              </a:pPr>
              <a:t>26/10/2011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5A83036C-0473-43B3-8011-7830444C0C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A05F528-E464-4E12-9291-B22841F4DDC3}" type="datetime1">
              <a:rPr lang="vi-VN"/>
              <a:pPr>
                <a:defRPr/>
              </a:pPr>
              <a:t>26/10/2011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3E8A111F-DA55-4E0D-B1A1-0D310F139F3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DD3395B3-E4E6-4FA7-876E-8869B0C912E2}" type="datetime1">
              <a:rPr lang="vi-VN"/>
              <a:pPr>
                <a:defRPr/>
              </a:pPr>
              <a:t>26/10/2011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1D75DB39-74D9-43F9-8664-3DD093F949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FAE0DFBB-B7C9-4DB3-940E-3F0611407093}" type="datetime1">
              <a:rPr lang="vi-VN"/>
              <a:pPr>
                <a:defRPr/>
              </a:pPr>
              <a:t>26/10/2011</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833CD9AC-BD40-49EB-B7A4-0682B298E70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543ED0F5-89D1-417A-AA7E-B065A59F9893}" type="datetime1">
              <a:rPr lang="vi-VN"/>
              <a:pPr>
                <a:defRPr/>
              </a:pPr>
              <a:t>26/10/2011</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69A06355-9209-48FE-90AE-F08D648517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0D065B2-7BD7-49B9-9E7E-86A37F970B4C}" type="datetime1">
              <a:rPr lang="vi-VN"/>
              <a:pPr>
                <a:defRPr/>
              </a:pPr>
              <a:t>26/10/2011</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80FCA8F8-1315-470E-8249-A399E27307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C7013EE-8866-47D0-93F1-967432F4A3EA}" type="datetime1">
              <a:rPr lang="vi-VN"/>
              <a:pPr>
                <a:defRPr/>
              </a:pPr>
              <a:t>26/10/2011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D3297CCF-C856-4C88-BB16-EFD728341D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B042B2F-8C98-45CB-974C-FC42A827B834}" type="datetime1">
              <a:rPr lang="vi-VN"/>
              <a:pPr>
                <a:defRPr/>
              </a:pPr>
              <a:t>26/10/2011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103D879B-539F-4EAF-8BA1-957BEE3F41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7A85CF00-6D4E-40B2-BE0A-348A608DC605}" type="datetime1">
              <a:rPr lang="vi-VN"/>
              <a:pPr>
                <a:defRPr/>
              </a:pPr>
              <a:t>26/10/2011</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0CFFEBA7-471E-4C38-99B6-126C54BBFA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reference/android/content/ContentProvider.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developer.android.com/reference/android/provider/package-summary.html" TargetMode="External"/><Relationship Id="rId4" Type="http://schemas.openxmlformats.org/officeDocument/2006/relationships/hyperlink" Target="http://developer.android.com/guide/topics/providers/content-provider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developer.android.com/guide/topics/intents/intents-filt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Grp="1" noChangeArrowheads="1"/>
          </p:cNvSpPr>
          <p:nvPr>
            <p:ph type="dt" sz="quarter" idx="10"/>
          </p:nvPr>
        </p:nvSpPr>
        <p:spPr>
          <a:noFill/>
        </p:spPr>
        <p:txBody>
          <a:bodyPr/>
          <a:lstStyle/>
          <a:p>
            <a:fld id="{B30B7336-AA02-4DF6-A8B5-DB6601B04CC3}" type="datetime1">
              <a:rPr lang="vi-VN" smtClean="0"/>
              <a:pPr/>
              <a:t>26/10/2011</a:t>
            </a:fld>
            <a:endParaRPr lang="en-US" smtClean="0"/>
          </a:p>
        </p:txBody>
      </p:sp>
      <p:sp>
        <p:nvSpPr>
          <p:cNvPr id="15362" name="Rectangle 10"/>
          <p:cNvSpPr>
            <a:spLocks noGrp="1" noChangeArrowheads="1"/>
          </p:cNvSpPr>
          <p:nvPr>
            <p:ph type="ftr" sz="quarter" idx="11"/>
          </p:nvPr>
        </p:nvSpPr>
        <p:spPr>
          <a:noFill/>
        </p:spPr>
        <p:txBody>
          <a:bodyPr/>
          <a:lstStyle/>
          <a:p>
            <a:r>
              <a:rPr lang="en-US" smtClean="0"/>
              <a:t>Trung Tâm Tin Học - ĐH KHTN         ĐH QG TP.HCM</a:t>
            </a:r>
          </a:p>
        </p:txBody>
      </p:sp>
      <p:sp>
        <p:nvSpPr>
          <p:cNvPr id="15363" name="Rectangle 11"/>
          <p:cNvSpPr>
            <a:spLocks noGrp="1" noChangeArrowheads="1"/>
          </p:cNvSpPr>
          <p:nvPr>
            <p:ph type="sldNum" sz="quarter" idx="4294967295"/>
          </p:nvPr>
        </p:nvSpPr>
        <p:spPr>
          <a:xfrm>
            <a:off x="76200" y="6248400"/>
            <a:ext cx="587375" cy="488950"/>
          </a:xfrm>
          <a:noFill/>
        </p:spPr>
        <p:txBody>
          <a:bodyPr/>
          <a:lstStyle/>
          <a:p>
            <a:fld id="{24304320-94A5-447F-BBAB-ACB62B9081AB}" type="slidenum">
              <a:rPr lang="en-US" smtClean="0"/>
              <a:pPr/>
              <a:t>1</a:t>
            </a:fld>
            <a:endParaRPr lang="en-US" smtClean="0"/>
          </a:p>
        </p:txBody>
      </p:sp>
      <p:sp>
        <p:nvSpPr>
          <p:cNvPr id="15364" name="AutoShape 2"/>
          <p:cNvSpPr>
            <a:spLocks noGrp="1" noChangeArrowheads="1"/>
          </p:cNvSpPr>
          <p:nvPr>
            <p:ph type="ctrTitle"/>
          </p:nvPr>
        </p:nvSpPr>
        <p:spPr/>
        <p:txBody>
          <a:bodyPr/>
          <a:lstStyle/>
          <a:p>
            <a:pPr algn="r" eaLnBrk="1" hangingPunct="1"/>
            <a:r>
              <a:rPr lang="en-US" smtClean="0"/>
              <a:t>Lập trình trên Android</a:t>
            </a:r>
            <a:br>
              <a:rPr lang="en-US" smtClean="0"/>
            </a:br>
            <a:r>
              <a:rPr lang="en-US" smtClean="0"/>
              <a:t>Phần 5 – </a:t>
            </a:r>
            <a:r>
              <a:rPr lang="en-US" smtClean="0">
                <a:solidFill>
                  <a:schemeClr val="tx2"/>
                </a:solidFill>
              </a:rPr>
              <a:t>Intent, Content Provider</a:t>
            </a:r>
          </a:p>
        </p:txBody>
      </p:sp>
      <p:sp>
        <p:nvSpPr>
          <p:cNvPr id="15365"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6"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7" name="Rectangle 7"/>
          <p:cNvSpPr>
            <a:spLocks noChangeArrowheads="1"/>
          </p:cNvSpPr>
          <p:nvPr/>
        </p:nvSpPr>
        <p:spPr bwMode="auto">
          <a:xfrm>
            <a:off x="4495800" y="5181600"/>
            <a:ext cx="4038600" cy="517525"/>
          </a:xfrm>
          <a:prstGeom prst="rect">
            <a:avLst/>
          </a:prstGeom>
          <a:noFill/>
          <a:ln w="9525">
            <a:noFill/>
            <a:miter lim="800000"/>
            <a:headEnd/>
            <a:tailEnd/>
          </a:ln>
        </p:spPr>
        <p:txBody>
          <a:bodyPr>
            <a:spAutoFit/>
          </a:bodyPr>
          <a:lstStyle/>
          <a:p>
            <a:r>
              <a:rPr lang="en-US" sz="1400"/>
              <a:t>http://t3hand.googlecode.com/svn/trunk/lessions/Android_Par05_IntentAndContentProvider.pptx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a:xfrm>
            <a:off x="762000" y="762000"/>
            <a:ext cx="7924800" cy="639763"/>
          </a:xfrm>
        </p:spPr>
        <p:txBody>
          <a:bodyPr anchor="ctr"/>
          <a:lstStyle/>
          <a:p>
            <a:pPr algn="r"/>
            <a:r>
              <a:rPr lang="en-US" sz="2400" smtClean="0"/>
              <a:t>Content Provider</a:t>
            </a:r>
            <a:br>
              <a:rPr lang="en-US" sz="2400" smtClean="0"/>
            </a:br>
            <a:r>
              <a:rPr lang="en-US" sz="1600" b="0" smtClean="0">
                <a:hlinkClick r:id="rId3"/>
              </a:rPr>
              <a:t>http://developer.android.com/reference/android/content/ContentProvider.html</a:t>
            </a:r>
            <a:r>
              <a:rPr lang="en-US" sz="1600" b="0" smtClean="0"/>
              <a:t/>
            </a:r>
            <a:br>
              <a:rPr lang="en-US" sz="1600" b="0" smtClean="0"/>
            </a:br>
            <a:r>
              <a:rPr lang="en-US" sz="1600" b="0" smtClean="0">
                <a:hlinkClick r:id="rId4"/>
              </a:rPr>
              <a:t>http://developer.android.com/guide/topics/providers/content-providers.html</a:t>
            </a:r>
            <a:endParaRPr lang="en-US" sz="1600" b="0" smtClean="0"/>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10/26/2011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6AA78EB-12FC-4ECE-969B-21686A2E671E}"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
        <p:nvSpPr>
          <p:cNvPr id="33797" name="Content Placeholder 7"/>
          <p:cNvSpPr>
            <a:spLocks noGrp="1"/>
          </p:cNvSpPr>
          <p:nvPr>
            <p:ph idx="4294967295"/>
          </p:nvPr>
        </p:nvSpPr>
        <p:spPr>
          <a:xfrm>
            <a:off x="457200" y="2286000"/>
            <a:ext cx="8229600" cy="3840163"/>
          </a:xfrm>
        </p:spPr>
        <p:txBody>
          <a:bodyPr/>
          <a:lstStyle/>
          <a:p>
            <a:pPr marL="457200" indent="-457200"/>
            <a:r>
              <a:rPr lang="en-US" sz="2000" smtClean="0"/>
              <a:t>Là nơi lưu trữ và truy xuất cho tất cả các ứng dụng</a:t>
            </a:r>
          </a:p>
          <a:p>
            <a:pPr marL="457200" indent="-457200"/>
            <a:r>
              <a:rPr lang="en-US" sz="2000" smtClean="0"/>
              <a:t>Android cung cấp số lượng Content Provider cơ sở cho việc lưu trữ các dữ liệu chung (Audio,video,images, contacts,…)</a:t>
            </a:r>
          </a:p>
          <a:p>
            <a:pPr marL="457200" indent="-457200"/>
            <a:r>
              <a:rPr lang="en-US" sz="2000" smtClean="0"/>
              <a:t>Link Content Provider cơ sở: </a:t>
            </a:r>
            <a:r>
              <a:rPr lang="en-US" sz="2000" smtClean="0">
                <a:hlinkClick r:id="rId5"/>
              </a:rPr>
              <a:t>http://developer.android.com/reference/android/provider/package-summary.html</a:t>
            </a:r>
            <a:r>
              <a:rPr lang="en-US" sz="200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10/26/2011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5ABED425-F7FC-4707-9F58-77AEB72AF0F7}"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
        <p:nvSpPr>
          <p:cNvPr id="35845" name="Content Placeholder 7"/>
          <p:cNvSpPr>
            <a:spLocks noGrp="1"/>
          </p:cNvSpPr>
          <p:nvPr>
            <p:ph idx="4294967295"/>
          </p:nvPr>
        </p:nvSpPr>
        <p:spPr>
          <a:xfrm>
            <a:off x="457200" y="2286000"/>
            <a:ext cx="8229600" cy="3840163"/>
          </a:xfrm>
        </p:spPr>
        <p:txBody>
          <a:bodyPr/>
          <a:lstStyle/>
          <a:p>
            <a:pPr marL="457200" indent="-457200"/>
            <a:r>
              <a:rPr lang="en-US" sz="2000" smtClean="0"/>
              <a:t>Để truy xuất Content Provider, sử dụng phương thức </a:t>
            </a:r>
          </a:p>
          <a:p>
            <a:pPr marL="457200" indent="-457200">
              <a:buFont typeface="Wingdings" pitchFamily="2" charset="2"/>
              <a:buNone/>
            </a:pPr>
            <a:r>
              <a:rPr lang="en-US" sz="2000" smtClean="0"/>
              <a:t>	ContentResolver cr = getContentResolver();</a:t>
            </a:r>
          </a:p>
          <a:p>
            <a:pPr marL="457200" indent="-457200"/>
            <a:r>
              <a:rPr lang="en-US" sz="2000" smtClean="0"/>
              <a:t>Sử dụng phương thức của ContentResolver() để tương tác với Content Provider cần quan tâm</a:t>
            </a:r>
          </a:p>
          <a:p>
            <a:pPr marL="457200" indent="-457200"/>
            <a:r>
              <a:rPr lang="en-US" sz="2000" smtClean="0"/>
              <a:t>Mô hình dữ liệu: giống như mô hình bảng trong mô hình cơ sở dữ liệu, mỗi hàng là một record, mỗi cột là một dữ liệu của một dạng</a:t>
            </a:r>
          </a:p>
          <a:p>
            <a:pPr marL="457200" indent="-457200">
              <a:buFont typeface="Wingdings" pitchFamily="2" charset="2"/>
              <a:buNone/>
            </a:pPr>
            <a:endParaRPr lang="en-US" sz="2000" smtClean="0"/>
          </a:p>
        </p:txBody>
      </p:sp>
      <p:pic>
        <p:nvPicPr>
          <p:cNvPr id="1026" name="Picture 2" descr="D:\ForAnh\Work\TrungTamTinHoc\Images\CP1.png"/>
          <p:cNvPicPr>
            <a:picLocks noChangeAspect="1" noChangeArrowheads="1"/>
          </p:cNvPicPr>
          <p:nvPr/>
        </p:nvPicPr>
        <p:blipFill>
          <a:blip r:embed="rId3" cstate="print"/>
          <a:srcRect/>
          <a:stretch>
            <a:fillRect/>
          </a:stretch>
        </p:blipFill>
        <p:spPr bwMode="auto">
          <a:xfrm>
            <a:off x="1465926" y="4417239"/>
            <a:ext cx="6558995" cy="2007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10/26/2011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D975F0D-3785-4216-8FB2-1BE26487AF87}"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
        <p:nvSpPr>
          <p:cNvPr id="37893" name="Content Placeholder 7"/>
          <p:cNvSpPr>
            <a:spLocks noGrp="1"/>
          </p:cNvSpPr>
          <p:nvPr>
            <p:ph idx="4294967295"/>
          </p:nvPr>
        </p:nvSpPr>
        <p:spPr>
          <a:xfrm>
            <a:off x="457200" y="2286000"/>
            <a:ext cx="8229600" cy="3840163"/>
          </a:xfrm>
        </p:spPr>
        <p:txBody>
          <a:bodyPr/>
          <a:lstStyle/>
          <a:p>
            <a:pPr marL="457200" indent="-457200"/>
            <a:r>
              <a:rPr lang="en-US" sz="2000" smtClean="0"/>
              <a:t>Mỗi Content Provider cung cấp public URI chỉ ra dataset duy nhất. Trong một Content Provider chứa nhiều table sẽ trình bày URI riêng, được bắt đầu bởi “content://”</a:t>
            </a:r>
          </a:p>
          <a:p>
            <a:pPr marL="457200" indent="-457200"/>
            <a:r>
              <a:rPr lang="en-US" sz="2000" smtClean="0"/>
              <a:t>Nên định nghĩa Contants cho URI của Content Provider</a:t>
            </a:r>
          </a:p>
          <a:p>
            <a:pPr marL="457200" indent="-457200">
              <a:buFont typeface="Wingdings" pitchFamily="2" charset="2"/>
              <a:buNone/>
            </a:pPr>
            <a:r>
              <a:rPr lang="en-US" sz="2000" smtClean="0"/>
              <a:t>	android.provider.Contacts.Phones.CONTENT_URI </a:t>
            </a:r>
            <a:br>
              <a:rPr lang="en-US" sz="2000" smtClean="0"/>
            </a:br>
            <a:r>
              <a:rPr lang="en-US" sz="2000" smtClean="0"/>
              <a:t>android.provider.Contacts.Photos.CONTENT_URI </a:t>
            </a:r>
          </a:p>
          <a:p>
            <a:pPr marL="457200" indent="-457200">
              <a:buFont typeface="Wingdings" pitchFamily="2" charset="2"/>
              <a:buNone/>
            </a:pPr>
            <a:r>
              <a:rPr lang="en-US" sz="200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10/26/2011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108D0AC7-E35B-4EA1-A6B0-56CD7DF4F6F8}"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39941" name="Content Placeholder 7"/>
          <p:cNvSpPr>
            <a:spLocks noGrp="1"/>
          </p:cNvSpPr>
          <p:nvPr>
            <p:ph idx="4294967295"/>
          </p:nvPr>
        </p:nvSpPr>
        <p:spPr>
          <a:xfrm>
            <a:off x="457200" y="2286000"/>
            <a:ext cx="8229600" cy="3840163"/>
          </a:xfrm>
        </p:spPr>
        <p:txBody>
          <a:bodyPr/>
          <a:lstStyle/>
          <a:p>
            <a:pPr marL="457200" indent="-457200"/>
            <a:r>
              <a:rPr lang="en-US" sz="2000" smtClean="0"/>
              <a:t>Truy vấn Content Provider </a:t>
            </a:r>
          </a:p>
          <a:p>
            <a:pPr marL="457200" indent="-457200">
              <a:buFont typeface="Calibri" pitchFamily="34" charset="0"/>
              <a:buAutoNum type="arabicPeriod"/>
            </a:pPr>
            <a:r>
              <a:rPr lang="en-US" sz="2000" smtClean="0"/>
              <a:t>URI chỉ ra Content Provider </a:t>
            </a:r>
          </a:p>
          <a:p>
            <a:pPr marL="457200" indent="-457200">
              <a:buFont typeface="Calibri" pitchFamily="34" charset="0"/>
              <a:buAutoNum type="arabicPeriod"/>
            </a:pPr>
            <a:r>
              <a:rPr lang="en-US" sz="2000" smtClean="0"/>
              <a:t>Tên của trường dữ liệu cần lấy dữ liệu </a:t>
            </a:r>
          </a:p>
          <a:p>
            <a:pPr marL="457200" indent="-457200">
              <a:buFont typeface="Calibri" pitchFamily="34" charset="0"/>
              <a:buAutoNum type="arabicPeriod"/>
            </a:pPr>
            <a:r>
              <a:rPr lang="en-US" sz="2000" smtClean="0"/>
              <a:t>Kiểu dữ liệu của trường dữ liệu</a:t>
            </a:r>
          </a:p>
          <a:p>
            <a:pPr marL="457200" indent="-457200"/>
            <a:r>
              <a:rPr lang="en-US" sz="2000" smtClean="0"/>
              <a:t>Thay đổi dữ liệu</a:t>
            </a:r>
          </a:p>
          <a:p>
            <a:pPr marL="457200" indent="-457200">
              <a:buFont typeface="Calibri" pitchFamily="34" charset="0"/>
              <a:buAutoNum type="arabicPeriod"/>
            </a:pPr>
            <a:r>
              <a:rPr lang="en-US" sz="2000" smtClean="0"/>
              <a:t>Thêm record mới </a:t>
            </a:r>
          </a:p>
          <a:p>
            <a:pPr marL="457200" indent="-457200">
              <a:buFont typeface="Calibri" pitchFamily="34" charset="0"/>
              <a:buAutoNum type="arabicPeriod"/>
            </a:pPr>
            <a:r>
              <a:rPr lang="en-US" sz="2000" smtClean="0"/>
              <a:t>Cập nhật dữ liệu của record đã tồn tại</a:t>
            </a:r>
          </a:p>
          <a:p>
            <a:pPr marL="457200" indent="-457200">
              <a:buFont typeface="Calibri" pitchFamily="34" charset="0"/>
              <a:buAutoNum type="arabicPeriod"/>
            </a:pPr>
            <a:r>
              <a:rPr lang="en-US" sz="2000" smtClean="0"/>
              <a:t>Xóa record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10/26/2011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7465F89-82C0-4F35-976A-603D2775BBB4}" type="slidenum">
              <a:rPr lang="en-US" sz="1200">
                <a:solidFill>
                  <a:schemeClr val="tx1">
                    <a:tint val="75000"/>
                  </a:schemeClr>
                </a:solidFill>
                <a:latin typeface="+mn-lt"/>
                <a:cs typeface="+mn-cs"/>
              </a:rPr>
              <a:pPr algn="r" fontAlgn="auto">
                <a:spcBef>
                  <a:spcPts val="0"/>
                </a:spcBef>
                <a:spcAft>
                  <a:spcPts val="0"/>
                </a:spcAft>
                <a:defRPr/>
              </a:pPr>
              <a:t>14</a:t>
            </a:fld>
            <a:endParaRPr lang="en-US" sz="1200">
              <a:solidFill>
                <a:schemeClr val="tx1">
                  <a:tint val="75000"/>
                </a:schemeClr>
              </a:solidFill>
              <a:latin typeface="+mn-lt"/>
              <a:cs typeface="+mn-cs"/>
            </a:endParaRPr>
          </a:p>
        </p:txBody>
      </p:sp>
      <p:sp>
        <p:nvSpPr>
          <p:cNvPr id="41989" name="Content Placeholder 7"/>
          <p:cNvSpPr>
            <a:spLocks noGrp="1"/>
          </p:cNvSpPr>
          <p:nvPr>
            <p:ph idx="4294967295"/>
          </p:nvPr>
        </p:nvSpPr>
        <p:spPr>
          <a:xfrm>
            <a:off x="457200" y="2286000"/>
            <a:ext cx="8229600" cy="3840163"/>
          </a:xfrm>
        </p:spPr>
        <p:txBody>
          <a:bodyPr/>
          <a:lstStyle/>
          <a:p>
            <a:pPr marL="457200" indent="-457200"/>
            <a:r>
              <a:rPr lang="en-US" sz="2000" smtClean="0"/>
              <a:t>Tạo Content Provider</a:t>
            </a:r>
          </a:p>
          <a:p>
            <a:pPr marL="457200" indent="-457200">
              <a:buFont typeface="Calibri" pitchFamily="34" charset="0"/>
              <a:buAutoNum type="arabicPeriod"/>
            </a:pPr>
            <a:r>
              <a:rPr lang="en-US" sz="2000" smtClean="0"/>
              <a:t>Thiết lập hệ thống lưu trữ dữ liệu, phần lớn Content Provider lưu trữ dữ liệu sử dụng nơi lưu trữ file của Android hoặc SQLite cơ sở dữ liệu</a:t>
            </a:r>
          </a:p>
          <a:p>
            <a:pPr marL="457200" indent="-457200">
              <a:buFont typeface="Calibri" pitchFamily="34" charset="0"/>
              <a:buAutoNum type="arabicPeriod"/>
            </a:pPr>
            <a:r>
              <a:rPr lang="en-US" sz="2000" smtClean="0"/>
              <a:t>Kế thừa lớp ContentProvider để cung cấp truy cập dữ liệu</a:t>
            </a:r>
          </a:p>
          <a:p>
            <a:pPr marL="457200" indent="-457200">
              <a:buFont typeface="Calibri" pitchFamily="34" charset="0"/>
              <a:buAutoNum type="arabicPeriod"/>
            </a:pPr>
            <a:r>
              <a:rPr lang="en-US" sz="2000" smtClean="0"/>
              <a:t>Đăng ký Content Provider trong Manifest file của ứng dụng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p:spPr>
        <p:txBody>
          <a:bodyPr/>
          <a:lstStyle/>
          <a:p>
            <a:fld id="{B85BD852-BB3C-409D-94BB-C2F59B6F63AC}" type="datetime1">
              <a:rPr lang="vi-VN" smtClean="0"/>
              <a:pPr/>
              <a:t>26/10/2011</a:t>
            </a:fld>
            <a:endParaRPr lang="en-US" smtClean="0"/>
          </a:p>
        </p:txBody>
      </p:sp>
      <p:sp>
        <p:nvSpPr>
          <p:cNvPr id="44034" name="Footer Placeholder 4"/>
          <p:cNvSpPr>
            <a:spLocks noGrp="1"/>
          </p:cNvSpPr>
          <p:nvPr>
            <p:ph type="ftr" sz="quarter" idx="11"/>
          </p:nvPr>
        </p:nvSpPr>
        <p:spPr>
          <a:noFill/>
        </p:spPr>
        <p:txBody>
          <a:bodyPr/>
          <a:lstStyle/>
          <a:p>
            <a:r>
              <a:rPr lang="en-US" smtClean="0"/>
              <a:t>Trung Tâm Tin Học - ĐH KHTN         ĐH QG TP.HCM</a:t>
            </a:r>
          </a:p>
        </p:txBody>
      </p:sp>
      <p:sp>
        <p:nvSpPr>
          <p:cNvPr id="44035" name="Slide Number Placeholder 5"/>
          <p:cNvSpPr>
            <a:spLocks noGrp="1"/>
          </p:cNvSpPr>
          <p:nvPr>
            <p:ph type="sldNum" sz="quarter" idx="12"/>
          </p:nvPr>
        </p:nvSpPr>
        <p:spPr>
          <a:noFill/>
        </p:spPr>
        <p:txBody>
          <a:bodyPr/>
          <a:lstStyle/>
          <a:p>
            <a:fld id="{3E05EDB6-D559-45C3-8D8A-C944D19DAC03}" type="slidenum">
              <a:rPr lang="en-US" smtClean="0"/>
              <a:pPr/>
              <a:t>15</a:t>
            </a:fld>
            <a:endParaRPr lang="en-US" smtClean="0"/>
          </a:p>
        </p:txBody>
      </p:sp>
      <p:sp>
        <p:nvSpPr>
          <p:cNvPr id="44036" name="AutoShape 2"/>
          <p:cNvSpPr>
            <a:spLocks noGrp="1" noChangeArrowheads="1"/>
          </p:cNvSpPr>
          <p:nvPr>
            <p:ph type="title"/>
          </p:nvPr>
        </p:nvSpPr>
        <p:spPr/>
        <p:txBody>
          <a:bodyPr/>
          <a:lstStyle/>
          <a:p>
            <a:pPr eaLnBrk="1" hangingPunct="1"/>
            <a:r>
              <a:rPr lang="en-US" smtClean="0"/>
              <a:t>Hỏi/Đáp + Bài thực hành</a:t>
            </a:r>
          </a:p>
        </p:txBody>
      </p:sp>
      <p:pic>
        <p:nvPicPr>
          <p:cNvPr id="44037"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idx="4294967295"/>
          </p:nvPr>
        </p:nvSpPr>
        <p:spPr>
          <a:xfrm>
            <a:off x="762000" y="762000"/>
            <a:ext cx="7924800" cy="639763"/>
          </a:xfrm>
        </p:spPr>
        <p:txBody>
          <a:bodyPr anchor="ctr"/>
          <a:lstStyle/>
          <a:p>
            <a:pPr algn="r"/>
            <a:r>
              <a:rPr lang="en-US" sz="2400" smtClean="0"/>
              <a:t>Intent</a:t>
            </a:r>
            <a:br>
              <a:rPr lang="en-US" sz="2400" smtClean="0"/>
            </a:br>
            <a:r>
              <a:rPr lang="en-US" sz="1600" b="0" smtClean="0">
                <a:hlinkClick r:id="rId3"/>
              </a:rPr>
              <a:t>http://developer.android.com/reference/android/content/Intent.html</a:t>
            </a:r>
            <a:r>
              <a:rPr lang="en-US" sz="1600" b="0" smtClean="0"/>
              <a:t/>
            </a:r>
            <a:br>
              <a:rPr lang="en-US" sz="1600" b="0" smtClean="0"/>
            </a:br>
            <a:r>
              <a:rPr lang="en-US" sz="1600" b="0" smtClean="0">
                <a:hlinkClick r:id="rId4"/>
              </a:rPr>
              <a:t>http://developer.android.com/guide/topics/intents/intents-filters.html</a:t>
            </a:r>
            <a:endParaRPr lang="en-US" sz="1600" b="0" smtClean="0"/>
          </a:p>
        </p:txBody>
      </p:sp>
      <p:sp>
        <p:nvSpPr>
          <p:cNvPr id="17410" name="Content Placeholder 7"/>
          <p:cNvSpPr>
            <a:spLocks noGrp="1"/>
          </p:cNvSpPr>
          <p:nvPr>
            <p:ph idx="4294967295"/>
          </p:nvPr>
        </p:nvSpPr>
        <p:spPr/>
        <p:txBody>
          <a:bodyPr/>
          <a:lstStyle/>
          <a:p>
            <a:r>
              <a:rPr lang="en-US" sz="2000" smtClean="0"/>
              <a:t>Intent là cấu trúc dữ liệu, được sử dụng để tải Activity, gửi thông tin cho BroadcastReceiver, hoặc gọi 1 Service</a:t>
            </a:r>
          </a:p>
          <a:p>
            <a:r>
              <a:rPr lang="en-US" sz="2000" smtClean="0"/>
              <a:t>Cung cấp những đặc trưng để thực hiện liên kết giữa những ứng dụng khác nhau</a:t>
            </a:r>
          </a:p>
          <a:p>
            <a:r>
              <a:rPr lang="en-US" sz="2000" smtClean="0"/>
              <a:t>Là cấu nối giữa các Activity, BroadcastReceiver, hay Service với nhau trên cùng ứng dụng hay trên các ứng dụng khác nhau</a:t>
            </a:r>
          </a:p>
        </p:txBody>
      </p:sp>
      <p:pic>
        <p:nvPicPr>
          <p:cNvPr id="1026" name="Picture 2" descr="D:\ForAnh\Work\TrungTamTinHoc\Images\intent1.png"/>
          <p:cNvPicPr>
            <a:picLocks noChangeAspect="1" noChangeArrowheads="1"/>
          </p:cNvPicPr>
          <p:nvPr/>
        </p:nvPicPr>
        <p:blipFill>
          <a:blip r:embed="rId5" cstate="print"/>
          <a:srcRect/>
          <a:stretch>
            <a:fillRect/>
          </a:stretch>
        </p:blipFill>
        <p:spPr bwMode="auto">
          <a:xfrm>
            <a:off x="2378505" y="4574508"/>
            <a:ext cx="4554344" cy="1565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19458" name="Content Placeholder 7"/>
          <p:cNvSpPr>
            <a:spLocks noGrp="1"/>
          </p:cNvSpPr>
          <p:nvPr>
            <p:ph idx="4294967295"/>
          </p:nvPr>
        </p:nvSpPr>
        <p:spPr>
          <a:xfrm>
            <a:off x="457200" y="2286000"/>
            <a:ext cx="8229600" cy="3840163"/>
          </a:xfrm>
        </p:spPr>
        <p:txBody>
          <a:bodyPr/>
          <a:lstStyle/>
          <a:p>
            <a:r>
              <a:rPr lang="en-US" sz="2000" smtClean="0"/>
              <a:t>Thuộc tính của Intent</a:t>
            </a:r>
          </a:p>
          <a:p>
            <a:pPr>
              <a:buFont typeface="Calibri" pitchFamily="34" charset="0"/>
              <a:buAutoNum type="arabicPeriod"/>
            </a:pPr>
            <a:r>
              <a:rPr lang="en-US" sz="2000" smtClean="0"/>
              <a:t>Action</a:t>
            </a:r>
          </a:p>
          <a:p>
            <a:pPr>
              <a:buFont typeface="Calibri" pitchFamily="34" charset="0"/>
              <a:buAutoNum type="arabicPeriod"/>
            </a:pPr>
            <a:r>
              <a:rPr lang="en-US" sz="2000" smtClean="0"/>
              <a:t>Category</a:t>
            </a:r>
          </a:p>
          <a:p>
            <a:pPr>
              <a:buFont typeface="Calibri" pitchFamily="34" charset="0"/>
              <a:buAutoNum type="arabicPeriod"/>
            </a:pPr>
            <a:r>
              <a:rPr lang="en-US" sz="2000" smtClean="0"/>
              <a:t>Type </a:t>
            </a:r>
          </a:p>
          <a:p>
            <a:pPr>
              <a:buFont typeface="Calibri" pitchFamily="34" charset="0"/>
              <a:buAutoNum type="arabicPeriod"/>
            </a:pPr>
            <a:r>
              <a:rPr lang="en-US" sz="2000" smtClean="0"/>
              <a:t>Data</a:t>
            </a:r>
          </a:p>
          <a:p>
            <a:pPr>
              <a:buFont typeface="Calibri" pitchFamily="34" charset="0"/>
              <a:buAutoNum type="arabicPeriod"/>
            </a:pPr>
            <a:r>
              <a:rPr lang="en-US" sz="2000" smtClean="0"/>
              <a:t>Component</a:t>
            </a:r>
          </a:p>
          <a:p>
            <a:pPr>
              <a:buFont typeface="Calibri" pitchFamily="34" charset="0"/>
              <a:buAutoNum type="arabicPeriod"/>
            </a:pPr>
            <a:r>
              <a:rPr lang="en-US" sz="2000" smtClean="0"/>
              <a:t>Extras</a:t>
            </a:r>
          </a:p>
        </p:txBody>
      </p:sp>
      <p:pic>
        <p:nvPicPr>
          <p:cNvPr id="2050" name="Picture 2" descr="D:\ForAnh\Work\TrungTamTinHoc\Images\intent2.png"/>
          <p:cNvPicPr>
            <a:picLocks noChangeAspect="1" noChangeArrowheads="1"/>
          </p:cNvPicPr>
          <p:nvPr/>
        </p:nvPicPr>
        <p:blipFill>
          <a:blip r:embed="rId3" cstate="print"/>
          <a:srcRect/>
          <a:stretch>
            <a:fillRect/>
          </a:stretch>
        </p:blipFill>
        <p:spPr bwMode="auto">
          <a:xfrm>
            <a:off x="3315788" y="2288897"/>
            <a:ext cx="5839824" cy="396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1506" name="Content Placeholder 7"/>
          <p:cNvSpPr>
            <a:spLocks noGrp="1"/>
          </p:cNvSpPr>
          <p:nvPr>
            <p:ph idx="4294967295"/>
          </p:nvPr>
        </p:nvSpPr>
        <p:spPr>
          <a:xfrm>
            <a:off x="457200" y="2286000"/>
            <a:ext cx="8229600" cy="3840163"/>
          </a:xfrm>
        </p:spPr>
        <p:txBody>
          <a:bodyPr/>
          <a:lstStyle/>
          <a:p>
            <a:r>
              <a:rPr lang="en-US" sz="2000" smtClean="0"/>
              <a:t>Có 2 loại Intent </a:t>
            </a:r>
          </a:p>
          <a:p>
            <a:pPr>
              <a:buFont typeface="Wingdings" pitchFamily="2" charset="2"/>
              <a:buChar char="q"/>
            </a:pPr>
            <a:r>
              <a:rPr lang="en-US" sz="2000" smtClean="0"/>
              <a:t>Intent tường minh (explicit Intent)</a:t>
            </a:r>
          </a:p>
          <a:p>
            <a:pPr marL="857250" lvl="1" indent="-457200">
              <a:buFont typeface="Wingdings" pitchFamily="2" charset="2"/>
              <a:buChar char="v"/>
            </a:pPr>
            <a:r>
              <a:rPr lang="en-US" sz="1800" smtClean="0"/>
              <a:t>Sử dụng component để chỉ định rõ đối tượng sẽ thực thi </a:t>
            </a:r>
          </a:p>
          <a:p>
            <a:pPr marL="857250" lvl="1" indent="-457200">
              <a:buFont typeface="Wingdings" pitchFamily="2" charset="2"/>
              <a:buChar char="v"/>
            </a:pPr>
            <a:r>
              <a:rPr lang="en-US" sz="1800" smtClean="0"/>
              <a:t>Sử dụng phương thức setComponent(ComponentName), setClass(Context,Class), setClassName(Context,String),setClassName(string,string)</a:t>
            </a:r>
          </a:p>
          <a:p>
            <a:pPr marL="857250" lvl="1" indent="-457200">
              <a:buFont typeface="Wingdings" pitchFamily="2" charset="2"/>
              <a:buChar char="v"/>
            </a:pPr>
            <a:r>
              <a:rPr lang="en-US" sz="1800" smtClean="0"/>
              <a:t>Thường được sử dụng trong cùng một ứng dụng.</a:t>
            </a:r>
          </a:p>
          <a:p>
            <a:pPr>
              <a:buFont typeface="Wingdings" pitchFamily="2" charset="2"/>
              <a:buChar char="q"/>
            </a:pPr>
            <a:r>
              <a:rPr lang="en-US" sz="2000" smtClean="0"/>
              <a:t>Intent không tường ming (Implicit Intent)</a:t>
            </a:r>
          </a:p>
          <a:p>
            <a:pPr marL="857250" lvl="1" indent="-457200">
              <a:buFont typeface="Wingdings" pitchFamily="2" charset="2"/>
              <a:buChar char="v"/>
            </a:pPr>
            <a:r>
              <a:rPr lang="en-US" sz="1800" smtClean="0"/>
              <a:t> Sử dụng các thành phần Action, Category,… </a:t>
            </a:r>
          </a:p>
          <a:p>
            <a:pPr marL="857250" lvl="1" indent="-457200">
              <a:buFont typeface="Wingdings" pitchFamily="2" charset="2"/>
              <a:buChar char="v"/>
            </a:pPr>
            <a:r>
              <a:rPr lang="en-US" sz="1800" smtClean="0"/>
              <a:t>Hệ thống tự động xác định đối tượng phù hợp nhất để đáp ứng với Intent đó</a:t>
            </a:r>
          </a:p>
          <a:p>
            <a:pPr marL="857250" lvl="1" indent="-457200">
              <a:buFont typeface="Wingdings" pitchFamily="2" charset="2"/>
              <a:buChar char="v"/>
            </a:pPr>
            <a:endParaRPr lang="en-US" sz="1800" smtClean="0"/>
          </a:p>
          <a:p>
            <a:pPr>
              <a:buFont typeface="Wingdings" pitchFamily="2" charset="2"/>
              <a:buNone/>
            </a:pPr>
            <a:endParaRPr lang="en-US"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3554" name="Content Placeholder 7"/>
          <p:cNvSpPr>
            <a:spLocks noGrp="1"/>
          </p:cNvSpPr>
          <p:nvPr>
            <p:ph idx="4294967295"/>
          </p:nvPr>
        </p:nvSpPr>
        <p:spPr>
          <a:xfrm>
            <a:off x="457200" y="2286000"/>
            <a:ext cx="8229600" cy="3840163"/>
          </a:xfrm>
        </p:spPr>
        <p:txBody>
          <a:bodyPr/>
          <a:lstStyle/>
          <a:p>
            <a:r>
              <a:rPr lang="en-US" sz="2000" smtClean="0"/>
              <a:t>Một số trường hợp sử dụng Intent không tường minh</a:t>
            </a:r>
          </a:p>
          <a:p>
            <a:pPr>
              <a:buFont typeface="Wingdings" pitchFamily="2" charset="2"/>
              <a:buNone/>
            </a:pPr>
            <a:endParaRPr lang="en-US" sz="2000" smtClean="0"/>
          </a:p>
          <a:p>
            <a:pPr marL="857250" lvl="1" indent="-457200">
              <a:buFont typeface="Wingdings" pitchFamily="2" charset="2"/>
              <a:buChar char="v"/>
            </a:pPr>
            <a:endParaRPr lang="en-US" sz="1800" smtClean="0"/>
          </a:p>
          <a:p>
            <a:pPr>
              <a:buFont typeface="Wingdings" pitchFamily="2" charset="2"/>
              <a:buNone/>
            </a:pPr>
            <a:endParaRPr lang="en-US" sz="2000" smtClean="0"/>
          </a:p>
        </p:txBody>
      </p:sp>
      <p:pic>
        <p:nvPicPr>
          <p:cNvPr id="3074" name="Picture 2" descr="D:\ForAnh\Work\TrungTamTinHoc\Images\intent3.png"/>
          <p:cNvPicPr>
            <a:picLocks noChangeAspect="1" noChangeArrowheads="1"/>
          </p:cNvPicPr>
          <p:nvPr/>
        </p:nvPicPr>
        <p:blipFill>
          <a:blip r:embed="rId3" cstate="print"/>
          <a:srcRect/>
          <a:stretch>
            <a:fillRect/>
          </a:stretch>
        </p:blipFill>
        <p:spPr bwMode="auto">
          <a:xfrm>
            <a:off x="1541330" y="2672332"/>
            <a:ext cx="6334898" cy="377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5602" name="Content Placeholder 7"/>
          <p:cNvSpPr>
            <a:spLocks noGrp="1"/>
          </p:cNvSpPr>
          <p:nvPr>
            <p:ph idx="4294967295"/>
          </p:nvPr>
        </p:nvSpPr>
        <p:spPr>
          <a:xfrm>
            <a:off x="457200" y="2286000"/>
            <a:ext cx="8229600" cy="3840163"/>
          </a:xfrm>
        </p:spPr>
        <p:txBody>
          <a:bodyPr/>
          <a:lstStyle/>
          <a:p>
            <a:r>
              <a:rPr lang="en-US" sz="2000" smtClean="0"/>
              <a:t>Ví dụ: </a:t>
            </a:r>
          </a:p>
          <a:p>
            <a:pPr>
              <a:buFont typeface="Calibri" pitchFamily="34" charset="0"/>
              <a:buAutoNum type="arabicPeriod"/>
            </a:pPr>
            <a:r>
              <a:rPr lang="en-US" sz="2000" smtClean="0"/>
              <a:t>Dial phone</a:t>
            </a:r>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r>
              <a:rPr lang="en-US" sz="2000" smtClean="0"/>
              <a:t>Hiện danh bạ điện thoại</a:t>
            </a:r>
          </a:p>
          <a:p>
            <a:pPr>
              <a:buFont typeface="Wingdings" pitchFamily="2" charset="2"/>
              <a:buNone/>
            </a:pPr>
            <a:endParaRPr lang="en-US" sz="1800" smtClean="0"/>
          </a:p>
          <a:p>
            <a:pPr>
              <a:buFont typeface="Wingdings" pitchFamily="2" charset="2"/>
              <a:buNone/>
            </a:pPr>
            <a:endParaRPr lang="en-US" sz="2000" smtClean="0"/>
          </a:p>
        </p:txBody>
      </p:sp>
      <p:pic>
        <p:nvPicPr>
          <p:cNvPr id="4098" name="Picture 2" descr="D:\ForAnh\Work\TrungTamTinHoc\Images\intent4.png"/>
          <p:cNvPicPr>
            <a:picLocks noChangeAspect="1" noChangeArrowheads="1"/>
          </p:cNvPicPr>
          <p:nvPr/>
        </p:nvPicPr>
        <p:blipFill>
          <a:blip r:embed="rId3" cstate="print"/>
          <a:srcRect/>
          <a:stretch>
            <a:fillRect/>
          </a:stretch>
        </p:blipFill>
        <p:spPr bwMode="auto">
          <a:xfrm>
            <a:off x="890587" y="2978150"/>
            <a:ext cx="69342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descr="D:\ForAnh\Work\TrungTamTinHoc\Images\intent5.png"/>
          <p:cNvPicPr>
            <a:picLocks noChangeAspect="1" noChangeArrowheads="1"/>
          </p:cNvPicPr>
          <p:nvPr/>
        </p:nvPicPr>
        <p:blipFill>
          <a:blip r:embed="rId4" cstate="print"/>
          <a:srcRect/>
          <a:stretch>
            <a:fillRect/>
          </a:stretch>
        </p:blipFill>
        <p:spPr bwMode="auto">
          <a:xfrm>
            <a:off x="814387" y="4425950"/>
            <a:ext cx="69342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7650" name="Content Placeholder 7"/>
          <p:cNvSpPr>
            <a:spLocks noGrp="1"/>
          </p:cNvSpPr>
          <p:nvPr>
            <p:ph idx="4294967295"/>
          </p:nvPr>
        </p:nvSpPr>
        <p:spPr>
          <a:xfrm>
            <a:off x="457200" y="2362200"/>
            <a:ext cx="8229600" cy="3763963"/>
          </a:xfrm>
        </p:spPr>
        <p:txBody>
          <a:bodyPr/>
          <a:lstStyle/>
          <a:p>
            <a:pPr marL="457200" indent="-457200"/>
            <a:r>
              <a:rPr lang="en-US" sz="1800" smtClean="0"/>
              <a:t>Sử dụng </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pic>
        <p:nvPicPr>
          <p:cNvPr id="5122" name="Picture 2" descr="D:\ForAnh\Work\TrungTamTinHoc\Images\intent6.png"/>
          <p:cNvPicPr>
            <a:picLocks noChangeAspect="1" noChangeArrowheads="1"/>
          </p:cNvPicPr>
          <p:nvPr/>
        </p:nvPicPr>
        <p:blipFill>
          <a:blip r:embed="rId3"/>
          <a:srcRect/>
          <a:stretch>
            <a:fillRect/>
          </a:stretch>
        </p:blipFill>
        <p:spPr bwMode="auto">
          <a:xfrm>
            <a:off x="1219200" y="2819400"/>
            <a:ext cx="6934200" cy="374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29698" name="Content Placeholder 7"/>
          <p:cNvSpPr>
            <a:spLocks noGrp="1"/>
          </p:cNvSpPr>
          <p:nvPr>
            <p:ph idx="4294967295"/>
          </p:nvPr>
        </p:nvSpPr>
        <p:spPr>
          <a:xfrm>
            <a:off x="457200" y="2286000"/>
            <a:ext cx="8229600" cy="3840163"/>
          </a:xfrm>
        </p:spPr>
        <p:txBody>
          <a:bodyPr/>
          <a:lstStyle/>
          <a:p>
            <a:pPr marL="457200" indent="-457200"/>
            <a:r>
              <a:rPr lang="en-US" sz="1800" smtClean="0"/>
              <a:t> SQLite là cơ sở dữ liệu mở được nhúng vào Android, hỗ trợ các đặc điểm về quan hệ chuẩn của cơ sở dữ liệu như cú pháp, transaction, các câu lệnh</a:t>
            </a:r>
          </a:p>
          <a:p>
            <a:pPr marL="457200" indent="-457200"/>
            <a:r>
              <a:rPr lang="en-US" sz="1800" smtClean="0"/>
              <a:t>Sử dụng SQLite không yều cầu về thiết lập bất cứ cơ sở dữ liệu hoặc admin</a:t>
            </a:r>
          </a:p>
          <a:p>
            <a:pPr marL="457200" indent="-457200"/>
            <a:r>
              <a:rPr lang="en-US" sz="1800" smtClean="0"/>
              <a:t>Hỗ trợ các kiểu dữ liệu : TEXT, INTEGER, REAL</a:t>
            </a:r>
          </a:p>
          <a:p>
            <a:pPr marL="457200" indent="-457200"/>
            <a:r>
              <a:rPr lang="en-US" sz="1800" smtClean="0"/>
              <a:t>Đường dẫn của cơ sở dữ liệu: </a:t>
            </a:r>
          </a:p>
          <a:p>
            <a:pPr marL="457200" indent="-457200">
              <a:buFont typeface="Wingdings" pitchFamily="2" charset="2"/>
              <a:buNone/>
            </a:pPr>
            <a:r>
              <a:rPr lang="en-US" sz="1800" smtClean="0"/>
              <a:t>		DATA/data/APP_NAME/databases/FILENAME</a:t>
            </a:r>
          </a:p>
          <a:p>
            <a:pPr marL="457200" indent="-457200"/>
            <a:r>
              <a:rPr lang="en-US" sz="1800" smtClean="0"/>
              <a:t>SQLite cơ sở dữ liệu cung cấp riêng cho ứng dụng tạo nó. Nếu cần cung cấp dữ liệu cho các ứng dụng khác, nên sử dụng Content Provider</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31746" name="Content Placeholder 7"/>
          <p:cNvSpPr>
            <a:spLocks noGrp="1"/>
          </p:cNvSpPr>
          <p:nvPr>
            <p:ph idx="4294967295"/>
          </p:nvPr>
        </p:nvSpPr>
        <p:spPr>
          <a:xfrm>
            <a:off x="457200" y="2286000"/>
            <a:ext cx="8229600" cy="3840163"/>
          </a:xfrm>
        </p:spPr>
        <p:txBody>
          <a:bodyPr/>
          <a:lstStyle/>
          <a:p>
            <a:pPr marL="457200" indent="-457200"/>
            <a:r>
              <a:rPr lang="en-US" sz="1800" smtClean="0"/>
              <a:t>Tạo Database</a:t>
            </a:r>
          </a:p>
          <a:p>
            <a:pPr marL="457200" indent="-457200">
              <a:buFont typeface="Calibri" pitchFamily="34" charset="0"/>
              <a:buAutoNum type="arabicPeriod"/>
            </a:pPr>
            <a:r>
              <a:rPr lang="en-US" sz="1800" smtClean="0"/>
              <a:t>Tạo class kế thừa từ  lớp SQLightOpenHelper </a:t>
            </a:r>
          </a:p>
          <a:p>
            <a:pPr marL="457200" indent="-457200">
              <a:buFont typeface="Calibri" pitchFamily="34" charset="0"/>
              <a:buAutoNum type="arabicPeriod"/>
            </a:pPr>
            <a:r>
              <a:rPr lang="en-US" sz="1800" smtClean="0"/>
              <a:t>Override phương thức onCreate() để tạo cơ sở dữ liệu </a:t>
            </a:r>
          </a:p>
          <a:p>
            <a:pPr marL="457200" indent="-457200">
              <a:buFont typeface="Calibri" pitchFamily="34" charset="0"/>
              <a:buAutoNum type="arabicPeriod"/>
            </a:pPr>
            <a:r>
              <a:rPr lang="en-US" sz="1800" smtClean="0"/>
              <a:t>Override phương thức onUpgrade() để nâng cấp cơ sở dữ liệu</a:t>
            </a:r>
          </a:p>
          <a:p>
            <a:pPr marL="457200" indent="-457200">
              <a:buFont typeface="Calibri" pitchFamily="34" charset="0"/>
              <a:buAutoNum type="arabicPeriod"/>
            </a:pPr>
            <a:r>
              <a:rPr lang="en-US" sz="1800" smtClean="0"/>
              <a:t>Lớp SQLightOpenHelper cung cấp 2 phương thức getReadableDatabase() và getWriteableDatabase() để sử dụng SQLightDatabase đối tượng để truy cấp cơ sở dữ liệu (Read và Write)</a:t>
            </a:r>
          </a:p>
          <a:p>
            <a:pPr marL="457200" indent="-457200">
              <a:buFont typeface="Calibri" pitchFamily="34" charset="0"/>
              <a:buAutoNum type="arabicPeriod"/>
            </a:pPr>
            <a:r>
              <a:rPr lang="en-US" sz="1800" smtClean="0"/>
              <a:t>SQLightDatabase cung cấp phương thức insert(),update(), delete(), hoặc </a:t>
            </a:r>
            <a:r>
              <a:rPr lang="en-US" sz="2000" smtClean="0"/>
              <a:t>execSQL() cho phép thực hiện truy xuất dữ liệu</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1416</TotalTime>
  <Words>698</Words>
  <Application>Microsoft Office PowerPoint</Application>
  <PresentationFormat>On-screen Show (4:3)</PresentationFormat>
  <Paragraphs>114</Paragraphs>
  <Slides>15</Slides>
  <Notes>14</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15</vt:i4>
      </vt:variant>
    </vt:vector>
  </HeadingPairs>
  <TitlesOfParts>
    <vt:vector size="21" baseType="lpstr">
      <vt:lpstr>Arial</vt:lpstr>
      <vt:lpstr>Wingdings</vt:lpstr>
      <vt:lpstr>Times New Roman</vt:lpstr>
      <vt:lpstr>Calibri</vt:lpstr>
      <vt:lpstr>Capsules</vt:lpstr>
      <vt:lpstr>Capsules</vt:lpstr>
      <vt:lpstr>Lập trình trên Android Phần 5 – Intent, Content Provider</vt:lpstr>
      <vt:lpstr>Intent http://developer.android.com/reference/android/content/Intent.html http://developer.android.com/guide/topics/intents/intents-filters.html</vt:lpstr>
      <vt:lpstr>Intent</vt:lpstr>
      <vt:lpstr>Intent</vt:lpstr>
      <vt:lpstr>Intent</vt:lpstr>
      <vt:lpstr>Intent</vt:lpstr>
      <vt:lpstr>Intent</vt:lpstr>
      <vt:lpstr>SQLite Database</vt:lpstr>
      <vt:lpstr>SQLite Database</vt:lpstr>
      <vt:lpstr>Content Provider http://developer.android.com/reference/android/content/ContentProvider.html http://developer.android.com/guide/topics/providers/content-providers.html</vt:lpstr>
      <vt:lpstr>Content Provider</vt:lpstr>
      <vt:lpstr>Content Provider</vt:lpstr>
      <vt:lpstr>Content Provider</vt:lpstr>
      <vt:lpstr>Content Provider</vt:lpstr>
      <vt:lpstr>Hỏi/Đáp + Bài thực hành</vt:lpstr>
    </vt:vector>
  </TitlesOfParts>
  <Company>gcsvn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gcsadmin</cp:lastModifiedBy>
  <cp:revision>515</cp:revision>
  <dcterms:created xsi:type="dcterms:W3CDTF">2011-09-19T03:36:25Z</dcterms:created>
  <dcterms:modified xsi:type="dcterms:W3CDTF">2011-10-26T07:15:40Z</dcterms:modified>
</cp:coreProperties>
</file>