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</p:sldIdLst>
  <p:sldSz cx="9144000" cy="6858000" type="screen4x3"/>
  <p:notesSz cx="6934200" cy="9220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D4"/>
    <a:srgbClr val="820024"/>
    <a:srgbClr val="922241"/>
    <a:srgbClr val="9E6C78"/>
    <a:srgbClr val="FFFFFF"/>
    <a:srgbClr val="F7F2F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94677" autoAdjust="0"/>
  </p:normalViewPr>
  <p:slideViewPr>
    <p:cSldViewPr snapToGrid="0" snapToObjects="1">
      <p:cViewPr varScale="1">
        <p:scale>
          <a:sx n="59" d="100"/>
          <a:sy n="59" d="100"/>
        </p:scale>
        <p:origin x="-600" y="-78"/>
      </p:cViewPr>
      <p:guideLst>
        <p:guide orient="horz" pos="3962"/>
        <p:guide pos="2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0580" tIns="45290" rIns="90580" bIns="4529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6" y="0"/>
            <a:ext cx="3004820" cy="461010"/>
          </a:xfrm>
          <a:prstGeom prst="rect">
            <a:avLst/>
          </a:prstGeom>
        </p:spPr>
        <p:txBody>
          <a:bodyPr vert="horz" wrap="square" lIns="90580" tIns="45290" rIns="90580" bIns="4529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3489041-FBE4-49EA-B71D-FE8C7BD0CFFD}" type="datetime1">
              <a:rPr lang="en-US"/>
              <a:pPr/>
              <a:t>11/28/2011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0580" tIns="45290" rIns="90580" bIns="4529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6" y="8757590"/>
            <a:ext cx="3004820" cy="461010"/>
          </a:xfrm>
          <a:prstGeom prst="rect">
            <a:avLst/>
          </a:prstGeom>
        </p:spPr>
        <p:txBody>
          <a:bodyPr vert="horz" wrap="square" lIns="90580" tIns="45290" rIns="90580" bIns="4529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53FF98A-CC65-4893-8E34-CF733B53E246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0580" tIns="45290" rIns="90580" bIns="4529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6" y="0"/>
            <a:ext cx="3004820" cy="461010"/>
          </a:xfrm>
          <a:prstGeom prst="rect">
            <a:avLst/>
          </a:prstGeom>
        </p:spPr>
        <p:txBody>
          <a:bodyPr vert="horz" wrap="square" lIns="90580" tIns="45290" rIns="90580" bIns="4529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5E267C50-898E-49DD-A9DE-8F709AF21DA4}" type="datetime1">
              <a:rPr lang="en-US"/>
              <a:pPr/>
              <a:t>11/28/2011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0563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80" tIns="45290" rIns="90580" bIns="4529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0580" tIns="45290" rIns="90580" bIns="4529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0580" tIns="45290" rIns="90580" bIns="4529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6" y="8757590"/>
            <a:ext cx="3004820" cy="461010"/>
          </a:xfrm>
          <a:prstGeom prst="rect">
            <a:avLst/>
          </a:prstGeom>
        </p:spPr>
        <p:txBody>
          <a:bodyPr vert="horz" wrap="square" lIns="90580" tIns="45290" rIns="90580" bIns="4529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EB5E6C3-62F3-4B83-B2DF-2DBE036C9E4A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CB95E0-E468-4463-9970-C72F6EFED69B}" type="slidenum">
              <a:rPr lang="en-US"/>
              <a:pPr/>
              <a:t>1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Number Administration…</a:t>
            </a:r>
          </a:p>
          <a:p>
            <a:pPr eaLnBrk="1" hangingPunct="1"/>
            <a:r>
              <a:rPr lang="en-US" dirty="0" smtClean="0"/>
              <a:t>In this</a:t>
            </a:r>
            <a:r>
              <a:rPr lang="en-US" baseline="0" dirty="0" smtClean="0"/>
              <a:t> Number Administration module we will look at 4 screens.</a:t>
            </a:r>
          </a:p>
          <a:p>
            <a:pPr eaLnBrk="1" hangingPunct="1"/>
            <a:r>
              <a:rPr lang="en-US" baseline="0" dirty="0" smtClean="0"/>
              <a:t>(Click)  The Number Search and Reservation (NUS) screen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  The Reserved Number List (RNL) 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  The Allowable NPA for Dial# (AND) … And the </a:t>
            </a:r>
            <a:endParaRPr lang="en-US" dirty="0" smtClean="0"/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  Reservation Limit (REL) screen</a:t>
            </a:r>
            <a:endParaRPr lang="en-US" dirty="0" smtClean="0"/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aseline="0" dirty="0" smtClean="0"/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4F1F06-9257-4F98-A2AD-4A01C28100E6}" type="slidenum">
              <a:rPr lang="en-US"/>
              <a:pPr/>
              <a:t>10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13" tIns="45657" rIns="91313" bIns="45657"/>
          <a:lstStyle/>
          <a:p>
            <a:pPr eaLnBrk="1" hangingPunct="1"/>
            <a:r>
              <a:rPr lang="en-US" dirty="0" smtClean="0"/>
              <a:t>There are many types of searches that can be made from the NUS. </a:t>
            </a:r>
          </a:p>
          <a:p>
            <a:pPr marL="342869" indent="-342869">
              <a:spcBef>
                <a:spcPct val="20000"/>
              </a:spcBef>
              <a:buFont typeface="+mj-lt"/>
              <a:buAutoNum type="arabicPeriod"/>
            </a:pPr>
            <a:r>
              <a:rPr lang="en-US" dirty="0" smtClean="0"/>
              <a:t>(Click)</a:t>
            </a:r>
            <a:r>
              <a:rPr lang="en-US" dirty="0" smtClean="0">
                <a:latin typeface="Arial" charset="0"/>
              </a:rPr>
              <a:t>Search for any spare number. </a:t>
            </a:r>
          </a:p>
          <a:p>
            <a:pPr marL="342869" indent="-342869">
              <a:spcBef>
                <a:spcPct val="20000"/>
              </a:spcBef>
              <a:buFont typeface="+mj-lt"/>
              <a:buAutoNum type="arabicPeriod"/>
            </a:pPr>
            <a:r>
              <a:rPr lang="en-US" dirty="0" smtClean="0"/>
              <a:t>(Click)</a:t>
            </a:r>
            <a:r>
              <a:rPr lang="en-US" dirty="0" smtClean="0">
                <a:latin typeface="Arial" charset="0"/>
              </a:rPr>
              <a:t>Search for a specific number.</a:t>
            </a:r>
          </a:p>
          <a:p>
            <a:pPr marL="342869" indent="-342869">
              <a:spcBef>
                <a:spcPct val="20000"/>
              </a:spcBef>
              <a:buFont typeface="+mj-lt"/>
              <a:buAutoNum type="arabicPeriod"/>
            </a:pPr>
            <a:r>
              <a:rPr lang="en-US" dirty="0" smtClean="0"/>
              <a:t>(Click)</a:t>
            </a:r>
            <a:r>
              <a:rPr lang="en-US" dirty="0" smtClean="0">
                <a:latin typeface="Arial" charset="0"/>
              </a:rPr>
              <a:t>Search for a partially specified number.</a:t>
            </a:r>
          </a:p>
          <a:p>
            <a:pPr marL="342869" indent="-342869">
              <a:spcBef>
                <a:spcPct val="20000"/>
              </a:spcBef>
              <a:buFont typeface="+mj-lt"/>
              <a:buAutoNum type="arabicPeriod"/>
            </a:pPr>
            <a:r>
              <a:rPr lang="en-US" dirty="0" smtClean="0"/>
              <a:t>(Click)</a:t>
            </a:r>
            <a:r>
              <a:rPr lang="en-US" dirty="0" smtClean="0">
                <a:latin typeface="Arial" charset="0"/>
              </a:rPr>
              <a:t>Search for Vanity Number.</a:t>
            </a:r>
          </a:p>
          <a:p>
            <a:pPr marL="342869" indent="-342869">
              <a:spcBef>
                <a:spcPct val="20000"/>
              </a:spcBef>
              <a:buFont typeface="+mj-lt"/>
              <a:buAutoNum type="arabicPeriod"/>
            </a:pPr>
            <a:r>
              <a:rPr lang="en-US" dirty="0" smtClean="0"/>
              <a:t>(Click)</a:t>
            </a:r>
            <a:r>
              <a:rPr lang="en-US" dirty="0" smtClean="0">
                <a:latin typeface="Arial" charset="0"/>
              </a:rPr>
              <a:t>Search for spare number in a specific NPA. (2 ways)</a:t>
            </a:r>
          </a:p>
          <a:p>
            <a:pPr marL="342869" indent="-342869">
              <a:spcBef>
                <a:spcPct val="20000"/>
              </a:spcBef>
              <a:buFont typeface="+mj-lt"/>
              <a:buAutoNum type="arabicPeriod"/>
            </a:pPr>
            <a:endParaRPr lang="en-US" dirty="0" smtClean="0">
              <a:latin typeface="Arial" charset="0"/>
            </a:endParaRPr>
          </a:p>
          <a:p>
            <a:pPr marL="342869" indent="-342869">
              <a:spcBef>
                <a:spcPct val="20000"/>
              </a:spcBef>
              <a:buFont typeface="+mj-lt"/>
              <a:buAutoNum type="arabicPeriod"/>
            </a:pPr>
            <a:r>
              <a:rPr lang="en-US" dirty="0" smtClean="0"/>
              <a:t>(Click)</a:t>
            </a:r>
            <a:r>
              <a:rPr lang="en-US" dirty="0" smtClean="0">
                <a:latin typeface="Arial" charset="0"/>
              </a:rPr>
              <a:t>Search for spare numbers with a specific NXX.</a:t>
            </a:r>
          </a:p>
          <a:p>
            <a:pPr marL="342869" indent="-342869">
              <a:spcBef>
                <a:spcPct val="20000"/>
              </a:spcBef>
              <a:buFont typeface="+mj-lt"/>
              <a:buAutoNum type="arabicPeriod"/>
            </a:pPr>
            <a:r>
              <a:rPr lang="en-US" dirty="0" smtClean="0"/>
              <a:t>(Click)</a:t>
            </a:r>
            <a:r>
              <a:rPr lang="en-US" dirty="0" smtClean="0">
                <a:latin typeface="Arial" charset="0"/>
              </a:rPr>
              <a:t>Search for spare numbers in a specific NPA-NXX.</a:t>
            </a:r>
          </a:p>
          <a:p>
            <a:pPr marL="342869" indent="-342869">
              <a:spcBef>
                <a:spcPct val="20000"/>
              </a:spcBef>
              <a:buFont typeface="+mj-lt"/>
              <a:buAutoNum type="arabicPeriod"/>
            </a:pPr>
            <a:endParaRPr lang="en-US" dirty="0" smtClean="0">
              <a:latin typeface="Arial" charset="0"/>
            </a:endParaRPr>
          </a:p>
          <a:p>
            <a:pPr marL="342869" indent="-342869">
              <a:spcBef>
                <a:spcPct val="20000"/>
              </a:spcBef>
              <a:buFont typeface="+mj-lt"/>
              <a:buAutoNum type="arabicPeriod"/>
            </a:pPr>
            <a:r>
              <a:rPr lang="en-US" dirty="0" smtClean="0"/>
              <a:t>(Click)</a:t>
            </a:r>
            <a:r>
              <a:rPr lang="en-US" dirty="0" smtClean="0">
                <a:latin typeface="Arial" charset="0"/>
              </a:rPr>
              <a:t>Start the search at a specific NXX.</a:t>
            </a:r>
          </a:p>
          <a:p>
            <a:pPr marL="342869" indent="-342869">
              <a:spcBef>
                <a:spcPct val="20000"/>
              </a:spcBef>
              <a:buFont typeface="+mj-lt"/>
              <a:buAutoNum type="arabicPeriod"/>
            </a:pPr>
            <a:r>
              <a:rPr lang="en-US" dirty="0" smtClean="0"/>
              <a:t>(Click)</a:t>
            </a:r>
            <a:r>
              <a:rPr lang="en-US" dirty="0" smtClean="0">
                <a:latin typeface="Arial" charset="0"/>
              </a:rPr>
              <a:t>Start the search at a specific line number.</a:t>
            </a:r>
          </a:p>
          <a:p>
            <a:pPr marL="342869" indent="-342869">
              <a:spcBef>
                <a:spcPct val="20000"/>
              </a:spcBef>
              <a:buFont typeface="+mj-lt"/>
              <a:buAutoNum type="arabicPeriod"/>
            </a:pPr>
            <a:endParaRPr lang="en-US" dirty="0" smtClean="0">
              <a:latin typeface="Arial" charset="0"/>
            </a:endParaRPr>
          </a:p>
          <a:p>
            <a:pPr marL="342869" indent="-342869">
              <a:spcBef>
                <a:spcPct val="20000"/>
              </a:spcBef>
              <a:buFont typeface="+mj-lt"/>
              <a:buAutoNum type="arabicPeriod"/>
            </a:pPr>
            <a:r>
              <a:rPr lang="en-US" dirty="0" smtClean="0"/>
              <a:t>(Click)</a:t>
            </a:r>
            <a:r>
              <a:rPr lang="en-US" dirty="0" smtClean="0">
                <a:latin typeface="Arial" charset="0"/>
              </a:rPr>
              <a:t>Search for a block of consecutive spare numbers.</a:t>
            </a:r>
          </a:p>
          <a:p>
            <a:pPr marL="342869" indent="-342869">
              <a:spcBef>
                <a:spcPct val="20000"/>
              </a:spcBef>
              <a:buFont typeface="+mj-lt"/>
              <a:buAutoNum type="arabicPeriod"/>
            </a:pPr>
            <a:r>
              <a:rPr lang="en-US" dirty="0" smtClean="0"/>
              <a:t>(Click)</a:t>
            </a:r>
            <a:r>
              <a:rPr lang="en-US" dirty="0" smtClean="0">
                <a:latin typeface="Arial" charset="0"/>
              </a:rPr>
              <a:t>Search for a spare number with repeating digits.</a:t>
            </a:r>
          </a:p>
          <a:p>
            <a:pPr marL="228580" indent="-228580" eaLnBrk="1" hangingPunct="1">
              <a:buFont typeface="+mj-lt"/>
              <a:buAutoNum type="arabicPeriod"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1EDCD0-3006-49DF-93D0-B8F354BB9C81}" type="slidenum">
              <a:rPr lang="en-US"/>
              <a:pPr/>
              <a:t>11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To search for any available Spare number, simply press the Search button in Quad 1.  Or use the keystroke </a:t>
            </a:r>
            <a:r>
              <a:rPr lang="en-US" dirty="0" err="1" smtClean="0"/>
              <a:t>Ctrl+N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smtClean="0"/>
              <a:t>(Click)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F50995-6ED8-48EF-8522-BBEC1BBDF461}" type="slidenum">
              <a:rPr lang="en-US"/>
              <a:pPr/>
              <a:t>12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There are two wildcards available for use in the Dial # field of the NUS. </a:t>
            </a:r>
          </a:p>
          <a:p>
            <a:pPr eaLnBrk="1" hangingPunct="1"/>
            <a:r>
              <a:rPr lang="en-US" dirty="0" smtClean="0"/>
              <a:t>(Click1) The Asterisk and the Ampersand. The Asterisk returns</a:t>
            </a:r>
            <a:r>
              <a:rPr lang="en-US" baseline="0" dirty="0" smtClean="0"/>
              <a:t> any digit in its place.  The Ampersand will return repeating digits wherever the Ampersand is placed.</a:t>
            </a:r>
          </a:p>
          <a:p>
            <a:pPr eaLnBrk="1" hangingPunct="1"/>
            <a:r>
              <a:rPr lang="en-US" dirty="0" smtClean="0"/>
              <a:t>(Click2)  To use the wildcards, type ten</a:t>
            </a:r>
            <a:r>
              <a:rPr lang="en-US" baseline="0" dirty="0" smtClean="0"/>
              <a:t> wildcards in the Dial# field.  i.e. ***&amp;&amp;&amp;*&amp;&amp;* </a:t>
            </a:r>
          </a:p>
          <a:p>
            <a:pPr eaLnBrk="1" hangingPunct="1"/>
            <a:r>
              <a:rPr lang="en-US" baseline="0" dirty="0" smtClean="0"/>
              <a:t>     (do not use the Start NXX field as it just starts the search at the NXX)</a:t>
            </a:r>
          </a:p>
          <a:p>
            <a:pPr eaLnBrk="1" hangingPunct="1"/>
            <a:r>
              <a:rPr lang="en-US" dirty="0" smtClean="0"/>
              <a:t>(Click3) Then select the Search</a:t>
            </a:r>
            <a:r>
              <a:rPr lang="en-US" baseline="0" dirty="0" smtClean="0"/>
              <a:t> Button… </a:t>
            </a:r>
          </a:p>
          <a:p>
            <a:pPr eaLnBrk="1" hangingPunct="1"/>
            <a:r>
              <a:rPr lang="en-US" dirty="0" smtClean="0"/>
              <a:t>(Click4)</a:t>
            </a:r>
            <a:r>
              <a:rPr lang="en-US" baseline="0" dirty="0" smtClean="0"/>
              <a:t> </a:t>
            </a:r>
            <a:r>
              <a:rPr lang="en-US" dirty="0" smtClean="0"/>
              <a:t>(Click5)  </a:t>
            </a:r>
            <a:r>
              <a:rPr lang="en-US" baseline="0" dirty="0" smtClean="0"/>
              <a:t>(or the Search and Reserve button in Quad 3.)</a:t>
            </a:r>
          </a:p>
          <a:p>
            <a:pPr eaLnBrk="1" hangingPunct="1"/>
            <a:r>
              <a:rPr lang="en-US" dirty="0" smtClean="0"/>
              <a:t>(Click6)</a:t>
            </a:r>
            <a:r>
              <a:rPr lang="en-US" baseline="0" dirty="0" smtClean="0"/>
              <a:t> 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7B18B3-905E-41FE-AA74-3D1C6FF63CFA}" type="slidenum">
              <a:rPr lang="en-US"/>
              <a:pPr/>
              <a:t>13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To search for a Toll free number with a specific NXX, </a:t>
            </a:r>
          </a:p>
          <a:p>
            <a:pPr eaLnBrk="1" hangingPunct="1"/>
            <a:r>
              <a:rPr lang="en-US" dirty="0" smtClean="0"/>
              <a:t>(Click1) surround the 314 with asterisks in the Dial # field.</a:t>
            </a:r>
            <a:r>
              <a:rPr lang="en-US" baseline="0" dirty="0" smtClean="0"/>
              <a:t> Not in the Start NXX. i.e. ***314****</a:t>
            </a:r>
            <a:endParaRPr lang="en-US" dirty="0" smtClean="0"/>
          </a:p>
          <a:p>
            <a:pPr eaLnBrk="1" hangingPunct="1"/>
            <a:r>
              <a:rPr lang="en-US" dirty="0" smtClean="0"/>
              <a:t> (Click2) and press the Search button.</a:t>
            </a:r>
          </a:p>
          <a:p>
            <a:pPr eaLnBrk="1" hangingPunct="1"/>
            <a:r>
              <a:rPr lang="en-US" dirty="0" smtClean="0"/>
              <a:t>(Click3)</a:t>
            </a:r>
            <a:r>
              <a:rPr lang="en-US" baseline="0" dirty="0" smtClean="0"/>
              <a:t> Or you can select the Search and Reserve button</a:t>
            </a:r>
          </a:p>
          <a:p>
            <a:pPr eaLnBrk="1" hangingPunct="1"/>
            <a:r>
              <a:rPr lang="en-US" dirty="0" smtClean="0"/>
              <a:t>(Click4)</a:t>
            </a:r>
            <a:r>
              <a:rPr lang="en-US" baseline="0" dirty="0" smtClean="0"/>
              <a:t> </a:t>
            </a:r>
          </a:p>
          <a:p>
            <a:pPr eaLnBrk="1" hangingPunct="1"/>
            <a:r>
              <a:rPr lang="en-US" dirty="0" smtClean="0"/>
              <a:t>(Click5)</a:t>
            </a:r>
            <a:r>
              <a:rPr lang="en-US" baseline="0" dirty="0" smtClean="0"/>
              <a:t> 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BCA224-EBCA-444C-82F6-FD926A25672D}" type="slidenum">
              <a:rPr lang="en-US"/>
              <a:pPr/>
              <a:t>14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To search for Consecutive Spare Numbers…</a:t>
            </a:r>
          </a:p>
          <a:p>
            <a:pPr eaLnBrk="1" hangingPunct="1"/>
            <a:r>
              <a:rPr lang="en-US" dirty="0" smtClean="0"/>
              <a:t>(Click1)</a:t>
            </a:r>
          </a:p>
          <a:p>
            <a:pPr marL="457160" indent="-457160">
              <a:spcBef>
                <a:spcPct val="50000"/>
              </a:spcBef>
              <a:buAutoNum type="arabicPeriod"/>
            </a:pPr>
            <a:r>
              <a:rPr lang="en-US" b="1" dirty="0" smtClean="0">
                <a:latin typeface="Arial" charset="0"/>
              </a:rPr>
              <a:t>Type the amount of numbers in the Quantity field.</a:t>
            </a:r>
          </a:p>
          <a:p>
            <a:pPr marL="457160" indent="-457160"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/>
              <a:t>(Click3) (Click4)</a:t>
            </a:r>
          </a:p>
          <a:p>
            <a:pPr marL="457160" indent="-457160">
              <a:spcBef>
                <a:spcPct val="50000"/>
              </a:spcBef>
            </a:pPr>
            <a:r>
              <a:rPr lang="en-US" b="1" dirty="0" smtClean="0">
                <a:latin typeface="Arial" charset="0"/>
              </a:rPr>
              <a:t>2. Check the Consecutive box.</a:t>
            </a:r>
          </a:p>
          <a:p>
            <a:pPr marL="457160" indent="-457160"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/>
              <a:t>(Click5) (Click6)</a:t>
            </a:r>
          </a:p>
          <a:p>
            <a:pPr marL="457160" indent="-457160">
              <a:spcBef>
                <a:spcPct val="50000"/>
              </a:spcBef>
            </a:pPr>
            <a:r>
              <a:rPr lang="en-US" b="1" dirty="0" smtClean="0">
                <a:latin typeface="Arial" charset="0"/>
              </a:rPr>
              <a:t>3. Enter the requirements in the Dial Number or NPA, Start NXX, and/or Start Line # fields. i.e. ***314****</a:t>
            </a:r>
          </a:p>
          <a:p>
            <a:pPr marL="457160" indent="-457160"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/>
              <a:t>(Click7)</a:t>
            </a:r>
          </a:p>
          <a:p>
            <a:pPr marL="457160" indent="-457160">
              <a:spcBef>
                <a:spcPct val="50000"/>
              </a:spcBef>
            </a:pPr>
            <a:r>
              <a:rPr lang="en-US" b="1" dirty="0" smtClean="0">
                <a:latin typeface="Arial" charset="0"/>
              </a:rPr>
              <a:t>4. Click the Search button.</a:t>
            </a:r>
          </a:p>
          <a:p>
            <a:pPr marL="457160" indent="-457160"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/>
              <a:t>(Click8)</a:t>
            </a:r>
          </a:p>
          <a:p>
            <a:pPr marL="457160" indent="-457160">
              <a:spcBef>
                <a:spcPct val="50000"/>
              </a:spcBef>
            </a:pPr>
            <a:endParaRPr lang="en-US" b="1" dirty="0" smtClean="0">
              <a:latin typeface="Arial" charset="0"/>
            </a:endParaRPr>
          </a:p>
          <a:p>
            <a:pPr eaLnBrk="1" hangingPunct="1"/>
            <a:r>
              <a:rPr lang="en-US" dirty="0" smtClean="0"/>
              <a:t>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DF8488-4DC1-49D7-9853-D78AE6619765}" type="slidenum">
              <a:rPr lang="en-US"/>
              <a:pPr/>
              <a:t>15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To reserve a Spare Number… first complete a search in Quad 1</a:t>
            </a:r>
          </a:p>
          <a:p>
            <a:pPr eaLnBrk="1" hangingPunct="1"/>
            <a:r>
              <a:rPr lang="en-US" dirty="0" smtClean="0"/>
              <a:t>(Click1)</a:t>
            </a:r>
          </a:p>
          <a:p>
            <a:pPr marL="457160" indent="-457160">
              <a:spcBef>
                <a:spcPct val="50000"/>
              </a:spcBef>
            </a:pPr>
            <a:r>
              <a:rPr lang="en-US" b="1" dirty="0" smtClean="0">
                <a:latin typeface="Arial" charset="0"/>
              </a:rPr>
              <a:t>1. Enter (or Refresh) the Contact Person and Number in the Reservation Information area.</a:t>
            </a:r>
          </a:p>
          <a:p>
            <a:pPr marL="457160" indent="-457160"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/>
              <a:t>(Click2) (Click3)</a:t>
            </a:r>
          </a:p>
          <a:p>
            <a:pPr marL="457160" indent="-457160">
              <a:spcBef>
                <a:spcPct val="50000"/>
              </a:spcBef>
            </a:pPr>
            <a:r>
              <a:rPr lang="en-US" b="1" dirty="0" smtClean="0">
                <a:latin typeface="Arial" charset="0"/>
              </a:rPr>
              <a:t>2. Checkmark the Dial Number(s) that you want to reserve in the Search Results area.</a:t>
            </a:r>
          </a:p>
          <a:p>
            <a:pPr marL="457160" indent="-457160"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/>
              <a:t>(Click4) (Click5)</a:t>
            </a:r>
          </a:p>
          <a:p>
            <a:pPr marL="457160" indent="-457160">
              <a:spcBef>
                <a:spcPct val="50000"/>
              </a:spcBef>
            </a:pPr>
            <a:r>
              <a:rPr lang="en-US" b="1" dirty="0" smtClean="0">
                <a:latin typeface="Arial" charset="0"/>
              </a:rPr>
              <a:t>3. Click the Reserve button.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(Click6)(Click7) 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(Click8)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D2FEA4-D998-442E-8FED-4028041901B7}" type="slidenum">
              <a:rPr lang="en-US"/>
              <a:pPr/>
              <a:t>16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The One-Step Search and Reserve is a quicker way to reserve numbers without reviewing</a:t>
            </a:r>
            <a:r>
              <a:rPr lang="en-US" baseline="0" dirty="0" smtClean="0"/>
              <a:t> your search results.</a:t>
            </a:r>
          </a:p>
          <a:p>
            <a:pPr eaLnBrk="1" hangingPunct="1"/>
            <a:r>
              <a:rPr lang="en-US" baseline="0" dirty="0" smtClean="0"/>
              <a:t>(Click1)</a:t>
            </a:r>
          </a:p>
          <a:p>
            <a:pPr marL="457160" indent="-457160">
              <a:spcBef>
                <a:spcPct val="50000"/>
              </a:spcBef>
              <a:buAutoNum type="arabicPeriod"/>
            </a:pPr>
            <a:r>
              <a:rPr lang="en-US" b="1" dirty="0" smtClean="0">
                <a:latin typeface="Arial" charset="0"/>
              </a:rPr>
              <a:t>Enter the amount of numbers in the Quantity field.</a:t>
            </a:r>
          </a:p>
          <a:p>
            <a:pPr marL="457160" indent="-457160"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</a:t>
            </a:r>
          </a:p>
          <a:p>
            <a:pPr marL="457160" indent="-457160">
              <a:spcBef>
                <a:spcPct val="50000"/>
              </a:spcBef>
              <a:buAutoNum type="arabicPeriod" startAt="2"/>
            </a:pPr>
            <a:r>
              <a:rPr lang="en-US" b="1" dirty="0" smtClean="0">
                <a:latin typeface="Arial" charset="0"/>
              </a:rPr>
              <a:t>Enter the requirements in the Dial Number, NPA, Start NXX, and/or Start Line # fields.</a:t>
            </a:r>
          </a:p>
          <a:p>
            <a:pPr marL="457160" indent="-457160"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</a:t>
            </a:r>
          </a:p>
          <a:p>
            <a:pPr marL="457160" indent="-457160"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</a:t>
            </a:r>
          </a:p>
          <a:p>
            <a:pPr marL="457160" indent="-457160" defTabSz="914319" eaLnBrk="1" fontAlgn="auto" hangingPunct="1">
              <a:spcBef>
                <a:spcPct val="50000"/>
              </a:spcBef>
              <a:spcAft>
                <a:spcPts val="0"/>
              </a:spcAft>
              <a:buFontTx/>
              <a:buAutoNum type="arabicPeriod" startAt="3"/>
              <a:defRPr/>
            </a:pPr>
            <a:r>
              <a:rPr lang="en-US" b="1" dirty="0" smtClean="0">
                <a:latin typeface="Arial" charset="0"/>
              </a:rPr>
              <a:t>Enter (or refresh) the Contact Person and Number in the Reservation Information area.</a:t>
            </a:r>
            <a:r>
              <a:rPr lang="en-US" baseline="0" dirty="0" smtClean="0"/>
              <a:t> </a:t>
            </a:r>
          </a:p>
          <a:p>
            <a:pPr marL="457160" indent="-457160"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 (Click)</a:t>
            </a:r>
            <a:endParaRPr lang="en-US" b="1" dirty="0" smtClean="0">
              <a:latin typeface="Arial" charset="0"/>
            </a:endParaRPr>
          </a:p>
          <a:p>
            <a:pPr marL="457160" indent="-457160">
              <a:spcBef>
                <a:spcPct val="50000"/>
              </a:spcBef>
              <a:buAutoNum type="arabicPeriod" startAt="4"/>
            </a:pPr>
            <a:r>
              <a:rPr lang="en-US" b="1" dirty="0" smtClean="0">
                <a:latin typeface="Arial" charset="0"/>
              </a:rPr>
              <a:t>Click the Search &amp; Reserve button. The numbers return in “Waiting” status.</a:t>
            </a:r>
          </a:p>
          <a:p>
            <a:pPr marL="457160" indent="-457160"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 (Click)</a:t>
            </a:r>
          </a:p>
          <a:p>
            <a:pPr marL="457160" indent="-457160">
              <a:spcBef>
                <a:spcPct val="50000"/>
              </a:spcBef>
              <a:buAutoNum type="arabicPeriod" startAt="5"/>
            </a:pPr>
            <a:r>
              <a:rPr lang="en-US" b="1" dirty="0" smtClean="0">
                <a:latin typeface="Arial" charset="0"/>
              </a:rPr>
              <a:t>If you want to verify that the numbers are reserved, Click the Check Status button.</a:t>
            </a:r>
          </a:p>
          <a:p>
            <a:pPr marL="457160" indent="-457160">
              <a:spcBef>
                <a:spcPct val="50000"/>
              </a:spcBef>
            </a:pPr>
            <a:r>
              <a:rPr lang="en-US" baseline="0" dirty="0" smtClean="0"/>
              <a:t>(Click)</a:t>
            </a:r>
            <a:endParaRPr lang="en-US" b="1" dirty="0" smtClean="0">
              <a:latin typeface="Arial" charset="0"/>
            </a:endParaRPr>
          </a:p>
          <a:p>
            <a:pPr marL="457160" indent="-457160">
              <a:spcBef>
                <a:spcPct val="50000"/>
              </a:spcBef>
            </a:pPr>
            <a:r>
              <a:rPr lang="en-US" b="1" dirty="0" smtClean="0">
                <a:latin typeface="Arial" charset="0"/>
              </a:rPr>
              <a:t>        (this faster process skips the Search and Checkmark steps)</a:t>
            </a:r>
          </a:p>
          <a:p>
            <a:pPr marL="457160" indent="-457160"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 </a:t>
            </a:r>
          </a:p>
          <a:p>
            <a:pPr marL="457160" indent="-457160">
              <a:spcBef>
                <a:spcPct val="50000"/>
              </a:spcBef>
            </a:pPr>
            <a:endParaRPr lang="en-US" b="1" dirty="0" smtClean="0">
              <a:latin typeface="Arial" charset="0"/>
            </a:endParaRP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114D17-90CC-443A-9BD8-5EA0974CFCE8}" type="slidenum">
              <a:rPr lang="en-US"/>
              <a:pPr/>
              <a:t>17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To</a:t>
            </a:r>
            <a:r>
              <a:rPr lang="en-US" baseline="0" dirty="0" smtClean="0"/>
              <a:t> g</a:t>
            </a:r>
            <a:r>
              <a:rPr lang="en-US" dirty="0" smtClean="0"/>
              <a:t>et Number Information (Quad 4) for</a:t>
            </a:r>
            <a:r>
              <a:rPr lang="en-US" baseline="0" dirty="0" smtClean="0"/>
              <a:t> any number in the Database use the “Get Info” button.</a:t>
            </a:r>
          </a:p>
          <a:p>
            <a:pPr marL="228580" indent="-228580">
              <a:spcBef>
                <a:spcPct val="50000"/>
              </a:spcBef>
              <a:buAutoNum type="arabicPeriod"/>
            </a:pPr>
            <a:r>
              <a:rPr lang="en-US" b="1" dirty="0" smtClean="0">
                <a:latin typeface="Arial" charset="0"/>
              </a:rPr>
              <a:t>Enter the requirements in the Dial Number field.</a:t>
            </a:r>
          </a:p>
          <a:p>
            <a:pPr marL="228580" indent="-228580">
              <a:spcBef>
                <a:spcPct val="50000"/>
              </a:spcBef>
            </a:pPr>
            <a:r>
              <a:rPr lang="en-US" b="1" dirty="0" smtClean="0">
                <a:latin typeface="Arial" charset="0"/>
              </a:rPr>
              <a:t>(Click)</a:t>
            </a:r>
            <a:r>
              <a:rPr lang="en-US" baseline="0" dirty="0" smtClean="0"/>
              <a:t> (Click)</a:t>
            </a:r>
            <a:endParaRPr lang="en-US" b="1" dirty="0" smtClean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b="1" dirty="0" smtClean="0">
                <a:latin typeface="Arial" charset="0"/>
              </a:rPr>
              <a:t>2. Click the Get Info button.</a:t>
            </a:r>
          </a:p>
          <a:p>
            <a:pPr>
              <a:spcBef>
                <a:spcPct val="50000"/>
              </a:spcBef>
            </a:pPr>
            <a:r>
              <a:rPr lang="en-US" b="1" dirty="0" smtClean="0">
                <a:latin typeface="Arial" charset="0"/>
              </a:rPr>
              <a:t>(Click)</a:t>
            </a:r>
            <a:r>
              <a:rPr lang="en-US" baseline="0" dirty="0" smtClean="0"/>
              <a:t> (Click)</a:t>
            </a:r>
            <a:endParaRPr lang="en-US" b="1" dirty="0" smtClean="0">
              <a:latin typeface="Arial" charset="0"/>
            </a:endParaRP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9BCA81-6B33-4E45-ACDF-84F9D8449008}" type="slidenum">
              <a:rPr lang="en-US"/>
              <a:pPr/>
              <a:t>18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To Return a Dial Number in a (Reserved or Transitional status) to Spare…</a:t>
            </a:r>
          </a:p>
          <a:p>
            <a:pPr eaLnBrk="1" hangingPunct="1"/>
            <a:r>
              <a:rPr lang="en-US" dirty="0" smtClean="0"/>
              <a:t>(Click) </a:t>
            </a:r>
          </a:p>
          <a:p>
            <a:pPr marL="228580" indent="-228580">
              <a:spcBef>
                <a:spcPct val="50000"/>
              </a:spcBef>
              <a:buAutoNum type="arabicPeriod"/>
            </a:pPr>
            <a:r>
              <a:rPr lang="en-US" b="1" dirty="0" smtClean="0">
                <a:latin typeface="Arial" charset="0"/>
              </a:rPr>
              <a:t>Enter the requirements in the Dial Number field.</a:t>
            </a:r>
          </a:p>
          <a:p>
            <a:pPr marL="228580" indent="-228580"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/>
              <a:t>(Click) </a:t>
            </a:r>
            <a:r>
              <a:rPr lang="en-US" baseline="0" dirty="0" smtClean="0"/>
              <a:t>(Click)</a:t>
            </a:r>
            <a:endParaRPr lang="en-US" dirty="0" smtClean="0"/>
          </a:p>
          <a:p>
            <a:pPr>
              <a:spcBef>
                <a:spcPct val="50000"/>
              </a:spcBef>
            </a:pPr>
            <a:r>
              <a:rPr lang="en-US" b="1" dirty="0" smtClean="0">
                <a:latin typeface="Arial" charset="0"/>
              </a:rPr>
              <a:t>2. Click the Get Info button. </a:t>
            </a:r>
            <a:r>
              <a:rPr lang="en-US" b="1" dirty="0" smtClean="0">
                <a:solidFill>
                  <a:srgbClr val="FF0066"/>
                </a:solidFill>
                <a:latin typeface="Arial" charset="0"/>
              </a:rPr>
              <a:t>(Reserved or Trans only)</a:t>
            </a:r>
          </a:p>
          <a:p>
            <a:pPr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/>
              <a:t>(Click) </a:t>
            </a:r>
            <a:r>
              <a:rPr lang="en-US" baseline="0" dirty="0" smtClean="0"/>
              <a:t>(Click)</a:t>
            </a:r>
            <a:endParaRPr lang="en-US" dirty="0" smtClean="0"/>
          </a:p>
          <a:p>
            <a:pPr>
              <a:spcBef>
                <a:spcPct val="50000"/>
              </a:spcBef>
            </a:pPr>
            <a:r>
              <a:rPr lang="en-US" b="1" dirty="0" smtClean="0">
                <a:latin typeface="Arial" charset="0"/>
              </a:rPr>
              <a:t>3. Select Spare from the Status drop-down. </a:t>
            </a:r>
          </a:p>
          <a:p>
            <a:pPr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/>
              <a:t>(Click) </a:t>
            </a:r>
            <a:r>
              <a:rPr lang="en-US" baseline="0" dirty="0" smtClean="0"/>
              <a:t>(Click)</a:t>
            </a:r>
            <a:endParaRPr lang="en-US" dirty="0" smtClean="0"/>
          </a:p>
          <a:p>
            <a:pPr>
              <a:spcBef>
                <a:spcPct val="50000"/>
              </a:spcBef>
            </a:pPr>
            <a:r>
              <a:rPr lang="en-US" b="1" dirty="0" smtClean="0">
                <a:latin typeface="Arial" charset="0"/>
              </a:rPr>
              <a:t>4. Click the Update button.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(Click) </a:t>
            </a:r>
            <a:r>
              <a:rPr lang="en-US" baseline="0" dirty="0" smtClean="0"/>
              <a:t>(Click)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1E07FC-9BAD-4490-BA41-A02D785ACCDC}" type="slidenum">
              <a:rPr lang="en-US"/>
              <a:pPr/>
              <a:t>19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8500"/>
            <a:ext cx="4587875" cy="3441700"/>
          </a:xfrm>
          <a:ln w="12700" cap="flat">
            <a:solidFill>
              <a:schemeClr val="tx1"/>
            </a:solidFill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4" y="4378326"/>
            <a:ext cx="5083175" cy="4149725"/>
          </a:xfrm>
          <a:noFill/>
          <a:ln/>
        </p:spPr>
        <p:txBody>
          <a:bodyPr lIns="92667" tIns="46332" rIns="92667" bIns="46332"/>
          <a:lstStyle/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  <a:cs typeface="Times New Roman" charset="0"/>
              </a:rPr>
              <a:t>The AND screen is used to view the entire set of NPAs that are valid for Toll-Free Dial Numbers.  Random search start = 866</a:t>
            </a:r>
            <a:endParaRPr lang="en-US" dirty="0" smtClean="0">
              <a:latin typeface="Arial" charset="0"/>
            </a:endParaRPr>
          </a:p>
          <a:p>
            <a:pPr eaLnBrk="1" hangingPunct="1"/>
            <a:r>
              <a:rPr lang="en-US" dirty="0" smtClean="0"/>
              <a:t>(Click)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4275C-B605-4840-BC00-C001C329180F}" type="slidenum">
              <a:rPr lang="en-US"/>
              <a:pPr/>
              <a:t>2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13" tIns="45657" rIns="91313" bIns="45657"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There are 8 Number Administration Statuses.  </a:t>
            </a:r>
          </a:p>
          <a:p>
            <a:pPr eaLnBrk="1" hangingPunct="1"/>
            <a:r>
              <a:rPr lang="en-US" baseline="0" dirty="0" smtClean="0"/>
              <a:t>(Click)</a:t>
            </a:r>
          </a:p>
          <a:p>
            <a:pPr eaLnBrk="1" hangingPunct="1"/>
            <a:r>
              <a:rPr lang="en-US" dirty="0" smtClean="0"/>
              <a:t>Each Toll Free number will be in one of the following 8 NA statuses.</a:t>
            </a:r>
            <a:r>
              <a:rPr lang="en-US" baseline="0" dirty="0" smtClean="0"/>
              <a:t> </a:t>
            </a:r>
          </a:p>
          <a:p>
            <a:pPr eaLnBrk="1" hangingPunct="1"/>
            <a:r>
              <a:rPr lang="en-US" baseline="0" dirty="0" smtClean="0"/>
              <a:t>(Click)</a:t>
            </a:r>
          </a:p>
          <a:p>
            <a:pPr marL="228580" indent="-228580" eaLnBrk="1" hangingPunct="1">
              <a:buAutoNum type="arabicPeriod"/>
            </a:pPr>
            <a:r>
              <a:rPr lang="en-US" dirty="0" smtClean="0">
                <a:ea typeface="+mn-ea"/>
                <a:cs typeface="+mn-cs"/>
              </a:rPr>
              <a:t>Spare – A toll free number that is available for use by a customer.</a:t>
            </a:r>
          </a:p>
          <a:p>
            <a:pPr marL="228580" indent="-228580" defTabSz="914319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</a:t>
            </a:r>
            <a:endParaRPr lang="en-US" dirty="0" smtClean="0"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dirty="0" smtClean="0">
                <a:ea typeface="+mn-ea"/>
                <a:cs typeface="+mn-cs"/>
              </a:rPr>
              <a:t>2. Unavailable - that has been taken out of use. (by Help Desk)</a:t>
            </a:r>
          </a:p>
          <a:p>
            <a:pPr defTabSz="914319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</a:t>
            </a:r>
          </a:p>
          <a:p>
            <a:pPr rtl="0" eaLnBrk="1" fontAlgn="base" latinLnBrk="0" hangingPunct="1"/>
            <a:r>
              <a:rPr lang="en-US" dirty="0" smtClean="0">
                <a:ea typeface="+mn-ea"/>
                <a:cs typeface="+mn-cs"/>
              </a:rPr>
              <a:t>3. Reserved - that is held for future use by a customer. (45 days)</a:t>
            </a:r>
          </a:p>
          <a:p>
            <a:pPr defTabSz="914319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</a:t>
            </a:r>
          </a:p>
          <a:p>
            <a:pPr defTabSz="914319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4. Assigned - with a Customer Record that is not yet active.</a:t>
            </a:r>
            <a:r>
              <a:rPr lang="en-US" baseline="0" dirty="0" smtClean="0"/>
              <a:t> </a:t>
            </a:r>
          </a:p>
          <a:p>
            <a:pPr defTabSz="914319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</a:t>
            </a:r>
          </a:p>
          <a:p>
            <a:pPr rtl="0" eaLnBrk="1" fontAlgn="base" latinLnBrk="0" hangingPunct="1"/>
            <a:r>
              <a:rPr lang="en-US" dirty="0" smtClean="0">
                <a:ea typeface="+mn-ea"/>
                <a:cs typeface="+mn-cs"/>
              </a:rPr>
              <a:t>5. Working - that is Active or Sending.</a:t>
            </a:r>
          </a:p>
          <a:p>
            <a:pPr defTabSz="914319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</a:t>
            </a:r>
          </a:p>
          <a:p>
            <a:pPr rtl="0" eaLnBrk="1" fontAlgn="base" latinLnBrk="0" hangingPunct="1"/>
            <a:r>
              <a:rPr lang="en-US" dirty="0" smtClean="0">
                <a:ea typeface="+mn-ea"/>
                <a:cs typeface="+mn-cs"/>
              </a:rPr>
              <a:t>6. Disconnect - whose service has been terminated. (The default length of disco is 4 months)</a:t>
            </a:r>
          </a:p>
          <a:p>
            <a:pPr defTabSz="914319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</a:t>
            </a:r>
          </a:p>
          <a:p>
            <a:pPr rtl="0" eaLnBrk="1" fontAlgn="base" latinLnBrk="0" hangingPunct="1"/>
            <a:r>
              <a:rPr lang="en-US" dirty="0" smtClean="0">
                <a:ea typeface="+mn-ea"/>
                <a:cs typeface="+mn-cs"/>
              </a:rPr>
              <a:t>7. Suspend - that is Disconnected with a future re-activation.</a:t>
            </a:r>
          </a:p>
          <a:p>
            <a:pPr defTabSz="914319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</a:t>
            </a:r>
          </a:p>
          <a:p>
            <a:pPr rtl="0" eaLnBrk="1" fontAlgn="base" latinLnBrk="0" hangingPunct="1"/>
            <a:r>
              <a:rPr lang="en-US" dirty="0" smtClean="0">
                <a:ea typeface="+mn-ea"/>
                <a:cs typeface="+mn-cs"/>
              </a:rPr>
              <a:t>8. Transitional - whose service has been terminated(</a:t>
            </a:r>
            <a:r>
              <a:rPr lang="en-US" dirty="0" err="1" smtClean="0">
                <a:ea typeface="+mn-ea"/>
                <a:cs typeface="+mn-cs"/>
              </a:rPr>
              <a:t>disconected</a:t>
            </a:r>
            <a:r>
              <a:rPr lang="en-US" dirty="0" smtClean="0">
                <a:ea typeface="+mn-ea"/>
                <a:cs typeface="+mn-cs"/>
              </a:rPr>
              <a:t>) and is past the End  </a:t>
            </a:r>
          </a:p>
          <a:p>
            <a:pPr rtl="0" eaLnBrk="1" fontAlgn="base" latinLnBrk="0" hangingPunct="1"/>
            <a:r>
              <a:rPr lang="en-US" dirty="0" smtClean="0">
                <a:ea typeface="+mn-ea"/>
                <a:cs typeface="+mn-cs"/>
              </a:rPr>
              <a:t>     Intercept Date but less than 4 months.</a:t>
            </a:r>
          </a:p>
          <a:p>
            <a:pPr defTabSz="914319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</a:t>
            </a:r>
          </a:p>
          <a:p>
            <a:pPr defTabSz="914319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These Statuses are viewed in the Q4 (4</a:t>
            </a:r>
            <a:r>
              <a:rPr lang="en-US" baseline="30000" dirty="0" smtClean="0"/>
              <a:t>th</a:t>
            </a:r>
            <a:r>
              <a:rPr lang="en-US" baseline="0" dirty="0" smtClean="0"/>
              <a:t> quadrant of the NUS screen)</a:t>
            </a:r>
          </a:p>
          <a:p>
            <a:pPr defTabSz="914319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</a:t>
            </a:r>
          </a:p>
          <a:p>
            <a:pPr rtl="0" eaLnBrk="1" fontAlgn="base" latinLnBrk="0" hangingPunct="1"/>
            <a:endParaRPr lang="en-US" dirty="0" smtClean="0">
              <a:ea typeface="+mn-ea"/>
              <a:cs typeface="+mn-cs"/>
            </a:endParaRP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19A53-DCD6-4650-9079-FA4153AAB79B}" type="slidenum">
              <a:rPr lang="en-US"/>
              <a:pPr/>
              <a:t>20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13" tIns="45657" rIns="91313" bIns="45657">
            <a:normAutofit fontScale="85000" lnSpcReduction="20000"/>
          </a:bodyPr>
          <a:lstStyle/>
          <a:p>
            <a:pPr marL="457160" indent="-457160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The RNL (Reserved Number List) window displays a list of numbers that were reserved by a specific Logon ID on a specific hard drive. </a:t>
            </a:r>
          </a:p>
          <a:p>
            <a:pPr marL="457160" indent="-457160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(Click)</a:t>
            </a:r>
          </a:p>
          <a:p>
            <a:pPr marL="457160" indent="-457160"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Arial" charset="0"/>
              </a:rPr>
              <a:t>(Click)</a:t>
            </a:r>
          </a:p>
          <a:p>
            <a:pPr marL="457160" indent="-457160"/>
            <a:r>
              <a:rPr lang="en-US" sz="1800" b="1" dirty="0" smtClean="0">
                <a:latin typeface="Arial" charset="0"/>
              </a:rPr>
              <a:t>The Reserved Number List is </a:t>
            </a:r>
            <a:r>
              <a:rPr lang="en-US" sz="1800" b="1" u="sng" dirty="0" smtClean="0">
                <a:solidFill>
                  <a:srgbClr val="FF0000"/>
                </a:solidFill>
                <a:latin typeface="Arial" charset="0"/>
              </a:rPr>
              <a:t>updated</a:t>
            </a:r>
            <a:r>
              <a:rPr lang="en-US" sz="1800" b="1" dirty="0" smtClean="0">
                <a:latin typeface="Arial" charset="0"/>
              </a:rPr>
              <a:t> each time you:</a:t>
            </a:r>
          </a:p>
          <a:p>
            <a:pPr marL="914319" lvl="1" indent="-457160"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Arial" charset="0"/>
              </a:rPr>
              <a:t>(Click)</a:t>
            </a:r>
          </a:p>
          <a:p>
            <a:pPr marL="914319" lvl="1" indent="-457160"/>
            <a:r>
              <a:rPr lang="en-US" sz="1800" dirty="0" smtClean="0">
                <a:latin typeface="Arial" charset="0"/>
              </a:rPr>
              <a:t>Reserve a number.</a:t>
            </a:r>
          </a:p>
          <a:p>
            <a:pPr marL="914319" lvl="1" indent="-457160"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Arial" charset="0"/>
              </a:rPr>
              <a:t>(Click)</a:t>
            </a:r>
            <a:endParaRPr lang="en-US" sz="1800" dirty="0" smtClean="0">
              <a:latin typeface="Arial" charset="0"/>
            </a:endParaRPr>
          </a:p>
          <a:p>
            <a:pPr marL="914319" lvl="1" indent="-457160"/>
            <a:r>
              <a:rPr lang="en-US" sz="1800" dirty="0" smtClean="0">
                <a:latin typeface="Arial" charset="0"/>
              </a:rPr>
              <a:t>Return a number on your list to Spare.</a:t>
            </a:r>
          </a:p>
          <a:p>
            <a:pPr marL="914319" lvl="1" indent="-457160"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Arial" charset="0"/>
              </a:rPr>
              <a:t>(Click)</a:t>
            </a:r>
          </a:p>
          <a:p>
            <a:pPr marL="914319" lvl="1" indent="-457160"/>
            <a:r>
              <a:rPr lang="en-US" sz="1800" dirty="0" smtClean="0">
                <a:latin typeface="Arial" charset="0"/>
              </a:rPr>
              <a:t>Create a customer record for one of the numbers on your list.</a:t>
            </a:r>
          </a:p>
          <a:p>
            <a:pPr marL="914319" lvl="1" indent="-457160"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Arial" charset="0"/>
              </a:rPr>
              <a:t>(Click)</a:t>
            </a:r>
          </a:p>
          <a:p>
            <a:pPr marL="914319" lvl="1" indent="-457160"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Arial" charset="0"/>
              </a:rPr>
              <a:t>Change RO (Resp Org)</a:t>
            </a:r>
            <a:r>
              <a:rPr lang="en-US" sz="1800" b="1" dirty="0" smtClean="0">
                <a:latin typeface="Arial" charset="0"/>
              </a:rPr>
              <a:t> </a:t>
            </a:r>
          </a:p>
          <a:p>
            <a:pPr marL="914319" lvl="1" indent="-457160"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Arial" charset="0"/>
              </a:rPr>
              <a:t>(Click) </a:t>
            </a:r>
          </a:p>
          <a:p>
            <a:pPr marL="914319" lvl="1" indent="-457160"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/>
              <a:t>RNL can be saved as a file on the Users Computer.  Select Action menu and Save as File…</a:t>
            </a:r>
          </a:p>
          <a:p>
            <a:pPr marL="914319" lvl="1" indent="-457160"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/>
              <a:t>(Click)</a:t>
            </a:r>
          </a:p>
          <a:p>
            <a:pPr marL="914319" lvl="1" indent="-457160"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1" dirty="0" smtClean="0">
              <a:latin typeface="Arial" charset="0"/>
            </a:endParaRPr>
          </a:p>
          <a:p>
            <a:pPr marL="914319" lvl="1" indent="-457160">
              <a:buFontTx/>
              <a:buAutoNum type="arabicPeriod"/>
            </a:pPr>
            <a:endParaRPr lang="en-US" sz="1800" dirty="0" smtClean="0">
              <a:latin typeface="Arial" charset="0"/>
            </a:endParaRP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FE763E-61ED-494C-A055-522453BB59D2}" type="slidenum">
              <a:rPr lang="en-US"/>
              <a:pPr/>
              <a:t>21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The RNL (Retrieve) shows the Contact Information for a specific Dial</a:t>
            </a:r>
            <a:r>
              <a:rPr lang="en-US" baseline="0" dirty="0" smtClean="0"/>
              <a:t> # that is listed in the RNL</a:t>
            </a:r>
          </a:p>
          <a:p>
            <a:pPr marL="0" lvl="1"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 </a:t>
            </a:r>
            <a:r>
              <a:rPr lang="en-US" sz="1800" dirty="0" smtClean="0"/>
              <a:t>(Click)</a:t>
            </a:r>
          </a:p>
          <a:p>
            <a:pPr eaLnBrk="1" hangingPunct="1"/>
            <a:r>
              <a:rPr lang="en-US" baseline="0" dirty="0" smtClean="0"/>
              <a:t>Select the Dial Number from the list</a:t>
            </a:r>
          </a:p>
          <a:p>
            <a:pPr eaLnBrk="1" hangingPunct="1"/>
            <a:r>
              <a:rPr lang="en-US" baseline="0" dirty="0" smtClean="0"/>
              <a:t>(Click)  Select Retrieve</a:t>
            </a:r>
          </a:p>
          <a:p>
            <a:pPr marL="0" lvl="1"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 </a:t>
            </a:r>
            <a:r>
              <a:rPr lang="en-US" sz="1800" dirty="0" smtClean="0"/>
              <a:t>(Click)</a:t>
            </a:r>
          </a:p>
          <a:p>
            <a:pPr eaLnBrk="1" hangingPunct="1"/>
            <a:r>
              <a:rPr lang="en-US" baseline="0" dirty="0" smtClean="0"/>
              <a:t>View the Contact Person, Number, Reserved Until and Status</a:t>
            </a:r>
          </a:p>
          <a:p>
            <a:pPr marL="0" lvl="1"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/>
              <a:t>(Click)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602FB5-9173-4FA8-84A4-8950E3826DFF}" type="slidenum">
              <a:rPr lang="en-US"/>
              <a:pPr/>
              <a:t>22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8500"/>
            <a:ext cx="4587875" cy="3441700"/>
          </a:xfrm>
          <a:ln w="12700" cap="flat">
            <a:solidFill>
              <a:schemeClr val="tx1"/>
            </a:solidFill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4" y="4378326"/>
            <a:ext cx="5083175" cy="4149725"/>
          </a:xfrm>
          <a:noFill/>
          <a:ln/>
        </p:spPr>
        <p:txBody>
          <a:bodyPr lIns="92667" tIns="46332" rIns="92667" bIns="46332"/>
          <a:lstStyle/>
          <a:p>
            <a:pPr eaLnBrk="1" hangingPunct="1"/>
            <a:r>
              <a:rPr lang="en-US" dirty="0" smtClean="0"/>
              <a:t>The REL (Reservation Limit</a:t>
            </a:r>
            <a:r>
              <a:rPr lang="en-US" baseline="0" dirty="0" smtClean="0"/>
              <a:t>) screen displays several parameters for Number Administration.</a:t>
            </a:r>
          </a:p>
          <a:p>
            <a:pPr marL="0" lvl="1" defTabSz="914319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/>
              <a:t>(Click)</a:t>
            </a:r>
          </a:p>
          <a:p>
            <a:pPr rtl="0" eaLnBrk="1" fontAlgn="base" latinLnBrk="0" hangingPunct="1"/>
            <a:r>
              <a:rPr lang="en-US" b="1" dirty="0" smtClean="0">
                <a:ea typeface="+mn-ea"/>
                <a:cs typeface="+mn-cs"/>
              </a:rPr>
              <a:t>Dial# Reservation Limit</a:t>
            </a:r>
            <a:endParaRPr lang="en-US" dirty="0" smtClean="0"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dirty="0" smtClean="0">
                <a:ea typeface="+mn-ea"/>
                <a:cs typeface="+mn-cs"/>
              </a:rPr>
              <a:t>A Resp Org can have 7.5% of their working numbers (OR) 2000 numbers in Reserved at one time. (Not greater than 3% of all spare)</a:t>
            </a:r>
          </a:p>
          <a:p>
            <a:pPr marL="0" lvl="1" defTabSz="914319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/>
              <a:t>(Click)</a:t>
            </a:r>
          </a:p>
          <a:p>
            <a:pPr rtl="0" eaLnBrk="1" fontAlgn="base" latinLnBrk="0" hangingPunct="1"/>
            <a:r>
              <a:rPr lang="en-US" b="1" dirty="0" smtClean="0">
                <a:ea typeface="+mn-ea"/>
                <a:cs typeface="+mn-cs"/>
              </a:rPr>
              <a:t>Pre-Reservation Time Limit</a:t>
            </a:r>
            <a:endParaRPr lang="en-US" dirty="0" smtClean="0"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dirty="0" smtClean="0">
                <a:ea typeface="+mn-ea"/>
                <a:cs typeface="+mn-cs"/>
              </a:rPr>
              <a:t>The amount of minutes a Spare number can be viewed on the NUS screen before another user can view that number as Spare.</a:t>
            </a:r>
          </a:p>
          <a:p>
            <a:pPr marL="0" lvl="1" defTabSz="914319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/>
              <a:t>(Click)</a:t>
            </a:r>
          </a:p>
          <a:p>
            <a:pPr rtl="0" eaLnBrk="1" fontAlgn="base" latinLnBrk="0" hangingPunct="1"/>
            <a:r>
              <a:rPr lang="en-US" b="1" dirty="0" smtClean="0">
                <a:ea typeface="+mn-ea"/>
                <a:cs typeface="+mn-cs"/>
              </a:rPr>
              <a:t>Enable Blocking</a:t>
            </a:r>
            <a:endParaRPr lang="en-US" dirty="0" smtClean="0"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dirty="0" smtClean="0">
                <a:ea typeface="+mn-ea"/>
                <a:cs typeface="+mn-cs"/>
              </a:rPr>
              <a:t>A “YES” entry blocks a Resp Org  from reserving numbers past their reservation limit.</a:t>
            </a:r>
          </a:p>
          <a:p>
            <a:pPr marL="0" lvl="1" defTabSz="914319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/>
              <a:t>(Click)</a:t>
            </a:r>
          </a:p>
          <a:p>
            <a:pPr rtl="0" eaLnBrk="1" fontAlgn="base" latinLnBrk="0" hangingPunct="1"/>
            <a:r>
              <a:rPr lang="en-US" b="1" dirty="0" smtClean="0">
                <a:ea typeface="+mn-ea"/>
                <a:cs typeface="+mn-cs"/>
              </a:rPr>
              <a:t>Transition to…Reserved to</a:t>
            </a:r>
            <a:endParaRPr lang="en-US" dirty="0" smtClean="0"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dirty="0" smtClean="0">
                <a:ea typeface="+mn-ea"/>
                <a:cs typeface="+mn-cs"/>
              </a:rPr>
              <a:t>Time when numbers will begin to be spared. 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76564B-04B3-4C7F-AC4B-E7CE86A19FCF}" type="slidenum">
              <a:rPr lang="en-US"/>
              <a:pPr/>
              <a:t>23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8500"/>
            <a:ext cx="4587875" cy="3441700"/>
          </a:xfrm>
          <a:ln w="12700" cap="flat">
            <a:solidFill>
              <a:schemeClr val="tx1"/>
            </a:solidFill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4" y="4378326"/>
            <a:ext cx="5083175" cy="4149725"/>
          </a:xfrm>
          <a:noFill/>
          <a:ln/>
        </p:spPr>
        <p:txBody>
          <a:bodyPr lIns="92667" tIns="46332" rIns="92667" bIns="46332">
            <a:normAutofit lnSpcReduction="10000"/>
          </a:bodyPr>
          <a:lstStyle/>
          <a:p>
            <a:pPr rtl="0" eaLnBrk="1" fontAlgn="base" latinLnBrk="0" hangingPunct="1"/>
            <a:r>
              <a:rPr lang="en-US" b="1" dirty="0" smtClean="0">
                <a:ea typeface="+mn-ea"/>
                <a:cs typeface="+mn-cs"/>
              </a:rPr>
              <a:t>The bottom part of the REL screen displays (in real time) the remaining reservation limit for the Entity viewing the screen.</a:t>
            </a:r>
          </a:p>
          <a:p>
            <a:pPr marL="0" lvl="1" defTabSz="914319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/>
              <a:t>(Click)</a:t>
            </a:r>
          </a:p>
          <a:p>
            <a:pPr rtl="0" eaLnBrk="1" fontAlgn="base" latinLnBrk="0" hangingPunct="1"/>
            <a:r>
              <a:rPr lang="en-US" b="1" dirty="0" smtClean="0">
                <a:ea typeface="+mn-ea"/>
                <a:cs typeface="+mn-cs"/>
              </a:rPr>
              <a:t>Max Reservation limit</a:t>
            </a:r>
            <a:endParaRPr lang="en-US" dirty="0" smtClean="0"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dirty="0" smtClean="0">
                <a:ea typeface="+mn-ea"/>
                <a:cs typeface="+mn-cs"/>
              </a:rPr>
              <a:t>A Resp Org can have up to 7.5% of their working numbers (OR) 2000 numbers in a Reserved at one time. </a:t>
            </a:r>
          </a:p>
          <a:p>
            <a:pPr marL="0" lvl="1" defTabSz="914319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/>
              <a:t>(Click)</a:t>
            </a:r>
          </a:p>
          <a:p>
            <a:pPr rtl="0" eaLnBrk="1" fontAlgn="base" latinLnBrk="0" hangingPunct="1"/>
            <a:r>
              <a:rPr lang="en-US" b="1" dirty="0" smtClean="0">
                <a:ea typeface="+mn-ea"/>
                <a:cs typeface="+mn-cs"/>
              </a:rPr>
              <a:t>Count of Reserved #s</a:t>
            </a:r>
            <a:endParaRPr lang="en-US" dirty="0" smtClean="0"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dirty="0" smtClean="0">
                <a:ea typeface="+mn-ea"/>
                <a:cs typeface="+mn-cs"/>
              </a:rPr>
              <a:t>Designates the amount in Reserved Status</a:t>
            </a:r>
          </a:p>
          <a:p>
            <a:pPr marL="0" lvl="1" defTabSz="914319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/>
              <a:t>(Click)</a:t>
            </a:r>
          </a:p>
          <a:p>
            <a:pPr rtl="0" eaLnBrk="1" fontAlgn="base" latinLnBrk="0" hangingPunct="1"/>
            <a:r>
              <a:rPr lang="en-US" b="1" dirty="0" smtClean="0">
                <a:ea typeface="+mn-ea"/>
                <a:cs typeface="+mn-cs"/>
              </a:rPr>
              <a:t>Remaining Number of Reservations</a:t>
            </a:r>
            <a:endParaRPr lang="en-US" dirty="0" smtClean="0"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dirty="0" smtClean="0">
                <a:ea typeface="+mn-ea"/>
                <a:cs typeface="+mn-cs"/>
              </a:rPr>
              <a:t>Designates how many more numbers can be reserved by this Entity.</a:t>
            </a:r>
          </a:p>
          <a:p>
            <a:pPr marL="0" lvl="1" defTabSz="914319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/>
              <a:t>(Click)</a:t>
            </a:r>
          </a:p>
          <a:p>
            <a:pPr rtl="0" eaLnBrk="1" fontAlgn="base" latinLnBrk="0" hangingPunct="1"/>
            <a:r>
              <a:rPr lang="en-US" b="1" dirty="0" smtClean="0">
                <a:ea typeface="+mn-ea"/>
                <a:cs typeface="+mn-cs"/>
              </a:rPr>
              <a:t>Working Numbers Count</a:t>
            </a:r>
            <a:endParaRPr lang="en-US" dirty="0" smtClean="0"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dirty="0" smtClean="0">
                <a:ea typeface="+mn-ea"/>
                <a:cs typeface="+mn-cs"/>
              </a:rPr>
              <a:t>Count of all </a:t>
            </a:r>
            <a:r>
              <a:rPr lang="en-US" u="sng" dirty="0" smtClean="0">
                <a:ea typeface="+mn-ea"/>
                <a:cs typeface="+mn-cs"/>
              </a:rPr>
              <a:t>Working</a:t>
            </a:r>
            <a:r>
              <a:rPr lang="en-US" dirty="0" smtClean="0">
                <a:ea typeface="+mn-ea"/>
                <a:cs typeface="+mn-cs"/>
              </a:rPr>
              <a:t> numbers for an Entity.</a:t>
            </a:r>
          </a:p>
          <a:p>
            <a:pPr marL="0" lvl="1" defTabSz="914319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/>
              <a:t>(Click)</a:t>
            </a:r>
          </a:p>
          <a:p>
            <a:pPr rtl="0" eaLnBrk="1" fontAlgn="base" latinLnBrk="0" hangingPunct="1"/>
            <a:r>
              <a:rPr lang="en-US" b="1" dirty="0" smtClean="0">
                <a:ea typeface="+mn-ea"/>
                <a:cs typeface="+mn-cs"/>
              </a:rPr>
              <a:t>Date/Time Last Refreshed</a:t>
            </a:r>
            <a:endParaRPr lang="en-US" dirty="0" smtClean="0"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dirty="0" smtClean="0">
                <a:ea typeface="+mn-ea"/>
                <a:cs typeface="+mn-cs"/>
              </a:rPr>
              <a:t>Date and time the screen info was last updated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46A1B2-503C-4949-AC85-4E4D973AAC1D}" type="slidenum">
              <a:rPr lang="en-US"/>
              <a:pPr/>
              <a:t>24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7154C3-B5D8-4FAA-A37E-A1BC7C7070D0}" type="slidenum">
              <a:rPr lang="en-US"/>
              <a:pPr/>
              <a:t>3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Lets us look more closely at the Transitional Status, as it is one of the more difficult to understand…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 when a customer record is disconnected, an Effective date is    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     designated for the disconnect. (i.e. 2/1/10)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  to prevent an new end user (</a:t>
            </a:r>
            <a:r>
              <a:rPr lang="en-US" baseline="0" dirty="0" err="1" smtClean="0"/>
              <a:t>i.e.Toms</a:t>
            </a:r>
            <a:r>
              <a:rPr lang="en-US" baseline="0" dirty="0" smtClean="0"/>
              <a:t> flower shop) from getting  the 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     old end user’s (i.e. Mary’s Trucking) calls, the default End Intercept date is entered 4 months past the Effective Date. 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 (i.e. 6/1/10)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  Here is the end intercept field of the CAD. 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     it is a changeable field during the disconnect process. Suppose we enter 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     the End Intercept of (3/1/10). 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 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 Still, the record will rest for a total period of 4 months, but the NA status will show Disconnect… 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  up to 3/1/10 and Transitional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  from 3/1/10 to the end of the 4 months (6/1/10).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  Three actions take place when the end intercept is reached.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 1. NA Status changes from Disco to Trans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 2. CR is deleted (No more CAD)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 3. CR is taken out of the SCP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aseline="0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8D12A0-AEB7-41BE-B52A-968E14009D0D}" type="slidenum">
              <a:rPr lang="en-US"/>
              <a:pPr/>
              <a:t>4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Let us now look at the NUS screen.  From this screen we can search and reserve</a:t>
            </a:r>
            <a:r>
              <a:rPr lang="en-US" baseline="0" dirty="0" smtClean="0"/>
              <a:t> toll free numbers for our Resp Org.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  Click the + sign by the Number </a:t>
            </a:r>
            <a:r>
              <a:rPr lang="en-US" baseline="0" dirty="0" err="1" smtClean="0"/>
              <a:t>Admn</a:t>
            </a:r>
            <a:r>
              <a:rPr lang="en-US" baseline="0" dirty="0" smtClean="0"/>
              <a:t> in the Main Menu.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  Double click the NUS option in the list.  I  have numbered the 4 sections of the NUS from 1 to 4.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  Quad 1  - Search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  Quad 2 – Search Results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  Quad 3 – Reservation Information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  Quad 4 – Number Information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  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aseline="0" dirty="0" smtClean="0"/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aseline="0" dirty="0" smtClean="0"/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A515C1-B3B4-4646-A8F2-6C22ED1A9008}" type="slidenum">
              <a:rPr lang="en-US"/>
              <a:pPr/>
              <a:t>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  </a:t>
            </a:r>
            <a:r>
              <a:rPr lang="en-US" dirty="0" smtClean="0"/>
              <a:t>Quad 1 is the Search Quadrant of the NUS.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  The fields of NUS include:</a:t>
            </a:r>
          </a:p>
          <a:p>
            <a:pPr rtl="0" eaLnBrk="1" fontAlgn="base" latinLnBrk="0" hangingPunct="1"/>
            <a:r>
              <a:rPr lang="en-US" baseline="0" dirty="0" smtClean="0"/>
              <a:t>(Click) </a:t>
            </a:r>
            <a:r>
              <a:rPr lang="en-US" b="1" dirty="0" smtClean="0">
                <a:ea typeface="+mn-ea"/>
                <a:cs typeface="+mn-cs"/>
              </a:rPr>
              <a:t>Quantity - </a:t>
            </a:r>
            <a:r>
              <a:rPr lang="en-US" dirty="0" smtClean="0">
                <a:ea typeface="+mn-ea"/>
                <a:cs typeface="+mn-cs"/>
              </a:rPr>
              <a:t>To designate the quantity of numbers in a search. Max of 10</a:t>
            </a:r>
          </a:p>
          <a:p>
            <a:pPr rtl="0" eaLnBrk="1" fontAlgn="base" latinLnBrk="0" hangingPunct="1"/>
            <a:r>
              <a:rPr lang="en-US" baseline="0" dirty="0" smtClean="0"/>
              <a:t>(Click) </a:t>
            </a:r>
            <a:r>
              <a:rPr lang="en-US" b="1" dirty="0" smtClean="0">
                <a:ea typeface="+mn-ea"/>
                <a:cs typeface="+mn-cs"/>
              </a:rPr>
              <a:t>Consecutive – </a:t>
            </a:r>
            <a:r>
              <a:rPr lang="en-US" dirty="0" smtClean="0">
                <a:ea typeface="+mn-ea"/>
                <a:cs typeface="+mn-cs"/>
              </a:rPr>
              <a:t>returns only Retrieved numbers in sequence.</a:t>
            </a:r>
          </a:p>
          <a:p>
            <a:pPr rtl="0" eaLnBrk="1" fontAlgn="base" latinLnBrk="0" hangingPunct="1"/>
            <a:r>
              <a:rPr lang="en-US" baseline="0" dirty="0" smtClean="0"/>
              <a:t>(Click) </a:t>
            </a:r>
            <a:r>
              <a:rPr lang="en-US" b="1" dirty="0" smtClean="0">
                <a:ea typeface="+mn-ea"/>
                <a:cs typeface="+mn-cs"/>
              </a:rPr>
              <a:t>Resp Org - </a:t>
            </a:r>
            <a:r>
              <a:rPr lang="en-US" dirty="0" smtClean="0">
                <a:ea typeface="+mn-ea"/>
                <a:cs typeface="+mn-cs"/>
              </a:rPr>
              <a:t>Pre-populated with the user’s Resp Org Id. (Protected)</a:t>
            </a:r>
          </a:p>
          <a:p>
            <a:pPr rtl="0" eaLnBrk="1" fontAlgn="base" latinLnBrk="0" hangingPunct="1"/>
            <a:r>
              <a:rPr lang="en-US" baseline="0" dirty="0" smtClean="0"/>
              <a:t>(Click) </a:t>
            </a:r>
            <a:r>
              <a:rPr lang="en-US" b="1" dirty="0" err="1" smtClean="0">
                <a:ea typeface="+mn-ea"/>
                <a:cs typeface="+mn-cs"/>
              </a:rPr>
              <a:t>Dial#s</a:t>
            </a:r>
            <a:r>
              <a:rPr lang="en-US" b="1" dirty="0" smtClean="0">
                <a:ea typeface="+mn-ea"/>
                <a:cs typeface="+mn-cs"/>
              </a:rPr>
              <a:t> - </a:t>
            </a:r>
            <a:r>
              <a:rPr lang="en-US" dirty="0" smtClean="0">
                <a:ea typeface="+mn-ea"/>
                <a:cs typeface="+mn-cs"/>
              </a:rPr>
              <a:t>Used to enter up to ten specific numbers or wildcards. </a:t>
            </a:r>
          </a:p>
          <a:p>
            <a:pPr rtl="0" eaLnBrk="1" fontAlgn="base" latinLnBrk="0" hangingPunct="1"/>
            <a:r>
              <a:rPr lang="en-US" baseline="0" dirty="0" smtClean="0"/>
              <a:t>(Click) </a:t>
            </a:r>
            <a:r>
              <a:rPr lang="en-US" b="1" dirty="0" smtClean="0">
                <a:ea typeface="+mn-ea"/>
                <a:cs typeface="+mn-cs"/>
              </a:rPr>
              <a:t>NPA - </a:t>
            </a:r>
            <a:r>
              <a:rPr lang="en-US" dirty="0" smtClean="0">
                <a:ea typeface="+mn-ea"/>
                <a:cs typeface="+mn-cs"/>
              </a:rPr>
              <a:t>Used to specify the NPA of the DIAL#s being sought.</a:t>
            </a:r>
          </a:p>
          <a:p>
            <a:pPr rtl="0" eaLnBrk="1" fontAlgn="base" latinLnBrk="0" hangingPunct="1"/>
            <a:r>
              <a:rPr lang="en-US" baseline="0" dirty="0" smtClean="0"/>
              <a:t>(Click) </a:t>
            </a:r>
            <a:r>
              <a:rPr lang="en-US" b="1" dirty="0" smtClean="0">
                <a:ea typeface="+mn-ea"/>
                <a:cs typeface="+mn-cs"/>
              </a:rPr>
              <a:t>Start NXX - </a:t>
            </a:r>
            <a:r>
              <a:rPr lang="en-US" dirty="0" smtClean="0">
                <a:ea typeface="+mn-ea"/>
                <a:cs typeface="+mn-cs"/>
              </a:rPr>
              <a:t>Used to begin the search at a specific NXX.</a:t>
            </a:r>
          </a:p>
          <a:p>
            <a:pPr rtl="0" eaLnBrk="1" fontAlgn="base" latinLnBrk="0" hangingPunct="1"/>
            <a:r>
              <a:rPr lang="en-US" baseline="0" dirty="0" smtClean="0"/>
              <a:t>(Click) </a:t>
            </a:r>
            <a:r>
              <a:rPr lang="en-US" b="1" dirty="0" smtClean="0">
                <a:ea typeface="+mn-ea"/>
                <a:cs typeface="+mn-cs"/>
              </a:rPr>
              <a:t>Start Line# - </a:t>
            </a:r>
            <a:r>
              <a:rPr lang="en-US" dirty="0" smtClean="0">
                <a:ea typeface="+mn-ea"/>
                <a:cs typeface="+mn-cs"/>
              </a:rPr>
              <a:t>Used to begin the search at a specific line number.</a:t>
            </a:r>
          </a:p>
          <a:p>
            <a:pPr rtl="0" eaLnBrk="1" fontAlgn="base" latinLnBrk="0" hangingPunct="1"/>
            <a:r>
              <a:rPr lang="en-US" baseline="0" dirty="0" smtClean="0"/>
              <a:t>(Click) </a:t>
            </a:r>
            <a:r>
              <a:rPr lang="en-US" b="1" baseline="0" dirty="0" smtClean="0"/>
              <a:t>S</a:t>
            </a:r>
            <a:r>
              <a:rPr lang="en-US" b="1" dirty="0" smtClean="0">
                <a:ea typeface="+mn-ea"/>
                <a:cs typeface="+mn-cs"/>
              </a:rPr>
              <a:t>earch Button - </a:t>
            </a:r>
            <a:r>
              <a:rPr lang="en-US" dirty="0" smtClean="0">
                <a:ea typeface="+mn-ea"/>
                <a:cs typeface="+mn-cs"/>
              </a:rPr>
              <a:t>Initiates search for all of the Dial# parameters entered.</a:t>
            </a:r>
          </a:p>
          <a:p>
            <a:pPr rtl="0" eaLnBrk="1" fontAlgn="base" latinLnBrk="0" hangingPunct="1"/>
            <a:endParaRPr lang="en-US" dirty="0" smtClean="0">
              <a:ea typeface="+mn-ea"/>
              <a:cs typeface="+mn-cs"/>
            </a:endParaRP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Note: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 Data cannot be entered in the DIAL# and NPA field during the same search. No wildcards allowed in the NPA… Start NXX… or Start Line#… fields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DD35C6-F2CA-4668-B15D-5B2ACAFCD694}" type="slidenum">
              <a:rPr lang="en-US"/>
              <a:pPr/>
              <a:t>6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(Click)  Quad 2 is the “Search Results” quadrant of the NUS.  Here are displayed</a:t>
            </a:r>
            <a:r>
              <a:rPr lang="en-US" baseline="0" dirty="0" smtClean="0"/>
              <a:t> the results of our search from quadrant 1.</a:t>
            </a:r>
          </a:p>
          <a:p>
            <a:pPr eaLnBrk="1" hangingPunct="1"/>
            <a:r>
              <a:rPr lang="en-US" dirty="0" smtClean="0"/>
              <a:t>(Click) The field columns</a:t>
            </a:r>
            <a:r>
              <a:rPr lang="en-US" baseline="0" dirty="0" smtClean="0"/>
              <a:t> of Quad 2 are:</a:t>
            </a:r>
          </a:p>
          <a:p>
            <a:pPr rtl="0" eaLnBrk="1" fontAlgn="base" latinLnBrk="0" hangingPunct="1"/>
            <a:r>
              <a:rPr lang="en-US" dirty="0" smtClean="0"/>
              <a:t>(Click) </a:t>
            </a:r>
            <a:r>
              <a:rPr lang="en-US" b="1" dirty="0" smtClean="0">
                <a:ea typeface="+mn-ea"/>
                <a:cs typeface="+mn-cs"/>
              </a:rPr>
              <a:t>Dial# - </a:t>
            </a:r>
            <a:r>
              <a:rPr lang="en-US" dirty="0" smtClean="0">
                <a:ea typeface="+mn-ea"/>
                <a:cs typeface="+mn-cs"/>
              </a:rPr>
              <a:t>Displays the resulting numbers for the search criteria entered in the Quad 1</a:t>
            </a:r>
          </a:p>
          <a:p>
            <a:pPr rtl="0" eaLnBrk="1" fontAlgn="base" latinLnBrk="0" hangingPunct="1"/>
            <a:r>
              <a:rPr lang="en-US" dirty="0" smtClean="0"/>
              <a:t>(Click) (Click) </a:t>
            </a:r>
            <a:r>
              <a:rPr lang="en-US" b="1" dirty="0" smtClean="0">
                <a:ea typeface="+mn-ea"/>
                <a:cs typeface="+mn-cs"/>
              </a:rPr>
              <a:t>Last Active - </a:t>
            </a:r>
            <a:r>
              <a:rPr lang="en-US" dirty="0" smtClean="0">
                <a:ea typeface="+mn-ea"/>
                <a:cs typeface="+mn-cs"/>
              </a:rPr>
              <a:t>For a Reserved or Spare number, this is the last date the number was Under a specific Resp Org ID.</a:t>
            </a:r>
          </a:p>
          <a:p>
            <a:pPr rtl="0" eaLnBrk="1" fontAlgn="base" latinLnBrk="0" hangingPunct="1"/>
            <a:r>
              <a:rPr lang="en-US" dirty="0" smtClean="0"/>
              <a:t>(Click) (Click) </a:t>
            </a:r>
            <a:r>
              <a:rPr lang="en-US" b="1" dirty="0" smtClean="0">
                <a:ea typeface="+mn-ea"/>
                <a:cs typeface="+mn-cs"/>
              </a:rPr>
              <a:t>Reserve Button - </a:t>
            </a:r>
            <a:r>
              <a:rPr lang="en-US" dirty="0" smtClean="0">
                <a:ea typeface="+mn-ea"/>
                <a:cs typeface="+mn-cs"/>
              </a:rPr>
              <a:t>Used to Reserve a number.  The Contact Person and Number of Quad 3 are required for Reservation.</a:t>
            </a:r>
          </a:p>
          <a:p>
            <a:pPr rtl="0" eaLnBrk="1" fontAlgn="base" latinLnBrk="0" hangingPunct="1"/>
            <a:r>
              <a:rPr lang="en-US" dirty="0" smtClean="0"/>
              <a:t>(Click) </a:t>
            </a:r>
            <a:r>
              <a:rPr lang="en-US" b="1" dirty="0" smtClean="0">
                <a:ea typeface="+mn-ea"/>
                <a:cs typeface="+mn-cs"/>
              </a:rPr>
              <a:t>Check Status Button - </a:t>
            </a:r>
            <a:r>
              <a:rPr lang="en-US" dirty="0" smtClean="0">
                <a:ea typeface="+mn-ea"/>
                <a:cs typeface="+mn-cs"/>
              </a:rPr>
              <a:t>Checks the status of the “waiting” Reservation process in the Search Results area.</a:t>
            </a:r>
          </a:p>
          <a:p>
            <a:pPr rtl="0" eaLnBrk="1" fontAlgn="base" latinLnBrk="0" hangingPunct="1"/>
            <a:r>
              <a:rPr lang="en-US" dirty="0" smtClean="0"/>
              <a:t>(Click) </a:t>
            </a:r>
            <a:r>
              <a:rPr lang="en-US" b="1" dirty="0" smtClean="0">
                <a:ea typeface="+mn-ea"/>
                <a:cs typeface="+mn-cs"/>
              </a:rPr>
              <a:t>Get Info Button - </a:t>
            </a:r>
            <a:r>
              <a:rPr lang="en-US" dirty="0" smtClean="0">
                <a:ea typeface="+mn-ea"/>
                <a:cs typeface="+mn-cs"/>
              </a:rPr>
              <a:t>Used to populate the Number Information section. (Q-4)</a:t>
            </a:r>
          </a:p>
          <a:p>
            <a:pPr rtl="0" eaLnBrk="1" fontAlgn="base" latinLnBrk="0" hangingPunct="1"/>
            <a:r>
              <a:rPr lang="en-US" dirty="0" smtClean="0"/>
              <a:t>(Click) </a:t>
            </a:r>
            <a:r>
              <a:rPr lang="en-US" b="1" dirty="0" smtClean="0">
                <a:ea typeface="+mn-ea"/>
                <a:cs typeface="+mn-cs"/>
              </a:rPr>
              <a:t>Status - </a:t>
            </a:r>
            <a:r>
              <a:rPr lang="en-US" dirty="0" smtClean="0">
                <a:ea typeface="+mn-ea"/>
                <a:cs typeface="+mn-cs"/>
              </a:rPr>
              <a:t>See next slide…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06D0EC-44FB-47E6-9DB3-A75A24A38C91}" type="slidenum">
              <a:rPr lang="en-US"/>
              <a:pPr/>
              <a:t>7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(Click)</a:t>
            </a:r>
            <a:r>
              <a:rPr lang="en-US" baseline="0" dirty="0" smtClean="0"/>
              <a:t> The Search Results Status of Quad 2 </a:t>
            </a:r>
            <a:r>
              <a:rPr lang="en-US" dirty="0" smtClean="0">
                <a:latin typeface="Arial" charset="0"/>
              </a:rPr>
              <a:t>Displays the 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(Click) (Click)</a:t>
            </a:r>
            <a:r>
              <a:rPr lang="en-US" baseline="0" dirty="0" smtClean="0"/>
              <a:t>  </a:t>
            </a:r>
            <a:r>
              <a:rPr lang="en-US" b="1" u="sng" dirty="0" smtClean="0">
                <a:solidFill>
                  <a:srgbClr val="FF0066"/>
                </a:solidFill>
                <a:latin typeface="Arial" charset="0"/>
              </a:rPr>
              <a:t>Search Results Process Status</a:t>
            </a:r>
            <a:r>
              <a:rPr lang="en-US" dirty="0" smtClean="0">
                <a:latin typeface="Arial" charset="0"/>
              </a:rPr>
              <a:t> for each number in the adjacent field.</a:t>
            </a:r>
            <a:r>
              <a:rPr lang="en-US" sz="1100" dirty="0" smtClean="0">
                <a:latin typeface="Arial" charset="0"/>
              </a:rPr>
              <a:t> </a:t>
            </a:r>
          </a:p>
          <a:p>
            <a:pPr eaLnBrk="1" hangingPunct="1"/>
            <a:r>
              <a:rPr lang="en-US" dirty="0" smtClean="0"/>
              <a:t>(Click)</a:t>
            </a:r>
            <a:r>
              <a:rPr lang="en-US" baseline="0" dirty="0" smtClean="0"/>
              <a:t> If the status displays “Waiting” that means the Reservation request has been sent but the results have not yet reached your PC. </a:t>
            </a:r>
          </a:p>
          <a:p>
            <a:pPr eaLnBrk="1" hangingPunct="1"/>
            <a:r>
              <a:rPr lang="en-US" dirty="0" smtClean="0"/>
              <a:t>(Click) (Click)</a:t>
            </a:r>
            <a:r>
              <a:rPr lang="en-US" baseline="0" dirty="0" smtClean="0"/>
              <a:t> If the status displays “On Hold”, a pre-reservation state exist on the number. (Some other user in the SMS/800 is looking at this number) They have 1 minute.</a:t>
            </a:r>
          </a:p>
          <a:p>
            <a:pPr eaLnBrk="1" hangingPunct="1"/>
            <a:r>
              <a:rPr lang="en-US" dirty="0" smtClean="0"/>
              <a:t>(Click)</a:t>
            </a:r>
            <a:r>
              <a:rPr lang="en-US" baseline="0" dirty="0" smtClean="0"/>
              <a:t> </a:t>
            </a:r>
            <a:r>
              <a:rPr lang="en-US" dirty="0" smtClean="0"/>
              <a:t>(Click)</a:t>
            </a:r>
            <a:r>
              <a:rPr lang="en-US" baseline="0" dirty="0" smtClean="0"/>
              <a:t> In Use means the number is not SPARE.</a:t>
            </a:r>
          </a:p>
          <a:p>
            <a:pPr eaLnBrk="1" hangingPunct="1"/>
            <a:r>
              <a:rPr lang="en-US" dirty="0" smtClean="0"/>
              <a:t>(Click)</a:t>
            </a:r>
            <a:r>
              <a:rPr lang="en-US" baseline="0" dirty="0" smtClean="0"/>
              <a:t> </a:t>
            </a:r>
            <a:r>
              <a:rPr lang="en-US" dirty="0" smtClean="0"/>
              <a:t>(Click)</a:t>
            </a:r>
            <a:r>
              <a:rPr lang="en-US" baseline="0" dirty="0" smtClean="0"/>
              <a:t>  Failed means the process to reserve the number did not complete.</a:t>
            </a:r>
          </a:p>
          <a:p>
            <a:pPr eaLnBrk="1" hangingPunct="1"/>
            <a:r>
              <a:rPr lang="en-US" dirty="0" smtClean="0"/>
              <a:t>(Click)</a:t>
            </a:r>
            <a:r>
              <a:rPr lang="en-US" baseline="0" dirty="0" smtClean="0"/>
              <a:t> </a:t>
            </a:r>
            <a:r>
              <a:rPr lang="en-US" dirty="0" smtClean="0"/>
              <a:t>(Click)</a:t>
            </a:r>
            <a:r>
              <a:rPr lang="en-US" baseline="0" dirty="0" smtClean="0"/>
              <a:t>  Closed means the NPA-NXX is a closed code (i.e. 800-555)</a:t>
            </a:r>
          </a:p>
          <a:p>
            <a:pPr eaLnBrk="1" hangingPunct="1"/>
            <a:r>
              <a:rPr lang="en-US" dirty="0" smtClean="0"/>
              <a:t>(Click)</a:t>
            </a:r>
            <a:r>
              <a:rPr lang="en-US" baseline="0" dirty="0" smtClean="0"/>
              <a:t> </a:t>
            </a:r>
            <a:r>
              <a:rPr lang="en-US" dirty="0" smtClean="0"/>
              <a:t>(Click)</a:t>
            </a:r>
            <a:r>
              <a:rPr lang="en-US" baseline="0" dirty="0" smtClean="0"/>
              <a:t> Reserved means you have succeeded in reserving the number.</a:t>
            </a:r>
          </a:p>
          <a:p>
            <a:pPr eaLnBrk="1" hangingPunct="1"/>
            <a:r>
              <a:rPr lang="en-US" dirty="0" smtClean="0"/>
              <a:t>(Click)</a:t>
            </a:r>
            <a:r>
              <a:rPr lang="en-US" baseline="0" dirty="0" smtClean="0"/>
              <a:t> 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3E1D8-273C-449B-BF51-F627E18D4A65}" type="slidenum">
              <a:rPr lang="en-US"/>
              <a:pPr/>
              <a:t>8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(Click) Quadrant 3 is the Reservation</a:t>
            </a:r>
            <a:r>
              <a:rPr lang="en-US" baseline="0" dirty="0" smtClean="0"/>
              <a:t> Information section of the NUS.  Normally this section contains information about the User who actually reserves the number.  Listed here on my NUS is my information.  When I reserve a number this information is attached to the Toll Free number. The fields of this section are:</a:t>
            </a:r>
          </a:p>
          <a:p>
            <a:pPr rtl="0" eaLnBrk="1" fontAlgn="base" latinLnBrk="0" hangingPunct="1"/>
            <a:r>
              <a:rPr lang="en-US" dirty="0" smtClean="0"/>
              <a:t>(Click) (Click)</a:t>
            </a:r>
            <a:r>
              <a:rPr lang="en-US" baseline="0" dirty="0" smtClean="0"/>
              <a:t> </a:t>
            </a:r>
            <a:r>
              <a:rPr lang="en-US" b="1" dirty="0" smtClean="0">
                <a:ea typeface="+mn-ea"/>
                <a:cs typeface="+mn-cs"/>
              </a:rPr>
              <a:t>Contact Person -</a:t>
            </a:r>
            <a:r>
              <a:rPr lang="en-US" dirty="0" smtClean="0">
                <a:ea typeface="+mn-ea"/>
                <a:cs typeface="+mn-cs"/>
              </a:rPr>
              <a:t> Required entry when the number status is changed to Reserved. Default comes from the First Tab of ROP screen.</a:t>
            </a:r>
          </a:p>
          <a:p>
            <a:pPr rtl="0" eaLnBrk="1" fontAlgn="base" latinLnBrk="0" hangingPunct="1"/>
            <a:r>
              <a:rPr lang="en-US" dirty="0" smtClean="0"/>
              <a:t>(Click) (Click)</a:t>
            </a:r>
            <a:r>
              <a:rPr lang="en-US" baseline="0" dirty="0" smtClean="0"/>
              <a:t> </a:t>
            </a:r>
            <a:r>
              <a:rPr lang="en-US" b="1" dirty="0" smtClean="0">
                <a:ea typeface="+mn-ea"/>
                <a:cs typeface="+mn-cs"/>
              </a:rPr>
              <a:t>Contact Number - </a:t>
            </a:r>
            <a:r>
              <a:rPr lang="en-US" dirty="0" smtClean="0">
                <a:ea typeface="+mn-ea"/>
                <a:cs typeface="+mn-cs"/>
              </a:rPr>
              <a:t>Required 10 digit number when the number status is changed to Reserved. Default = First Tab of ROP</a:t>
            </a:r>
          </a:p>
          <a:p>
            <a:pPr rtl="0" eaLnBrk="1" fontAlgn="base" latinLnBrk="0" hangingPunct="1"/>
            <a:r>
              <a:rPr lang="en-US" dirty="0" smtClean="0"/>
              <a:t>(Click) (Click)</a:t>
            </a:r>
            <a:r>
              <a:rPr lang="en-US" baseline="0" dirty="0" smtClean="0"/>
              <a:t> </a:t>
            </a:r>
            <a:r>
              <a:rPr lang="en-US" b="1" dirty="0" smtClean="0">
                <a:ea typeface="+mn-ea"/>
                <a:cs typeface="+mn-cs"/>
              </a:rPr>
              <a:t>Notes </a:t>
            </a:r>
            <a:r>
              <a:rPr lang="en-US" dirty="0" smtClean="0">
                <a:ea typeface="+mn-ea"/>
                <a:cs typeface="+mn-cs"/>
              </a:rPr>
              <a:t>– Optional… Up to 72 alphanumeric and special characters. From ROP</a:t>
            </a:r>
          </a:p>
          <a:p>
            <a:pPr rtl="0" eaLnBrk="1" fontAlgn="base" latinLnBrk="0" hangingPunct="1"/>
            <a:r>
              <a:rPr lang="en-US" dirty="0" smtClean="0"/>
              <a:t>(Click) (Click)</a:t>
            </a:r>
            <a:r>
              <a:rPr lang="en-US" baseline="0" dirty="0" smtClean="0"/>
              <a:t> </a:t>
            </a:r>
            <a:r>
              <a:rPr lang="en-US" b="1" dirty="0" smtClean="0">
                <a:ea typeface="+mn-ea"/>
                <a:cs typeface="+mn-cs"/>
              </a:rPr>
              <a:t>Search &amp; Reserve Button - </a:t>
            </a:r>
            <a:r>
              <a:rPr lang="en-US" dirty="0" smtClean="0">
                <a:ea typeface="+mn-ea"/>
                <a:cs typeface="+mn-cs"/>
              </a:rPr>
              <a:t>Allows a Search and reserve in fewer steps. Enter search criteria in Quad 1 and press this button.</a:t>
            </a:r>
          </a:p>
          <a:p>
            <a:pPr rtl="0" eaLnBrk="1" fontAlgn="base" latinLnBrk="0" hangingPunct="1"/>
            <a:r>
              <a:rPr lang="en-US" dirty="0" smtClean="0"/>
              <a:t>(Click)</a:t>
            </a:r>
            <a:r>
              <a:rPr lang="en-US" baseline="0" dirty="0" smtClean="0"/>
              <a:t> </a:t>
            </a:r>
            <a:endParaRPr lang="en-US" dirty="0" smtClean="0"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dirty="0" smtClean="0"/>
              <a:t>(Click) (Click)</a:t>
            </a:r>
            <a:r>
              <a:rPr lang="en-US" baseline="0" dirty="0" smtClean="0"/>
              <a:t> </a:t>
            </a:r>
            <a:r>
              <a:rPr lang="en-US" b="1" dirty="0" smtClean="0">
                <a:ea typeface="+mn-ea"/>
                <a:cs typeface="+mn-cs"/>
              </a:rPr>
              <a:t>Refresh - </a:t>
            </a:r>
            <a:r>
              <a:rPr lang="en-US" dirty="0" smtClean="0">
                <a:ea typeface="+mn-ea"/>
                <a:cs typeface="+mn-cs"/>
              </a:rPr>
              <a:t>Replaces the Contact Person, Number and Notes with the default reservation contact information of ROP.</a:t>
            </a:r>
          </a:p>
          <a:p>
            <a:pPr rtl="0" eaLnBrk="1" fontAlgn="base" latinLnBrk="0" hangingPunct="1"/>
            <a:r>
              <a:rPr lang="en-US" dirty="0" smtClean="0"/>
              <a:t>(Click) (Click)</a:t>
            </a:r>
            <a:r>
              <a:rPr lang="en-US" baseline="0" dirty="0" smtClean="0"/>
              <a:t> </a:t>
            </a:r>
            <a:r>
              <a:rPr lang="en-US" b="1" dirty="0" smtClean="0">
                <a:ea typeface="+mn-ea"/>
                <a:cs typeface="+mn-cs"/>
              </a:rPr>
              <a:t>Change Defaults - </a:t>
            </a:r>
            <a:r>
              <a:rPr lang="en-US" dirty="0" smtClean="0">
                <a:ea typeface="+mn-ea"/>
                <a:cs typeface="+mn-cs"/>
              </a:rPr>
              <a:t>Displays the ROP/URC screen for your Logon ID, and allows you to change the default reservation contact default Info.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740394-51B8-4323-AD45-511CBDAA750D}" type="slidenum">
              <a:rPr lang="en-US"/>
              <a:pPr/>
              <a:t>9</a:t>
            </a:fld>
            <a:endParaRPr lang="en-US"/>
          </a:p>
        </p:txBody>
      </p:sp>
      <p:sp>
        <p:nvSpPr>
          <p:cNvPr id="368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smtClean="0">
                <a:ea typeface="+mn-ea"/>
                <a:cs typeface="+mn-cs"/>
              </a:rPr>
              <a:t>(Click) </a:t>
            </a:r>
            <a:r>
              <a:rPr lang="en-US" dirty="0" smtClean="0"/>
              <a:t>Quadrant 4 is the “Number information” section of the NUS.</a:t>
            </a:r>
            <a:r>
              <a:rPr lang="en-US" baseline="0" dirty="0" smtClean="0"/>
              <a:t> This Section is populated after pressing “Get Info” of Quad 2.</a:t>
            </a:r>
          </a:p>
          <a:p>
            <a:pPr rtl="0" eaLnBrk="1" fontAlgn="base" latinLnBrk="0" hangingPunct="1"/>
            <a:r>
              <a:rPr lang="en-US" b="1" dirty="0" smtClean="0">
                <a:ea typeface="+mn-ea"/>
                <a:cs typeface="+mn-cs"/>
              </a:rPr>
              <a:t>(Click) </a:t>
            </a:r>
            <a:r>
              <a:rPr lang="en-US" dirty="0" smtClean="0"/>
              <a:t>(Click)</a:t>
            </a:r>
            <a:r>
              <a:rPr lang="en-US" baseline="0" dirty="0" smtClean="0"/>
              <a:t> </a:t>
            </a:r>
            <a:r>
              <a:rPr lang="en-US" b="1" dirty="0" smtClean="0">
                <a:ea typeface="+mn-ea"/>
                <a:cs typeface="+mn-cs"/>
              </a:rPr>
              <a:t>Control Resp Org -</a:t>
            </a:r>
            <a:r>
              <a:rPr lang="en-US" dirty="0" smtClean="0">
                <a:ea typeface="+mn-ea"/>
                <a:cs typeface="+mn-cs"/>
              </a:rPr>
              <a:t> 5 alpha and numeric characters. (protected)</a:t>
            </a:r>
          </a:p>
          <a:p>
            <a:pPr rtl="0" eaLnBrk="1" fontAlgn="base" latinLnBrk="0" hangingPunct="1"/>
            <a:r>
              <a:rPr lang="en-US" b="1" dirty="0" smtClean="0">
                <a:ea typeface="+mn-ea"/>
                <a:cs typeface="+mn-cs"/>
              </a:rPr>
              <a:t>(Click) </a:t>
            </a:r>
            <a:r>
              <a:rPr lang="en-US" dirty="0" smtClean="0"/>
              <a:t>(Click)</a:t>
            </a:r>
            <a:r>
              <a:rPr lang="en-US" baseline="0" dirty="0" smtClean="0"/>
              <a:t> </a:t>
            </a:r>
            <a:r>
              <a:rPr lang="en-US" b="1" dirty="0" smtClean="0">
                <a:ea typeface="+mn-ea"/>
                <a:cs typeface="+mn-cs"/>
              </a:rPr>
              <a:t>Status –</a:t>
            </a:r>
            <a:r>
              <a:rPr lang="en-US" dirty="0" smtClean="0">
                <a:ea typeface="+mn-ea"/>
                <a:cs typeface="+mn-cs"/>
              </a:rPr>
              <a:t> NA (Number Administration) Status. One of the 8 NA statuses</a:t>
            </a:r>
          </a:p>
          <a:p>
            <a:pPr rtl="0" eaLnBrk="1" fontAlgn="base" latinLnBrk="0" hangingPunct="1"/>
            <a:r>
              <a:rPr lang="en-US" b="1" dirty="0" smtClean="0">
                <a:ea typeface="+mn-ea"/>
                <a:cs typeface="+mn-cs"/>
              </a:rPr>
              <a:t>(Click) </a:t>
            </a:r>
            <a:r>
              <a:rPr lang="en-US" dirty="0" smtClean="0"/>
              <a:t>(Click)</a:t>
            </a:r>
            <a:r>
              <a:rPr lang="en-US" baseline="0" dirty="0" smtClean="0"/>
              <a:t> </a:t>
            </a:r>
            <a:r>
              <a:rPr lang="en-US" b="1" dirty="0" smtClean="0">
                <a:ea typeface="+mn-ea"/>
                <a:cs typeface="+mn-cs"/>
              </a:rPr>
              <a:t>Eff. Date </a:t>
            </a:r>
            <a:r>
              <a:rPr lang="en-US" dirty="0" smtClean="0">
                <a:ea typeface="+mn-ea"/>
                <a:cs typeface="+mn-cs"/>
              </a:rPr>
              <a:t>– Protected… This field shows the date on which the numbers were given their current status under this RO id.</a:t>
            </a:r>
          </a:p>
          <a:p>
            <a:pPr rtl="0" eaLnBrk="1" fontAlgn="base" latinLnBrk="0" hangingPunct="1"/>
            <a:r>
              <a:rPr lang="en-US" b="1" dirty="0" smtClean="0">
                <a:ea typeface="+mn-ea"/>
                <a:cs typeface="+mn-cs"/>
              </a:rPr>
              <a:t>(Click) </a:t>
            </a:r>
            <a:r>
              <a:rPr lang="en-US" dirty="0" smtClean="0"/>
              <a:t>(Click)</a:t>
            </a:r>
            <a:r>
              <a:rPr lang="en-US" baseline="0" dirty="0" smtClean="0"/>
              <a:t> </a:t>
            </a:r>
            <a:r>
              <a:rPr lang="en-US" b="1" dirty="0" smtClean="0">
                <a:ea typeface="+mn-ea"/>
                <a:cs typeface="+mn-cs"/>
              </a:rPr>
              <a:t>Reserved Until - </a:t>
            </a:r>
            <a:r>
              <a:rPr lang="en-US" dirty="0" smtClean="0">
                <a:ea typeface="+mn-ea"/>
                <a:cs typeface="+mn-cs"/>
              </a:rPr>
              <a:t>If the status is Reserved, this field shows the day the number will be returned to Spare status.</a:t>
            </a:r>
          </a:p>
          <a:p>
            <a:pPr rtl="0" eaLnBrk="1" fontAlgn="base" latinLnBrk="0" hangingPunct="1"/>
            <a:r>
              <a:rPr lang="en-US" b="1" dirty="0" smtClean="0">
                <a:ea typeface="+mn-ea"/>
                <a:cs typeface="+mn-cs"/>
              </a:rPr>
              <a:t>(Click) </a:t>
            </a:r>
            <a:r>
              <a:rPr lang="en-US" dirty="0" smtClean="0"/>
              <a:t>(Click)</a:t>
            </a:r>
            <a:r>
              <a:rPr lang="en-US" baseline="0" dirty="0" smtClean="0"/>
              <a:t> </a:t>
            </a:r>
            <a:r>
              <a:rPr lang="en-US" b="1" dirty="0" smtClean="0">
                <a:ea typeface="+mn-ea"/>
                <a:cs typeface="+mn-cs"/>
              </a:rPr>
              <a:t>Disconnect Until - </a:t>
            </a:r>
            <a:r>
              <a:rPr lang="en-US" dirty="0" smtClean="0">
                <a:ea typeface="+mn-ea"/>
                <a:cs typeface="+mn-cs"/>
              </a:rPr>
              <a:t>If the status is Disconnect, this is the end-intercept date for the number. (Protected)</a:t>
            </a:r>
          </a:p>
          <a:p>
            <a:pPr rtl="0" eaLnBrk="1" fontAlgn="base" latinLnBrk="0" hangingPunct="1"/>
            <a:r>
              <a:rPr lang="en-US" b="1" dirty="0" smtClean="0">
                <a:ea typeface="+mn-ea"/>
                <a:cs typeface="+mn-cs"/>
              </a:rPr>
              <a:t>(Click) </a:t>
            </a:r>
            <a:r>
              <a:rPr lang="en-US" dirty="0" smtClean="0"/>
              <a:t>(Click)</a:t>
            </a:r>
            <a:r>
              <a:rPr lang="en-US" baseline="0" dirty="0" smtClean="0"/>
              <a:t> </a:t>
            </a:r>
            <a:r>
              <a:rPr lang="en-US" b="1" dirty="0" smtClean="0">
                <a:ea typeface="+mn-ea"/>
                <a:cs typeface="+mn-cs"/>
              </a:rPr>
              <a:t>Last Active</a:t>
            </a:r>
            <a:r>
              <a:rPr lang="en-US" dirty="0" smtClean="0">
                <a:ea typeface="+mn-ea"/>
                <a:cs typeface="+mn-cs"/>
              </a:rPr>
              <a:t> – Protected… For a Reserved or Spare number that was once in use, this is the last date the number was Active before being returned to spare.</a:t>
            </a:r>
          </a:p>
          <a:p>
            <a:pPr rtl="0" eaLnBrk="1" fontAlgn="base" latinLnBrk="0" hangingPunct="1"/>
            <a:r>
              <a:rPr lang="en-US" b="1" dirty="0" smtClean="0">
                <a:ea typeface="+mn-ea"/>
                <a:cs typeface="+mn-cs"/>
              </a:rPr>
              <a:t>(Click) </a:t>
            </a:r>
            <a:r>
              <a:rPr lang="en-US" dirty="0" smtClean="0"/>
              <a:t>(Click)</a:t>
            </a:r>
            <a:r>
              <a:rPr lang="en-US" baseline="0" dirty="0" smtClean="0"/>
              <a:t> </a:t>
            </a:r>
            <a:r>
              <a:rPr lang="en-US" b="1" dirty="0" smtClean="0">
                <a:ea typeface="+mn-ea"/>
                <a:cs typeface="+mn-cs"/>
              </a:rPr>
              <a:t>Update button - </a:t>
            </a:r>
            <a:r>
              <a:rPr lang="en-US" dirty="0" smtClean="0">
                <a:ea typeface="+mn-ea"/>
                <a:cs typeface="+mn-cs"/>
              </a:rPr>
              <a:t>Used to save any changes made to Q4 the NUS.</a:t>
            </a:r>
          </a:p>
          <a:p>
            <a:pPr eaLnBrk="1" hangingPunct="1"/>
            <a:r>
              <a:rPr lang="en-US" dirty="0" smtClean="0"/>
              <a:t>(Click)</a:t>
            </a:r>
            <a:r>
              <a:rPr lang="en-US" baseline="0" dirty="0" smtClean="0"/>
              <a:t> </a:t>
            </a: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MS_PPT_Cvr_artwork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ts val="600"/>
              </a:spcAft>
              <a:defRPr lang="en-US" sz="2800" b="1" kern="1000" cap="all" dirty="0" smtClean="0">
                <a:solidFill>
                  <a:srgbClr val="820024"/>
                </a:solidFill>
                <a:latin typeface="Arial"/>
                <a:ea typeface="Myriad Pro" charset="0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5010" y="4325390"/>
            <a:ext cx="4848067" cy="1752600"/>
          </a:xfrm>
        </p:spPr>
        <p:txBody>
          <a:bodyPr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en-US" sz="1800" i="1" kern="1200" dirty="0" smtClean="0">
                <a:solidFill>
                  <a:srgbClr val="820024"/>
                </a:solidFill>
                <a:latin typeface="Arial"/>
                <a:ea typeface="Myriad Pro" charset="0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200" b="1" kern="1000" cap="all">
                <a:solidFill>
                  <a:srgbClr val="82002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600">
                <a:latin typeface="Arial"/>
                <a:cs typeface="Arial"/>
              </a:defRPr>
            </a:lvl2pPr>
            <a:lvl3pPr>
              <a:defRPr sz="1400">
                <a:latin typeface="Arial"/>
                <a:cs typeface="Arial"/>
              </a:defRPr>
            </a:lvl3pPr>
            <a:lvl4pPr>
              <a:defRPr sz="1200">
                <a:latin typeface="Arial"/>
                <a:cs typeface="Arial"/>
              </a:defRPr>
            </a:lvl4pPr>
            <a:lvl5pPr>
              <a:defRPr sz="12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2A62F14-5B84-41FF-A5EE-FB81539A95A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2002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697A43-548A-47B3-A757-63A794A7CD5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2002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62253D-A27B-4427-8FFF-D5F87F1C739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2002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B3A22A-8E03-4D02-ADF5-CB59BD64C5A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214360" y="6233160"/>
            <a:ext cx="4419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2426302"/>
            <a:ext cx="8234362" cy="234881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92203"/>
            <a:ext cx="8229600" cy="804862"/>
          </a:xfrm>
        </p:spPr>
        <p:txBody>
          <a:bodyPr/>
          <a:lstStyle>
            <a:lvl1pPr marL="225425" indent="-225425">
              <a:buFont typeface="Arial"/>
              <a:buChar char="•"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2438" y="4775115"/>
            <a:ext cx="8229600" cy="804862"/>
          </a:xfrm>
        </p:spPr>
        <p:txBody>
          <a:bodyPr/>
          <a:lstStyle>
            <a:lvl1pPr marL="225425" indent="-225425">
              <a:buFont typeface="Arial"/>
              <a:buChar char="•"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B8281F-830D-4E85-9F92-4D3FFE7E7F6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MS/800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724400"/>
            <a:ext cx="351883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5625166" y="0"/>
            <a:ext cx="351883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 userDrawn="1"/>
        </p:nvSpPr>
        <p:spPr>
          <a:xfrm>
            <a:off x="6629400" y="61722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D5B0536-018F-4C0E-9952-AD8C7AB968B6}" type="slidenum">
              <a:rPr lang="en-US" sz="2000" baseline="0" smtClean="0"/>
              <a:pPr algn="r"/>
              <a:t>‹#›</a:t>
            </a:fld>
            <a:endParaRPr lang="en-US" sz="2000" baseline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SMS_PPT_interior_artwork.jpg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358188" y="6297613"/>
            <a:ext cx="192087" cy="193675"/>
          </a:xfrm>
          <a:prstGeom prst="rect">
            <a:avLst/>
          </a:prstGeom>
          <a:solidFill>
            <a:srgbClr val="00A0D4"/>
          </a:solidFill>
        </p:spPr>
        <p:txBody>
          <a:bodyPr/>
          <a:lstStyle>
            <a:lvl1pPr algn="ctr">
              <a:defRPr b="1">
                <a:solidFill>
                  <a:srgbClr val="F7F2F3"/>
                </a:solidFill>
                <a:latin typeface="Arial"/>
                <a:cs typeface="Arial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 smtClean="0">
              <a:ea typeface="+mn-ea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1350" y="6265863"/>
            <a:ext cx="390525" cy="23653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F7F2F3"/>
                </a:solidFill>
                <a:cs typeface="Arial" charset="0"/>
              </a:defRPr>
            </a:lvl1pPr>
          </a:lstStyle>
          <a:p>
            <a:fld id="{C811ED54-3D70-454F-A802-87E1754D919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7" r:id="rId8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200" b="1" kern="1000" cap="all">
          <a:solidFill>
            <a:srgbClr val="820024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9.bin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946484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eaLnBrk="1" hangingPunct="1"/>
            <a:r>
              <a:rPr lang="en-US" sz="3600" u="sng" dirty="0">
                <a:latin typeface="Arial" charset="0"/>
                <a:ea typeface="ＭＳ Ｐゴシック" charset="-128"/>
              </a:rPr>
              <a:t>Number Administration</a:t>
            </a:r>
          </a:p>
        </p:txBody>
      </p:sp>
      <p:sp>
        <p:nvSpPr>
          <p:cNvPr id="14339" name="Rectangle 36"/>
          <p:cNvSpPr>
            <a:spLocks noChangeArrowheads="1"/>
          </p:cNvSpPr>
          <p:nvPr/>
        </p:nvSpPr>
        <p:spPr bwMode="auto">
          <a:xfrm>
            <a:off x="1984375" y="3009340"/>
            <a:ext cx="5987537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en-US" sz="2400" dirty="0">
                <a:latin typeface="Arial" charset="0"/>
              </a:rPr>
              <a:t>A. Number Search and Reservation (NUS)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 dirty="0">
                <a:latin typeface="Arial" charset="0"/>
              </a:rPr>
              <a:t>B. Reserved Number List (RNL)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 dirty="0">
                <a:latin typeface="Arial" charset="0"/>
              </a:rPr>
              <a:t>C. Allowable NPA for Dial# (AND)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 dirty="0">
                <a:latin typeface="Arial" charset="0"/>
              </a:rPr>
              <a:t>D. Reservation Limit (REL)</a:t>
            </a:r>
          </a:p>
        </p:txBody>
      </p:sp>
      <p:sp>
        <p:nvSpPr>
          <p:cNvPr id="4" name="TextBox 8"/>
          <p:cNvSpPr txBox="1"/>
          <p:nvPr/>
        </p:nvSpPr>
        <p:spPr>
          <a:xfrm>
            <a:off x="2176879" y="6288505"/>
            <a:ext cx="4154905" cy="3368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lvl="0" algn="ctr"/>
            <a:r>
              <a:rPr lang="en-US" sz="1200" dirty="0" smtClean="0"/>
              <a:t>SMS/800 ® is a registered trademark of SMS/800, Inc.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026"/>
          <p:cNvSpPr txBox="1">
            <a:spLocks noChangeArrowheads="1"/>
          </p:cNvSpPr>
          <p:nvPr/>
        </p:nvSpPr>
        <p:spPr bwMode="auto">
          <a:xfrm>
            <a:off x="914400" y="9906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sp>
        <p:nvSpPr>
          <p:cNvPr id="17411" name="Rectangle 1027"/>
          <p:cNvSpPr>
            <a:spLocks noChangeArrowheads="1"/>
          </p:cNvSpPr>
          <p:nvPr/>
        </p:nvSpPr>
        <p:spPr bwMode="auto">
          <a:xfrm>
            <a:off x="4648200" y="1981200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>
              <a:latin typeface="Arial" charset="0"/>
            </a:endParaRPr>
          </a:p>
        </p:txBody>
      </p:sp>
      <p:sp>
        <p:nvSpPr>
          <p:cNvPr id="17412" name="Rectangle 1028"/>
          <p:cNvSpPr>
            <a:spLocks noChangeArrowheads="1"/>
          </p:cNvSpPr>
          <p:nvPr/>
        </p:nvSpPr>
        <p:spPr bwMode="auto">
          <a:xfrm>
            <a:off x="1600200" y="1219200"/>
            <a:ext cx="6629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000" dirty="0">
                <a:latin typeface="Arial" charset="0"/>
              </a:rPr>
              <a:t>Search for any spare number. 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000" dirty="0">
                <a:latin typeface="Arial" charset="0"/>
              </a:rPr>
              <a:t>Search for a specific number.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000" dirty="0">
                <a:latin typeface="Arial" charset="0"/>
              </a:rPr>
              <a:t>Search for a partially specified number.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000" dirty="0">
                <a:latin typeface="Arial" charset="0"/>
              </a:rPr>
              <a:t>Search for Vanity Number</a:t>
            </a:r>
            <a:r>
              <a:rPr lang="en-US" sz="2000" dirty="0" smtClean="0">
                <a:latin typeface="Arial" charset="0"/>
              </a:rPr>
              <a:t>.</a:t>
            </a:r>
            <a:endParaRPr lang="en-US" sz="2000" dirty="0">
              <a:latin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000" dirty="0">
                <a:latin typeface="Arial" charset="0"/>
              </a:rPr>
              <a:t>Search for spare number in a specific NPA</a:t>
            </a:r>
            <a:r>
              <a:rPr lang="en-US" sz="2000" dirty="0" smtClean="0">
                <a:latin typeface="Arial" charset="0"/>
              </a:rPr>
              <a:t>. (2 ways)</a:t>
            </a:r>
            <a:endParaRPr lang="en-US" sz="2000" dirty="0">
              <a:latin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000" dirty="0">
                <a:latin typeface="Arial" charset="0"/>
              </a:rPr>
              <a:t>Search for spare numbers with a specific NXX.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000" dirty="0">
                <a:latin typeface="Arial" charset="0"/>
              </a:rPr>
              <a:t>Search for spare numbers in a specific NPA-NXX</a:t>
            </a:r>
            <a:r>
              <a:rPr lang="en-US" sz="2000" dirty="0" smtClean="0">
                <a:latin typeface="Arial" charset="0"/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sz="2000" dirty="0" smtClean="0">
              <a:latin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latin typeface="Arial" charset="0"/>
              </a:rPr>
              <a:t>Start </a:t>
            </a:r>
            <a:r>
              <a:rPr lang="en-US" sz="2000" dirty="0">
                <a:latin typeface="Arial" charset="0"/>
              </a:rPr>
              <a:t>the search at a specific NXX.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000" dirty="0">
                <a:latin typeface="Arial" charset="0"/>
              </a:rPr>
              <a:t>Start the search at a specific line number.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sz="2000" dirty="0">
              <a:latin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000" dirty="0">
                <a:latin typeface="Arial" charset="0"/>
              </a:rPr>
              <a:t>Search for a block of consecutive spare numbers.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000" dirty="0">
                <a:latin typeface="Arial" charset="0"/>
              </a:rPr>
              <a:t>Search for a spare number with repeating digits.</a:t>
            </a:r>
          </a:p>
        </p:txBody>
      </p:sp>
      <p:sp>
        <p:nvSpPr>
          <p:cNvPr id="17413" name="Rectangle 1029"/>
          <p:cNvSpPr>
            <a:spLocks noGrp="1" noChangeArrowheads="1"/>
          </p:cNvSpPr>
          <p:nvPr>
            <p:ph type="title" idx="4294967295"/>
          </p:nvPr>
        </p:nvSpPr>
        <p:spPr>
          <a:xfrm>
            <a:off x="288756" y="228600"/>
            <a:ext cx="8458200" cy="838200"/>
          </a:xfrm>
          <a:prstGeom prst="rect">
            <a:avLst/>
          </a:prstGeom>
        </p:spPr>
        <p:txBody>
          <a:bodyPr/>
          <a:lstStyle/>
          <a:p>
            <a:pPr algn="ctr" eaLnBrk="1" hangingPunct="1"/>
            <a:r>
              <a:rPr lang="en-US" sz="3600" b="1" u="sng" dirty="0" smtClean="0">
                <a:latin typeface="Arial" charset="0"/>
              </a:rPr>
              <a:t>Types of Number Searches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7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4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4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14"/>
          <p:cNvGraphicFramePr>
            <a:graphicFrameLocks noChangeAspect="1"/>
          </p:cNvGraphicFramePr>
          <p:nvPr/>
        </p:nvGraphicFramePr>
        <p:xfrm>
          <a:off x="1143000" y="1791871"/>
          <a:ext cx="7010400" cy="4416425"/>
        </p:xfrm>
        <a:graphic>
          <a:graphicData uri="http://schemas.openxmlformats.org/presentationml/2006/ole">
            <p:oleObj spid="_x0000_s167938" name="Bitmap Image" r:id="rId5" imgW="8059275" imgH="5076190" progId="PBrush">
              <p:embed/>
            </p:oleObj>
          </a:graphicData>
        </a:graphic>
      </p:graphicFrame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762000" y="9906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4495800" y="1981200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>
              <a:latin typeface="Arial" charset="0"/>
            </a:endParaRP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66700" y="609600"/>
            <a:ext cx="8458200" cy="5334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600" b="1" u="sng" dirty="0" smtClean="0">
                <a:latin typeface="Arial" charset="0"/>
              </a:rPr>
              <a:t>Search for Any Spare Number</a:t>
            </a:r>
            <a:endParaRPr lang="en-US" sz="3600" b="1" u="sng" dirty="0" smtClean="0"/>
          </a:p>
        </p:txBody>
      </p:sp>
      <p:sp>
        <p:nvSpPr>
          <p:cNvPr id="9222" name="Text Box 8"/>
          <p:cNvSpPr txBox="1">
            <a:spLocks noChangeArrowheads="1"/>
          </p:cNvSpPr>
          <p:nvPr/>
        </p:nvSpPr>
        <p:spPr bwMode="auto">
          <a:xfrm>
            <a:off x="1524000" y="1259306"/>
            <a:ext cx="624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Click the Search button, located in the Search area.</a:t>
            </a:r>
          </a:p>
        </p:txBody>
      </p:sp>
      <p:sp>
        <p:nvSpPr>
          <p:cNvPr id="9223" name="Oval 9"/>
          <p:cNvSpPr>
            <a:spLocks noChangeArrowheads="1"/>
          </p:cNvSpPr>
          <p:nvPr/>
        </p:nvSpPr>
        <p:spPr bwMode="auto">
          <a:xfrm>
            <a:off x="1143000" y="3545306"/>
            <a:ext cx="762000" cy="5334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161676"/>
            <a:ext cx="6400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685800" y="9906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4419600" y="1981200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>
              <a:latin typeface="Arial" charset="0"/>
            </a:endParaRPr>
          </a:p>
        </p:txBody>
      </p:sp>
      <p:sp>
        <p:nvSpPr>
          <p:cNvPr id="1843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48918" y="228600"/>
            <a:ext cx="8458200" cy="914400"/>
          </a:xfrm>
          <a:prstGeom prst="rect">
            <a:avLst/>
          </a:prstGeom>
        </p:spPr>
        <p:txBody>
          <a:bodyPr/>
          <a:lstStyle/>
          <a:p>
            <a:pPr algn="ctr" eaLnBrk="1" hangingPunct="1"/>
            <a:r>
              <a:rPr lang="en-US" sz="3600" b="1" u="sng" dirty="0" smtClean="0">
                <a:latin typeface="Arial" charset="0"/>
              </a:rPr>
              <a:t>Search using Wildcards</a:t>
            </a:r>
            <a:endParaRPr lang="en-US" sz="3600" b="1" u="sng" dirty="0" smtClean="0"/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533400" y="1074822"/>
            <a:ext cx="8077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buFontTx/>
              <a:buAutoNum type="arabicPeriod"/>
            </a:pPr>
            <a:r>
              <a:rPr lang="en-US" sz="2000" dirty="0">
                <a:latin typeface="Arial" charset="0"/>
              </a:rPr>
              <a:t>Type a Dial Number using the asterisk (*) and ampersand (&amp;) symbols in the </a:t>
            </a:r>
            <a:r>
              <a:rPr lang="en-US" sz="2000" dirty="0">
                <a:solidFill>
                  <a:srgbClr val="FF0066"/>
                </a:solidFill>
                <a:latin typeface="Arial" charset="0"/>
              </a:rPr>
              <a:t>Dial Number field ONLY</a:t>
            </a:r>
            <a:r>
              <a:rPr lang="en-US" sz="2000" dirty="0">
                <a:latin typeface="Arial" charset="0"/>
              </a:rPr>
              <a:t>. </a:t>
            </a:r>
          </a:p>
          <a:p>
            <a:pPr marL="457200" indent="-457200" eaLnBrk="0" hangingPunct="0">
              <a:buFontTx/>
              <a:buAutoNum type="arabicPeriod"/>
            </a:pPr>
            <a:r>
              <a:rPr lang="en-US" sz="2000" dirty="0">
                <a:latin typeface="Arial" charset="0"/>
              </a:rPr>
              <a:t>Click the Search button.</a:t>
            </a:r>
          </a:p>
        </p:txBody>
      </p:sp>
      <p:graphicFrame>
        <p:nvGraphicFramePr>
          <p:cNvPr id="64542" name="Group 30"/>
          <p:cNvGraphicFramePr>
            <a:graphicFrameLocks noGrp="1"/>
          </p:cNvGraphicFramePr>
          <p:nvPr/>
        </p:nvGraphicFramePr>
        <p:xfrm>
          <a:off x="5715000" y="1676400"/>
          <a:ext cx="2438400" cy="1219200"/>
        </p:xfrm>
        <a:graphic>
          <a:graphicData uri="http://schemas.openxmlformats.org/drawingml/2006/table">
            <a:tbl>
              <a:tblPr/>
              <a:tblGrid>
                <a:gridCol w="488950"/>
                <a:gridCol w="1949450"/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Any Digit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 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Repeating Digit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8450" name="Oval 22"/>
          <p:cNvSpPr>
            <a:spLocks noChangeArrowheads="1"/>
          </p:cNvSpPr>
          <p:nvPr/>
        </p:nvSpPr>
        <p:spPr bwMode="auto">
          <a:xfrm>
            <a:off x="1371600" y="3761876"/>
            <a:ext cx="762000" cy="5334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51" name="Oval 26"/>
          <p:cNvSpPr>
            <a:spLocks noChangeArrowheads="1"/>
          </p:cNvSpPr>
          <p:nvPr/>
        </p:nvSpPr>
        <p:spPr bwMode="auto">
          <a:xfrm>
            <a:off x="2133600" y="2923676"/>
            <a:ext cx="1066800" cy="5334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Oval 26"/>
          <p:cNvSpPr>
            <a:spLocks noChangeArrowheads="1"/>
          </p:cNvSpPr>
          <p:nvPr/>
        </p:nvSpPr>
        <p:spPr bwMode="auto">
          <a:xfrm>
            <a:off x="1524000" y="4981076"/>
            <a:ext cx="1066800" cy="5334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4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4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0" grpId="0" animBg="1"/>
      <p:bldP spid="18451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203285"/>
            <a:ext cx="640080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914400" y="9906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57726" y="457200"/>
            <a:ext cx="792480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3200" u="sng" dirty="0" smtClean="0">
                <a:latin typeface="Arial" charset="0"/>
              </a:rPr>
              <a:t>Specific NXX Search</a:t>
            </a:r>
          </a:p>
        </p:txBody>
      </p:sp>
      <p:sp>
        <p:nvSpPr>
          <p:cNvPr id="19462" name="Text Box 8"/>
          <p:cNvSpPr txBox="1">
            <a:spLocks noChangeArrowheads="1"/>
          </p:cNvSpPr>
          <p:nvPr/>
        </p:nvSpPr>
        <p:spPr bwMode="auto">
          <a:xfrm>
            <a:off x="990600" y="1279525"/>
            <a:ext cx="73152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1. Type (***314****) in the Dial Number field. </a:t>
            </a:r>
            <a:r>
              <a:rPr lang="en-US" sz="2000" dirty="0">
                <a:solidFill>
                  <a:srgbClr val="FF0066"/>
                </a:solidFill>
                <a:latin typeface="Arial" charset="0"/>
              </a:rPr>
              <a:t>(not Start NXX)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2. Click the Search button. </a:t>
            </a:r>
            <a:endParaRPr lang="en-US" sz="2000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19463" name="Oval 71"/>
          <p:cNvSpPr>
            <a:spLocks noChangeArrowheads="1"/>
          </p:cNvSpPr>
          <p:nvPr/>
        </p:nvSpPr>
        <p:spPr bwMode="auto">
          <a:xfrm>
            <a:off x="1295400" y="3641560"/>
            <a:ext cx="914400" cy="5334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64" name="Oval 72"/>
          <p:cNvSpPr>
            <a:spLocks noChangeArrowheads="1"/>
          </p:cNvSpPr>
          <p:nvPr/>
        </p:nvSpPr>
        <p:spPr bwMode="auto">
          <a:xfrm>
            <a:off x="2133600" y="2879560"/>
            <a:ext cx="914400" cy="5334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nimBg="1"/>
      <p:bldP spid="194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0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7292" y="2965450"/>
            <a:ext cx="5943600" cy="374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Text Box 1026"/>
          <p:cNvSpPr txBox="1">
            <a:spLocks noChangeArrowheads="1"/>
          </p:cNvSpPr>
          <p:nvPr/>
        </p:nvSpPr>
        <p:spPr bwMode="auto">
          <a:xfrm>
            <a:off x="914400" y="9906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sp>
        <p:nvSpPr>
          <p:cNvPr id="20484" name="Rectangle 1027"/>
          <p:cNvSpPr>
            <a:spLocks noChangeArrowheads="1"/>
          </p:cNvSpPr>
          <p:nvPr/>
        </p:nvSpPr>
        <p:spPr bwMode="auto">
          <a:xfrm>
            <a:off x="4648200" y="1981200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>
              <a:latin typeface="Arial" charset="0"/>
            </a:endParaRPr>
          </a:p>
        </p:txBody>
      </p:sp>
      <p:sp>
        <p:nvSpPr>
          <p:cNvPr id="20485" name="Rectangle 1029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421104"/>
            <a:ext cx="76200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20000"/>
              </a:spcBef>
            </a:pPr>
            <a:r>
              <a:rPr lang="en-US" sz="2800" u="sng" dirty="0" smtClean="0">
                <a:latin typeface="Arial" charset="0"/>
              </a:rPr>
              <a:t>Search for Consecutive Spare Numbers</a:t>
            </a:r>
          </a:p>
        </p:txBody>
      </p:sp>
      <p:sp>
        <p:nvSpPr>
          <p:cNvPr id="20486" name="Text Box 1032"/>
          <p:cNvSpPr txBox="1">
            <a:spLocks noChangeArrowheads="1"/>
          </p:cNvSpPr>
          <p:nvPr/>
        </p:nvSpPr>
        <p:spPr bwMode="auto">
          <a:xfrm>
            <a:off x="914400" y="1165592"/>
            <a:ext cx="78486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ts val="0"/>
              </a:spcBef>
            </a:pPr>
            <a:r>
              <a:rPr lang="en-US" sz="2000" b="1" dirty="0">
                <a:latin typeface="Arial" charset="0"/>
              </a:rPr>
              <a:t>1. Type the amount of numbers in the Quantity field.</a:t>
            </a:r>
          </a:p>
          <a:p>
            <a:pPr marL="457200" indent="-457200">
              <a:spcBef>
                <a:spcPts val="0"/>
              </a:spcBef>
            </a:pPr>
            <a:r>
              <a:rPr lang="en-US" sz="2000" b="1" dirty="0">
                <a:latin typeface="Arial" charset="0"/>
              </a:rPr>
              <a:t>2. Check the Consecutive box.</a:t>
            </a:r>
          </a:p>
          <a:p>
            <a:pPr marL="457200" indent="-457200">
              <a:spcBef>
                <a:spcPts val="0"/>
              </a:spcBef>
            </a:pPr>
            <a:r>
              <a:rPr lang="en-US" sz="2000" b="1" dirty="0">
                <a:latin typeface="Arial" charset="0"/>
              </a:rPr>
              <a:t>3. Enter the requirements in the Dial Number or NPA, Start NXX, and/or Start Line # fields</a:t>
            </a:r>
            <a:r>
              <a:rPr lang="en-US" sz="2000" b="1" dirty="0" smtClean="0">
                <a:latin typeface="Arial" charset="0"/>
              </a:rPr>
              <a:t>. i.e. ***314****</a:t>
            </a:r>
            <a:endParaRPr lang="en-US" sz="2000" b="1" dirty="0">
              <a:latin typeface="Arial" charset="0"/>
            </a:endParaRPr>
          </a:p>
          <a:p>
            <a:pPr marL="457200" indent="-457200">
              <a:spcBef>
                <a:spcPts val="0"/>
              </a:spcBef>
            </a:pPr>
            <a:r>
              <a:rPr lang="en-US" sz="2000" b="1" dirty="0">
                <a:latin typeface="Arial" charset="0"/>
              </a:rPr>
              <a:t>4. Click the Search button.</a:t>
            </a:r>
          </a:p>
        </p:txBody>
      </p:sp>
      <p:sp>
        <p:nvSpPr>
          <p:cNvPr id="20487" name="Oval 1035"/>
          <p:cNvSpPr>
            <a:spLocks noChangeArrowheads="1"/>
          </p:cNvSpPr>
          <p:nvPr/>
        </p:nvSpPr>
        <p:spPr bwMode="auto">
          <a:xfrm>
            <a:off x="2626892" y="3657600"/>
            <a:ext cx="1143000" cy="519351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79292" y="3276600"/>
            <a:ext cx="228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07892" y="3276600"/>
            <a:ext cx="228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√</a:t>
            </a:r>
            <a:endParaRPr lang="en-US" dirty="0"/>
          </a:p>
        </p:txBody>
      </p:sp>
      <p:sp>
        <p:nvSpPr>
          <p:cNvPr id="11" name="Oval 1035"/>
          <p:cNvSpPr>
            <a:spLocks noChangeArrowheads="1"/>
          </p:cNvSpPr>
          <p:nvPr/>
        </p:nvSpPr>
        <p:spPr bwMode="auto">
          <a:xfrm>
            <a:off x="2017292" y="4343400"/>
            <a:ext cx="685800" cy="519351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49112" y="2600325"/>
            <a:ext cx="640080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533400" y="9906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4267200" y="1981200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>
              <a:latin typeface="Arial" charset="0"/>
            </a:endParaRPr>
          </a:p>
        </p:txBody>
      </p:sp>
      <p:sp>
        <p:nvSpPr>
          <p:cNvPr id="2150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66700" y="228600"/>
            <a:ext cx="84582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2800" u="sng" dirty="0" smtClean="0">
                <a:latin typeface="Arial" charset="0"/>
              </a:rPr>
              <a:t>Reserving a Spare Number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685800" y="838200"/>
            <a:ext cx="77724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b="1" dirty="0">
                <a:latin typeface="Arial" charset="0"/>
              </a:rPr>
              <a:t>1. Enter (or Refresh) the Contact Person and Number in the Reservation Information area.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latin typeface="Arial" charset="0"/>
              </a:rPr>
              <a:t>2. Check the Dial Number(s) in the Search Results area.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latin typeface="Arial" charset="0"/>
              </a:rPr>
              <a:t>3. Click the Reserve button.</a:t>
            </a:r>
          </a:p>
        </p:txBody>
      </p:sp>
      <p:sp>
        <p:nvSpPr>
          <p:cNvPr id="21511" name="Oval 9"/>
          <p:cNvSpPr>
            <a:spLocks noChangeArrowheads="1"/>
          </p:cNvSpPr>
          <p:nvPr/>
        </p:nvSpPr>
        <p:spPr bwMode="auto">
          <a:xfrm>
            <a:off x="5073312" y="4114800"/>
            <a:ext cx="762000" cy="4572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12" name="Oval 11"/>
          <p:cNvSpPr>
            <a:spLocks noChangeArrowheads="1"/>
          </p:cNvSpPr>
          <p:nvPr/>
        </p:nvSpPr>
        <p:spPr bwMode="auto">
          <a:xfrm>
            <a:off x="2711112" y="4648200"/>
            <a:ext cx="1295400" cy="5334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13" name="Oval 19"/>
          <p:cNvSpPr>
            <a:spLocks noChangeArrowheads="1"/>
          </p:cNvSpPr>
          <p:nvPr/>
        </p:nvSpPr>
        <p:spPr bwMode="auto">
          <a:xfrm>
            <a:off x="5301912" y="3200400"/>
            <a:ext cx="762000" cy="4572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2634912" y="3276600"/>
            <a:ext cx="1295400" cy="5334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nimBg="1"/>
      <p:bldP spid="21512" grpId="0" animBg="1"/>
      <p:bldP spid="21513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3098800"/>
            <a:ext cx="5486400" cy="345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533400" y="9906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4267200" y="1981200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>
              <a:latin typeface="Arial" charset="0"/>
            </a:endParaRP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8458200" cy="914400"/>
          </a:xfrm>
          <a:prstGeom prst="rect">
            <a:avLst/>
          </a:prstGeom>
        </p:spPr>
        <p:txBody>
          <a:bodyPr/>
          <a:lstStyle/>
          <a:p>
            <a:pPr algn="ctr" eaLnBrk="1" hangingPunct="1"/>
            <a:r>
              <a:rPr lang="en-US" sz="3600" b="1" u="sng" dirty="0" smtClean="0">
                <a:latin typeface="Arial" charset="0"/>
              </a:rPr>
              <a:t>One-Step Search and Reserve</a:t>
            </a:r>
            <a:endParaRPr lang="en-US" sz="3600" b="1" u="sng" dirty="0" smtClean="0"/>
          </a:p>
        </p:txBody>
      </p:sp>
      <p:sp>
        <p:nvSpPr>
          <p:cNvPr id="22534" name="Text Box 8"/>
          <p:cNvSpPr txBox="1">
            <a:spLocks noChangeArrowheads="1"/>
          </p:cNvSpPr>
          <p:nvPr/>
        </p:nvSpPr>
        <p:spPr bwMode="auto">
          <a:xfrm>
            <a:off x="304800" y="1219200"/>
            <a:ext cx="807720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b="1" dirty="0">
                <a:latin typeface="Arial" charset="0"/>
              </a:rPr>
              <a:t>1.  	Enter the amount of numbers in the Quantity field.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latin typeface="Arial" charset="0"/>
              </a:rPr>
              <a:t>2.  	Enter the requirements in the Dial Number, NPA, Start NXX, and/or Start Line # fields.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3"/>
            </a:pPr>
            <a:r>
              <a:rPr lang="en-US" sz="2000" b="1" dirty="0">
                <a:latin typeface="Arial" charset="0"/>
              </a:rPr>
              <a:t>Enter (or refresh) the Contact Person and Number in the Reservation Information area.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latin typeface="Arial" charset="0"/>
              </a:rPr>
              <a:t>4.  	Click the Search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latin typeface="Arial" charset="0"/>
              </a:rPr>
              <a:t>     	&amp; Reserve button.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latin typeface="Arial" charset="0"/>
              </a:rPr>
              <a:t>5.  	Click the Check 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latin typeface="Arial" charset="0"/>
              </a:rPr>
              <a:t>     	Status button.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latin typeface="Arial" charset="0"/>
              </a:rPr>
              <a:t>(skip the Search and 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latin typeface="Arial" charset="0"/>
              </a:rPr>
              <a:t>Checkmark steps)</a:t>
            </a:r>
          </a:p>
        </p:txBody>
      </p:sp>
      <p:sp>
        <p:nvSpPr>
          <p:cNvPr id="11" name="Oval 10"/>
          <p:cNvSpPr/>
          <p:nvPr/>
        </p:nvSpPr>
        <p:spPr>
          <a:xfrm>
            <a:off x="2743200" y="3200400"/>
            <a:ext cx="3048000" cy="1447800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581400" y="4724400"/>
            <a:ext cx="1371600" cy="762000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71800" y="5410200"/>
            <a:ext cx="1143000" cy="609600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53200" y="4343400"/>
            <a:ext cx="1295400" cy="457200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22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2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4838" y="2333625"/>
            <a:ext cx="670560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892838" y="1981200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>
              <a:latin typeface="Arial" charset="0"/>
            </a:endParaRPr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304798" y="228600"/>
            <a:ext cx="8458200" cy="914400"/>
          </a:xfrm>
          <a:prstGeom prst="rect">
            <a:avLst/>
          </a:prstGeom>
        </p:spPr>
        <p:txBody>
          <a:bodyPr/>
          <a:lstStyle/>
          <a:p>
            <a:pPr algn="ctr" eaLnBrk="1" hangingPunct="1"/>
            <a:r>
              <a:rPr lang="en-US" sz="3600" b="1" u="sng" dirty="0" smtClean="0">
                <a:latin typeface="Arial" charset="0"/>
              </a:rPr>
              <a:t>“Get Info” on a Dial Number</a:t>
            </a:r>
            <a:endParaRPr lang="en-US" sz="3600" b="1" u="sng" dirty="0" smtClean="0"/>
          </a:p>
        </p:txBody>
      </p:sp>
      <p:sp>
        <p:nvSpPr>
          <p:cNvPr id="23557" name="Rectangle 8"/>
          <p:cNvSpPr>
            <a:spLocks noChangeArrowheads="1"/>
          </p:cNvSpPr>
          <p:nvPr/>
        </p:nvSpPr>
        <p:spPr bwMode="auto">
          <a:xfrm>
            <a:off x="1371600" y="1219200"/>
            <a:ext cx="70104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Arial" charset="0"/>
              </a:rPr>
              <a:t>1. Enter the requirements in the Dial Number field.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Arial" charset="0"/>
              </a:rPr>
              <a:t>2. Click the Get Info button.</a:t>
            </a:r>
          </a:p>
        </p:txBody>
      </p:sp>
      <p:sp>
        <p:nvSpPr>
          <p:cNvPr id="23558" name="Oval 9"/>
          <p:cNvSpPr>
            <a:spLocks noChangeArrowheads="1"/>
          </p:cNvSpPr>
          <p:nvPr/>
        </p:nvSpPr>
        <p:spPr bwMode="auto">
          <a:xfrm>
            <a:off x="7559838" y="3962400"/>
            <a:ext cx="1066800" cy="4572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59" name="Oval 14"/>
          <p:cNvSpPr>
            <a:spLocks noChangeArrowheads="1"/>
          </p:cNvSpPr>
          <p:nvPr/>
        </p:nvSpPr>
        <p:spPr bwMode="auto">
          <a:xfrm>
            <a:off x="2606838" y="3124200"/>
            <a:ext cx="1066800" cy="4572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nimBg="1"/>
      <p:bldP spid="2355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9008" y="2867025"/>
            <a:ext cx="60960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533400" y="9906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4267200" y="1981200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>
              <a:latin typeface="Arial" charset="0"/>
            </a:endParaRP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88756" y="228600"/>
            <a:ext cx="8458200" cy="914400"/>
          </a:xfrm>
          <a:prstGeom prst="rect">
            <a:avLst/>
          </a:prstGeom>
        </p:spPr>
        <p:txBody>
          <a:bodyPr/>
          <a:lstStyle/>
          <a:p>
            <a:pPr algn="ctr" eaLnBrk="1" hangingPunct="1"/>
            <a:r>
              <a:rPr lang="en-US" sz="3600" b="1" u="sng" dirty="0" smtClean="0">
                <a:latin typeface="Arial" charset="0"/>
              </a:rPr>
              <a:t>Return Dial Number to Spare</a:t>
            </a:r>
            <a:endParaRPr lang="en-US" b="1" u="sng" dirty="0" smtClean="0"/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1371600" y="990600"/>
            <a:ext cx="6934200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Arial" charset="0"/>
              </a:rPr>
              <a:t>1. Enter the requirements in the Dial Number field.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Arial" charset="0"/>
              </a:rPr>
              <a:t>2. Click the Get Info button. </a:t>
            </a:r>
            <a:r>
              <a:rPr lang="en-US" sz="2000" b="1" dirty="0">
                <a:solidFill>
                  <a:srgbClr val="FF0066"/>
                </a:solidFill>
                <a:latin typeface="Arial" charset="0"/>
              </a:rPr>
              <a:t>(Reserved or Trans only)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Arial" charset="0"/>
              </a:rPr>
              <a:t>3. Select Spare from the Status drop-down. 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Arial" charset="0"/>
              </a:rPr>
              <a:t>4. Click the Update button.</a:t>
            </a:r>
          </a:p>
        </p:txBody>
      </p:sp>
      <p:sp>
        <p:nvSpPr>
          <p:cNvPr id="24583" name="Oval 10"/>
          <p:cNvSpPr>
            <a:spLocks noChangeArrowheads="1"/>
          </p:cNvSpPr>
          <p:nvPr/>
        </p:nvSpPr>
        <p:spPr bwMode="auto">
          <a:xfrm>
            <a:off x="2442408" y="3588424"/>
            <a:ext cx="1371600" cy="519351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4584" name="Line 11"/>
          <p:cNvSpPr>
            <a:spLocks noChangeShapeType="1"/>
          </p:cNvSpPr>
          <p:nvPr/>
        </p:nvSpPr>
        <p:spPr bwMode="auto">
          <a:xfrm flipH="1">
            <a:off x="7395408" y="4953000"/>
            <a:ext cx="914400" cy="304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85" name="Line 13"/>
          <p:cNvSpPr>
            <a:spLocks noChangeShapeType="1"/>
          </p:cNvSpPr>
          <p:nvPr/>
        </p:nvSpPr>
        <p:spPr bwMode="auto">
          <a:xfrm flipH="1">
            <a:off x="5490408" y="5562600"/>
            <a:ext cx="762000" cy="152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862008" y="4267200"/>
            <a:ext cx="1371600" cy="519351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4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nimBg="1"/>
      <p:bldP spid="24584" grpId="0" animBg="1"/>
      <p:bldP spid="24585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0"/>
          <p:cNvGraphicFramePr>
            <a:graphicFrameLocks noChangeAspect="1"/>
          </p:cNvGraphicFramePr>
          <p:nvPr/>
        </p:nvGraphicFramePr>
        <p:xfrm>
          <a:off x="1447800" y="2133600"/>
          <a:ext cx="6172200" cy="4114800"/>
        </p:xfrm>
        <a:graphic>
          <a:graphicData uri="http://schemas.openxmlformats.org/presentationml/2006/ole">
            <p:oleObj spid="_x0000_s168962" name="Bitmap Image" r:id="rId4" imgW="5714286" imgH="3809524" progId="PBrush">
              <p:embed/>
            </p:oleObj>
          </a:graphicData>
        </a:graphic>
      </p:graphicFrame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8458200" cy="762000"/>
          </a:xfrm>
          <a:prstGeom prst="rect">
            <a:avLst/>
          </a:prstGeom>
          <a:noFill/>
        </p:spPr>
        <p:txBody>
          <a:bodyPr lIns="92075" tIns="46038" rIns="92075" bIns="46038"/>
          <a:lstStyle/>
          <a:p>
            <a:r>
              <a:rPr lang="en-US" sz="3600" b="1" u="sng" smtClean="0">
                <a:latin typeface="Arial" charset="0"/>
              </a:rPr>
              <a:t>Allowable NPA for Dial# (AND)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685800" y="1258669"/>
            <a:ext cx="792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latin typeface="Arial" charset="0"/>
                <a:cs typeface="Times New Roman" charset="0"/>
              </a:rPr>
              <a:t>The </a:t>
            </a:r>
            <a:r>
              <a:rPr lang="en-US" sz="2000" dirty="0">
                <a:latin typeface="Arial" charset="0"/>
                <a:cs typeface="Times New Roman" charset="0"/>
              </a:rPr>
              <a:t>AND screen is used </a:t>
            </a:r>
            <a:r>
              <a:rPr lang="en-US" sz="2000" dirty="0" smtClean="0">
                <a:latin typeface="Arial" charset="0"/>
                <a:cs typeface="Times New Roman" charset="0"/>
              </a:rPr>
              <a:t>to view </a:t>
            </a:r>
            <a:r>
              <a:rPr lang="en-US" sz="2000" dirty="0">
                <a:latin typeface="Arial" charset="0"/>
                <a:cs typeface="Times New Roman" charset="0"/>
              </a:rPr>
              <a:t>the entire set of NPAs that are valid for Toll-Free Dial Numbers.  </a:t>
            </a:r>
            <a:r>
              <a:rPr lang="en-US" sz="2000" dirty="0" smtClean="0">
                <a:latin typeface="Arial" charset="0"/>
                <a:cs typeface="Times New Roman" charset="0"/>
              </a:rPr>
              <a:t>Random search start = 866</a:t>
            </a:r>
            <a:endParaRPr lang="en-US" sz="2000" dirty="0"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819400"/>
            <a:ext cx="6096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800</a:t>
            </a:r>
          </a:p>
          <a:p>
            <a:r>
              <a:rPr lang="en-US" dirty="0" smtClean="0"/>
              <a:t>855</a:t>
            </a:r>
          </a:p>
          <a:p>
            <a:r>
              <a:rPr lang="en-US" dirty="0" smtClean="0"/>
              <a:t>866</a:t>
            </a:r>
          </a:p>
          <a:p>
            <a:r>
              <a:rPr lang="en-US" dirty="0" smtClean="0"/>
              <a:t>877</a:t>
            </a:r>
          </a:p>
          <a:p>
            <a:r>
              <a:rPr lang="en-US" dirty="0" smtClean="0"/>
              <a:t>888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914400" y="1219200"/>
            <a:ext cx="7620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u="sng" dirty="0">
                <a:latin typeface="Arial" charset="0"/>
              </a:rPr>
              <a:t>Dial Numbers can be in one of </a:t>
            </a:r>
            <a:r>
              <a:rPr lang="en-US" sz="2000" b="1" u="sng" dirty="0" smtClean="0">
                <a:latin typeface="Arial" charset="0"/>
              </a:rPr>
              <a:t>the following 8 NUS </a:t>
            </a:r>
            <a:r>
              <a:rPr lang="en-US" sz="2000" b="1" u="sng" dirty="0">
                <a:latin typeface="Arial" charset="0"/>
              </a:rPr>
              <a:t>statuses: </a:t>
            </a:r>
            <a:endParaRPr lang="en-US" sz="2000" dirty="0">
              <a:latin typeface="Arial" charset="0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32876" y="240632"/>
            <a:ext cx="8458200" cy="87855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600" b="1" u="sng" dirty="0" smtClean="0">
                <a:latin typeface="Arial" charset="0"/>
              </a:rPr>
              <a:t>NA - Number Administration Statuses</a:t>
            </a:r>
          </a:p>
        </p:txBody>
      </p:sp>
      <p:sp>
        <p:nvSpPr>
          <p:cNvPr id="15397" name="Text Box 37"/>
          <p:cNvSpPr txBox="1">
            <a:spLocks noChangeArrowheads="1"/>
          </p:cNvSpPr>
          <p:nvPr/>
        </p:nvSpPr>
        <p:spPr bwMode="auto">
          <a:xfrm>
            <a:off x="2819399" y="1676400"/>
            <a:ext cx="35011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FF0066"/>
                </a:solidFill>
              </a:rPr>
              <a:t>* Q4 = Quadrant 4 of NUS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876" y="2550692"/>
            <a:ext cx="8458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dirty="0" smtClean="0"/>
              <a:t>1. </a:t>
            </a:r>
            <a:r>
              <a:rPr lang="en-US" sz="2000" u="sng" dirty="0" smtClean="0"/>
              <a:t>Spare</a:t>
            </a:r>
            <a:r>
              <a:rPr lang="en-US" sz="2000" dirty="0" smtClean="0"/>
              <a:t> – A toll free number that is available for use by a customer.</a:t>
            </a:r>
          </a:p>
          <a:p>
            <a:pPr fontAlgn="base"/>
            <a:r>
              <a:rPr lang="en-US" sz="2000" dirty="0" smtClean="0"/>
              <a:t>2. </a:t>
            </a:r>
            <a:r>
              <a:rPr lang="en-US" sz="2000" u="sng" dirty="0" smtClean="0"/>
              <a:t>Unavailabl</a:t>
            </a:r>
            <a:r>
              <a:rPr lang="en-US" sz="2000" dirty="0" smtClean="0"/>
              <a:t>e - that has been taken out of use. (by Help Desk)</a:t>
            </a:r>
          </a:p>
          <a:p>
            <a:pPr fontAlgn="base"/>
            <a:r>
              <a:rPr lang="en-US" sz="2000" dirty="0" smtClean="0"/>
              <a:t>3. </a:t>
            </a:r>
            <a:r>
              <a:rPr lang="en-US" sz="2000" u="sng" dirty="0" smtClean="0"/>
              <a:t>Reserved</a:t>
            </a:r>
            <a:r>
              <a:rPr lang="en-US" sz="2000" dirty="0" smtClean="0"/>
              <a:t> - that is held for future use by a customer. (45 days)</a:t>
            </a:r>
          </a:p>
          <a:p>
            <a:pPr fontAlgn="base"/>
            <a:r>
              <a:rPr lang="en-US" sz="2000" dirty="0" smtClean="0"/>
              <a:t>4. </a:t>
            </a:r>
            <a:r>
              <a:rPr lang="en-US" sz="2000" u="sng" dirty="0" smtClean="0"/>
              <a:t>Assigned</a:t>
            </a:r>
            <a:r>
              <a:rPr lang="en-US" sz="2000" dirty="0" smtClean="0"/>
              <a:t> - with a CAD that is not yet active.</a:t>
            </a:r>
          </a:p>
          <a:p>
            <a:pPr fontAlgn="base"/>
            <a:r>
              <a:rPr lang="en-US" sz="2000" dirty="0" smtClean="0"/>
              <a:t>5. </a:t>
            </a:r>
            <a:r>
              <a:rPr lang="en-US" sz="2000" u="sng" dirty="0" smtClean="0"/>
              <a:t>Working</a:t>
            </a:r>
            <a:r>
              <a:rPr lang="en-US" sz="2000" dirty="0" smtClean="0"/>
              <a:t> - that is Active or Sending.</a:t>
            </a:r>
          </a:p>
          <a:p>
            <a:pPr fontAlgn="base"/>
            <a:r>
              <a:rPr lang="en-US" sz="2000" dirty="0" smtClean="0"/>
              <a:t>6. </a:t>
            </a:r>
            <a:r>
              <a:rPr lang="en-US" sz="2000" u="sng" dirty="0" smtClean="0"/>
              <a:t>Disconnect</a:t>
            </a:r>
            <a:r>
              <a:rPr lang="en-US" sz="2000" dirty="0" smtClean="0"/>
              <a:t> - whose service has been terminated. (4 months)</a:t>
            </a:r>
          </a:p>
          <a:p>
            <a:pPr fontAlgn="base"/>
            <a:r>
              <a:rPr lang="en-US" sz="2000" dirty="0" smtClean="0"/>
              <a:t>7. </a:t>
            </a:r>
            <a:r>
              <a:rPr lang="en-US" sz="2000" u="sng" dirty="0" smtClean="0"/>
              <a:t>Suspend</a:t>
            </a:r>
            <a:r>
              <a:rPr lang="en-US" sz="2000" dirty="0" smtClean="0"/>
              <a:t> - that is Disconnected with a future re-activation.</a:t>
            </a:r>
          </a:p>
          <a:p>
            <a:pPr fontAlgn="base"/>
            <a:r>
              <a:rPr lang="en-US" sz="2000" dirty="0" smtClean="0"/>
              <a:t>8. </a:t>
            </a:r>
            <a:r>
              <a:rPr lang="en-US" sz="2000" u="sng" dirty="0" smtClean="0"/>
              <a:t>Transitiona</a:t>
            </a:r>
            <a:r>
              <a:rPr lang="en-US" sz="2000" dirty="0" smtClean="0"/>
              <a:t>l - whose service has been terminated and is past the End  Intercept Date but less than 4 months.</a:t>
            </a:r>
          </a:p>
          <a:p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098"/>
          <p:cNvSpPr>
            <a:spLocks noChangeArrowheads="1"/>
          </p:cNvSpPr>
          <p:nvPr/>
        </p:nvSpPr>
        <p:spPr bwMode="auto">
          <a:xfrm>
            <a:off x="4495800" y="1981200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>
              <a:latin typeface="Arial" charset="0"/>
            </a:endParaRPr>
          </a:p>
        </p:txBody>
      </p:sp>
      <p:sp>
        <p:nvSpPr>
          <p:cNvPr id="11268" name="Rectangle 4099"/>
          <p:cNvSpPr>
            <a:spLocks noChangeArrowheads="1"/>
          </p:cNvSpPr>
          <p:nvPr/>
        </p:nvSpPr>
        <p:spPr bwMode="auto">
          <a:xfrm>
            <a:off x="533400" y="13716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200">
              <a:latin typeface="Arial" charset="0"/>
            </a:endParaRPr>
          </a:p>
        </p:txBody>
      </p:sp>
      <p:sp>
        <p:nvSpPr>
          <p:cNvPr id="11269" name="Rectangle 410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8458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600" b="1" u="sng" smtClean="0">
                <a:latin typeface="Arial" charset="0"/>
              </a:rPr>
              <a:t>Reserved Number List (RNL)</a:t>
            </a:r>
          </a:p>
        </p:txBody>
      </p:sp>
      <p:sp>
        <p:nvSpPr>
          <p:cNvPr id="11270" name="Rectangle 4101"/>
          <p:cNvSpPr>
            <a:spLocks noChangeArrowheads="1"/>
          </p:cNvSpPr>
          <p:nvPr/>
        </p:nvSpPr>
        <p:spPr bwMode="auto">
          <a:xfrm>
            <a:off x="304800" y="914400"/>
            <a:ext cx="86868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800" b="1" dirty="0">
                <a:latin typeface="Arial" charset="0"/>
              </a:rPr>
              <a:t>The RNL window displays a list of numbers that were reserved by a WBA user.</a:t>
            </a:r>
          </a:p>
          <a:p>
            <a:pPr marL="457200" indent="-457200"/>
            <a:r>
              <a:rPr lang="en-US" sz="1800" b="1" dirty="0">
                <a:latin typeface="Arial" charset="0"/>
              </a:rPr>
              <a:t>The Reserved Number List is </a:t>
            </a:r>
            <a:r>
              <a:rPr lang="en-US" sz="1800" b="1" u="sng" dirty="0">
                <a:solidFill>
                  <a:srgbClr val="FF0000"/>
                </a:solidFill>
                <a:latin typeface="Arial" charset="0"/>
              </a:rPr>
              <a:t>updated</a:t>
            </a:r>
            <a:r>
              <a:rPr lang="en-US" sz="1800" b="1" dirty="0">
                <a:latin typeface="Arial" charset="0"/>
              </a:rPr>
              <a:t> each time you:</a:t>
            </a:r>
          </a:p>
          <a:p>
            <a:pPr marL="914400" lvl="1" indent="-457200">
              <a:buFontTx/>
              <a:buAutoNum type="arabicPeriod"/>
            </a:pPr>
            <a:r>
              <a:rPr lang="en-US" sz="1800" dirty="0">
                <a:latin typeface="Arial" charset="0"/>
              </a:rPr>
              <a:t>Reserve a number.</a:t>
            </a:r>
          </a:p>
          <a:p>
            <a:pPr marL="914400" lvl="1" indent="-457200">
              <a:buFontTx/>
              <a:buAutoNum type="arabicPeriod"/>
            </a:pPr>
            <a:r>
              <a:rPr lang="en-US" sz="1800" dirty="0">
                <a:latin typeface="Arial" charset="0"/>
              </a:rPr>
              <a:t>Return a number on your list to Spare.</a:t>
            </a:r>
          </a:p>
          <a:p>
            <a:pPr marL="914400" lvl="1" indent="-457200">
              <a:buFontTx/>
              <a:buAutoNum type="arabicPeriod"/>
            </a:pPr>
            <a:r>
              <a:rPr lang="en-US" sz="1800" dirty="0">
                <a:latin typeface="Arial" charset="0"/>
              </a:rPr>
              <a:t>Create a customer record for one of the numbers on your list.</a:t>
            </a:r>
          </a:p>
          <a:p>
            <a:pPr marL="914400" lvl="1" indent="-457200">
              <a:buFontTx/>
              <a:buAutoNum type="arabicPeriod"/>
            </a:pPr>
            <a:r>
              <a:rPr lang="en-US" sz="1800" dirty="0">
                <a:latin typeface="Arial" charset="0"/>
              </a:rPr>
              <a:t>Change RO (Resp Org)</a:t>
            </a:r>
          </a:p>
        </p:txBody>
      </p:sp>
      <p:pic>
        <p:nvPicPr>
          <p:cNvPr id="11271" name="Picture 410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12754" y="3122613"/>
            <a:ext cx="4953000" cy="358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266" name="Object 4106"/>
          <p:cNvGraphicFramePr>
            <a:graphicFrameLocks noChangeAspect="1"/>
          </p:cNvGraphicFramePr>
          <p:nvPr/>
        </p:nvGraphicFramePr>
        <p:xfrm>
          <a:off x="1431754" y="4191000"/>
          <a:ext cx="1304925" cy="1057275"/>
        </p:xfrm>
        <a:graphic>
          <a:graphicData uri="http://schemas.openxmlformats.org/presentationml/2006/ole">
            <p:oleObj spid="_x0000_s169986" name="Bitmap Image" r:id="rId5" imgW="1305107" imgH="1057423" progId="PBrush">
              <p:embed/>
            </p:oleObj>
          </a:graphicData>
        </a:graphic>
      </p:graphicFrame>
      <p:sp>
        <p:nvSpPr>
          <p:cNvPr id="11273" name="Line 4107"/>
          <p:cNvSpPr>
            <a:spLocks noChangeShapeType="1"/>
          </p:cNvSpPr>
          <p:nvPr/>
        </p:nvSpPr>
        <p:spPr bwMode="auto">
          <a:xfrm flipH="1">
            <a:off x="1812754" y="3352800"/>
            <a:ext cx="304800" cy="838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1276" name="Text Box 4110"/>
          <p:cNvSpPr txBox="1">
            <a:spLocks noChangeArrowheads="1"/>
          </p:cNvSpPr>
          <p:nvPr/>
        </p:nvSpPr>
        <p:spPr bwMode="auto">
          <a:xfrm>
            <a:off x="7315194" y="3581400"/>
            <a:ext cx="139566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RNL can be saved as a file on the Users </a:t>
            </a:r>
            <a:r>
              <a:rPr lang="en-US" sz="1600" dirty="0" smtClean="0"/>
              <a:t>Computer.  Select Action menu and Save as File…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5208" y="2181225"/>
            <a:ext cx="548640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685800" y="9906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838200" y="13716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sz="2000" dirty="0">
                <a:latin typeface="Arial" charset="0"/>
              </a:rPr>
              <a:t>Select the Dial Number from the Reserved Number List.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sz="2000" dirty="0">
                <a:latin typeface="Arial" charset="0"/>
              </a:rPr>
              <a:t>Click the Retrieve button.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368968" y="108284"/>
            <a:ext cx="8458200" cy="1143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600" b="1" u="sng" dirty="0" smtClean="0">
                <a:latin typeface="Arial" charset="0"/>
              </a:rPr>
              <a:t>RNL “Retrieve” on a </a:t>
            </a:r>
            <a:br>
              <a:rPr lang="en-US" sz="3600" b="1" u="sng" dirty="0" smtClean="0">
                <a:latin typeface="Arial" charset="0"/>
              </a:rPr>
            </a:br>
            <a:r>
              <a:rPr lang="en-US" sz="3600" b="1" u="sng" dirty="0" smtClean="0">
                <a:latin typeface="Arial" charset="0"/>
              </a:rPr>
              <a:t>Reserved Number</a:t>
            </a:r>
            <a:endParaRPr lang="en-US" b="1" dirty="0" smtClean="0"/>
          </a:p>
        </p:txBody>
      </p:sp>
      <p:sp>
        <p:nvSpPr>
          <p:cNvPr id="25607" name="Oval 9"/>
          <p:cNvSpPr>
            <a:spLocks noChangeArrowheads="1"/>
          </p:cNvSpPr>
          <p:nvPr/>
        </p:nvSpPr>
        <p:spPr bwMode="auto">
          <a:xfrm>
            <a:off x="1909008" y="6019800"/>
            <a:ext cx="1066800" cy="4572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08" name="Line 11"/>
          <p:cNvSpPr>
            <a:spLocks noChangeShapeType="1"/>
          </p:cNvSpPr>
          <p:nvPr/>
        </p:nvSpPr>
        <p:spPr bwMode="auto">
          <a:xfrm flipH="1">
            <a:off x="2671008" y="2438400"/>
            <a:ext cx="1752600" cy="304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09" name="Oval 17"/>
          <p:cNvSpPr>
            <a:spLocks noChangeArrowheads="1"/>
          </p:cNvSpPr>
          <p:nvPr/>
        </p:nvSpPr>
        <p:spPr bwMode="auto">
          <a:xfrm>
            <a:off x="3737808" y="2514600"/>
            <a:ext cx="2438400" cy="13716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animBg="1"/>
      <p:bldP spid="25608" grpId="0" animBg="1"/>
      <p:bldP spid="2560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5137" y="36096"/>
            <a:ext cx="8153400" cy="90011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eaLnBrk="1" hangingPunct="1"/>
            <a:r>
              <a:rPr lang="en-US" sz="3600" b="1" u="sng" dirty="0" smtClean="0">
                <a:latin typeface="Arial" charset="0"/>
              </a:rPr>
              <a:t>(REL) Reservation </a:t>
            </a:r>
            <a:r>
              <a:rPr lang="en-US" sz="3600" b="1" u="sng" dirty="0" err="1" smtClean="0">
                <a:latin typeface="Arial" charset="0"/>
              </a:rPr>
              <a:t>LimitS</a:t>
            </a:r>
            <a:endParaRPr lang="en-US" sz="3600" b="1" u="sng" dirty="0" smtClean="0">
              <a:latin typeface="Arial" charset="0"/>
            </a:endParaRPr>
          </a:p>
        </p:txBody>
      </p:sp>
      <p:graphicFrame>
        <p:nvGraphicFramePr>
          <p:cNvPr id="12290" name="Object 0"/>
          <p:cNvGraphicFramePr>
            <a:graphicFrameLocks noChangeAspect="1"/>
          </p:cNvGraphicFramePr>
          <p:nvPr/>
        </p:nvGraphicFramePr>
        <p:xfrm>
          <a:off x="762000" y="855998"/>
          <a:ext cx="7856537" cy="2757488"/>
        </p:xfrm>
        <a:graphic>
          <a:graphicData uri="http://schemas.openxmlformats.org/presentationml/2006/ole">
            <p:oleObj spid="_x0000_s171010" name="Bitmap Image" r:id="rId4" imgW="7028571" imgH="2467319" progId="PBrush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3683" y="3679394"/>
            <a:ext cx="79930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 smtClean="0"/>
              <a:t>Dial# Reservation Limit - </a:t>
            </a:r>
            <a:r>
              <a:rPr lang="en-US" dirty="0" smtClean="0"/>
              <a:t>A Resp Org can have 7.5% of their working numbers (OR) 2000 numbers in Reserved at one time. (Not greater than 3% of all spare)</a:t>
            </a:r>
          </a:p>
          <a:p>
            <a:pPr fontAlgn="base"/>
            <a:r>
              <a:rPr lang="en-US" b="1" dirty="0" smtClean="0"/>
              <a:t>Pre-Reservation Time Limit - </a:t>
            </a:r>
            <a:r>
              <a:rPr lang="en-US" dirty="0" smtClean="0"/>
              <a:t>The amount of minutes a Spare number can be viewed on the NUS screen before another user can view that number as Spare.</a:t>
            </a:r>
          </a:p>
          <a:p>
            <a:pPr fontAlgn="base"/>
            <a:r>
              <a:rPr lang="en-US" b="1" dirty="0" smtClean="0"/>
              <a:t>Enable Blocking - </a:t>
            </a:r>
            <a:r>
              <a:rPr lang="en-US" dirty="0" smtClean="0"/>
              <a:t>A “YES” entry blocks a Resp Org  from reserving numbers past their reservation limit.</a:t>
            </a:r>
          </a:p>
          <a:p>
            <a:pPr fontAlgn="base"/>
            <a:r>
              <a:rPr lang="en-US" b="1" dirty="0" smtClean="0"/>
              <a:t>Transition to…Reserved to - </a:t>
            </a:r>
            <a:r>
              <a:rPr lang="en-US" dirty="0" smtClean="0"/>
              <a:t>Time when numbers will begin to be spared.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7463" y="457200"/>
            <a:ext cx="8153400" cy="6096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u="sng" dirty="0" smtClean="0">
                <a:latin typeface="Arial" charset="0"/>
              </a:rPr>
              <a:t>(REL) Remaining Reservation Limit</a:t>
            </a:r>
          </a:p>
        </p:txBody>
      </p:sp>
      <p:graphicFrame>
        <p:nvGraphicFramePr>
          <p:cNvPr id="13314" name="Object 0"/>
          <p:cNvGraphicFramePr>
            <a:graphicFrameLocks noChangeAspect="1"/>
          </p:cNvGraphicFramePr>
          <p:nvPr/>
        </p:nvGraphicFramePr>
        <p:xfrm>
          <a:off x="838200" y="1183106"/>
          <a:ext cx="7654925" cy="2971800"/>
        </p:xfrm>
        <a:graphic>
          <a:graphicData uri="http://schemas.openxmlformats.org/presentationml/2006/ole">
            <p:oleObj spid="_x0000_s172034" name="Bitmap Image" r:id="rId4" imgW="6973273" imgH="2876190" progId="PBrush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7463" y="4287254"/>
            <a:ext cx="815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 smtClean="0"/>
              <a:t>Max Reservation limit - </a:t>
            </a:r>
            <a:r>
              <a:rPr lang="en-US" dirty="0" smtClean="0"/>
              <a:t>A Resp Org can have up to 7.5% of their working numbers (OR) 2000 numbers in a Reserved at one time. </a:t>
            </a:r>
          </a:p>
          <a:p>
            <a:pPr fontAlgn="base"/>
            <a:r>
              <a:rPr lang="en-US" b="1" dirty="0" smtClean="0"/>
              <a:t>Count of Reserved #s - </a:t>
            </a:r>
            <a:r>
              <a:rPr lang="en-US" dirty="0" smtClean="0"/>
              <a:t>Designates the amount in Reserved Status</a:t>
            </a:r>
          </a:p>
          <a:p>
            <a:pPr fontAlgn="base"/>
            <a:r>
              <a:rPr lang="en-US" b="1" dirty="0" smtClean="0"/>
              <a:t>Remaining Number of Reservations - </a:t>
            </a:r>
            <a:r>
              <a:rPr lang="en-US" dirty="0" smtClean="0"/>
              <a:t>Designates how many more numbers can be reserved by this Entity.</a:t>
            </a:r>
          </a:p>
          <a:p>
            <a:pPr fontAlgn="base"/>
            <a:r>
              <a:rPr lang="en-US" b="1" dirty="0" smtClean="0"/>
              <a:t>Working Numbers Count - </a:t>
            </a:r>
            <a:r>
              <a:rPr lang="en-US" dirty="0" smtClean="0"/>
              <a:t>Count of all </a:t>
            </a:r>
            <a:r>
              <a:rPr lang="en-US" u="sng" dirty="0" smtClean="0"/>
              <a:t>Working</a:t>
            </a:r>
            <a:r>
              <a:rPr lang="en-US" dirty="0" smtClean="0"/>
              <a:t> numbers for an Entity.</a:t>
            </a:r>
          </a:p>
          <a:p>
            <a:pPr fontAlgn="base"/>
            <a:r>
              <a:rPr lang="en-US" b="1" dirty="0" smtClean="0"/>
              <a:t>Date/Time Last Refreshed - </a:t>
            </a:r>
            <a:r>
              <a:rPr lang="en-US" dirty="0" smtClean="0"/>
              <a:t>Date and time the screen info was last updated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80737" y="609600"/>
            <a:ext cx="8458200" cy="5334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600" b="1" u="sng" dirty="0" smtClean="0">
                <a:latin typeface="Arial" charset="0"/>
              </a:rPr>
              <a:t>NUS Review</a:t>
            </a:r>
          </a:p>
        </p:txBody>
      </p:sp>
      <p:sp>
        <p:nvSpPr>
          <p:cNvPr id="26627" name="Rectangle 7"/>
          <p:cNvSpPr>
            <a:spLocks noChangeArrowheads="1"/>
          </p:cNvSpPr>
          <p:nvPr/>
        </p:nvSpPr>
        <p:spPr bwMode="auto">
          <a:xfrm>
            <a:off x="1676400" y="2209800"/>
            <a:ext cx="6074099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spcBef>
                <a:spcPct val="20000"/>
              </a:spcBef>
              <a:buFontTx/>
              <a:buAutoNum type="alphaUcPeriod"/>
            </a:pPr>
            <a:r>
              <a:rPr lang="en-US" sz="2400" dirty="0">
                <a:latin typeface="Arial" charset="0"/>
              </a:rPr>
              <a:t>Number Search and Reservation (NUS)</a:t>
            </a:r>
          </a:p>
          <a:p>
            <a:pPr marL="457200" indent="-457200">
              <a:spcBef>
                <a:spcPct val="20000"/>
              </a:spcBef>
              <a:buFontTx/>
              <a:buAutoNum type="alphaUcPeriod"/>
            </a:pPr>
            <a:r>
              <a:rPr lang="en-US" sz="2400" dirty="0">
                <a:latin typeface="Arial" charset="0"/>
              </a:rPr>
              <a:t>Reserved Number List (RNL)</a:t>
            </a:r>
          </a:p>
          <a:p>
            <a:pPr marL="457200" indent="-457200">
              <a:spcBef>
                <a:spcPct val="20000"/>
              </a:spcBef>
              <a:buFontTx/>
              <a:buAutoNum type="alphaUcPeriod"/>
            </a:pPr>
            <a:r>
              <a:rPr lang="en-US" sz="2400" dirty="0">
                <a:latin typeface="Arial" charset="0"/>
              </a:rPr>
              <a:t>Allowable NPA for Dial# (AND)</a:t>
            </a:r>
          </a:p>
          <a:p>
            <a:pPr marL="457200" indent="-457200">
              <a:spcBef>
                <a:spcPct val="20000"/>
              </a:spcBef>
              <a:buFontTx/>
              <a:buAutoNum type="alphaUcPeriod"/>
            </a:pPr>
            <a:r>
              <a:rPr lang="en-US" sz="2400" dirty="0">
                <a:latin typeface="Arial" charset="0"/>
              </a:rPr>
              <a:t>Reservation Limit (REL)</a:t>
            </a:r>
          </a:p>
        </p:txBody>
      </p:sp>
      <p:sp>
        <p:nvSpPr>
          <p:cNvPr id="26628" name="Text Box 8"/>
          <p:cNvSpPr txBox="1">
            <a:spLocks noChangeArrowheads="1"/>
          </p:cNvSpPr>
          <p:nvPr/>
        </p:nvSpPr>
        <p:spPr bwMode="auto">
          <a:xfrm>
            <a:off x="1828800" y="4648200"/>
            <a:ext cx="5715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Arial" charset="0"/>
              </a:rPr>
              <a:t>Written Exercise #2</a:t>
            </a:r>
          </a:p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Arial" charset="0"/>
              </a:rPr>
              <a:t>Hands-On Exercise (2A)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074"/>
          <p:cNvSpPr>
            <a:spLocks noGrp="1" noChangeArrowheads="1"/>
          </p:cNvSpPr>
          <p:nvPr>
            <p:ph type="title" idx="4294967295"/>
          </p:nvPr>
        </p:nvSpPr>
        <p:spPr>
          <a:xfrm>
            <a:off x="272714" y="228600"/>
            <a:ext cx="8458200" cy="6858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eaLnBrk="1" hangingPunct="1"/>
            <a:r>
              <a:rPr lang="en-US" sz="2900" u="sng" dirty="0" smtClean="0">
                <a:latin typeface="Arial" charset="0"/>
              </a:rPr>
              <a:t>Disconnect vs. Transitional</a:t>
            </a:r>
          </a:p>
        </p:txBody>
      </p:sp>
      <p:sp>
        <p:nvSpPr>
          <p:cNvPr id="16387" name="Line 3075"/>
          <p:cNvSpPr>
            <a:spLocks noChangeShapeType="1"/>
          </p:cNvSpPr>
          <p:nvPr/>
        </p:nvSpPr>
        <p:spPr bwMode="auto">
          <a:xfrm>
            <a:off x="3733800" y="4572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88" name="Line 3076"/>
          <p:cNvSpPr>
            <a:spLocks noChangeShapeType="1"/>
          </p:cNvSpPr>
          <p:nvPr/>
        </p:nvSpPr>
        <p:spPr bwMode="auto">
          <a:xfrm>
            <a:off x="7772400" y="19050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89" name="Text Box 3077"/>
          <p:cNvSpPr txBox="1">
            <a:spLocks noChangeArrowheads="1"/>
          </p:cNvSpPr>
          <p:nvPr/>
        </p:nvSpPr>
        <p:spPr bwMode="auto">
          <a:xfrm>
            <a:off x="609600" y="1295400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Arial" charset="0"/>
              </a:rPr>
              <a:t>2/01/10</a:t>
            </a:r>
            <a:endParaRPr lang="en-US" sz="2000" dirty="0">
              <a:latin typeface="Arial" charset="0"/>
            </a:endParaRPr>
          </a:p>
        </p:txBody>
      </p:sp>
      <p:sp>
        <p:nvSpPr>
          <p:cNvPr id="16390" name="Text Box 3078"/>
          <p:cNvSpPr txBox="1">
            <a:spLocks noChangeArrowheads="1"/>
          </p:cNvSpPr>
          <p:nvPr/>
        </p:nvSpPr>
        <p:spPr bwMode="auto">
          <a:xfrm>
            <a:off x="7239000" y="1371600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Arial" charset="0"/>
              </a:rPr>
              <a:t>6/01/10</a:t>
            </a:r>
            <a:endParaRPr lang="en-US" sz="2000" dirty="0">
              <a:latin typeface="Arial" charset="0"/>
            </a:endParaRPr>
          </a:p>
        </p:txBody>
      </p:sp>
      <p:sp>
        <p:nvSpPr>
          <p:cNvPr id="16391" name="Text Box 3079"/>
          <p:cNvSpPr txBox="1">
            <a:spLocks noChangeArrowheads="1"/>
          </p:cNvSpPr>
          <p:nvPr/>
        </p:nvSpPr>
        <p:spPr bwMode="auto">
          <a:xfrm>
            <a:off x="2362200" y="4038600"/>
            <a:ext cx="480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Arial" charset="0"/>
              </a:rPr>
              <a:t>3/01/10 </a:t>
            </a:r>
            <a:r>
              <a:rPr lang="en-US" sz="2000" dirty="0">
                <a:latin typeface="Arial" charset="0"/>
              </a:rPr>
              <a:t>End Intercept (default = 4 mo)</a:t>
            </a:r>
          </a:p>
        </p:txBody>
      </p:sp>
      <p:sp>
        <p:nvSpPr>
          <p:cNvPr id="16392" name="Text Box 3080"/>
          <p:cNvSpPr txBox="1">
            <a:spLocks noChangeArrowheads="1"/>
          </p:cNvSpPr>
          <p:nvPr/>
        </p:nvSpPr>
        <p:spPr bwMode="auto">
          <a:xfrm>
            <a:off x="2895600" y="2667000"/>
            <a:ext cx="2971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Arial" charset="0"/>
              </a:rPr>
              <a:t>DISCONNECT </a:t>
            </a:r>
            <a:endParaRPr lang="en-US" dirty="0" smtClean="0">
              <a:latin typeface="Arial" charset="0"/>
            </a:endParaRPr>
          </a:p>
          <a:p>
            <a:pPr algn="ctr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(</a:t>
            </a:r>
            <a:r>
              <a:rPr lang="en-US" dirty="0">
                <a:latin typeface="Arial" charset="0"/>
              </a:rPr>
              <a:t>4 Months)</a:t>
            </a:r>
          </a:p>
        </p:txBody>
      </p:sp>
      <p:sp>
        <p:nvSpPr>
          <p:cNvPr id="16393" name="Line 3081"/>
          <p:cNvSpPr>
            <a:spLocks noChangeShapeType="1"/>
          </p:cNvSpPr>
          <p:nvPr/>
        </p:nvSpPr>
        <p:spPr bwMode="auto">
          <a:xfrm>
            <a:off x="3733800" y="51816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94" name="Text Box 3082"/>
          <p:cNvSpPr txBox="1">
            <a:spLocks noChangeArrowheads="1"/>
          </p:cNvSpPr>
          <p:nvPr/>
        </p:nvSpPr>
        <p:spPr bwMode="auto">
          <a:xfrm>
            <a:off x="1600200" y="4800600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DISCONNECT</a:t>
            </a:r>
          </a:p>
        </p:txBody>
      </p:sp>
      <p:sp>
        <p:nvSpPr>
          <p:cNvPr id="16395" name="Text Box 3083"/>
          <p:cNvSpPr txBox="1">
            <a:spLocks noChangeArrowheads="1"/>
          </p:cNvSpPr>
          <p:nvPr/>
        </p:nvSpPr>
        <p:spPr bwMode="auto">
          <a:xfrm>
            <a:off x="4648200" y="4800600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latin typeface="Arial" charset="0"/>
              </a:rPr>
              <a:t>TRANSITIONAL</a:t>
            </a:r>
          </a:p>
        </p:txBody>
      </p:sp>
      <p:sp>
        <p:nvSpPr>
          <p:cNvPr id="16396" name="Line 3084"/>
          <p:cNvSpPr>
            <a:spLocks noChangeShapeType="1"/>
          </p:cNvSpPr>
          <p:nvPr/>
        </p:nvSpPr>
        <p:spPr bwMode="auto">
          <a:xfrm>
            <a:off x="1143000" y="19050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97" name="Line 3085"/>
          <p:cNvSpPr>
            <a:spLocks noChangeShapeType="1"/>
          </p:cNvSpPr>
          <p:nvPr/>
        </p:nvSpPr>
        <p:spPr bwMode="auto">
          <a:xfrm>
            <a:off x="1143000" y="30480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98" name="Line 3086"/>
          <p:cNvSpPr>
            <a:spLocks noChangeShapeType="1"/>
          </p:cNvSpPr>
          <p:nvPr/>
        </p:nvSpPr>
        <p:spPr bwMode="auto">
          <a:xfrm>
            <a:off x="1143000" y="51816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99" name="Text Box 3087"/>
          <p:cNvSpPr txBox="1">
            <a:spLocks noChangeArrowheads="1"/>
          </p:cNvSpPr>
          <p:nvPr/>
        </p:nvSpPr>
        <p:spPr bwMode="auto">
          <a:xfrm>
            <a:off x="1981200" y="1066800"/>
            <a:ext cx="5334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en-US" sz="2400" b="1" dirty="0">
                <a:solidFill>
                  <a:srgbClr val="FF0066"/>
                </a:solidFill>
                <a:latin typeface="Arial" charset="0"/>
              </a:rPr>
              <a:t>When End Intercept is reached…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en-US" sz="2000" dirty="0">
                <a:solidFill>
                  <a:srgbClr val="FF0066"/>
                </a:solidFill>
                <a:latin typeface="Arial" charset="0"/>
              </a:rPr>
              <a:t>NA status changes from Disco. to Trans.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en-US" sz="2000" dirty="0">
                <a:solidFill>
                  <a:srgbClr val="FF0066"/>
                </a:solidFill>
                <a:latin typeface="Arial" charset="0"/>
              </a:rPr>
              <a:t>CR is deleted (no more CAD)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en-US" sz="2000" dirty="0">
                <a:solidFill>
                  <a:srgbClr val="FF0066"/>
                </a:solidFill>
                <a:latin typeface="Arial" charset="0"/>
              </a:rPr>
              <a:t>CR is taken out of SCP</a:t>
            </a:r>
            <a:endParaRPr lang="en-US" dirty="0">
              <a:solidFill>
                <a:srgbClr val="FF0066"/>
              </a:solidFill>
              <a:latin typeface="Arial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709862" y="2209800"/>
            <a:ext cx="3309938" cy="1724188"/>
            <a:chOff x="2895600" y="2209800"/>
            <a:chExt cx="3309938" cy="1724188"/>
          </a:xfrm>
        </p:grpSpPr>
        <p:pic>
          <p:nvPicPr>
            <p:cNvPr id="248833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95600" y="2209800"/>
              <a:ext cx="3309938" cy="1724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7"/>
            <p:cNvSpPr txBox="1"/>
            <p:nvPr/>
          </p:nvSpPr>
          <p:spPr>
            <a:xfrm>
              <a:off x="3962400" y="32004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3/1/10</a:t>
              </a:r>
              <a:endParaRPr 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6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6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16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163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16390" grpId="0"/>
      <p:bldP spid="16391" grpId="0"/>
      <p:bldP spid="16392" grpId="0"/>
      <p:bldP spid="16394" grpId="0"/>
      <p:bldP spid="163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0"/>
          <p:cNvGraphicFramePr>
            <a:graphicFrameLocks noChangeAspect="1"/>
          </p:cNvGraphicFramePr>
          <p:nvPr/>
        </p:nvGraphicFramePr>
        <p:xfrm>
          <a:off x="1281189" y="2113882"/>
          <a:ext cx="6653136" cy="4146550"/>
        </p:xfrm>
        <a:graphic>
          <a:graphicData uri="http://schemas.openxmlformats.org/presentationml/2006/ole">
            <p:oleObj spid="_x0000_s161794" name="Bitmap Image" r:id="rId4" imgW="8085714" imgH="5038095" progId="PBrush">
              <p:embed/>
            </p:oleObj>
          </a:graphicData>
        </a:graphic>
      </p:graphicFrame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762000" y="9906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4724400" y="2193758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>
              <a:latin typeface="Arial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28336" y="429128"/>
            <a:ext cx="8839200" cy="5334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200" b="1" u="sng" dirty="0" smtClean="0">
                <a:latin typeface="Arial" charset="0"/>
              </a:rPr>
              <a:t>Number Search and Reservation (NUS)</a:t>
            </a:r>
            <a:endParaRPr lang="en-US" sz="3200" b="1" u="sng" dirty="0" smtClean="0"/>
          </a:p>
        </p:txBody>
      </p:sp>
      <p:sp>
        <p:nvSpPr>
          <p:cNvPr id="3082" name="Text Box 13"/>
          <p:cNvSpPr txBox="1">
            <a:spLocks noChangeArrowheads="1"/>
          </p:cNvSpPr>
          <p:nvPr/>
        </p:nvSpPr>
        <p:spPr bwMode="auto">
          <a:xfrm>
            <a:off x="685800" y="1026696"/>
            <a:ext cx="79248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1. Click the plus sign beside Number Admin on the Main Menu.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2. Double-click the </a:t>
            </a:r>
            <a:r>
              <a:rPr lang="en-US" sz="2000" dirty="0">
                <a:solidFill>
                  <a:schemeClr val="tx2"/>
                </a:solidFill>
                <a:latin typeface="Arial" charset="0"/>
              </a:rPr>
              <a:t>Number Search and Reservation (NUS)</a:t>
            </a:r>
            <a:r>
              <a:rPr lang="en-US" sz="2000" dirty="0">
                <a:latin typeface="Arial" charset="0"/>
              </a:rPr>
              <a:t> option.</a:t>
            </a:r>
          </a:p>
        </p:txBody>
      </p:sp>
      <p:grpSp>
        <p:nvGrpSpPr>
          <p:cNvPr id="2" name="Group 15"/>
          <p:cNvGrpSpPr/>
          <p:nvPr/>
        </p:nvGrpSpPr>
        <p:grpSpPr>
          <a:xfrm>
            <a:off x="1281188" y="2382253"/>
            <a:ext cx="3298831" cy="1676400"/>
            <a:chOff x="1433588" y="2590799"/>
            <a:chExt cx="3298831" cy="1371601"/>
          </a:xfrm>
        </p:grpSpPr>
        <p:sp>
          <p:nvSpPr>
            <p:cNvPr id="3078" name="Rectangle 9"/>
            <p:cNvSpPr>
              <a:spLocks noChangeArrowheads="1"/>
            </p:cNvSpPr>
            <p:nvPr/>
          </p:nvSpPr>
          <p:spPr bwMode="auto">
            <a:xfrm>
              <a:off x="1433588" y="2590799"/>
              <a:ext cx="3298831" cy="1371601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3083" name="Text Box 15"/>
            <p:cNvSpPr txBox="1">
              <a:spLocks noChangeArrowheads="1"/>
            </p:cNvSpPr>
            <p:nvPr/>
          </p:nvSpPr>
          <p:spPr bwMode="auto">
            <a:xfrm>
              <a:off x="3581400" y="3048000"/>
              <a:ext cx="6858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dirty="0">
                  <a:solidFill>
                    <a:schemeClr val="accent2"/>
                  </a:solidFill>
                </a:rPr>
                <a:t>1</a:t>
              </a:r>
            </a:p>
          </p:txBody>
        </p:sp>
      </p:grpSp>
      <p:grpSp>
        <p:nvGrpSpPr>
          <p:cNvPr id="3" name="Group 16"/>
          <p:cNvGrpSpPr/>
          <p:nvPr/>
        </p:nvGrpSpPr>
        <p:grpSpPr>
          <a:xfrm>
            <a:off x="4580019" y="2382252"/>
            <a:ext cx="3354306" cy="1676400"/>
            <a:chOff x="4572000" y="2590800"/>
            <a:chExt cx="3657600" cy="1676400"/>
          </a:xfrm>
        </p:grpSpPr>
        <p:sp>
          <p:nvSpPr>
            <p:cNvPr id="3079" name="Rectangle 10"/>
            <p:cNvSpPr>
              <a:spLocks noChangeArrowheads="1"/>
            </p:cNvSpPr>
            <p:nvPr/>
          </p:nvSpPr>
          <p:spPr bwMode="auto">
            <a:xfrm>
              <a:off x="4572000" y="2590800"/>
              <a:ext cx="3657600" cy="167640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84" name="Text Box 16"/>
            <p:cNvSpPr txBox="1">
              <a:spLocks noChangeArrowheads="1"/>
            </p:cNvSpPr>
            <p:nvPr/>
          </p:nvSpPr>
          <p:spPr bwMode="auto">
            <a:xfrm>
              <a:off x="7543800" y="3116178"/>
              <a:ext cx="4572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dirty="0">
                  <a:solidFill>
                    <a:schemeClr val="accent2"/>
                  </a:solidFill>
                </a:rPr>
                <a:t>2</a:t>
              </a:r>
            </a:p>
          </p:txBody>
        </p:sp>
      </p:grpSp>
      <p:grpSp>
        <p:nvGrpSpPr>
          <p:cNvPr id="4" name="Group 17"/>
          <p:cNvGrpSpPr/>
          <p:nvPr/>
        </p:nvGrpSpPr>
        <p:grpSpPr>
          <a:xfrm>
            <a:off x="1281188" y="4058653"/>
            <a:ext cx="3138412" cy="1600199"/>
            <a:chOff x="914400" y="4267200"/>
            <a:chExt cx="3657600" cy="1295400"/>
          </a:xfrm>
        </p:grpSpPr>
        <p:sp>
          <p:nvSpPr>
            <p:cNvPr id="3080" name="Rectangle 11"/>
            <p:cNvSpPr>
              <a:spLocks noChangeArrowheads="1"/>
            </p:cNvSpPr>
            <p:nvPr/>
          </p:nvSpPr>
          <p:spPr bwMode="auto">
            <a:xfrm>
              <a:off x="914400" y="4267200"/>
              <a:ext cx="3657600" cy="129540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85" name="Text Box 17"/>
            <p:cNvSpPr txBox="1">
              <a:spLocks noChangeArrowheads="1"/>
            </p:cNvSpPr>
            <p:nvPr/>
          </p:nvSpPr>
          <p:spPr bwMode="auto">
            <a:xfrm>
              <a:off x="1621729" y="4759923"/>
              <a:ext cx="6858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dirty="0">
                  <a:solidFill>
                    <a:schemeClr val="accent2"/>
                  </a:solidFill>
                </a:rPr>
                <a:t>3</a:t>
              </a:r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4419600" y="4058650"/>
            <a:ext cx="3514725" cy="1583266"/>
            <a:chOff x="4572000" y="4267200"/>
            <a:chExt cx="3657600" cy="1295400"/>
          </a:xfrm>
        </p:grpSpPr>
        <p:sp>
          <p:nvSpPr>
            <p:cNvPr id="3081" name="Rectangle 12"/>
            <p:cNvSpPr>
              <a:spLocks noChangeArrowheads="1"/>
            </p:cNvSpPr>
            <p:nvPr/>
          </p:nvSpPr>
          <p:spPr bwMode="auto">
            <a:xfrm>
              <a:off x="4572000" y="4267200"/>
              <a:ext cx="3657600" cy="129540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86" name="Text Box 18"/>
            <p:cNvSpPr txBox="1">
              <a:spLocks noChangeArrowheads="1"/>
            </p:cNvSpPr>
            <p:nvPr/>
          </p:nvSpPr>
          <p:spPr bwMode="auto">
            <a:xfrm>
              <a:off x="6324600" y="4914987"/>
              <a:ext cx="685800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dirty="0">
                  <a:solidFill>
                    <a:schemeClr val="accent2"/>
                  </a:solidFill>
                </a:rPr>
                <a:t>4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1024"/>
          <p:cNvGraphicFramePr>
            <a:graphicFrameLocks noChangeAspect="1"/>
          </p:cNvGraphicFramePr>
          <p:nvPr/>
        </p:nvGraphicFramePr>
        <p:xfrm>
          <a:off x="2286000" y="809625"/>
          <a:ext cx="3952875" cy="1933575"/>
        </p:xfrm>
        <a:graphic>
          <a:graphicData uri="http://schemas.openxmlformats.org/presentationml/2006/ole">
            <p:oleObj spid="_x0000_s162818" name="Bitmap Image" r:id="rId4" imgW="3952381" imgH="1933333" progId="PBrush">
              <p:embed/>
            </p:oleObj>
          </a:graphicData>
        </a:graphic>
      </p:graphicFrame>
      <p:sp>
        <p:nvSpPr>
          <p:cNvPr id="40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667000" y="152400"/>
            <a:ext cx="3276600" cy="5476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u="sng" dirty="0" smtClean="0">
                <a:latin typeface="Arial" charset="0"/>
              </a:rPr>
              <a:t>NUS - Search</a:t>
            </a:r>
          </a:p>
        </p:txBody>
      </p:sp>
      <p:graphicFrame>
        <p:nvGraphicFramePr>
          <p:cNvPr id="136239" name="Group 47"/>
          <p:cNvGraphicFramePr>
            <a:graphicFrameLocks noGrp="1"/>
          </p:cNvGraphicFramePr>
          <p:nvPr/>
        </p:nvGraphicFramePr>
        <p:xfrm>
          <a:off x="457200" y="2855913"/>
          <a:ext cx="8305800" cy="3170555"/>
        </p:xfrm>
        <a:graphic>
          <a:graphicData uri="http://schemas.openxmlformats.org/drawingml/2006/table">
            <a:tbl>
              <a:tblPr/>
              <a:tblGrid>
                <a:gridCol w="1981200"/>
                <a:gridCol w="63246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Quantity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 determine the quantity of numbers in a search.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Consecutive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Retrieved numbers be in sequence.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Resp Org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Pre-populated with the user’s Resp Org Id. (Protected)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Dial#s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Used to enter up to ten specific numbers or wildcards.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NPA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Used to specify the NPA of the DIAL#s being sought.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Start NXX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Used to begin the search at a specific NXX.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Start Line#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Used to begin the search at a specific line number.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Search Button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Initiates search for all of the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Dial#s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entered.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29" name="Text Box 33"/>
          <p:cNvSpPr txBox="1">
            <a:spLocks noChangeArrowheads="1"/>
          </p:cNvSpPr>
          <p:nvPr/>
        </p:nvSpPr>
        <p:spPr bwMode="auto">
          <a:xfrm>
            <a:off x="1828800" y="6096000"/>
            <a:ext cx="6858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0000FF"/>
                </a:solidFill>
                <a:latin typeface="Arial" charset="0"/>
              </a:rPr>
              <a:t>Note:</a:t>
            </a:r>
            <a:r>
              <a:rPr lang="en-US" sz="1600" dirty="0">
                <a:solidFill>
                  <a:srgbClr val="0000FF"/>
                </a:solidFill>
                <a:latin typeface="Arial" charset="0"/>
              </a:rPr>
              <a:t> Data cannot be entered in the DIAL# and NPA field during the same search. No wildcards in the NPA… Start NXX… or Start Line#… fields</a:t>
            </a:r>
          </a:p>
        </p:txBody>
      </p:sp>
      <p:sp>
        <p:nvSpPr>
          <p:cNvPr id="4130" name="Text Box 34"/>
          <p:cNvSpPr txBox="1">
            <a:spLocks noChangeArrowheads="1"/>
          </p:cNvSpPr>
          <p:nvPr/>
        </p:nvSpPr>
        <p:spPr bwMode="auto">
          <a:xfrm>
            <a:off x="5257800" y="129540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2971800" y="914400"/>
            <a:ext cx="5334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24200" y="1371600"/>
            <a:ext cx="16002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819400" y="1905000"/>
            <a:ext cx="5334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14800" y="1905000"/>
            <a:ext cx="5334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562600" y="1905000"/>
            <a:ext cx="5334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38400" y="2362200"/>
            <a:ext cx="5334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57600" y="990600"/>
            <a:ext cx="5334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62600" y="914400"/>
            <a:ext cx="5334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9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50"/>
          <p:cNvGraphicFramePr>
            <a:graphicFrameLocks noChangeAspect="1"/>
          </p:cNvGraphicFramePr>
          <p:nvPr/>
        </p:nvGraphicFramePr>
        <p:xfrm>
          <a:off x="2190750" y="762000"/>
          <a:ext cx="4057650" cy="1943100"/>
        </p:xfrm>
        <a:graphic>
          <a:graphicData uri="http://schemas.openxmlformats.org/presentationml/2006/ole">
            <p:oleObj spid="_x0000_s163842" name="Bitmap Image" r:id="rId4" imgW="4057143" imgH="1943371" progId="PBrush">
              <p:embed/>
            </p:oleObj>
          </a:graphicData>
        </a:graphic>
      </p:graphicFrame>
      <p:sp>
        <p:nvSpPr>
          <p:cNvPr id="512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347528" y="152400"/>
            <a:ext cx="5486400" cy="5334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600" b="1" u="sng" dirty="0" smtClean="0">
                <a:latin typeface="Arial" charset="0"/>
              </a:rPr>
              <a:t>NUS – Search Results</a:t>
            </a:r>
          </a:p>
        </p:txBody>
      </p:sp>
      <p:graphicFrame>
        <p:nvGraphicFramePr>
          <p:cNvPr id="137280" name="Group 64"/>
          <p:cNvGraphicFramePr>
            <a:graphicFrameLocks noGrp="1"/>
          </p:cNvGraphicFramePr>
          <p:nvPr/>
        </p:nvGraphicFramePr>
        <p:xfrm>
          <a:off x="320844" y="2833435"/>
          <a:ext cx="8534400" cy="3326733"/>
        </p:xfrm>
        <a:graphic>
          <a:graphicData uri="http://schemas.openxmlformats.org/drawingml/2006/table">
            <a:tbl>
              <a:tblPr/>
              <a:tblGrid>
                <a:gridCol w="2112588"/>
                <a:gridCol w="6421812"/>
              </a:tblGrid>
              <a:tr h="718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Dial#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Displays the numbers for the search criteria entered in the Search Area.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8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Last Active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 a Reserved or Spare number, this is the last date the number was Under a specific Resp Org ID.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8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Reserve Button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Used with the Contact Person and Number  to Reserve a number.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8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 Status Button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Checks the status of the Reservation process of the Search Results area.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1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Get Info Button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Used to populate the Number Information area. (Q-4)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47" name="Text Box 48"/>
          <p:cNvSpPr txBox="1">
            <a:spLocks noChangeArrowheads="1"/>
          </p:cNvSpPr>
          <p:nvPr/>
        </p:nvSpPr>
        <p:spPr bwMode="auto">
          <a:xfrm>
            <a:off x="5562600" y="1371600"/>
            <a:ext cx="45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2133600" y="2286000"/>
            <a:ext cx="10668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657600" y="2286000"/>
            <a:ext cx="10668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2286000"/>
            <a:ext cx="10668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819400" y="914400"/>
            <a:ext cx="1066800" cy="1295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581400" y="914400"/>
            <a:ext cx="1066800" cy="1295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343400" y="914400"/>
            <a:ext cx="1066800" cy="1295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0"/>
          <p:cNvGraphicFramePr>
            <a:graphicFrameLocks noChangeAspect="1"/>
          </p:cNvGraphicFramePr>
          <p:nvPr/>
        </p:nvGraphicFramePr>
        <p:xfrm>
          <a:off x="2543175" y="762000"/>
          <a:ext cx="4057650" cy="1943100"/>
        </p:xfrm>
        <a:graphic>
          <a:graphicData uri="http://schemas.openxmlformats.org/presentationml/2006/ole">
            <p:oleObj spid="_x0000_s164866" name="Bitmap Image" r:id="rId4" imgW="4057143" imgH="1943371" progId="PBrush">
              <p:embed/>
            </p:oleObj>
          </a:graphicData>
        </a:graphic>
      </p:graphicFrame>
      <p:sp>
        <p:nvSpPr>
          <p:cNvPr id="614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21892" y="104274"/>
            <a:ext cx="7419473" cy="5334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600" b="1" u="sng" dirty="0" smtClean="0">
                <a:latin typeface="Arial" charset="0"/>
              </a:rPr>
              <a:t>NUS – Search Results Status</a:t>
            </a:r>
          </a:p>
        </p:txBody>
      </p:sp>
      <p:graphicFrame>
        <p:nvGraphicFramePr>
          <p:cNvPr id="227384" name="Group 56"/>
          <p:cNvGraphicFramePr>
            <a:graphicFrameLocks noGrp="1"/>
          </p:cNvGraphicFramePr>
          <p:nvPr/>
        </p:nvGraphicFramePr>
        <p:xfrm>
          <a:off x="224590" y="2941320"/>
          <a:ext cx="8678778" cy="3603134"/>
        </p:xfrm>
        <a:graphic>
          <a:graphicData uri="http://schemas.openxmlformats.org/drawingml/2006/table">
            <a:tbl>
              <a:tblPr/>
              <a:tblGrid>
                <a:gridCol w="2113581"/>
                <a:gridCol w="1379405"/>
                <a:gridCol w="5185792"/>
              </a:tblGrid>
              <a:tr h="641835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Status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Q2 – In Quadrant 2 of the NUS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Displays the </a:t>
                      </a:r>
                      <a:r>
                        <a:rPr kumimoji="0" 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Search Results Status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for each number in the adjacent field.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27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Waiting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number is being Reserved.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08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 Hold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different user has the number in Waiting or a pre-reservation state exists on number.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27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 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number is not Spare.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27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number cannot be reserved.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27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NPA-NXX is closed. (800-555)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27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Reserved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number is Reserved.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75" name="Text Box 46"/>
          <p:cNvSpPr txBox="1">
            <a:spLocks noChangeArrowheads="1"/>
          </p:cNvSpPr>
          <p:nvPr/>
        </p:nvSpPr>
        <p:spPr bwMode="auto">
          <a:xfrm>
            <a:off x="6019800" y="1371600"/>
            <a:ext cx="45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10000" y="990600"/>
            <a:ext cx="1066800" cy="1295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86264" y="4038600"/>
            <a:ext cx="1066800" cy="990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354180" y="5025190"/>
            <a:ext cx="1066800" cy="304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370222" y="5422232"/>
            <a:ext cx="1066800" cy="304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370222" y="5771148"/>
            <a:ext cx="1066800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370222" y="6136106"/>
            <a:ext cx="1295400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370222" y="3657600"/>
            <a:ext cx="1066800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7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7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66813" y="152400"/>
            <a:ext cx="7977187" cy="76517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600" b="1" u="sng" smtClean="0">
                <a:latin typeface="Arial" charset="0"/>
              </a:rPr>
              <a:t>NUS – Reservation Information</a:t>
            </a:r>
          </a:p>
        </p:txBody>
      </p:sp>
      <p:graphicFrame>
        <p:nvGraphicFramePr>
          <p:cNvPr id="138289" name="Group 49"/>
          <p:cNvGraphicFramePr>
            <a:graphicFrameLocks noGrp="1"/>
          </p:cNvGraphicFramePr>
          <p:nvPr/>
        </p:nvGraphicFramePr>
        <p:xfrm>
          <a:off x="457200" y="2819400"/>
          <a:ext cx="8153400" cy="3566160"/>
        </p:xfrm>
        <a:graphic>
          <a:graphicData uri="http://schemas.openxmlformats.org/drawingml/2006/table">
            <a:tbl>
              <a:tblPr/>
              <a:tblGrid>
                <a:gridCol w="2057400"/>
                <a:gridCol w="6096000"/>
              </a:tblGrid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Contact Person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Required when the number status is changed to Reserved. Default from the First Tab of ROP screen.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Contact 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Required 10 digit number when the number status is changed to Reserved. Default = First Tab of ROP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Notes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Optional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 to 72 alphanumeric and special characters. From ROP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Search &amp; Reserve Button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Search and reserve a number in fewer steps.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Refresh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Replaces the Contact Person, Number and Notes with the default reservation contact information.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Change Defaults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Displays the ROP/URC screen for your Logon ID, and allows you to change the reservation contact default Info.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6"/>
          <p:cNvGrpSpPr/>
          <p:nvPr/>
        </p:nvGrpSpPr>
        <p:grpSpPr>
          <a:xfrm>
            <a:off x="2057400" y="838200"/>
            <a:ext cx="4724400" cy="1920875"/>
            <a:chOff x="2057400" y="838200"/>
            <a:chExt cx="4724400" cy="1920875"/>
          </a:xfrm>
        </p:grpSpPr>
        <p:graphicFrame>
          <p:nvGraphicFramePr>
            <p:cNvPr id="7170" name="Object 22"/>
            <p:cNvGraphicFramePr>
              <a:graphicFrameLocks noChangeAspect="1"/>
            </p:cNvGraphicFramePr>
            <p:nvPr/>
          </p:nvGraphicFramePr>
          <p:xfrm>
            <a:off x="2057400" y="838200"/>
            <a:ext cx="4724400" cy="1920875"/>
          </p:xfrm>
          <a:graphic>
            <a:graphicData uri="http://schemas.openxmlformats.org/presentationml/2006/ole">
              <p:oleObj spid="_x0000_s165890" name="Bitmap Image" r:id="rId4" imgW="3962953" imgH="1609524" progId="PBrush">
                <p:embed/>
              </p:oleObj>
            </a:graphicData>
          </a:graphic>
        </p:graphicFrame>
        <p:sp>
          <p:nvSpPr>
            <p:cNvPr id="7195" name="Text Box 21"/>
            <p:cNvSpPr txBox="1">
              <a:spLocks noChangeArrowheads="1"/>
            </p:cNvSpPr>
            <p:nvPr/>
          </p:nvSpPr>
          <p:spPr bwMode="auto">
            <a:xfrm>
              <a:off x="2895600" y="1828800"/>
              <a:ext cx="4572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dirty="0">
                  <a:solidFill>
                    <a:schemeClr val="accent2"/>
                  </a:solidFill>
                </a:rPr>
                <a:t>3</a:t>
              </a: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457200" y="2819400"/>
            <a:ext cx="2057400" cy="609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57200" y="3505200"/>
            <a:ext cx="2057400" cy="609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57200" y="4114800"/>
            <a:ext cx="2057400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57200" y="4495800"/>
            <a:ext cx="2057400" cy="609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57200" y="5105400"/>
            <a:ext cx="2057400" cy="609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57200" y="5715000"/>
            <a:ext cx="2057400" cy="685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8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304" name="Group 40"/>
          <p:cNvGraphicFramePr>
            <a:graphicFrameLocks noGrp="1"/>
          </p:cNvGraphicFramePr>
          <p:nvPr/>
        </p:nvGraphicFramePr>
        <p:xfrm>
          <a:off x="457200" y="2895600"/>
          <a:ext cx="8229600" cy="3383280"/>
        </p:xfrm>
        <a:graphic>
          <a:graphicData uri="http://schemas.openxmlformats.org/drawingml/2006/table">
            <a:tbl>
              <a:tblPr/>
              <a:tblGrid>
                <a:gridCol w="2876550"/>
                <a:gridCol w="535305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Control Resp Org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 alpha and numeric characters. (protected)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 (Number Administration) Status.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Eff. Date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Protected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This field shows the date on which the numbers were given their current status.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Reserved Until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 the status is Reserved, this field shows the day the number will be returned to Spare status.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Disconnect Until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end-intercept date for the number. (Protected)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Last Active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- Protected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 a Reserved or Spare number, this is the last date the number was Active.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Update button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Used to save any changes made to Q4 the NUS.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21" name="Rectangle 29"/>
          <p:cNvSpPr>
            <a:spLocks noGrp="1" noChangeArrowheads="1"/>
          </p:cNvSpPr>
          <p:nvPr>
            <p:ph type="title" idx="4294967295"/>
          </p:nvPr>
        </p:nvSpPr>
        <p:spPr>
          <a:xfrm>
            <a:off x="1271588" y="109871"/>
            <a:ext cx="6348412" cy="68421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600" b="1" u="sng" dirty="0" smtClean="0">
                <a:latin typeface="Arial" charset="0"/>
              </a:rPr>
              <a:t>NUS – Number Information</a:t>
            </a:r>
          </a:p>
        </p:txBody>
      </p:sp>
      <p:grpSp>
        <p:nvGrpSpPr>
          <p:cNvPr id="2" name="Group 6"/>
          <p:cNvGrpSpPr/>
          <p:nvPr/>
        </p:nvGrpSpPr>
        <p:grpSpPr>
          <a:xfrm>
            <a:off x="2057400" y="762000"/>
            <a:ext cx="4995863" cy="1998663"/>
            <a:chOff x="2057400" y="762000"/>
            <a:chExt cx="4995863" cy="1998663"/>
          </a:xfrm>
        </p:grpSpPr>
        <p:graphicFrame>
          <p:nvGraphicFramePr>
            <p:cNvPr id="8194" name="Object 31"/>
            <p:cNvGraphicFramePr>
              <a:graphicFrameLocks noChangeAspect="1"/>
            </p:cNvGraphicFramePr>
            <p:nvPr/>
          </p:nvGraphicFramePr>
          <p:xfrm>
            <a:off x="2057400" y="762000"/>
            <a:ext cx="4995863" cy="1998663"/>
          </p:xfrm>
          <a:graphic>
            <a:graphicData uri="http://schemas.openxmlformats.org/presentationml/2006/ole">
              <p:oleObj spid="_x0000_s166914" name="Bitmap Image" r:id="rId4" imgW="4048690" imgH="1619476" progId="PBrush">
                <p:embed/>
              </p:oleObj>
            </a:graphicData>
          </a:graphic>
        </p:graphicFrame>
        <p:sp>
          <p:nvSpPr>
            <p:cNvPr id="8222" name="Text Box 30"/>
            <p:cNvSpPr txBox="1">
              <a:spLocks noChangeArrowheads="1"/>
            </p:cNvSpPr>
            <p:nvPr/>
          </p:nvSpPr>
          <p:spPr bwMode="auto">
            <a:xfrm>
              <a:off x="4191000" y="2057400"/>
              <a:ext cx="4572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dirty="0">
                  <a:solidFill>
                    <a:schemeClr val="accent2"/>
                  </a:solidFill>
                </a:rPr>
                <a:t>4</a:t>
              </a: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457200" y="2819400"/>
            <a:ext cx="2590800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57200" y="3276600"/>
            <a:ext cx="2438400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57200" y="3657600"/>
            <a:ext cx="2057400" cy="609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57200" y="4267200"/>
            <a:ext cx="2057400" cy="609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57200" y="4876800"/>
            <a:ext cx="2362200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57200" y="5334000"/>
            <a:ext cx="2590800" cy="609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57200" y="5943600"/>
            <a:ext cx="2057400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9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9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5|1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15287FF5AFA143AE89E51A0CD59BB9" ma:contentTypeVersion="0" ma:contentTypeDescription="Create a new document." ma:contentTypeScope="" ma:versionID="bdd438c67d125ac81bad74c94fd3b268">
  <xsd:schema xmlns:xsd="http://www.w3.org/2001/XMLSchema" xmlns:p="http://schemas.microsoft.com/office/2006/metadata/properties" targetNamespace="http://schemas.microsoft.com/office/2006/metadata/properties" ma:root="true" ma:fieldsID="a19fca573a351b578e188d6e2de3190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28C4E144-2CC4-49DD-811F-BC091D75AC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BA861B7-D47D-4FFB-B1EA-B834E5BCF0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7F0E84-0F2A-4EED-BACF-A87409877007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</TotalTime>
  <Words>4303</Words>
  <Application>Microsoft Office PowerPoint</Application>
  <PresentationFormat>On-screen Show (4:3)</PresentationFormat>
  <Paragraphs>468</Paragraphs>
  <Slides>24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Bitmap Image</vt:lpstr>
      <vt:lpstr>Number Administration</vt:lpstr>
      <vt:lpstr>NA - Number Administration Statuses</vt:lpstr>
      <vt:lpstr>Disconnect vs. Transitional</vt:lpstr>
      <vt:lpstr>Number Search and Reservation (NUS)</vt:lpstr>
      <vt:lpstr>NUS - Search</vt:lpstr>
      <vt:lpstr>NUS – Search Results</vt:lpstr>
      <vt:lpstr>NUS – Search Results Status</vt:lpstr>
      <vt:lpstr>NUS – Reservation Information</vt:lpstr>
      <vt:lpstr>NUS – Number Information</vt:lpstr>
      <vt:lpstr>Types of Number Searches</vt:lpstr>
      <vt:lpstr>Search for Any Spare Number</vt:lpstr>
      <vt:lpstr>Search using Wildcards</vt:lpstr>
      <vt:lpstr>Specific NXX Search</vt:lpstr>
      <vt:lpstr>Search for Consecutive Spare Numbers</vt:lpstr>
      <vt:lpstr>Reserving a Spare Number</vt:lpstr>
      <vt:lpstr>One-Step Search and Reserve</vt:lpstr>
      <vt:lpstr>“Get Info” on a Dial Number</vt:lpstr>
      <vt:lpstr>Return Dial Number to Spare</vt:lpstr>
      <vt:lpstr>Allowable NPA for Dial# (AND)</vt:lpstr>
      <vt:lpstr>Reserved Number List (RNL)</vt:lpstr>
      <vt:lpstr>RNL “Retrieve” on a  Reserved Number</vt:lpstr>
      <vt:lpstr>(REL) Reservation LimitS</vt:lpstr>
      <vt:lpstr>(REL) Remaining Reservation Limit</vt:lpstr>
      <vt:lpstr>NUS Review</vt:lpstr>
    </vt:vector>
  </TitlesOfParts>
  <Company>FingerPaint Marketing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Lauren Kuester</dc:creator>
  <cp:lastModifiedBy>harmonsm</cp:lastModifiedBy>
  <cp:revision>74</cp:revision>
  <dcterms:created xsi:type="dcterms:W3CDTF">2011-03-21T17:54:20Z</dcterms:created>
  <dcterms:modified xsi:type="dcterms:W3CDTF">2011-11-28T14:20:01Z</dcterms:modified>
</cp:coreProperties>
</file>