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64"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Lst>
  <p:sldSz cx="9144000" cy="6858000" type="screen4x3"/>
  <p:notesSz cx="6934200" cy="9220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D4"/>
    <a:srgbClr val="820024"/>
    <a:srgbClr val="922241"/>
    <a:srgbClr val="9E6C78"/>
    <a:srgbClr val="FFFFFF"/>
    <a:srgbClr val="F7F2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677" autoAdjust="0"/>
  </p:normalViewPr>
  <p:slideViewPr>
    <p:cSldViewPr snapToGrid="0" snapToObjects="1">
      <p:cViewPr varScale="1">
        <p:scale>
          <a:sx n="53" d="100"/>
          <a:sy n="53" d="100"/>
        </p:scale>
        <p:origin x="-786" y="-84"/>
      </p:cViewPr>
      <p:guideLst>
        <p:guide orient="horz" pos="3962"/>
        <p:guide pos="2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73" tIns="45287" rIns="90573" bIns="45287"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27776" y="0"/>
            <a:ext cx="3004820" cy="461010"/>
          </a:xfrm>
          <a:prstGeom prst="rect">
            <a:avLst/>
          </a:prstGeom>
        </p:spPr>
        <p:txBody>
          <a:bodyPr vert="horz" wrap="square" lIns="90573" tIns="45287" rIns="90573" bIns="45287" numCol="1" anchor="t" anchorCtr="0" compatLnSpc="1">
            <a:prstTxWarp prst="textNoShape">
              <a:avLst/>
            </a:prstTxWarp>
          </a:bodyPr>
          <a:lstStyle>
            <a:lvl1pPr algn="r">
              <a:defRPr sz="1200">
                <a:latin typeface="Calibri" charset="0"/>
              </a:defRPr>
            </a:lvl1pPr>
          </a:lstStyle>
          <a:p>
            <a:fld id="{E3489041-FBE4-49EA-B71D-FE8C7BD0CFFD}" type="datetime1">
              <a:rPr lang="en-US"/>
              <a:pPr/>
              <a:t>12/20/2011</a:t>
            </a:fld>
            <a:endParaRPr lang="en-US" dirty="0"/>
          </a:p>
        </p:txBody>
      </p:sp>
      <p:sp>
        <p:nvSpPr>
          <p:cNvPr id="4" name="Footer Placeholder 3"/>
          <p:cNvSpPr>
            <a:spLocks noGrp="1"/>
          </p:cNvSpPr>
          <p:nvPr>
            <p:ph type="ftr" sz="quarter" idx="2"/>
          </p:nvPr>
        </p:nvSpPr>
        <p:spPr>
          <a:xfrm>
            <a:off x="0" y="8757591"/>
            <a:ext cx="3004820" cy="461010"/>
          </a:xfrm>
          <a:prstGeom prst="rect">
            <a:avLst/>
          </a:prstGeom>
        </p:spPr>
        <p:txBody>
          <a:bodyPr vert="horz" lIns="90573" tIns="45287" rIns="90573" bIns="45287"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27776" y="8757591"/>
            <a:ext cx="3004820" cy="461010"/>
          </a:xfrm>
          <a:prstGeom prst="rect">
            <a:avLst/>
          </a:prstGeom>
        </p:spPr>
        <p:txBody>
          <a:bodyPr vert="horz" wrap="square" lIns="90573" tIns="45287" rIns="90573" bIns="45287" numCol="1" anchor="b" anchorCtr="0" compatLnSpc="1">
            <a:prstTxWarp prst="textNoShape">
              <a:avLst/>
            </a:prstTxWarp>
          </a:bodyPr>
          <a:lstStyle>
            <a:lvl1pPr algn="r">
              <a:defRPr sz="1200">
                <a:latin typeface="Calibri" charset="0"/>
              </a:defRPr>
            </a:lvl1pPr>
          </a:lstStyle>
          <a:p>
            <a:fld id="{153FF98A-CC65-4893-8E34-CF733B53E246}" type="slidenum">
              <a:rPr lang="en-US"/>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73" tIns="45287" rIns="90573" bIns="45287"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27776" y="0"/>
            <a:ext cx="3004820" cy="461010"/>
          </a:xfrm>
          <a:prstGeom prst="rect">
            <a:avLst/>
          </a:prstGeom>
        </p:spPr>
        <p:txBody>
          <a:bodyPr vert="horz" wrap="square" lIns="90573" tIns="45287" rIns="90573" bIns="45287" numCol="1" anchor="t" anchorCtr="0" compatLnSpc="1">
            <a:prstTxWarp prst="textNoShape">
              <a:avLst/>
            </a:prstTxWarp>
          </a:bodyPr>
          <a:lstStyle>
            <a:lvl1pPr algn="r">
              <a:defRPr sz="1200">
                <a:latin typeface="Calibri" charset="0"/>
              </a:defRPr>
            </a:lvl1pPr>
          </a:lstStyle>
          <a:p>
            <a:fld id="{5E267C50-898E-49DD-A9DE-8F709AF21DA4}" type="datetime1">
              <a:rPr lang="en-US"/>
              <a:pPr/>
              <a:t>12/20/2011</a:t>
            </a:fld>
            <a:endParaRPr lang="en-US" dirty="0"/>
          </a:p>
        </p:txBody>
      </p:sp>
      <p:sp>
        <p:nvSpPr>
          <p:cNvPr id="4" name="Slide Image Placeholder 3"/>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0573" tIns="45287" rIns="90573" bIns="45287" rtlCol="0" anchor="ctr"/>
          <a:lstStyle/>
          <a:p>
            <a:pPr lvl="0"/>
            <a:endParaRPr lang="en-US" noProof="0" dirty="0" smtClean="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0573" tIns="45287" rIns="90573" bIns="4528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57591"/>
            <a:ext cx="3004820" cy="461010"/>
          </a:xfrm>
          <a:prstGeom prst="rect">
            <a:avLst/>
          </a:prstGeom>
        </p:spPr>
        <p:txBody>
          <a:bodyPr vert="horz" lIns="90573" tIns="45287" rIns="90573" bIns="45287"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27776" y="8757591"/>
            <a:ext cx="3004820" cy="461010"/>
          </a:xfrm>
          <a:prstGeom prst="rect">
            <a:avLst/>
          </a:prstGeom>
        </p:spPr>
        <p:txBody>
          <a:bodyPr vert="horz" wrap="square" lIns="90573" tIns="45287" rIns="90573" bIns="45287" numCol="1" anchor="b" anchorCtr="0" compatLnSpc="1">
            <a:prstTxWarp prst="textNoShape">
              <a:avLst/>
            </a:prstTxWarp>
          </a:bodyPr>
          <a:lstStyle>
            <a:lvl1pPr algn="r">
              <a:defRPr sz="1200">
                <a:latin typeface="Calibri" charset="0"/>
              </a:defRPr>
            </a:lvl1pPr>
          </a:lstStyle>
          <a:p>
            <a:fld id="{EEB5E6C3-62F3-4B83-B2DF-2DBE036C9E4A}"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22097"/>
            <a:fld id="{F6DBE354-3E2F-4F7D-AF59-197EC80E4766}" type="slidenum">
              <a:rPr lang="en-US" smtClean="0"/>
              <a:pPr defTabSz="922097"/>
              <a:t>1</a:t>
            </a:fld>
            <a:endParaRPr lang="en-US"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defTabSz="922929">
              <a:defRPr/>
            </a:pPr>
            <a:r>
              <a:rPr lang="en-US" dirty="0" smtClean="0"/>
              <a:t>Once a Toll Free number has been reserved, a CAD has to be built to activate the number.   This module covers the following:  </a:t>
            </a:r>
          </a:p>
          <a:p>
            <a:pPr defTabSz="922929">
              <a:defRPr/>
            </a:pPr>
            <a:r>
              <a:rPr lang="en-US" dirty="0" smtClean="0"/>
              <a:t>(Click)   Basic Customer Record, </a:t>
            </a:r>
          </a:p>
          <a:p>
            <a:pPr defTabSz="922929">
              <a:defRPr/>
            </a:pPr>
            <a:r>
              <a:rPr lang="en-US" dirty="0" smtClean="0"/>
              <a:t>(Click) the 10 Customer Record Statuses, </a:t>
            </a:r>
          </a:p>
          <a:p>
            <a:pPr defTabSz="922929">
              <a:defRPr/>
            </a:pPr>
            <a:r>
              <a:rPr lang="en-US" dirty="0" smtClean="0"/>
              <a:t>(Click) How to Copy and Transfer a CR, </a:t>
            </a:r>
          </a:p>
          <a:p>
            <a:pPr defTabSz="922929">
              <a:defRPr/>
            </a:pPr>
            <a:r>
              <a:rPr lang="en-US" dirty="0" smtClean="0"/>
              <a:t>(Click) and several other tasks.</a:t>
            </a:r>
          </a:p>
          <a:p>
            <a:pPr eaLnBrk="1" hangingPunct="1"/>
            <a:r>
              <a:rPr lang="en-US" dirty="0" smtClean="0"/>
              <a:t>(Click)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22097"/>
            <a:fld id="{4E7746E9-7480-4141-8B5B-FB476CF927B0}" type="slidenum">
              <a:rPr lang="en-US" smtClean="0"/>
              <a:pPr defTabSz="922097"/>
              <a:t>10</a:t>
            </a:fld>
            <a:endParaRPr lang="en-US"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smtClean="0"/>
              <a:t>Thirteen Action buttons at the bottom of the CAD screen perform the following functions:</a:t>
            </a:r>
          </a:p>
          <a:p>
            <a:pPr lvl="0"/>
            <a:r>
              <a:rPr lang="en-US" dirty="0" smtClean="0"/>
              <a:t>(Click) Retrieve – Displays and refreshes the screen information.  Pressing keyboard “Enter” on most screens does the same thing.</a:t>
            </a:r>
          </a:p>
          <a:p>
            <a:pPr lvl="0"/>
            <a:r>
              <a:rPr lang="en-US" dirty="0" smtClean="0"/>
              <a:t>(Click) Copy – Brings up the Copy window allowing a copy of the CR.</a:t>
            </a:r>
          </a:p>
          <a:p>
            <a:pPr lvl="0"/>
            <a:r>
              <a:rPr lang="en-US" dirty="0" smtClean="0"/>
              <a:t>(Click) Transfer – Brings up the Transfer window allowing a transfer (rescheduling) of a CR.</a:t>
            </a:r>
          </a:p>
          <a:p>
            <a:pPr lvl="0"/>
            <a:r>
              <a:rPr lang="en-US" dirty="0" smtClean="0"/>
              <a:t>(Click) Delete – Deletes the entire customer record (CAD, CPR and LAD)</a:t>
            </a:r>
          </a:p>
          <a:p>
            <a:pPr lvl="0"/>
            <a:r>
              <a:rPr lang="en-US" dirty="0" smtClean="0"/>
              <a:t>(Click) CPR – Takes the user to the CPR for this TOLL FREE number.</a:t>
            </a:r>
          </a:p>
          <a:p>
            <a:pPr lvl="0"/>
            <a:r>
              <a:rPr lang="en-US" dirty="0" smtClean="0"/>
              <a:t>(Click) LAD – Takes the user to the LAD for this Toll Free number.</a:t>
            </a:r>
          </a:p>
          <a:p>
            <a:pPr lvl="0"/>
            <a:r>
              <a:rPr lang="en-US" dirty="0" smtClean="0"/>
              <a:t>(Click) REC – Takes the user to the REC (Record Selection) Screen</a:t>
            </a:r>
          </a:p>
          <a:p>
            <a:pPr lvl="0"/>
            <a:r>
              <a:rPr lang="en-US" dirty="0" smtClean="0"/>
              <a:t>(Click) Revert – Takes the user back to the last saved version of the record.</a:t>
            </a:r>
          </a:p>
          <a:p>
            <a:pPr lvl="0"/>
            <a:r>
              <a:rPr lang="en-US" dirty="0" smtClean="0"/>
              <a:t>(Click) Clear – Clears all fields of the CAD</a:t>
            </a:r>
          </a:p>
          <a:p>
            <a:pPr lvl="0"/>
            <a:r>
              <a:rPr lang="en-US" dirty="0" smtClean="0"/>
              <a:t>(Click) Close – Closes the CAD window.</a:t>
            </a:r>
          </a:p>
          <a:p>
            <a:pPr lvl="0"/>
            <a:r>
              <a:rPr lang="en-US" dirty="0" smtClean="0"/>
              <a:t>(Click) </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22097"/>
            <a:fld id="{DA1ED7E4-C01D-483A-BEB2-ED8D854A4D78}" type="slidenum">
              <a:rPr lang="en-US" smtClean="0"/>
              <a:pPr defTabSz="922097"/>
              <a:t>11</a:t>
            </a:fld>
            <a:endParaRPr lang="en-US" dirty="0" smtClean="0"/>
          </a:p>
        </p:txBody>
      </p:sp>
      <p:sp>
        <p:nvSpPr>
          <p:cNvPr id="66563" name="Rectangle 3074"/>
          <p:cNvSpPr>
            <a:spLocks noGrp="1" noRot="1" noChangeAspect="1" noChangeArrowheads="1" noTextEdit="1"/>
          </p:cNvSpPr>
          <p:nvPr>
            <p:ph type="sldImg"/>
          </p:nvPr>
        </p:nvSpPr>
        <p:spPr>
          <a:ln/>
        </p:spPr>
      </p:sp>
      <p:sp>
        <p:nvSpPr>
          <p:cNvPr id="66564" name="Rectangle 3075"/>
          <p:cNvSpPr>
            <a:spLocks noGrp="1" noChangeArrowheads="1"/>
          </p:cNvSpPr>
          <p:nvPr>
            <p:ph type="body" idx="1"/>
          </p:nvPr>
        </p:nvSpPr>
        <p:spPr>
          <a:noFill/>
          <a:ln/>
        </p:spPr>
        <p:txBody>
          <a:bodyPr/>
          <a:lstStyle/>
          <a:p>
            <a:r>
              <a:rPr lang="en-US" dirty="0" smtClean="0"/>
              <a:t>Three buttons that were not included in the previous slide are the 3 ways to Save your information.</a:t>
            </a:r>
          </a:p>
          <a:p>
            <a:r>
              <a:rPr lang="en-US" dirty="0" smtClean="0"/>
              <a:t>(Click) Update, Save, Partial Save…</a:t>
            </a:r>
          </a:p>
          <a:p>
            <a:pPr lvl="0"/>
            <a:r>
              <a:rPr lang="en-US" dirty="0" smtClean="0"/>
              <a:t>(Click) Partial Save – Use this button when you want to save what you have typed even though you don’t have all the Required fields filled out. Results in a Saved status for all parts of a CR.</a:t>
            </a:r>
          </a:p>
          <a:p>
            <a:pPr lvl="0"/>
            <a:r>
              <a:rPr lang="en-US" dirty="0" smtClean="0"/>
              <a:t>(Click) Save – Allowed only after all the Required fields are filled out.  Saves all parts of the CAD. Minor validation of field entries.  </a:t>
            </a:r>
          </a:p>
          <a:p>
            <a:pPr lvl="0"/>
            <a:r>
              <a:rPr lang="en-US" dirty="0" smtClean="0"/>
              <a:t>(Click)  If Transaction Failed message is returned the save did not happen. Look in the message field of all parts of the CAD to see which screen has the error. Looking for “Transaction Completed” message.</a:t>
            </a:r>
          </a:p>
          <a:p>
            <a:pPr lvl="0"/>
            <a:r>
              <a:rPr lang="en-US" dirty="0" smtClean="0"/>
              <a:t>(Click) Update – Used when your customer record is complete and you want to check all field entries with the tables of SMS/800.  Successful update results in a status of “Pending”.  If errors are found the status will display “Invalid”.</a:t>
            </a:r>
          </a:p>
          <a:p>
            <a:pPr lvl="0"/>
            <a:r>
              <a:rPr lang="en-US" dirty="0" smtClean="0"/>
              <a:t>(Click) </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defTabSz="922097"/>
            <a:fld id="{BE1CB1B8-F0C6-4C5E-B70A-1694C2012730}" type="slidenum">
              <a:rPr lang="en-US" smtClean="0"/>
              <a:pPr defTabSz="922097"/>
              <a:t>12</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defTabSz="922929">
              <a:defRPr/>
            </a:pPr>
            <a:r>
              <a:rPr lang="en-US" dirty="0" smtClean="0"/>
              <a:t> (Click) </a:t>
            </a:r>
          </a:p>
          <a:p>
            <a:pPr defTabSz="922929">
              <a:defRPr/>
            </a:pPr>
            <a:r>
              <a:rPr lang="en-US" dirty="0" smtClean="0"/>
              <a:t>If you get a “Transaction Failed” message in the message field, the Save, Partial Save, Update did not happen.  </a:t>
            </a:r>
          </a:p>
          <a:p>
            <a:pPr defTabSz="922929">
              <a:defRPr/>
            </a:pPr>
            <a:r>
              <a:rPr lang="en-US" dirty="0" smtClean="0"/>
              <a:t>(Click) (Click)   Check the message field of CAD, CPR and LAD to see the reason.  If you use the CAD,CPR and LAD buttons you will need to select the Save, Partial Save or Update button again to see the message. The reason(error) only appears on the screen with the error.</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22097"/>
            <a:fld id="{25F9535F-1923-447C-8A7C-CA2ECE365DDE}" type="slidenum">
              <a:rPr lang="en-US" smtClean="0"/>
              <a:pPr defTabSz="922097"/>
              <a:t>13</a:t>
            </a:fld>
            <a:endParaRPr lang="en-US" dirty="0" smtClean="0"/>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r>
              <a:rPr lang="en-US" dirty="0" smtClean="0"/>
              <a:t>After an Update you may see warnings in the message box. </a:t>
            </a:r>
          </a:p>
          <a:p>
            <a:r>
              <a:rPr lang="en-US" dirty="0" smtClean="0"/>
              <a:t>(Click) When a message begins with “warning” it is not an error that will cause the record to go invalid.  Three common warning messages in </a:t>
            </a:r>
            <a:r>
              <a:rPr lang="en-US" u="sng" dirty="0" smtClean="0"/>
              <a:t>Tutorial</a:t>
            </a:r>
            <a:r>
              <a:rPr lang="en-US" dirty="0" smtClean="0"/>
              <a:t> that will not cause INVALID are:</a:t>
            </a:r>
          </a:p>
          <a:p>
            <a:r>
              <a:rPr lang="en-US" dirty="0" smtClean="0"/>
              <a:t>(Click)</a:t>
            </a:r>
          </a:p>
          <a:p>
            <a:pPr lvl="0"/>
            <a:r>
              <a:rPr lang="en-US" dirty="0" smtClean="0"/>
              <a:t>1. NPA split in your area coming soon… (Just a notification that an NPA you have listed in your record is scheduled to be changed in the near future) </a:t>
            </a:r>
          </a:p>
          <a:p>
            <a:pPr lvl="0"/>
            <a:r>
              <a:rPr lang="en-US" dirty="0" smtClean="0"/>
              <a:t>2. RAO coded does not belong… (Since RAO codes are not sent to any database and do not identify relevant information I have you enter 000 causing this warning.</a:t>
            </a:r>
          </a:p>
          <a:p>
            <a:pPr lvl="0"/>
            <a:r>
              <a:rPr lang="en-US" dirty="0" smtClean="0"/>
              <a:t>3. CIC 0110 is not used…Like an advertisement for the LEC. “Use your LEC to carry this traffic.”</a:t>
            </a:r>
          </a:p>
          <a:p>
            <a:pPr lvl="0"/>
            <a:r>
              <a:rPr lang="en-US" dirty="0" smtClean="0"/>
              <a:t>(Click) </a:t>
            </a:r>
          </a:p>
          <a:p>
            <a:pPr defTabSz="922929">
              <a:defRPr/>
            </a:pPr>
            <a:r>
              <a:rPr lang="en-US" b="0" dirty="0" smtClean="0">
                <a:solidFill>
                  <a:srgbClr val="FF0066"/>
                </a:solidFill>
                <a:latin typeface="Arial" pitchFamily="34" charset="0"/>
                <a:cs typeface="Arial" pitchFamily="34" charset="0"/>
              </a:rPr>
              <a:t>Errors – Cause CR status of Invalid. Warnings – Will not cause Invalid CR (Just ignore these messages while working in Tutorial)</a:t>
            </a:r>
            <a:endParaRPr lang="en-US" b="0" dirty="0" smtClean="0">
              <a:solidFill>
                <a:srgbClr val="FF0066"/>
              </a:solidFill>
            </a:endParaRPr>
          </a:p>
          <a:p>
            <a:pPr defTabSz="922929">
              <a:defRPr/>
            </a:pPr>
            <a:r>
              <a:rPr lang="en-US" dirty="0" smtClean="0"/>
              <a:t>(Click) </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22097"/>
            <a:fld id="{06F31E55-DA96-4AD8-84AB-25EAD0F8221D}" type="slidenum">
              <a:rPr lang="en-US" smtClean="0"/>
              <a:pPr defTabSz="922097"/>
              <a:t>14</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normAutofit fontScale="92500"/>
          </a:bodyPr>
          <a:lstStyle/>
          <a:p>
            <a:r>
              <a:rPr lang="en-US" dirty="0" smtClean="0"/>
              <a:t>Customer Record Statuses – There are 10 CR statuses that are found in the top center “</a:t>
            </a:r>
            <a:r>
              <a:rPr lang="en-US" dirty="0" err="1" smtClean="0"/>
              <a:t>EffDateTimeStatus</a:t>
            </a:r>
            <a:r>
              <a:rPr lang="en-US" dirty="0" smtClean="0"/>
              <a:t>” field of a Customer Record CAD, CPR or LAD.  </a:t>
            </a:r>
          </a:p>
          <a:p>
            <a:pPr lvl="0"/>
            <a:r>
              <a:rPr lang="en-US" dirty="0" smtClean="0"/>
              <a:t>(Click)  1.Saved – A customer record where either a “Save or Partial Save” has been performed.  </a:t>
            </a:r>
          </a:p>
          <a:p>
            <a:pPr lvl="0"/>
            <a:r>
              <a:rPr lang="en-US" dirty="0" smtClean="0"/>
              <a:t>(Click) 2.Pending – A CR where Update has been performed and no errors are found.  A Pending record is ready to be sent to the SCP.</a:t>
            </a:r>
          </a:p>
          <a:p>
            <a:pPr lvl="0"/>
            <a:r>
              <a:rPr lang="en-US" dirty="0" smtClean="0"/>
              <a:t>(Click) 3.Sending – A CR that has reached its EFF date and time and is sent to the SCPs. CR must be in a Pending Status right at the </a:t>
            </a:r>
            <a:r>
              <a:rPr lang="en-US" dirty="0" err="1" smtClean="0"/>
              <a:t>Eff</a:t>
            </a:r>
            <a:r>
              <a:rPr lang="en-US" dirty="0" smtClean="0"/>
              <a:t> date and time moment.  At least one SCP has accepted the CR and at least one has not loaded it yet.</a:t>
            </a:r>
          </a:p>
          <a:p>
            <a:pPr lvl="0"/>
            <a:r>
              <a:rPr lang="en-US" dirty="0" smtClean="0"/>
              <a:t>(Click) 4.Active – A CR that is loaded at all the SCPs in its area of service.</a:t>
            </a:r>
          </a:p>
          <a:p>
            <a:pPr lvl="0"/>
            <a:r>
              <a:rPr lang="en-US" dirty="0" smtClean="0"/>
              <a:t>(Click) 5.Old – A former Disco, Sending or Active CR that has been replaced by a new CR.</a:t>
            </a:r>
          </a:p>
          <a:p>
            <a:pPr lvl="0"/>
            <a:r>
              <a:rPr lang="en-US" dirty="0" smtClean="0"/>
              <a:t>(Click) 6.Invalid -  If errors are found in a CR after an Update the status changes to Invalid.</a:t>
            </a:r>
          </a:p>
          <a:p>
            <a:pPr lvl="0"/>
            <a:r>
              <a:rPr lang="en-US" dirty="0" smtClean="0"/>
              <a:t>(Click) 7.Disconnect – A CR that has normal service discontinued.</a:t>
            </a:r>
          </a:p>
          <a:p>
            <a:pPr lvl="0"/>
            <a:r>
              <a:rPr lang="en-US" dirty="0" smtClean="0"/>
              <a:t>(Click) 8.Must Check – A CR needing to be checked and Updated for various reasons.</a:t>
            </a:r>
          </a:p>
          <a:p>
            <a:pPr lvl="0"/>
            <a:r>
              <a:rPr lang="en-US" dirty="0" smtClean="0"/>
              <a:t>(Click) 9.Failed – When the </a:t>
            </a:r>
            <a:r>
              <a:rPr lang="en-US" dirty="0" err="1" smtClean="0"/>
              <a:t>Eff</a:t>
            </a:r>
            <a:r>
              <a:rPr lang="en-US" dirty="0" smtClean="0"/>
              <a:t> Date/time is reached and the Status does not say PENDING. Or when all the SCPs reject a CR. (happens when a CR is too large)</a:t>
            </a:r>
          </a:p>
          <a:p>
            <a:pPr lvl="0"/>
            <a:r>
              <a:rPr lang="en-US" dirty="0" smtClean="0"/>
              <a:t>(Click) 10.Hold – When the Hold DD field has a Y (yes) selected.  When the </a:t>
            </a:r>
            <a:r>
              <a:rPr lang="en-US" dirty="0" err="1" smtClean="0"/>
              <a:t>eff</a:t>
            </a:r>
            <a:r>
              <a:rPr lang="en-US" dirty="0" smtClean="0"/>
              <a:t> date/time is reached it is not sent to the SCP.</a:t>
            </a:r>
          </a:p>
          <a:p>
            <a:pPr lvl="0"/>
            <a:r>
              <a:rPr lang="en-US" dirty="0" smtClean="0"/>
              <a:t>(Click) </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22097"/>
            <a:fld id="{52A77D24-5840-49DC-8932-2C7917E86B34}" type="slidenum">
              <a:rPr lang="en-US" smtClean="0"/>
              <a:pPr defTabSz="922097"/>
              <a:t>15</a:t>
            </a:fld>
            <a:endParaRPr 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922929">
              <a:defRPr/>
            </a:pPr>
            <a:r>
              <a:rPr lang="en-US" dirty="0" smtClean="0"/>
              <a:t>Data Base Partitions… </a:t>
            </a:r>
          </a:p>
          <a:p>
            <a:pPr defTabSz="922929">
              <a:defRPr/>
            </a:pPr>
            <a:r>
              <a:rPr lang="en-US" dirty="0" smtClean="0"/>
              <a:t>(Click)  The SMS/800 Database is divided up into many Partitions.  </a:t>
            </a:r>
          </a:p>
          <a:p>
            <a:pPr defTabSz="922929">
              <a:defRPr/>
            </a:pPr>
            <a:r>
              <a:rPr lang="en-US" dirty="0" smtClean="0"/>
              <a:t>(Click) Each </a:t>
            </a:r>
            <a:r>
              <a:rPr lang="en-US" dirty="0" err="1" smtClean="0"/>
              <a:t>Partiton</a:t>
            </a:r>
            <a:r>
              <a:rPr lang="en-US" dirty="0" smtClean="0"/>
              <a:t> has its own unique interaction with the other partitions. </a:t>
            </a:r>
          </a:p>
          <a:p>
            <a:pPr defTabSz="922929">
              <a:defRPr/>
            </a:pPr>
            <a:r>
              <a:rPr lang="en-US" dirty="0" smtClean="0"/>
              <a:t>(Click) (I.e. CR Statuses overlap the NA Statuses)</a:t>
            </a:r>
          </a:p>
          <a:p>
            <a:pPr defTabSz="922929">
              <a:defRPr/>
            </a:pPr>
            <a:r>
              <a:rPr lang="en-US" dirty="0" smtClean="0"/>
              <a:t>(Click) (Click) </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22097"/>
            <a:fld id="{B635686F-6048-436D-8451-CC393B2A3594}" type="slidenum">
              <a:rPr lang="en-US" smtClean="0"/>
              <a:pPr defTabSz="922097"/>
              <a:t>16</a:t>
            </a:fld>
            <a:endParaRPr lang="en-US" dirty="0" smtClean="0"/>
          </a:p>
        </p:txBody>
      </p:sp>
      <p:sp>
        <p:nvSpPr>
          <p:cNvPr id="71683" name="Rectangle 1026"/>
          <p:cNvSpPr>
            <a:spLocks noGrp="1" noRot="1" noChangeAspect="1" noChangeArrowheads="1" noTextEdit="1"/>
          </p:cNvSpPr>
          <p:nvPr>
            <p:ph type="sldImg"/>
          </p:nvPr>
        </p:nvSpPr>
        <p:spPr>
          <a:ln/>
        </p:spPr>
      </p:sp>
      <p:sp>
        <p:nvSpPr>
          <p:cNvPr id="71684" name="Rectangle 1027"/>
          <p:cNvSpPr>
            <a:spLocks noGrp="1" noChangeArrowheads="1"/>
          </p:cNvSpPr>
          <p:nvPr>
            <p:ph type="body" idx="1"/>
          </p:nvPr>
        </p:nvSpPr>
        <p:spPr>
          <a:noFill/>
          <a:ln/>
        </p:spPr>
        <p:txBody>
          <a:bodyPr/>
          <a:lstStyle/>
          <a:p>
            <a:r>
              <a:rPr lang="en-US" dirty="0" smtClean="0"/>
              <a:t>There are 3 different types of statuses found in 3 separate partitions of WBA: CR status, NA status and Search Results Status.</a:t>
            </a:r>
          </a:p>
          <a:p>
            <a:pPr lvl="0"/>
            <a:r>
              <a:rPr lang="en-US" dirty="0" smtClean="0"/>
              <a:t>(Click) CR status – Found in the </a:t>
            </a:r>
            <a:r>
              <a:rPr lang="en-US" dirty="0" err="1" smtClean="0"/>
              <a:t>Eff</a:t>
            </a:r>
            <a:r>
              <a:rPr lang="en-US" dirty="0" smtClean="0"/>
              <a:t> Date/time/Status at the top of a CAD/CPR or LAD after a CR has been created.</a:t>
            </a:r>
          </a:p>
          <a:p>
            <a:pPr lvl="0"/>
            <a:r>
              <a:rPr lang="en-US" dirty="0" smtClean="0"/>
              <a:t>(Click) NA status – (Number Admin status) found in Quadrant 4 of the NUS after selecting ‘Get Info”.</a:t>
            </a:r>
          </a:p>
          <a:p>
            <a:pPr lvl="0"/>
            <a:r>
              <a:rPr lang="en-US" dirty="0" smtClean="0"/>
              <a:t>(Click) Search Results Status – When a Search or Reserve is performed these statuses appear next to the number in Quadrant 2 of the NUS.</a:t>
            </a:r>
          </a:p>
          <a:p>
            <a:pPr lvl="0"/>
            <a:r>
              <a:rPr lang="en-US" dirty="0" smtClean="0"/>
              <a:t>(Click)</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22097"/>
            <a:fld id="{2B45644A-051E-44BD-9E2C-0CBB1117F8E0}" type="slidenum">
              <a:rPr lang="en-US" smtClean="0"/>
              <a:pPr defTabSz="922097"/>
              <a:t>17</a:t>
            </a:fld>
            <a:endParaRPr lang="en-US" dirty="0" smtClean="0"/>
          </a:p>
        </p:txBody>
      </p:sp>
      <p:sp>
        <p:nvSpPr>
          <p:cNvPr id="72707" name="Rectangle 1026"/>
          <p:cNvSpPr>
            <a:spLocks noGrp="1" noRot="1" noChangeAspect="1" noChangeArrowheads="1" noTextEdit="1"/>
          </p:cNvSpPr>
          <p:nvPr>
            <p:ph type="sldImg"/>
          </p:nvPr>
        </p:nvSpPr>
        <p:spPr>
          <a:ln/>
        </p:spPr>
      </p:sp>
      <p:sp>
        <p:nvSpPr>
          <p:cNvPr id="72708" name="Rectangle 1027"/>
          <p:cNvSpPr>
            <a:spLocks noGrp="1" noChangeArrowheads="1"/>
          </p:cNvSpPr>
          <p:nvPr>
            <p:ph type="body" idx="1"/>
          </p:nvPr>
        </p:nvSpPr>
        <p:spPr>
          <a:noFill/>
          <a:ln/>
        </p:spPr>
        <p:txBody>
          <a:bodyPr/>
          <a:lstStyle/>
          <a:p>
            <a:r>
              <a:rPr lang="en-US" dirty="0" smtClean="0"/>
              <a:t>Numbers that are past due will be cleared from the CR list with the following rules:</a:t>
            </a:r>
          </a:p>
          <a:p>
            <a:pPr lvl="0"/>
            <a:r>
              <a:rPr lang="en-US" dirty="0" smtClean="0"/>
              <a:t>(Click) If a CR with a past due date and a status of: Hold, Pending, Failed, Must Check, Invalid, Saved or Old is followed by an Active, Sending, Disco or Old, then the CR with the past due date will be deleted after 1 day.</a:t>
            </a:r>
          </a:p>
          <a:p>
            <a:pPr lvl="0"/>
            <a:r>
              <a:rPr lang="en-US" dirty="0" smtClean="0"/>
              <a:t>(Click)  If a CR with a past due date and a status of: Hold, Pending, Failed, Must Check, Invalid, Saved or Old  is followed by a Saved, Pending, Hold. Failed, Invalid, or Must Check then at least 30 days must pass before it is deleted.</a:t>
            </a:r>
          </a:p>
          <a:p>
            <a:pPr lvl="0"/>
            <a:r>
              <a:rPr lang="en-US" dirty="0" smtClean="0"/>
              <a:t>(Click) An Old record will be deleted after 1 day in “OLD” status if it is followed by another record.</a:t>
            </a:r>
          </a:p>
          <a:p>
            <a:pPr lvl="0"/>
            <a:r>
              <a:rPr lang="en-US" dirty="0" smtClean="0"/>
              <a:t>(Click) If an “OLD” status record is the only record 30 days must pass before it is deleted.</a:t>
            </a:r>
          </a:p>
          <a:p>
            <a:pPr lvl="0"/>
            <a:r>
              <a:rPr lang="en-US" dirty="0" smtClean="0"/>
              <a:t>A single CR that is not in “OLD” status will not be deleted.</a:t>
            </a:r>
          </a:p>
          <a:p>
            <a:pPr eaLnBrk="1" hangingPunct="1"/>
            <a:r>
              <a:rPr lang="en-US" dirty="0" smtClean="0"/>
              <a:t>(Click) This is adjustable from 1 to 9 days by the SMS/800 Data center. Job is run once a week.</a:t>
            </a:r>
          </a:p>
          <a:p>
            <a:pPr eaLnBrk="1" hangingPunct="1"/>
            <a:r>
              <a:rPr lang="en-US" dirty="0" smtClean="0"/>
              <a:t>(Click)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22097"/>
            <a:fld id="{0F515001-E1B0-420F-8168-9C3FC2E6BAC1}" type="slidenum">
              <a:rPr lang="en-US" smtClean="0"/>
              <a:pPr defTabSz="922097"/>
              <a:t>18</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defTabSz="922929">
              <a:defRPr/>
            </a:pPr>
            <a:r>
              <a:rPr lang="en-US" dirty="0" smtClean="0"/>
              <a:t>Views and Permissions for the CAD window.  </a:t>
            </a:r>
          </a:p>
          <a:p>
            <a:pPr defTabSz="922929">
              <a:defRPr/>
            </a:pPr>
            <a:r>
              <a:rPr lang="en-US" dirty="0" smtClean="0"/>
              <a:t>(Click) The SMS/800 Help Desk can view and update all info.  For example they can view and update any ROs CAD, CPR or LAD data.  We prefer not to.  </a:t>
            </a:r>
          </a:p>
          <a:p>
            <a:pPr defTabSz="922929">
              <a:defRPr/>
            </a:pPr>
            <a:r>
              <a:rPr lang="en-US" dirty="0" smtClean="0"/>
              <a:t>(Click) The Control RO can only view and update CRs that are under their RO id or for which their 6a gives them permission.  </a:t>
            </a:r>
          </a:p>
          <a:p>
            <a:pPr defTabSz="922929">
              <a:defRPr/>
            </a:pPr>
            <a:r>
              <a:rPr lang="en-US" dirty="0" smtClean="0"/>
              <a:t>(Click) The involved Carrier (Inter or Intra </a:t>
            </a:r>
            <a:r>
              <a:rPr lang="en-US" dirty="0" err="1" smtClean="0"/>
              <a:t>Lata</a:t>
            </a:r>
            <a:r>
              <a:rPr lang="en-US" dirty="0" smtClean="0"/>
              <a:t> carrier) can access and see only their information on CADs where they are listed.  Several fields: i.e. DA listing are not viewable.</a:t>
            </a:r>
          </a:p>
          <a:p>
            <a:pPr defTabSz="922929">
              <a:defRPr/>
            </a:pPr>
            <a:r>
              <a:rPr lang="en-US" dirty="0" smtClean="0"/>
              <a:t>(Click) </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22097"/>
            <a:fld id="{F06EE2A6-22CA-43A8-B214-43F1D220C12B}" type="slidenum">
              <a:rPr lang="en-US" smtClean="0"/>
              <a:pPr defTabSz="922097"/>
              <a:t>19</a:t>
            </a:fld>
            <a:endParaRPr lang="en-US"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dirty="0" smtClean="0"/>
              <a:t>To Access a specific CAD, Bring up a blank CAD</a:t>
            </a:r>
          </a:p>
          <a:p>
            <a:r>
              <a:rPr lang="en-US" dirty="0" smtClean="0"/>
              <a:t>(Click) </a:t>
            </a:r>
          </a:p>
          <a:p>
            <a:r>
              <a:rPr lang="en-US" dirty="0" smtClean="0"/>
              <a:t> type the # in the Dial# field </a:t>
            </a:r>
          </a:p>
          <a:p>
            <a:r>
              <a:rPr lang="en-US" dirty="0" smtClean="0"/>
              <a:t>(Click) (Click)</a:t>
            </a:r>
          </a:p>
          <a:p>
            <a:r>
              <a:rPr lang="en-US" dirty="0" smtClean="0"/>
              <a:t>press enter or select retrieve. </a:t>
            </a:r>
          </a:p>
          <a:p>
            <a:r>
              <a:rPr lang="en-US" dirty="0" smtClean="0"/>
              <a:t>(Click) (Click)</a:t>
            </a:r>
          </a:p>
          <a:p>
            <a:r>
              <a:rPr lang="en-US" dirty="0" smtClean="0"/>
              <a:t>  If the user wants to access a different CAD for this Toll Free</a:t>
            </a:r>
          </a:p>
          <a:p>
            <a:r>
              <a:rPr lang="en-US" dirty="0" smtClean="0"/>
              <a:t> (Click)  select it from the </a:t>
            </a:r>
            <a:r>
              <a:rPr lang="en-US" dirty="0" err="1" smtClean="0"/>
              <a:t>Effdate</a:t>
            </a:r>
            <a:r>
              <a:rPr lang="en-US" dirty="0" smtClean="0"/>
              <a:t>/time/status dropdown and retrieve. </a:t>
            </a:r>
          </a:p>
          <a:p>
            <a:pPr defTabSz="922929">
              <a:defRPr/>
            </a:pPr>
            <a:r>
              <a:rPr lang="en-US" dirty="0" smtClean="0"/>
              <a:t>(Click) </a:t>
            </a:r>
          </a:p>
          <a:p>
            <a:pPr defTabSz="922929">
              <a:defRPr/>
            </a:pPr>
            <a:r>
              <a:rPr lang="en-US" dirty="0" smtClean="0"/>
              <a:t>(Click)</a:t>
            </a:r>
          </a:p>
          <a:p>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pPr defTabSz="922097"/>
            <a:fld id="{4861AF6F-00D5-4116-B005-33CF57B3BF5F}" type="slidenum">
              <a:rPr lang="en-US" smtClean="0"/>
              <a:pPr defTabSz="922097"/>
              <a:t>2</a:t>
            </a:fld>
            <a:endParaRPr lang="en-US" dirty="0" smtClean="0"/>
          </a:p>
        </p:txBody>
      </p:sp>
      <p:sp>
        <p:nvSpPr>
          <p:cNvPr id="56323" name="Rectangle 1026"/>
          <p:cNvSpPr>
            <a:spLocks noGrp="1" noRot="1" noChangeAspect="1" noChangeArrowheads="1" noTextEdit="1"/>
          </p:cNvSpPr>
          <p:nvPr>
            <p:ph type="sldImg"/>
          </p:nvPr>
        </p:nvSpPr>
        <p:spPr>
          <a:ln/>
        </p:spPr>
      </p:sp>
      <p:sp>
        <p:nvSpPr>
          <p:cNvPr id="56324" name="Rectangle 1027"/>
          <p:cNvSpPr>
            <a:spLocks noGrp="1" noChangeArrowheads="1"/>
          </p:cNvSpPr>
          <p:nvPr>
            <p:ph type="body" idx="1"/>
          </p:nvPr>
        </p:nvSpPr>
        <p:spPr>
          <a:noFill/>
          <a:ln/>
        </p:spPr>
        <p:txBody>
          <a:bodyPr/>
          <a:lstStyle/>
          <a:p>
            <a:pPr defTabSz="922929">
              <a:defRPr/>
            </a:pPr>
            <a:r>
              <a:rPr lang="en-US" dirty="0" smtClean="0"/>
              <a:t>There are 3 parts of a customer record. The CAD, CPR and LAD.  </a:t>
            </a:r>
          </a:p>
          <a:p>
            <a:pPr defTabSz="922929">
              <a:defRPr/>
            </a:pPr>
            <a:r>
              <a:rPr lang="en-US" dirty="0" smtClean="0"/>
              <a:t>(Click) The CAD is always required. </a:t>
            </a:r>
          </a:p>
          <a:p>
            <a:pPr defTabSz="922929">
              <a:defRPr/>
            </a:pPr>
            <a:r>
              <a:rPr lang="en-US" dirty="0" smtClean="0"/>
              <a:t>(Click)  The CPR and LAD are available (optional) for more complex provisioning of a number.</a:t>
            </a:r>
          </a:p>
          <a:p>
            <a:pPr eaLnBrk="1" hangingPunct="1"/>
            <a:r>
              <a:rPr lang="en-US" dirty="0" smtClean="0"/>
              <a:t>(Click)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defTabSz="922097"/>
            <a:fld id="{0489C9D3-B9B2-4FA6-9801-3A80F3CB157A}" type="slidenum">
              <a:rPr lang="en-US" smtClean="0"/>
              <a:pPr defTabSz="922097"/>
              <a:t>20</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defTabSz="922929">
              <a:defRPr/>
            </a:pPr>
            <a:r>
              <a:rPr lang="en-US" dirty="0" smtClean="0"/>
              <a:t>A user can Save the information from the CAD as a .txt file. </a:t>
            </a:r>
          </a:p>
          <a:p>
            <a:pPr defTabSz="922929">
              <a:defRPr/>
            </a:pPr>
            <a:r>
              <a:rPr lang="en-US" dirty="0" smtClean="0"/>
              <a:t>(Click)  Select Action menu and</a:t>
            </a:r>
          </a:p>
          <a:p>
            <a:pPr defTabSz="922929">
              <a:defRPr/>
            </a:pPr>
            <a:r>
              <a:rPr lang="en-US" dirty="0" smtClean="0"/>
              <a:t>(Click)  ‘save as file’ option. </a:t>
            </a:r>
          </a:p>
          <a:p>
            <a:pPr defTabSz="922929">
              <a:defRPr/>
            </a:pPr>
            <a:r>
              <a:rPr lang="en-US" dirty="0" smtClean="0"/>
              <a:t>(Click)   the Text file will be saved with the CAD information.</a:t>
            </a:r>
          </a:p>
          <a:p>
            <a:pPr defTabSz="922929">
              <a:defRPr/>
            </a:pPr>
            <a:r>
              <a:rPr lang="en-US" dirty="0" smtClean="0"/>
              <a:t>(Click) </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22097"/>
            <a:fld id="{31161019-9EB9-4DC8-98F4-89DF9608A029}" type="slidenum">
              <a:rPr lang="en-US" smtClean="0"/>
              <a:pPr defTabSz="922097"/>
              <a:t>21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normAutofit fontScale="92500"/>
          </a:bodyPr>
          <a:lstStyle/>
          <a:p>
            <a:r>
              <a:rPr lang="en-US" dirty="0" smtClean="0"/>
              <a:t>To establish new service (Build a new CAD), bring up a blank CAD</a:t>
            </a:r>
          </a:p>
          <a:p>
            <a:r>
              <a:rPr lang="en-US" dirty="0" smtClean="0"/>
              <a:t>(Click) (Click) </a:t>
            </a:r>
          </a:p>
          <a:p>
            <a:r>
              <a:rPr lang="en-US" dirty="0" smtClean="0"/>
              <a:t> Type the Dial#</a:t>
            </a:r>
          </a:p>
          <a:p>
            <a:pPr defTabSz="922929">
              <a:defRPr/>
            </a:pPr>
            <a:r>
              <a:rPr lang="en-US" dirty="0" smtClean="0"/>
              <a:t>(Click) (Click) </a:t>
            </a:r>
          </a:p>
          <a:p>
            <a:r>
              <a:rPr lang="en-US" dirty="0" smtClean="0"/>
              <a:t>Type the </a:t>
            </a:r>
            <a:r>
              <a:rPr lang="en-US" dirty="0" err="1" smtClean="0"/>
              <a:t>Eff</a:t>
            </a:r>
            <a:r>
              <a:rPr lang="en-US" dirty="0" smtClean="0"/>
              <a:t> Date/time in the top center field of that name. </a:t>
            </a:r>
          </a:p>
          <a:p>
            <a:pPr defTabSz="922929">
              <a:defRPr/>
            </a:pPr>
            <a:r>
              <a:rPr lang="en-US" dirty="0" smtClean="0"/>
              <a:t>(Click) (Click) </a:t>
            </a:r>
          </a:p>
          <a:p>
            <a:r>
              <a:rPr lang="en-US" dirty="0" smtClean="0"/>
              <a:t>    If time is not entered, SMS/800 will select a 15 minute window during the least busy time of SMS/800 for that date.  </a:t>
            </a:r>
          </a:p>
          <a:p>
            <a:r>
              <a:rPr lang="en-US" dirty="0" smtClean="0"/>
              <a:t>  (Click) Select the Retrieve or press Enter on your Keyboard. </a:t>
            </a:r>
          </a:p>
          <a:p>
            <a:pPr defTabSz="922929">
              <a:defRPr/>
            </a:pPr>
            <a:r>
              <a:rPr lang="en-US" dirty="0" smtClean="0"/>
              <a:t>(Click) (Click) </a:t>
            </a:r>
          </a:p>
          <a:p>
            <a:r>
              <a:rPr lang="en-US" dirty="0" smtClean="0"/>
              <a:t>Enter data in the required fields that are BOLD. </a:t>
            </a:r>
          </a:p>
          <a:p>
            <a:pPr defTabSz="922929">
              <a:defRPr/>
            </a:pPr>
            <a:r>
              <a:rPr lang="en-US" dirty="0" smtClean="0"/>
              <a:t>(Click) (Click) </a:t>
            </a:r>
          </a:p>
          <a:p>
            <a:r>
              <a:rPr lang="en-US" dirty="0" smtClean="0"/>
              <a:t> Press Partial Save, Save or Update.  </a:t>
            </a:r>
          </a:p>
          <a:p>
            <a:pPr defTabSz="922929">
              <a:defRPr/>
            </a:pPr>
            <a:r>
              <a:rPr lang="en-US" dirty="0" smtClean="0"/>
              <a:t>(Click) (Click) </a:t>
            </a:r>
          </a:p>
          <a:p>
            <a:r>
              <a:rPr lang="en-US" dirty="0" smtClean="0"/>
              <a:t>Check the messages field to see what needs to be done to correct your CAD.</a:t>
            </a:r>
          </a:p>
          <a:p>
            <a:pPr defTabSz="922929">
              <a:defRPr/>
            </a:pPr>
            <a:r>
              <a:rPr lang="en-US" dirty="0" smtClean="0"/>
              <a:t> (Click) (Click) </a:t>
            </a:r>
          </a:p>
          <a:p>
            <a:r>
              <a:rPr lang="en-US" dirty="0" smtClean="0"/>
              <a:t>Always let your First Three Steps be: 1. Type Dial# 2. Type </a:t>
            </a:r>
            <a:r>
              <a:rPr lang="en-US" dirty="0" err="1" smtClean="0"/>
              <a:t>Eff</a:t>
            </a:r>
            <a:r>
              <a:rPr lang="en-US" dirty="0" smtClean="0"/>
              <a:t> Date/time 3. Enter/Retrieve</a:t>
            </a:r>
          </a:p>
          <a:p>
            <a:pPr defTabSz="922929">
              <a:defRPr/>
            </a:pPr>
            <a:r>
              <a:rPr lang="en-US" dirty="0" smtClean="0"/>
              <a:t>(Click) </a:t>
            </a:r>
          </a:p>
          <a:p>
            <a:pPr defTabSz="922929">
              <a:defRPr/>
            </a:pPr>
            <a:r>
              <a:rPr lang="en-US" dirty="0" smtClean="0"/>
              <a:t>(Click) </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922097"/>
            <a:fld id="{2A330AFB-CF5B-4DEE-89EE-B551C41229CE}" type="slidenum">
              <a:rPr lang="en-US" smtClean="0"/>
              <a:pPr defTabSz="922097"/>
              <a:t>22</a:t>
            </a:fld>
            <a:endParaRPr lang="en-US"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smtClean="0"/>
              <a:t>To Change Existing Service the CAD must have a future </a:t>
            </a:r>
            <a:r>
              <a:rPr lang="en-US" dirty="0" err="1" smtClean="0"/>
              <a:t>Eff</a:t>
            </a:r>
            <a:r>
              <a:rPr lang="en-US" dirty="0" smtClean="0"/>
              <a:t> Date.  Bring up a Blank CAD. </a:t>
            </a:r>
          </a:p>
          <a:p>
            <a:pPr defTabSz="922929">
              <a:defRPr/>
            </a:pPr>
            <a:r>
              <a:rPr lang="en-US" dirty="0" smtClean="0"/>
              <a:t>(Click) </a:t>
            </a:r>
          </a:p>
          <a:p>
            <a:pPr eaLnBrk="1" hangingPunct="1"/>
            <a:r>
              <a:rPr lang="en-US" dirty="0" smtClean="0"/>
              <a:t> Enter Dial# and Retrieve or press enter.  </a:t>
            </a:r>
          </a:p>
          <a:p>
            <a:pPr defTabSz="922929">
              <a:defRPr/>
            </a:pPr>
            <a:r>
              <a:rPr lang="en-US" dirty="0" smtClean="0"/>
              <a:t>(Click) </a:t>
            </a:r>
          </a:p>
          <a:p>
            <a:pPr eaLnBrk="1" hangingPunct="1"/>
            <a:r>
              <a:rPr lang="en-US" dirty="0" smtClean="0"/>
              <a:t>Look in the </a:t>
            </a:r>
            <a:r>
              <a:rPr lang="en-US" dirty="0" err="1" smtClean="0"/>
              <a:t>Eff</a:t>
            </a:r>
            <a:r>
              <a:rPr lang="en-US" dirty="0" smtClean="0"/>
              <a:t> Date/time drop down.  If a future record exists, select it and retrieve. </a:t>
            </a:r>
          </a:p>
          <a:p>
            <a:pPr defTabSz="922929">
              <a:defRPr/>
            </a:pPr>
            <a:r>
              <a:rPr lang="en-US" dirty="0" smtClean="0"/>
              <a:t>(Click) </a:t>
            </a:r>
          </a:p>
          <a:p>
            <a:pPr defTabSz="922929">
              <a:defRPr/>
            </a:pPr>
            <a:r>
              <a:rPr lang="en-US" dirty="0" smtClean="0"/>
              <a:t>(Click) (Click) </a:t>
            </a:r>
          </a:p>
          <a:p>
            <a:pPr eaLnBrk="1" hangingPunct="1"/>
            <a:r>
              <a:rPr lang="en-US" dirty="0" smtClean="0"/>
              <a:t> If no future record, copy the record forward or to NOW to make changes.  Enter the changes and press Update.  </a:t>
            </a:r>
          </a:p>
          <a:p>
            <a:pPr defTabSz="922929">
              <a:defRPr/>
            </a:pPr>
            <a:r>
              <a:rPr lang="en-US" dirty="0" smtClean="0"/>
              <a:t>(Click) </a:t>
            </a:r>
          </a:p>
          <a:p>
            <a:pPr eaLnBrk="1" hangingPunct="1"/>
            <a:r>
              <a:rPr lang="en-US" dirty="0" smtClean="0"/>
              <a:t>Observe messages field, make corrections and  continue to update until record displays PENDING. (Pending means the CR passed all validations)</a:t>
            </a:r>
          </a:p>
          <a:p>
            <a:pPr defTabSz="922929">
              <a:defRPr/>
            </a:pPr>
            <a:r>
              <a:rPr lang="en-US" dirty="0" smtClean="0"/>
              <a:t>(Click) </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22097"/>
            <a:fld id="{6BBE0D40-CE77-4A21-B961-11C3DEBC14D6}" type="slidenum">
              <a:rPr lang="en-US" smtClean="0"/>
              <a:pPr defTabSz="922097"/>
              <a:t>23</a:t>
            </a:fld>
            <a:endParaRPr lang="en-US"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t>(Click) To Copy a Customer Record bring up the CAD of a specific number</a:t>
            </a:r>
          </a:p>
          <a:p>
            <a:pPr eaLnBrk="1" hangingPunct="1"/>
            <a:r>
              <a:rPr lang="en-US" dirty="0" smtClean="0"/>
              <a:t>(Click)  Select and Retrieve the</a:t>
            </a:r>
            <a:r>
              <a:rPr lang="en-US" baseline="0" dirty="0" smtClean="0"/>
              <a:t> Base (source)  Record. </a:t>
            </a:r>
          </a:p>
          <a:p>
            <a:pPr eaLnBrk="1" hangingPunct="1"/>
            <a:r>
              <a:rPr lang="en-US" dirty="0" smtClean="0"/>
              <a:t>(Click) Click the Copy button or use </a:t>
            </a:r>
            <a:r>
              <a:rPr lang="en-US" dirty="0" err="1" smtClean="0"/>
              <a:t>Ctrl+Y</a:t>
            </a:r>
            <a:endParaRPr lang="en-US" dirty="0" smtClean="0"/>
          </a:p>
          <a:p>
            <a:pPr eaLnBrk="1" hangingPunct="1"/>
            <a:r>
              <a:rPr lang="en-US" dirty="0" smtClean="0"/>
              <a:t>(Click) (Click) (Click)  In the Copy window are displayed the Source</a:t>
            </a:r>
            <a:r>
              <a:rPr lang="en-US" baseline="0" dirty="0" smtClean="0"/>
              <a:t> Record</a:t>
            </a:r>
          </a:p>
          <a:p>
            <a:pPr eaLnBrk="1" hangingPunct="1"/>
            <a:r>
              <a:rPr lang="en-US" dirty="0" smtClean="0"/>
              <a:t>(Click) </a:t>
            </a:r>
            <a:r>
              <a:rPr lang="en-US" baseline="0" dirty="0" smtClean="0"/>
              <a:t> and the Target Record. </a:t>
            </a:r>
          </a:p>
          <a:p>
            <a:pPr eaLnBrk="1" hangingPunct="1"/>
            <a:r>
              <a:rPr lang="en-US" dirty="0" smtClean="0"/>
              <a:t>(Click) (Click) Confirm or Enter the Toll Free Number and </a:t>
            </a:r>
            <a:r>
              <a:rPr lang="en-US" dirty="0" err="1" smtClean="0"/>
              <a:t>Eff</a:t>
            </a:r>
            <a:r>
              <a:rPr lang="en-US" dirty="0" smtClean="0"/>
              <a:t> date/time where you want the info copied to. Default is the same number as the Source Record.</a:t>
            </a:r>
          </a:p>
          <a:p>
            <a:pPr eaLnBrk="1" hangingPunct="1"/>
            <a:r>
              <a:rPr lang="en-US" dirty="0" smtClean="0"/>
              <a:t>(Click) (Click)   </a:t>
            </a:r>
            <a:r>
              <a:rPr lang="en-US" dirty="0" err="1" smtClean="0"/>
              <a:t>Eff</a:t>
            </a:r>
            <a:r>
              <a:rPr lang="en-US" dirty="0" smtClean="0"/>
              <a:t> Date/time</a:t>
            </a:r>
            <a:r>
              <a:rPr lang="en-US" baseline="0" dirty="0" smtClean="0"/>
              <a:t> can be NOW (current 15 min window), Forward (up to 6 months), Backward (between an older record date and the current record date) </a:t>
            </a:r>
          </a:p>
          <a:p>
            <a:pPr eaLnBrk="1" hangingPunct="1"/>
            <a:r>
              <a:rPr lang="en-US" dirty="0" smtClean="0"/>
              <a:t>(Click) (Click)  Select the portions of the record to be copied.</a:t>
            </a:r>
          </a:p>
          <a:p>
            <a:pPr eaLnBrk="1" hangingPunct="1"/>
            <a:r>
              <a:rPr lang="en-US" dirty="0" smtClean="0"/>
              <a:t>((Click)  Click the perform copy button.</a:t>
            </a:r>
          </a:p>
          <a:p>
            <a:pPr eaLnBrk="1" hangingPunct="1"/>
            <a:r>
              <a:rPr lang="en-US" dirty="0" smtClean="0"/>
              <a:t> (Click)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22097"/>
            <a:fld id="{87367447-7CB1-4CF6-A3BC-EB29D6602152}" type="slidenum">
              <a:rPr lang="en-US" smtClean="0"/>
              <a:pPr defTabSz="922097"/>
              <a:t>24</a:t>
            </a:fld>
            <a:endParaRPr lang="en-US"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normAutofit fontScale="85000" lnSpcReduction="10000"/>
          </a:bodyPr>
          <a:lstStyle/>
          <a:p>
            <a:pPr marL="461464" indent="-461464"/>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1. If the Target Dial Number is not provided, then the default is the Source Dial Number.</a:t>
            </a:r>
          </a:p>
          <a:p>
            <a:pPr marL="461464" indent="-461464" defTabSz="922929">
              <a:defRPr/>
            </a:pPr>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2. If the Target Dial Number is different than the Source Dial Number, the Target Dial Number must be in status of </a:t>
            </a:r>
            <a:r>
              <a:rPr lang="en-US" dirty="0" smtClean="0">
                <a:solidFill>
                  <a:schemeClr val="accent2"/>
                </a:solidFill>
                <a:latin typeface="Arial" pitchFamily="34" charset="0"/>
                <a:cs typeface="Arial" pitchFamily="34" charset="0"/>
              </a:rPr>
              <a:t>reserved or unavailable</a:t>
            </a:r>
            <a:r>
              <a:rPr lang="en-US" dirty="0" smtClean="0">
                <a:latin typeface="Arial" pitchFamily="34" charset="0"/>
                <a:cs typeface="Arial" pitchFamily="34" charset="0"/>
              </a:rPr>
              <a:t>.</a:t>
            </a:r>
          </a:p>
          <a:p>
            <a:pPr marL="461464" indent="-461464" defTabSz="922929">
              <a:defRPr/>
            </a:pPr>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3. If the Target Dial Number is </a:t>
            </a:r>
            <a:r>
              <a:rPr lang="en-US" dirty="0" smtClean="0">
                <a:solidFill>
                  <a:schemeClr val="accent2"/>
                </a:solidFill>
                <a:latin typeface="Arial" pitchFamily="34" charset="0"/>
                <a:cs typeface="Arial" pitchFamily="34" charset="0"/>
              </a:rPr>
              <a:t>different</a:t>
            </a:r>
            <a:r>
              <a:rPr lang="en-US" dirty="0" smtClean="0">
                <a:latin typeface="Arial" pitchFamily="34" charset="0"/>
                <a:cs typeface="Arial" pitchFamily="34" charset="0"/>
              </a:rPr>
              <a:t> than the Source Dial Number and the Target CAD already exists, then the copy is not allowed.</a:t>
            </a:r>
          </a:p>
          <a:p>
            <a:pPr marL="461464" indent="-461464" defTabSz="922929">
              <a:defRPr/>
            </a:pPr>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4. If the Target Dial Number is the </a:t>
            </a:r>
            <a:r>
              <a:rPr lang="en-US" dirty="0" smtClean="0">
                <a:solidFill>
                  <a:schemeClr val="accent2"/>
                </a:solidFill>
                <a:latin typeface="Arial" pitchFamily="34" charset="0"/>
                <a:cs typeface="Arial" pitchFamily="34" charset="0"/>
              </a:rPr>
              <a:t>same</a:t>
            </a:r>
            <a:r>
              <a:rPr lang="en-US" dirty="0" smtClean="0">
                <a:latin typeface="Arial" pitchFamily="34" charset="0"/>
                <a:cs typeface="Arial" pitchFamily="34" charset="0"/>
              </a:rPr>
              <a:t> as the Source Dial Number and the target record does exist, then the user is asked whether to </a:t>
            </a:r>
            <a:r>
              <a:rPr lang="en-US" dirty="0" smtClean="0">
                <a:solidFill>
                  <a:schemeClr val="accent2"/>
                </a:solidFill>
                <a:latin typeface="Arial" pitchFamily="34" charset="0"/>
                <a:cs typeface="Arial" pitchFamily="34" charset="0"/>
              </a:rPr>
              <a:t>overwrite</a:t>
            </a:r>
            <a:r>
              <a:rPr lang="en-US" dirty="0" smtClean="0">
                <a:latin typeface="Arial" pitchFamily="34" charset="0"/>
                <a:cs typeface="Arial" pitchFamily="34" charset="0"/>
              </a:rPr>
              <a:t> the existing record.</a:t>
            </a:r>
          </a:p>
          <a:p>
            <a:pPr marL="461464" indent="-461464" defTabSz="922929">
              <a:defRPr/>
            </a:pPr>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5. The Target Effective Date/Time cannot be earlier than the earliest record when doing a copy.  Nor can it be in the past. </a:t>
            </a:r>
          </a:p>
          <a:p>
            <a:pPr marL="461464" indent="-461464" defTabSz="922929">
              <a:defRPr/>
            </a:pPr>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6. When doing a copy to “Now” a user can replace the existing record providing the Effective Date/Time is in the current 15 minute period and the Status is not Sending, Active, Disconnect or Old. (already sent to SCPs)</a:t>
            </a:r>
          </a:p>
          <a:p>
            <a:pPr marL="461464" indent="-461464" defTabSz="922929">
              <a:defRPr/>
            </a:pPr>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7. You are not allowed to jump over (leap frog) an earlier or later existing CAD when performing a CAD copy. (Leap frog of CPR,LAD only is allowed)</a:t>
            </a:r>
          </a:p>
          <a:p>
            <a:pPr marL="461464" indent="-461464" defTabSz="922929">
              <a:defRPr/>
            </a:pPr>
            <a:r>
              <a:rPr lang="en-US" dirty="0" smtClean="0">
                <a:latin typeface="Arial" pitchFamily="34" charset="0"/>
                <a:cs typeface="Arial" pitchFamily="34" charset="0"/>
              </a:rPr>
              <a:t>(Click)</a:t>
            </a:r>
          </a:p>
          <a:p>
            <a:pPr marL="461464" indent="-461464"/>
            <a:r>
              <a:rPr lang="en-US" dirty="0" smtClean="0">
                <a:latin typeface="Arial" pitchFamily="34" charset="0"/>
                <a:cs typeface="Arial" pitchFamily="34" charset="0"/>
              </a:rPr>
              <a:t>8. Effective Date cannot be past 6 months into the future.</a:t>
            </a:r>
          </a:p>
          <a:p>
            <a:pPr eaLnBrk="1" hangingPunct="1">
              <a:buFont typeface="Arial" pitchFamily="34" charset="0"/>
              <a:buNone/>
            </a:pPr>
            <a:endParaRPr lang="en-US" b="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22097"/>
            <a:fld id="{4938C866-719C-4D6C-9E3A-B69DF71DA713}" type="slidenum">
              <a:rPr lang="en-US" smtClean="0"/>
              <a:pPr defTabSz="922097"/>
              <a:t>25</a:t>
            </a:fld>
            <a:endParaRPr lang="en-US"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defTabSz="922929">
              <a:defRPr/>
            </a:pPr>
            <a:r>
              <a:rPr lang="en-US" dirty="0" smtClean="0">
                <a:latin typeface="Arial" pitchFamily="34" charset="0"/>
                <a:cs typeface="Arial" pitchFamily="34" charset="0"/>
              </a:rPr>
              <a:t>(Click) Users are not allowed to jump over an earlier or later existing CAD when doing a transfer or copy.   </a:t>
            </a:r>
          </a:p>
          <a:p>
            <a:r>
              <a:rPr lang="en-US" dirty="0" smtClean="0">
                <a:latin typeface="Arial" pitchFamily="34" charset="0"/>
                <a:cs typeface="Arial" pitchFamily="34" charset="0"/>
              </a:rPr>
              <a:t>Examples:</a:t>
            </a:r>
          </a:p>
          <a:p>
            <a:r>
              <a:rPr lang="en-US" dirty="0" smtClean="0">
                <a:latin typeface="Arial" pitchFamily="34" charset="0"/>
                <a:cs typeface="Arial" pitchFamily="34" charset="0"/>
              </a:rPr>
              <a:t>(Click) 1.  Cannot copy the Active CAD to a date past the 5/1/02 Record.</a:t>
            </a:r>
          </a:p>
          <a:p>
            <a:r>
              <a:rPr lang="en-US" dirty="0" smtClean="0">
                <a:latin typeface="Arial" pitchFamily="34" charset="0"/>
                <a:cs typeface="Arial" pitchFamily="34" charset="0"/>
              </a:rPr>
              <a:t>(Click) 2.  Cannot copy the 5/1/02 CAD forward to a date past 6/1/02.</a:t>
            </a:r>
          </a:p>
          <a:p>
            <a:r>
              <a:rPr lang="en-US" dirty="0" smtClean="0">
                <a:latin typeface="Arial" pitchFamily="34" charset="0"/>
                <a:cs typeface="Arial" pitchFamily="34" charset="0"/>
              </a:rPr>
              <a:t>(Click) 3.  Cannot copy the 6/1/02 CAD backward to a date earlier than 5/1/02</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22097"/>
            <a:fld id="{9B8BFD27-8F4C-4477-94AA-40B37D81A2DB}" type="slidenum">
              <a:rPr lang="en-US" smtClean="0"/>
              <a:pPr defTabSz="922097"/>
              <a:t>26</a:t>
            </a:fld>
            <a:endParaRPr lang="en-US" dirty="0" smtClean="0"/>
          </a:p>
        </p:txBody>
      </p:sp>
      <p:sp>
        <p:nvSpPr>
          <p:cNvPr id="81923" name="Rectangle 1026"/>
          <p:cNvSpPr>
            <a:spLocks noGrp="1" noRot="1" noChangeAspect="1" noChangeArrowheads="1" noTextEdit="1"/>
          </p:cNvSpPr>
          <p:nvPr>
            <p:ph type="sldImg"/>
          </p:nvPr>
        </p:nvSpPr>
        <p:spPr>
          <a:ln/>
        </p:spPr>
      </p:sp>
      <p:sp>
        <p:nvSpPr>
          <p:cNvPr id="81924" name="Rectangle 1027"/>
          <p:cNvSpPr>
            <a:spLocks noGrp="1" noChangeArrowheads="1"/>
          </p:cNvSpPr>
          <p:nvPr>
            <p:ph type="body" idx="1"/>
          </p:nvPr>
        </p:nvSpPr>
        <p:spPr>
          <a:noFill/>
          <a:ln/>
        </p:spPr>
        <p:txBody>
          <a:bodyPr/>
          <a:lstStyle/>
          <a:p>
            <a:pPr eaLnBrk="1" hangingPunct="1"/>
            <a:r>
              <a:rPr lang="en-US" dirty="0" smtClean="0"/>
              <a:t>Users can Also Transfer a Customer Record.</a:t>
            </a:r>
            <a:r>
              <a:rPr lang="en-US" baseline="0" dirty="0" smtClean="0"/>
              <a:t>  To Transfer is to Reschedule(change the date) a Record.  Similar to cut and Paste. Users can Transfer a record:</a:t>
            </a:r>
          </a:p>
          <a:p>
            <a:pPr eaLnBrk="1" hangingPunct="1"/>
            <a:r>
              <a:rPr lang="en-US" baseline="0" dirty="0" smtClean="0"/>
              <a:t>(</a:t>
            </a:r>
            <a:r>
              <a:rPr lang="en-US" b="0" baseline="0" dirty="0" smtClean="0"/>
              <a:t>Click) Forward to a future date/time</a:t>
            </a:r>
          </a:p>
          <a:p>
            <a:pPr eaLnBrk="1" hangingPunct="1"/>
            <a:r>
              <a:rPr lang="en-US" baseline="0" dirty="0" smtClean="0"/>
              <a:t>(</a:t>
            </a:r>
            <a:r>
              <a:rPr lang="en-US" b="0" baseline="0" dirty="0" smtClean="0"/>
              <a:t>Click) Backward to an earlier date/time</a:t>
            </a:r>
          </a:p>
          <a:p>
            <a:pPr eaLnBrk="1" hangingPunct="1"/>
            <a:r>
              <a:rPr lang="en-US" baseline="0" dirty="0" smtClean="0"/>
              <a:t>(</a:t>
            </a:r>
            <a:r>
              <a:rPr lang="en-US" b="0" baseline="0" dirty="0" smtClean="0"/>
              <a:t>Click) to NOW.  The beginning of the current 15 min window.</a:t>
            </a:r>
            <a:endParaRPr lang="en-US" baseline="0" dirty="0" smtClean="0"/>
          </a:p>
          <a:p>
            <a:pPr eaLnBrk="1" hangingPunct="1"/>
            <a:r>
              <a:rPr lang="en-US" b="0" baseline="0" dirty="0" smtClean="0"/>
              <a:t>    To Transfer (Reschedule) a record:</a:t>
            </a:r>
          </a:p>
          <a:p>
            <a:r>
              <a:rPr lang="en-US" b="0" baseline="0" dirty="0" smtClean="0"/>
              <a:t>(Click) </a:t>
            </a:r>
            <a:r>
              <a:rPr lang="en-US" dirty="0" smtClean="0">
                <a:latin typeface="Arial" pitchFamily="34" charset="0"/>
                <a:cs typeface="Arial" pitchFamily="34" charset="0"/>
              </a:rPr>
              <a:t>1. Access the CAD Window.</a:t>
            </a:r>
          </a:p>
          <a:p>
            <a:r>
              <a:rPr lang="en-US" baseline="0" dirty="0" smtClean="0"/>
              <a:t>(</a:t>
            </a:r>
            <a:r>
              <a:rPr lang="en-US" b="0" baseline="0" dirty="0" smtClean="0"/>
              <a:t>Click) </a:t>
            </a:r>
            <a:r>
              <a:rPr lang="en-US" dirty="0" smtClean="0">
                <a:latin typeface="Arial" pitchFamily="34" charset="0"/>
                <a:cs typeface="Arial" pitchFamily="34" charset="0"/>
              </a:rPr>
              <a:t>2. Retrieve the required Base record.</a:t>
            </a:r>
          </a:p>
          <a:p>
            <a:r>
              <a:rPr lang="en-US" baseline="0" dirty="0" smtClean="0"/>
              <a:t>(</a:t>
            </a:r>
            <a:r>
              <a:rPr lang="en-US" b="0" baseline="0" dirty="0" smtClean="0"/>
              <a:t>Click) </a:t>
            </a:r>
            <a:r>
              <a:rPr lang="en-US" dirty="0" smtClean="0">
                <a:latin typeface="Arial" pitchFamily="34" charset="0"/>
                <a:cs typeface="Arial" pitchFamily="34" charset="0"/>
              </a:rPr>
              <a:t>3. Click the Transfer button or press </a:t>
            </a:r>
            <a:r>
              <a:rPr lang="en-US" dirty="0" err="1" smtClean="0">
                <a:latin typeface="Arial" pitchFamily="34" charset="0"/>
                <a:cs typeface="Arial" pitchFamily="34" charset="0"/>
              </a:rPr>
              <a:t>Ctrl+T</a:t>
            </a:r>
            <a:r>
              <a:rPr lang="en-US" dirty="0" smtClean="0">
                <a:latin typeface="Arial" pitchFamily="34" charset="0"/>
                <a:cs typeface="Arial" pitchFamily="34" charset="0"/>
              </a:rPr>
              <a:t>.</a:t>
            </a:r>
          </a:p>
          <a:p>
            <a:r>
              <a:rPr lang="en-US" baseline="0" dirty="0" smtClean="0"/>
              <a:t>(</a:t>
            </a:r>
            <a:r>
              <a:rPr lang="en-US" b="0" baseline="0" dirty="0" smtClean="0"/>
              <a:t>Click) </a:t>
            </a:r>
            <a:r>
              <a:rPr lang="en-US" dirty="0" smtClean="0">
                <a:latin typeface="Arial" pitchFamily="34" charset="0"/>
                <a:cs typeface="Arial" pitchFamily="34" charset="0"/>
              </a:rPr>
              <a:t>4. Enter the Dial Number and Effective Date/Time of the Target record.</a:t>
            </a:r>
          </a:p>
          <a:p>
            <a:r>
              <a:rPr lang="en-US" baseline="0" dirty="0" smtClean="0"/>
              <a:t>(</a:t>
            </a:r>
            <a:r>
              <a:rPr lang="en-US" b="0" baseline="0" dirty="0" smtClean="0"/>
              <a:t>Click) </a:t>
            </a:r>
            <a:r>
              <a:rPr lang="en-US" dirty="0" smtClean="0">
                <a:latin typeface="Arial" pitchFamily="34" charset="0"/>
                <a:cs typeface="Arial" pitchFamily="34" charset="0"/>
              </a:rPr>
              <a:t>5. Select the portions of the record to Transfer.</a:t>
            </a:r>
          </a:p>
          <a:p>
            <a:r>
              <a:rPr lang="en-US" baseline="0" dirty="0" smtClean="0"/>
              <a:t>(</a:t>
            </a:r>
            <a:r>
              <a:rPr lang="en-US" b="0" baseline="0" dirty="0" smtClean="0"/>
              <a:t>Click) </a:t>
            </a:r>
            <a:r>
              <a:rPr lang="en-US" dirty="0" smtClean="0">
                <a:latin typeface="Arial" pitchFamily="34" charset="0"/>
                <a:cs typeface="Arial" pitchFamily="34" charset="0"/>
              </a:rPr>
              <a:t>6. Click the Perform Transfer button.</a:t>
            </a:r>
          </a:p>
          <a:p>
            <a:r>
              <a:rPr lang="en-US" baseline="0" dirty="0" smtClean="0"/>
              <a:t>(</a:t>
            </a:r>
            <a:r>
              <a:rPr lang="en-US" b="0" baseline="0" dirty="0" smtClean="0"/>
              <a:t>Click) </a:t>
            </a:r>
            <a:endParaRPr lang="en-US" dirty="0" smtClean="0">
              <a:latin typeface="Arial" pitchFamily="34" charset="0"/>
              <a:cs typeface="Arial" pitchFamily="34" charset="0"/>
            </a:endParaRPr>
          </a:p>
          <a:p>
            <a:pPr defTabSz="922929">
              <a:defRPr/>
            </a:pPr>
            <a:endParaRPr lang="en-US" dirty="0" smtClean="0"/>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22097"/>
            <a:fld id="{F8713C1A-CC95-4A2B-8CB5-90D53382B160}" type="slidenum">
              <a:rPr lang="en-US" smtClean="0"/>
              <a:pPr defTabSz="922097"/>
              <a:t>27</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461464" indent="-461464"/>
            <a:r>
              <a:rPr lang="en-US" dirty="0" smtClean="0">
                <a:latin typeface="Arial" pitchFamily="34" charset="0"/>
                <a:cs typeface="Arial" pitchFamily="34" charset="0"/>
              </a:rPr>
              <a:t>Guidelines for the CAD Transfer window.</a:t>
            </a:r>
          </a:p>
          <a:p>
            <a:pPr marL="461464" indent="-461464"/>
            <a:r>
              <a:rPr lang="en-US" dirty="0" smtClean="0">
                <a:latin typeface="Arial" pitchFamily="34" charset="0"/>
                <a:cs typeface="Arial" pitchFamily="34" charset="0"/>
              </a:rPr>
              <a:t>(Click) 1. If the Transfer is to a Target CAD date that does not already exist, the record is transferred and the entire source is deleted. (Click) 2. If the Transfer is to a Target CAD date that already exists, a confirmation message is displayed. (Do you want to overwrite?) </a:t>
            </a:r>
          </a:p>
          <a:p>
            <a:pPr marL="461464" indent="-461464"/>
            <a:r>
              <a:rPr lang="en-US" dirty="0" smtClean="0">
                <a:latin typeface="Arial" pitchFamily="34" charset="0"/>
                <a:cs typeface="Arial" pitchFamily="34" charset="0"/>
              </a:rPr>
              <a:t>(Click) 3. If a transfer is denied, an error message is displayed.</a:t>
            </a:r>
          </a:p>
          <a:p>
            <a:pPr marL="461464" indent="-461464"/>
            <a:r>
              <a:rPr lang="en-US" dirty="0" smtClean="0">
                <a:latin typeface="Arial" pitchFamily="34" charset="0"/>
                <a:cs typeface="Arial" pitchFamily="34" charset="0"/>
              </a:rPr>
              <a:t>(Click) 4. A record can only be transferred up to six months into the future.</a:t>
            </a:r>
          </a:p>
          <a:p>
            <a:pPr marL="461464" indent="-461464"/>
            <a:r>
              <a:rPr lang="en-US" dirty="0" smtClean="0">
                <a:latin typeface="Arial" pitchFamily="34" charset="0"/>
                <a:cs typeface="Arial" pitchFamily="34" charset="0"/>
              </a:rPr>
              <a:t>(Click) 5. A CAD can only be transferred backward to an Effective Date/Time that is later than the Effective Date/Time of the previous input record (</a:t>
            </a:r>
            <a:r>
              <a:rPr lang="en-US" dirty="0" smtClean="0">
                <a:solidFill>
                  <a:srgbClr val="0066FF"/>
                </a:solidFill>
                <a:latin typeface="Arial" pitchFamily="34" charset="0"/>
                <a:cs typeface="Arial" pitchFamily="34" charset="0"/>
              </a:rPr>
              <a:t>Leap-Frog Rule</a:t>
            </a:r>
            <a:r>
              <a:rPr lang="en-US" dirty="0" smtClean="0">
                <a:latin typeface="Arial" pitchFamily="34" charset="0"/>
                <a:cs typeface="Arial" pitchFamily="34" charset="0"/>
              </a:rPr>
              <a:t>). (or earlier than a future CR)</a:t>
            </a:r>
          </a:p>
          <a:p>
            <a:pPr marL="461464" indent="-461464"/>
            <a:r>
              <a:rPr lang="en-US" dirty="0" smtClean="0">
                <a:latin typeface="Arial" pitchFamily="34" charset="0"/>
                <a:cs typeface="Arial" pitchFamily="34" charset="0"/>
              </a:rPr>
              <a:t> (Click) 6.A previously existing Active, Disconnect or Sending cannot be Transferred.</a:t>
            </a:r>
          </a:p>
          <a:p>
            <a:pPr eaLnBrk="1" hangingPunct="1"/>
            <a:endParaRPr lang="en-US" b="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22097"/>
            <a:fld id="{C81A256F-D71E-42A3-8006-08B5FF82DB94}" type="slidenum">
              <a:rPr lang="en-US" smtClean="0"/>
              <a:pPr defTabSz="922097"/>
              <a:t>28</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dirty="0" smtClean="0"/>
              <a:t>When is a Copy of a CAD</a:t>
            </a:r>
            <a:r>
              <a:rPr lang="en-US" baseline="0" dirty="0" smtClean="0"/>
              <a:t> allowed?</a:t>
            </a:r>
          </a:p>
          <a:p>
            <a:pPr eaLnBrk="1" hangingPunct="1"/>
            <a:r>
              <a:rPr lang="en-US" baseline="0" dirty="0" smtClean="0"/>
              <a:t>This table shows 4  columns: CR Status, Action, Target </a:t>
            </a:r>
            <a:r>
              <a:rPr lang="en-US" baseline="0" dirty="0" err="1" smtClean="0"/>
              <a:t>Dila</a:t>
            </a:r>
            <a:r>
              <a:rPr lang="en-US" baseline="0" dirty="0" smtClean="0"/>
              <a:t># and Copy allowed.</a:t>
            </a:r>
          </a:p>
          <a:p>
            <a:pPr eaLnBrk="1" hangingPunct="1"/>
            <a:r>
              <a:rPr lang="en-US" baseline="0" dirty="0" smtClean="0"/>
              <a:t>(Click)  </a:t>
            </a:r>
          </a:p>
          <a:p>
            <a:pPr eaLnBrk="1" hangingPunct="1"/>
            <a:r>
              <a:rPr lang="en-US" baseline="0" dirty="0" smtClean="0"/>
              <a:t>The Action column holds 4 possibilities: </a:t>
            </a:r>
          </a:p>
          <a:p>
            <a:pPr defTabSz="922929">
              <a:defRPr/>
            </a:pPr>
            <a:r>
              <a:rPr lang="en-US" baseline="0" dirty="0" smtClean="0"/>
              <a:t>(Click)  </a:t>
            </a:r>
          </a:p>
          <a:p>
            <a:pPr eaLnBrk="1" hangingPunct="1"/>
            <a:r>
              <a:rPr lang="en-US" baseline="0" dirty="0" smtClean="0"/>
              <a:t>N=new, C=change, D=Disconnect, R=Revised Disconnect </a:t>
            </a:r>
          </a:p>
          <a:p>
            <a:pPr defTabSz="922929">
              <a:defRPr/>
            </a:pPr>
            <a:r>
              <a:rPr lang="en-US" baseline="0" dirty="0" smtClean="0"/>
              <a:t>(Click)  Three CAD statuses never allow a Copy.  The Copy button on the CAD will be Grayed out: Invalid, Failed, Must Check.</a:t>
            </a:r>
          </a:p>
          <a:p>
            <a:pPr defTabSz="922929">
              <a:defRPr/>
            </a:pPr>
            <a:r>
              <a:rPr lang="en-US" baseline="0" dirty="0" smtClean="0"/>
              <a:t>(Click) (Click)  </a:t>
            </a:r>
          </a:p>
          <a:p>
            <a:pPr defTabSz="922929">
              <a:defRPr/>
            </a:pPr>
            <a:r>
              <a:rPr lang="en-US" baseline="0" dirty="0" smtClean="0"/>
              <a:t>(Click)  The 5 Yellow arrows point to when a Copy of a CAD is NOT allowed. What do these scenarios have in common. What would be the rule for when a Copy is not allowed?   </a:t>
            </a:r>
          </a:p>
          <a:p>
            <a:pPr defTabSz="922929">
              <a:defRPr/>
            </a:pPr>
            <a:r>
              <a:rPr lang="en-US" baseline="0" dirty="0" smtClean="0"/>
              <a:t>(Click)  </a:t>
            </a:r>
          </a:p>
          <a:p>
            <a:pPr defTabSz="922929">
              <a:defRPr/>
            </a:pPr>
            <a:r>
              <a:rPr lang="en-US" baseline="0" dirty="0" smtClean="0"/>
              <a:t>Any number with an ACTION of D or R cannot be copied into a brand new Reserved Number.</a:t>
            </a:r>
          </a:p>
          <a:p>
            <a:pPr defTabSz="922929">
              <a:defRPr/>
            </a:pPr>
            <a:r>
              <a:rPr lang="en-US" baseline="0" dirty="0" smtClean="0"/>
              <a:t>(Click)  </a:t>
            </a:r>
          </a:p>
          <a:p>
            <a:pPr defTabSz="922929">
              <a:defRPr/>
            </a:pPr>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22097"/>
            <a:fld id="{A1156ED9-75BC-416A-9813-5F859E7EDE72}" type="slidenum">
              <a:rPr lang="en-US" smtClean="0"/>
              <a:pPr defTabSz="922097"/>
              <a:t>29</a:t>
            </a:fld>
            <a:endParaRPr lang="en-US"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dirty="0" smtClean="0"/>
              <a:t>Here is a handy page to help a user know</a:t>
            </a:r>
            <a:r>
              <a:rPr lang="en-US" baseline="0" dirty="0" smtClean="0"/>
              <a:t> </a:t>
            </a:r>
            <a:r>
              <a:rPr lang="en-US" dirty="0" smtClean="0"/>
              <a:t>when to  Copy and Transfer.</a:t>
            </a:r>
          </a:p>
          <a:p>
            <a:pPr eaLnBrk="1" hangingPunct="1"/>
            <a:r>
              <a:rPr lang="en-US" dirty="0" smtClean="0"/>
              <a:t>(Click) Three CR statuses only allow a Copy: Active, Disconnect and Sending</a:t>
            </a:r>
          </a:p>
          <a:p>
            <a:pPr defTabSz="922929">
              <a:defRPr/>
            </a:pPr>
            <a:r>
              <a:rPr lang="en-US" dirty="0" smtClean="0"/>
              <a:t>(Click)</a:t>
            </a:r>
            <a:r>
              <a:rPr lang="en-US" baseline="0" dirty="0" smtClean="0"/>
              <a:t>  Three CR statuses only allow a Transfer: Invalid, Must Check and Failed.</a:t>
            </a:r>
          </a:p>
          <a:p>
            <a:pPr defTabSz="922929">
              <a:defRPr/>
            </a:pPr>
            <a:r>
              <a:rPr lang="en-US" dirty="0" smtClean="0"/>
              <a:t>(Click)</a:t>
            </a:r>
            <a:r>
              <a:rPr lang="en-US" baseline="0" dirty="0" smtClean="0"/>
              <a:t>  Three CR statuses allow both a Copy or a Transfer: Pending, Hold and Saved</a:t>
            </a:r>
          </a:p>
          <a:p>
            <a:pPr defTabSz="922929">
              <a:defRPr/>
            </a:pPr>
            <a:r>
              <a:rPr lang="en-US" dirty="0" smtClean="0"/>
              <a:t>(Click)</a:t>
            </a:r>
            <a:r>
              <a:rPr lang="en-US" baseline="0" dirty="0" smtClean="0"/>
              <a:t>  The “OLD” status never allows a CAD to be Copied or Transferred.</a:t>
            </a:r>
          </a:p>
          <a:p>
            <a:pPr defTabSz="922929">
              <a:defRPr/>
            </a:pPr>
            <a:r>
              <a:rPr lang="en-US" dirty="0" smtClean="0"/>
              <a:t>(Click)   Reminder ( When a user wants an immediate activation of a number, they Transfer to NOW, Update and Retrieve.</a:t>
            </a:r>
          </a:p>
          <a:p>
            <a:pPr defTabSz="922929">
              <a:defRPr/>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22097"/>
            <a:fld id="{1C71C788-DBC6-4F67-A2FD-D9A669D72B40}" type="slidenum">
              <a:rPr lang="en-US" smtClean="0"/>
              <a:pPr defTabSz="922097"/>
              <a:t>3</a:t>
            </a:fld>
            <a:endParaRPr lang="en-US"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dirty="0" smtClean="0"/>
              <a:t>Some Customer Records need only a CAD.  If all of the following are true then a CAD is sufficient.</a:t>
            </a:r>
          </a:p>
          <a:p>
            <a:pPr lvl="0"/>
            <a:r>
              <a:rPr lang="en-US" dirty="0" smtClean="0"/>
              <a:t>(Click) There is no more than 1 </a:t>
            </a:r>
            <a:r>
              <a:rPr lang="en-US" dirty="0" err="1" smtClean="0"/>
              <a:t>Interlata</a:t>
            </a:r>
            <a:r>
              <a:rPr lang="en-US" dirty="0" smtClean="0"/>
              <a:t> carrier</a:t>
            </a:r>
          </a:p>
          <a:p>
            <a:pPr lvl="0"/>
            <a:r>
              <a:rPr lang="en-US" dirty="0" smtClean="0"/>
              <a:t>(Click) There is no more than 1 </a:t>
            </a:r>
            <a:r>
              <a:rPr lang="en-US" dirty="0" err="1" smtClean="0"/>
              <a:t>Intralata</a:t>
            </a:r>
            <a:r>
              <a:rPr lang="en-US" dirty="0" smtClean="0"/>
              <a:t> carrier</a:t>
            </a:r>
          </a:p>
          <a:p>
            <a:pPr lvl="0"/>
            <a:r>
              <a:rPr lang="en-US" dirty="0" smtClean="0"/>
              <a:t>(Click) In the Destination Tel # field there is:</a:t>
            </a:r>
          </a:p>
          <a:p>
            <a:pPr lvl="0"/>
            <a:r>
              <a:rPr lang="en-US" dirty="0" smtClean="0"/>
              <a:t>(Click) only 1 POTS destination number. </a:t>
            </a:r>
          </a:p>
          <a:p>
            <a:pPr lvl="0"/>
            <a:r>
              <a:rPr lang="en-US" dirty="0" smtClean="0"/>
              <a:t>(Click)  Only 1 Dial#.  Or</a:t>
            </a:r>
          </a:p>
          <a:p>
            <a:pPr lvl="0"/>
            <a:r>
              <a:rPr lang="en-US" dirty="0" smtClean="0"/>
              <a:t>(Click)   Only 1 of each…</a:t>
            </a:r>
          </a:p>
          <a:p>
            <a:pPr lvl="0"/>
            <a:r>
              <a:rPr lang="en-US" dirty="0" smtClean="0"/>
              <a:t>(Click)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22097"/>
            <a:fld id="{0A734E9C-9D06-4C92-8E1D-25C1D88A729F}" type="slidenum">
              <a:rPr lang="en-US" smtClean="0"/>
              <a:pPr defTabSz="922097"/>
              <a:t>30</a:t>
            </a:fld>
            <a:endParaRPr 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sz="1400" dirty="0" smtClean="0">
                <a:latin typeface="Arial" pitchFamily="34" charset="0"/>
                <a:cs typeface="Arial" pitchFamily="34" charset="0"/>
              </a:rPr>
              <a:t>(Click)  A customer record with a future Effective Date/Time and a status of Pending, Saved, Invalid, Hold, or Must Check can be deleted from the Customer Record screens or from the REC screen.</a:t>
            </a:r>
          </a:p>
          <a:p>
            <a:r>
              <a:rPr lang="en-US" dirty="0" smtClean="0">
                <a:latin typeface="Arial" pitchFamily="34" charset="0"/>
                <a:cs typeface="Arial" pitchFamily="34" charset="0"/>
              </a:rPr>
              <a:t>(Click) 1. Retrieve button.</a:t>
            </a:r>
          </a:p>
          <a:p>
            <a:r>
              <a:rPr lang="en-US" dirty="0" smtClean="0">
                <a:latin typeface="Arial" pitchFamily="34" charset="0"/>
                <a:cs typeface="Arial" pitchFamily="34" charset="0"/>
              </a:rPr>
              <a:t>(Click) 2. Press the Delete button.</a:t>
            </a:r>
          </a:p>
          <a:p>
            <a:r>
              <a:rPr lang="en-US" dirty="0" smtClean="0">
                <a:latin typeface="Arial" pitchFamily="34" charset="0"/>
                <a:cs typeface="Arial" pitchFamily="34" charset="0"/>
              </a:rPr>
              <a:t>(Click) 3. Click the Yes to confirm the deletion the record.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(Click) </a:t>
            </a:r>
            <a:r>
              <a:rPr lang="en-US" dirty="0" smtClean="0">
                <a:solidFill>
                  <a:srgbClr val="0000FF"/>
                </a:solidFill>
                <a:latin typeface="Arial" pitchFamily="34" charset="0"/>
                <a:cs typeface="Arial" pitchFamily="34" charset="0"/>
              </a:rPr>
              <a:t>Note: Deleting the CAD deletes the entire customer record. </a:t>
            </a:r>
          </a:p>
          <a:p>
            <a:r>
              <a:rPr lang="en-US" dirty="0" smtClean="0">
                <a:latin typeface="Arial" pitchFamily="34" charset="0"/>
                <a:cs typeface="Arial" pitchFamily="34" charset="0"/>
              </a:rPr>
              <a:t>(Click) </a:t>
            </a:r>
            <a:r>
              <a:rPr lang="en-US" dirty="0" smtClean="0">
                <a:solidFill>
                  <a:srgbClr val="0000FF"/>
                </a:solidFill>
                <a:latin typeface="Arial" pitchFamily="34" charset="0"/>
                <a:cs typeface="Arial" pitchFamily="34" charset="0"/>
              </a:rPr>
              <a:t>Note: If there is only one future record and it is deleted, within the 45 days from being reserved, the Dial Number will be returned to “RESERVED” status.  If past the 45 days from being reserved the number will be returned to “</a:t>
            </a:r>
            <a:r>
              <a:rPr lang="en-US" u="sng" dirty="0" smtClean="0">
                <a:solidFill>
                  <a:srgbClr val="FF0066"/>
                </a:solidFill>
                <a:latin typeface="Arial" pitchFamily="34" charset="0"/>
                <a:cs typeface="Arial" pitchFamily="34" charset="0"/>
              </a:rPr>
              <a:t>SPARE</a:t>
            </a:r>
            <a:r>
              <a:rPr lang="en-US" dirty="0" smtClean="0">
                <a:solidFill>
                  <a:srgbClr val="0000FF"/>
                </a:solidFill>
                <a:latin typeface="Arial" pitchFamily="34" charset="0"/>
                <a:cs typeface="Arial" pitchFamily="34" charset="0"/>
              </a:rPr>
              <a:t>”.</a:t>
            </a:r>
          </a:p>
          <a:p>
            <a:pPr eaLnBrk="1" hangingPunct="1"/>
            <a:endParaRPr lang="en-US" b="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22097"/>
            <a:fld id="{DDFBBEEB-F5D7-4008-AEFA-912132CE3554}" type="slidenum">
              <a:rPr lang="en-US" smtClean="0"/>
              <a:pPr defTabSz="922097"/>
              <a:t>31</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t>Changing the Resp Org on a Toll Free that has a CAD.</a:t>
            </a:r>
          </a:p>
          <a:p>
            <a:pPr eaLnBrk="1" hangingPunct="1"/>
            <a:r>
              <a:rPr lang="en-US" dirty="0" smtClean="0">
                <a:latin typeface="Arial" pitchFamily="34" charset="0"/>
                <a:cs typeface="Arial" pitchFamily="34" charset="0"/>
              </a:rPr>
              <a:t>(Click) If a Toll Free number has a CAD then a Resp org change has to be done from the CR screens (or the MRO Automation screen – to be covered Thursday)</a:t>
            </a:r>
          </a:p>
          <a:p>
            <a:pPr eaLnBrk="1" hangingPunct="1"/>
            <a:r>
              <a:rPr lang="en-US" dirty="0" smtClean="0">
                <a:latin typeface="Arial" pitchFamily="34" charset="0"/>
                <a:cs typeface="Arial" pitchFamily="34" charset="0"/>
              </a:rPr>
              <a:t>(Click) The Resp org field of a future CR is used to move control of a CR to another company Resp Org ID.</a:t>
            </a:r>
          </a:p>
          <a:p>
            <a:pPr eaLnBrk="1" hangingPunct="1"/>
            <a:r>
              <a:rPr lang="en-US" dirty="0" smtClean="0">
                <a:latin typeface="Arial" pitchFamily="34" charset="0"/>
                <a:cs typeface="Arial" pitchFamily="34" charset="0"/>
              </a:rPr>
              <a:t>(Click) </a:t>
            </a:r>
          </a:p>
          <a:p>
            <a:pPr eaLnBrk="1" hangingPunct="1"/>
            <a:r>
              <a:rPr lang="en-US" dirty="0" smtClean="0">
                <a:latin typeface="Arial" pitchFamily="34" charset="0"/>
                <a:cs typeface="Arial" pitchFamily="34" charset="0"/>
              </a:rPr>
              <a:t>There are 2 ways a RO change can be done:  </a:t>
            </a:r>
          </a:p>
          <a:p>
            <a:pPr eaLnBrk="1" hangingPunct="1"/>
            <a:r>
              <a:rPr lang="en-US" dirty="0" smtClean="0">
                <a:latin typeface="Arial" pitchFamily="34" charset="0"/>
                <a:cs typeface="Arial" pitchFamily="34" charset="0"/>
              </a:rPr>
              <a:t>(Click)  By the current RO. This process is free.  Old RO has 2 business days to complete request.</a:t>
            </a:r>
          </a:p>
          <a:p>
            <a:pPr eaLnBrk="1" hangingPunct="1"/>
            <a:r>
              <a:rPr lang="en-US" dirty="0" smtClean="0">
                <a:latin typeface="Arial" pitchFamily="34" charset="0"/>
                <a:cs typeface="Arial" pitchFamily="34" charset="0"/>
              </a:rPr>
              <a:t>(Click)  By the SMS/800 Help Desk.  A tariff fee will be charged.  A form 10 and LOA must be submitted.</a:t>
            </a:r>
          </a:p>
          <a:p>
            <a:pPr eaLnBrk="1" hangingPunct="1"/>
            <a:r>
              <a:rPr lang="en-US" dirty="0" smtClean="0">
                <a:latin typeface="Arial" pitchFamily="34" charset="0"/>
                <a:cs typeface="Arial" pitchFamily="34" charset="0"/>
              </a:rPr>
              <a:t>(Click) The process is first to Retrieve the specific FUTURE  record</a:t>
            </a:r>
          </a:p>
          <a:p>
            <a:pPr eaLnBrk="1" hangingPunct="1"/>
            <a:r>
              <a:rPr lang="en-US" dirty="0" smtClean="0">
                <a:latin typeface="Arial" pitchFamily="34" charset="0"/>
                <a:cs typeface="Arial" pitchFamily="34" charset="0"/>
              </a:rPr>
              <a:t>(Click)  Overwrite the entry in the RO field</a:t>
            </a:r>
          </a:p>
          <a:p>
            <a:pPr eaLnBrk="1" hangingPunct="1"/>
            <a:r>
              <a:rPr lang="en-US" dirty="0" smtClean="0">
                <a:latin typeface="Arial" pitchFamily="34" charset="0"/>
                <a:cs typeface="Arial" pitchFamily="34" charset="0"/>
              </a:rPr>
              <a:t>(Click)  Update or Save the record.</a:t>
            </a:r>
          </a:p>
          <a:p>
            <a:pPr eaLnBrk="1" hangingPunct="1"/>
            <a:r>
              <a:rPr lang="en-US" dirty="0" smtClean="0">
                <a:latin typeface="Arial" pitchFamily="34" charset="0"/>
                <a:cs typeface="Arial" pitchFamily="34" charset="0"/>
              </a:rPr>
              <a:t>(Click) </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22097"/>
            <a:fld id="{72516B88-C11A-4BAC-BE41-2F7638F2BD25}" type="slidenum">
              <a:rPr lang="en-US" smtClean="0"/>
              <a:pPr defTabSz="922097"/>
              <a:t>32</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normAutofit fontScale="92500"/>
          </a:bodyPr>
          <a:lstStyle/>
          <a:p>
            <a:r>
              <a:rPr lang="en-US" dirty="0" smtClean="0">
                <a:latin typeface="Arial" pitchFamily="34" charset="0"/>
                <a:cs typeface="Arial" pitchFamily="34" charset="0"/>
              </a:rPr>
              <a:t>To Disconnect an Active (Working) Customer Record…</a:t>
            </a:r>
          </a:p>
          <a:p>
            <a:r>
              <a:rPr lang="en-US" dirty="0" smtClean="0">
                <a:latin typeface="Arial" pitchFamily="34" charset="0"/>
                <a:cs typeface="Arial" pitchFamily="34" charset="0"/>
              </a:rPr>
              <a:t>(Click) </a:t>
            </a:r>
          </a:p>
          <a:p>
            <a:r>
              <a:rPr lang="en-US" dirty="0" smtClean="0">
                <a:latin typeface="Arial" pitchFamily="34" charset="0"/>
                <a:cs typeface="Arial" pitchFamily="34" charset="0"/>
              </a:rPr>
              <a:t>1. Delete any </a:t>
            </a:r>
            <a:r>
              <a:rPr lang="en-US" dirty="0" smtClean="0">
                <a:solidFill>
                  <a:srgbClr val="3399FF"/>
                </a:solidFill>
                <a:latin typeface="Arial" pitchFamily="34" charset="0"/>
                <a:cs typeface="Arial" pitchFamily="34" charset="0"/>
              </a:rPr>
              <a:t>future</a:t>
            </a:r>
            <a:r>
              <a:rPr lang="en-US" dirty="0" smtClean="0">
                <a:latin typeface="Arial" pitchFamily="34" charset="0"/>
                <a:cs typeface="Arial" pitchFamily="34" charset="0"/>
              </a:rPr>
              <a:t> Effective Date/Time records.</a:t>
            </a:r>
          </a:p>
          <a:p>
            <a:pPr defTabSz="922929">
              <a:defRPr/>
            </a:pPr>
            <a:r>
              <a:rPr lang="en-US" dirty="0" smtClean="0">
                <a:latin typeface="Arial" pitchFamily="34" charset="0"/>
                <a:cs typeface="Arial" pitchFamily="34" charset="0"/>
              </a:rPr>
              <a:t>(Click) </a:t>
            </a:r>
          </a:p>
          <a:p>
            <a:r>
              <a:rPr lang="en-US" b="0" dirty="0" smtClean="0">
                <a:latin typeface="Arial" pitchFamily="34" charset="0"/>
                <a:cs typeface="Arial" pitchFamily="34" charset="0"/>
              </a:rPr>
              <a:t>2</a:t>
            </a:r>
            <a:r>
              <a:rPr lang="en-US" dirty="0" smtClean="0">
                <a:latin typeface="Arial" pitchFamily="34" charset="0"/>
                <a:cs typeface="Arial" pitchFamily="34" charset="0"/>
              </a:rPr>
              <a:t>. Press the Retrieve button for the Active record.</a:t>
            </a:r>
          </a:p>
          <a:p>
            <a:pPr defTabSz="922929">
              <a:defRPr/>
            </a:pPr>
            <a:r>
              <a:rPr lang="en-US" dirty="0" smtClean="0">
                <a:latin typeface="Arial" pitchFamily="34" charset="0"/>
                <a:cs typeface="Arial" pitchFamily="34" charset="0"/>
              </a:rPr>
              <a:t>(Click) </a:t>
            </a:r>
          </a:p>
          <a:p>
            <a:r>
              <a:rPr lang="en-US" b="0" dirty="0" smtClean="0">
                <a:latin typeface="Arial" pitchFamily="34" charset="0"/>
                <a:cs typeface="Arial" pitchFamily="34" charset="0"/>
              </a:rPr>
              <a:t>3</a:t>
            </a:r>
            <a:r>
              <a:rPr lang="en-US" dirty="0" smtClean="0">
                <a:latin typeface="Arial" pitchFamily="34" charset="0"/>
                <a:cs typeface="Arial" pitchFamily="34" charset="0"/>
              </a:rPr>
              <a:t>. Select the Copy button and copy the record to the Effective Date/Time you want the CR disconnected.</a:t>
            </a:r>
          </a:p>
          <a:p>
            <a:pPr defTabSz="922929">
              <a:defRPr/>
            </a:pPr>
            <a:r>
              <a:rPr lang="en-US" dirty="0" smtClean="0">
                <a:latin typeface="Arial" pitchFamily="34" charset="0"/>
                <a:cs typeface="Arial" pitchFamily="34" charset="0"/>
              </a:rPr>
              <a:t>(Click) </a:t>
            </a:r>
          </a:p>
          <a:p>
            <a:r>
              <a:rPr lang="en-US" b="0" dirty="0" smtClean="0">
                <a:latin typeface="Arial" pitchFamily="34" charset="0"/>
                <a:cs typeface="Arial" pitchFamily="34" charset="0"/>
              </a:rPr>
              <a:t>4</a:t>
            </a:r>
            <a:r>
              <a:rPr lang="en-US" dirty="0" smtClean="0">
                <a:latin typeface="Arial" pitchFamily="34" charset="0"/>
                <a:cs typeface="Arial" pitchFamily="34" charset="0"/>
              </a:rPr>
              <a:t>. Enter “D” in the Action field.</a:t>
            </a:r>
          </a:p>
          <a:p>
            <a:pPr defTabSz="922929">
              <a:defRPr/>
            </a:pPr>
            <a:r>
              <a:rPr lang="en-US" dirty="0" smtClean="0">
                <a:latin typeface="Arial" pitchFamily="34" charset="0"/>
                <a:cs typeface="Arial" pitchFamily="34" charset="0"/>
              </a:rPr>
              <a:t>(Click) </a:t>
            </a:r>
          </a:p>
          <a:p>
            <a:r>
              <a:rPr lang="en-US" b="0" dirty="0" smtClean="0">
                <a:latin typeface="Arial" pitchFamily="34" charset="0"/>
                <a:cs typeface="Arial" pitchFamily="34" charset="0"/>
              </a:rPr>
              <a:t>5</a:t>
            </a:r>
            <a:r>
              <a:rPr lang="en-US" dirty="0" smtClean="0">
                <a:latin typeface="Arial" pitchFamily="34" charset="0"/>
                <a:cs typeface="Arial" pitchFamily="34" charset="0"/>
              </a:rPr>
              <a:t>. Enter “No” or “Yes” in the Referral field. (Referral is   </a:t>
            </a:r>
          </a:p>
          <a:p>
            <a:r>
              <a:rPr lang="en-US" b="0" dirty="0" smtClean="0">
                <a:latin typeface="Arial" pitchFamily="34" charset="0"/>
                <a:cs typeface="Arial" pitchFamily="34" charset="0"/>
              </a:rPr>
              <a:t>	</a:t>
            </a:r>
            <a:r>
              <a:rPr lang="en-US" dirty="0" smtClean="0">
                <a:latin typeface="Arial" pitchFamily="34" charset="0"/>
                <a:cs typeface="Arial" pitchFamily="34" charset="0"/>
              </a:rPr>
              <a:t>a message from carrier referring caller to a </a:t>
            </a:r>
          </a:p>
          <a:p>
            <a:r>
              <a:rPr lang="en-US" b="0" dirty="0" smtClean="0">
                <a:latin typeface="Arial" pitchFamily="34" charset="0"/>
                <a:cs typeface="Arial" pitchFamily="34" charset="0"/>
              </a:rPr>
              <a:t>	</a:t>
            </a:r>
            <a:r>
              <a:rPr lang="en-US" dirty="0" smtClean="0">
                <a:latin typeface="Arial" pitchFamily="34" charset="0"/>
                <a:cs typeface="Arial" pitchFamily="34" charset="0"/>
              </a:rPr>
              <a:t>different number)</a:t>
            </a:r>
          </a:p>
          <a:p>
            <a:pPr defTabSz="922929">
              <a:defRPr/>
            </a:pPr>
            <a:r>
              <a:rPr lang="en-US" dirty="0" smtClean="0">
                <a:latin typeface="Arial" pitchFamily="34" charset="0"/>
                <a:cs typeface="Arial" pitchFamily="34" charset="0"/>
              </a:rPr>
              <a:t>(Click) </a:t>
            </a:r>
          </a:p>
          <a:p>
            <a:r>
              <a:rPr lang="en-US" b="0" dirty="0" smtClean="0">
                <a:latin typeface="Arial" pitchFamily="34" charset="0"/>
                <a:cs typeface="Arial" pitchFamily="34" charset="0"/>
              </a:rPr>
              <a:t>6</a:t>
            </a:r>
            <a:r>
              <a:rPr lang="en-US" dirty="0" smtClean="0">
                <a:latin typeface="Arial" pitchFamily="34" charset="0"/>
                <a:cs typeface="Arial" pitchFamily="34" charset="0"/>
              </a:rPr>
              <a:t>. Enter the End Intercept Date. (default is 4 months)</a:t>
            </a:r>
          </a:p>
          <a:p>
            <a:pPr defTabSz="922929">
              <a:defRPr/>
            </a:pPr>
            <a:r>
              <a:rPr lang="en-US" dirty="0" smtClean="0">
                <a:latin typeface="Arial" pitchFamily="34" charset="0"/>
                <a:cs typeface="Arial" pitchFamily="34" charset="0"/>
              </a:rPr>
              <a:t>(Click) </a:t>
            </a:r>
          </a:p>
          <a:p>
            <a:r>
              <a:rPr lang="en-US" dirty="0" smtClean="0">
                <a:latin typeface="Arial" pitchFamily="34" charset="0"/>
                <a:cs typeface="Arial" pitchFamily="34" charset="0"/>
              </a:rPr>
              <a:t>7. Press the Update button. </a:t>
            </a:r>
          </a:p>
          <a:p>
            <a:pPr defTabSz="922929">
              <a:defRPr/>
            </a:pPr>
            <a:r>
              <a:rPr lang="en-US" dirty="0" smtClean="0">
                <a:latin typeface="Arial" pitchFamily="34" charset="0"/>
                <a:cs typeface="Arial" pitchFamily="34" charset="0"/>
              </a:rPr>
              <a:t>(Click) </a:t>
            </a:r>
          </a:p>
          <a:p>
            <a:pPr eaLnBrk="1" hangingPunct="1"/>
            <a:endParaRPr lang="en-US" b="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22097"/>
            <a:fld id="{04EBE9BB-0127-4337-80FD-1B9CE3722248}" type="slidenum">
              <a:rPr lang="en-US" smtClean="0"/>
              <a:pPr defTabSz="922097"/>
              <a:t>33</a:t>
            </a:fld>
            <a:endParaRPr 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normAutofit lnSpcReduction="10000"/>
          </a:bodyPr>
          <a:lstStyle/>
          <a:p>
            <a:pPr eaLnBrk="1" hangingPunct="1"/>
            <a:r>
              <a:rPr lang="en-US" b="0" dirty="0" smtClean="0"/>
              <a:t>At the bottom right of the CAD is the REC button.  (Record Selection)  This</a:t>
            </a:r>
            <a:r>
              <a:rPr lang="en-US" b="0" baseline="0" dirty="0" smtClean="0"/>
              <a:t> feature is useful in the following ways:</a:t>
            </a:r>
          </a:p>
          <a:p>
            <a:pPr defTabSz="922929">
              <a:defRPr/>
            </a:pPr>
            <a:r>
              <a:rPr lang="en-US" dirty="0" smtClean="0">
                <a:latin typeface="Arial" pitchFamily="34" charset="0"/>
                <a:cs typeface="Arial" pitchFamily="34" charset="0"/>
              </a:rPr>
              <a:t>(Click) </a:t>
            </a:r>
          </a:p>
          <a:p>
            <a:pPr>
              <a:spcBef>
                <a:spcPct val="0"/>
              </a:spcBef>
            </a:pPr>
            <a:r>
              <a:rPr lang="en-US" dirty="0" smtClean="0">
                <a:latin typeface="Arial" pitchFamily="34" charset="0"/>
                <a:cs typeface="Arial" pitchFamily="34" charset="0"/>
              </a:rPr>
              <a:t>— View a list of Customer Records for a single user-entered Dial Number</a:t>
            </a:r>
          </a:p>
          <a:p>
            <a:pPr defTabSz="922929">
              <a:defRPr/>
            </a:pPr>
            <a:r>
              <a:rPr lang="en-US" dirty="0" smtClean="0">
                <a:latin typeface="Arial" pitchFamily="34" charset="0"/>
                <a:cs typeface="Arial" pitchFamily="34" charset="0"/>
              </a:rPr>
              <a:t>(Click) </a:t>
            </a:r>
          </a:p>
          <a:p>
            <a:pPr>
              <a:spcBef>
                <a:spcPct val="0"/>
              </a:spcBef>
            </a:pPr>
            <a:r>
              <a:rPr lang="en-US" dirty="0" smtClean="0">
                <a:latin typeface="Arial" pitchFamily="34" charset="0"/>
                <a:cs typeface="Arial" pitchFamily="34" charset="0"/>
              </a:rPr>
              <a:t>— View any component of CAD, CPR, or LAD for any Customer Record shown in the retrieved list of Customer Records for a single Dial Number.</a:t>
            </a:r>
          </a:p>
          <a:p>
            <a:pPr defTabSz="922929">
              <a:spcBef>
                <a:spcPct val="0"/>
              </a:spcBef>
              <a:defRPr/>
            </a:pPr>
            <a:r>
              <a:rPr lang="en-US" dirty="0" smtClean="0">
                <a:latin typeface="Arial" pitchFamily="34" charset="0"/>
                <a:cs typeface="Arial" pitchFamily="34" charset="0"/>
              </a:rPr>
              <a:t>(Click) </a:t>
            </a:r>
          </a:p>
          <a:p>
            <a:pPr>
              <a:spcBef>
                <a:spcPct val="0"/>
              </a:spcBef>
            </a:pPr>
            <a:r>
              <a:rPr lang="en-US" dirty="0" smtClean="0">
                <a:latin typeface="Arial" pitchFamily="34" charset="0"/>
                <a:cs typeface="Arial" pitchFamily="34" charset="0"/>
              </a:rPr>
              <a:t>— Copy any component of a selected Customer Record of applicable status (Active, Sending, Disco, Hold, Saved, Pending, Old-CPR or LAD) </a:t>
            </a:r>
          </a:p>
          <a:p>
            <a:pPr defTabSz="922929">
              <a:spcBef>
                <a:spcPct val="0"/>
              </a:spcBef>
              <a:defRPr/>
            </a:pPr>
            <a:r>
              <a:rPr lang="en-US" dirty="0" smtClean="0">
                <a:latin typeface="Arial" pitchFamily="34" charset="0"/>
                <a:cs typeface="Arial" pitchFamily="34" charset="0"/>
              </a:rPr>
              <a:t>(Click) </a:t>
            </a:r>
          </a:p>
          <a:p>
            <a:pPr>
              <a:spcBef>
                <a:spcPct val="0"/>
              </a:spcBef>
            </a:pPr>
            <a:r>
              <a:rPr lang="en-US" dirty="0" smtClean="0">
                <a:latin typeface="Arial" pitchFamily="34" charset="0"/>
                <a:cs typeface="Arial" pitchFamily="34" charset="0"/>
              </a:rPr>
              <a:t>— Transfer any of the components for a selected Customer Record of applicable status (Failed, Hold, Invalid, Must Check, Pending, Saved)</a:t>
            </a:r>
          </a:p>
          <a:p>
            <a:pPr defTabSz="922929">
              <a:spcBef>
                <a:spcPct val="0"/>
              </a:spcBef>
              <a:defRPr/>
            </a:pPr>
            <a:r>
              <a:rPr lang="en-US" dirty="0" smtClean="0">
                <a:latin typeface="Arial" pitchFamily="34" charset="0"/>
                <a:cs typeface="Arial" pitchFamily="34" charset="0"/>
              </a:rPr>
              <a:t>(Click) </a:t>
            </a:r>
          </a:p>
          <a:p>
            <a:pPr>
              <a:spcBef>
                <a:spcPct val="0"/>
              </a:spcBef>
            </a:pPr>
            <a:r>
              <a:rPr lang="en-US" dirty="0" smtClean="0">
                <a:latin typeface="Arial" pitchFamily="34" charset="0"/>
                <a:cs typeface="Arial" pitchFamily="34" charset="0"/>
              </a:rPr>
              <a:t>— Delete a selected Customer Record of applicable status that is shown in the Customer Record list without retrieving.</a:t>
            </a:r>
          </a:p>
          <a:p>
            <a:pPr defTabSz="922929">
              <a:spcBef>
                <a:spcPct val="0"/>
              </a:spcBef>
              <a:defRPr/>
            </a:pPr>
            <a:r>
              <a:rPr lang="en-US" dirty="0" smtClean="0">
                <a:latin typeface="Arial" pitchFamily="34" charset="0"/>
                <a:cs typeface="Arial" pitchFamily="34" charset="0"/>
              </a:rPr>
              <a:t>(Click) </a:t>
            </a:r>
          </a:p>
          <a:p>
            <a:pPr>
              <a:spcBef>
                <a:spcPct val="0"/>
              </a:spcBef>
            </a:pPr>
            <a:r>
              <a:rPr lang="en-US" dirty="0" smtClean="0">
                <a:latin typeface="Arial" pitchFamily="34" charset="0"/>
                <a:cs typeface="Arial" pitchFamily="34" charset="0"/>
              </a:rPr>
              <a:t>— Update a selected Customer Record of applicable status that is shown in the Customer Record list without retrieving.</a:t>
            </a:r>
          </a:p>
          <a:p>
            <a:pPr defTabSz="922929">
              <a:spcBef>
                <a:spcPct val="0"/>
              </a:spcBef>
              <a:defRPr/>
            </a:pPr>
            <a:r>
              <a:rPr lang="en-US" dirty="0" smtClean="0">
                <a:latin typeface="Arial" pitchFamily="34" charset="0"/>
                <a:cs typeface="Arial" pitchFamily="34" charset="0"/>
              </a:rPr>
              <a:t>(Click) </a:t>
            </a:r>
          </a:p>
          <a:p>
            <a:pPr defTabSz="922929">
              <a:spcBef>
                <a:spcPct val="0"/>
              </a:spcBef>
              <a:defRPr/>
            </a:pPr>
            <a:r>
              <a:rPr lang="en-US" dirty="0" smtClean="0">
                <a:latin typeface="Arial" pitchFamily="34" charset="0"/>
                <a:cs typeface="Arial" pitchFamily="34" charset="0"/>
              </a:rPr>
              <a:t>— Print the Customer Record list.</a:t>
            </a:r>
          </a:p>
          <a:p>
            <a:pPr defTabSz="922929">
              <a:spcBef>
                <a:spcPct val="0"/>
              </a:spcBef>
              <a:defRPr/>
            </a:pPr>
            <a:r>
              <a:rPr lang="en-US" dirty="0" smtClean="0">
                <a:latin typeface="Arial" pitchFamily="34" charset="0"/>
                <a:cs typeface="Arial" pitchFamily="34" charset="0"/>
              </a:rPr>
              <a:t> (Click) </a:t>
            </a:r>
          </a:p>
          <a:p>
            <a:pPr>
              <a:spcBef>
                <a:spcPct val="0"/>
              </a:spcBef>
            </a:pPr>
            <a:endParaRPr lang="en-US" dirty="0" smtClean="0">
              <a:latin typeface="Arial" pitchFamily="34" charset="0"/>
              <a:cs typeface="Arial" pitchFamily="34" charset="0"/>
            </a:endParaRPr>
          </a:p>
          <a:p>
            <a:pPr eaLnBrk="1" hangingPunct="1"/>
            <a:endParaRPr lang="en-US" b="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22097"/>
            <a:fld id="{D024CE77-446A-4132-9991-9B1C574BE268}" type="slidenum">
              <a:rPr lang="en-US" smtClean="0"/>
              <a:pPr defTabSz="922097"/>
              <a:t>34</a:t>
            </a:fld>
            <a:endParaRPr lang="en-US" dirty="0" smtClean="0"/>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a:ln/>
        </p:spPr>
        <p:txBody>
          <a:bodyPr/>
          <a:lstStyle/>
          <a:p>
            <a:pPr eaLnBrk="1" hangingPunct="1"/>
            <a:r>
              <a:rPr lang="en-US" dirty="0" smtClean="0"/>
              <a:t>The REC screen displays</a:t>
            </a:r>
            <a:r>
              <a:rPr lang="en-US" baseline="0" dirty="0" smtClean="0"/>
              <a:t> a list of all customer records associated with this Toll Free number.</a:t>
            </a:r>
          </a:p>
          <a:p>
            <a:pPr eaLnBrk="1" hangingPunct="1"/>
            <a:r>
              <a:rPr lang="en-US" baseline="0" dirty="0" smtClean="0"/>
              <a:t>Each CR must have a unique 15 minute window for which it is assigned.</a:t>
            </a:r>
          </a:p>
          <a:p>
            <a:pPr eaLnBrk="1" hangingPunct="1"/>
            <a:endParaRPr lang="en-US" baseline="0" dirty="0" smtClean="0"/>
          </a:p>
          <a:p>
            <a:pPr eaLnBrk="1" hangingPunct="1"/>
            <a:r>
              <a:rPr lang="en-US" baseline="0" dirty="0" smtClean="0"/>
              <a:t>In this example we have an ACTIVE record that went active  at 1:45 pm Central time on 9/22/03.  </a:t>
            </a:r>
          </a:p>
          <a:p>
            <a:pPr eaLnBrk="1" hangingPunct="1"/>
            <a:r>
              <a:rPr lang="en-US" baseline="0" dirty="0" smtClean="0"/>
              <a:t>(Click) </a:t>
            </a:r>
          </a:p>
          <a:p>
            <a:pPr eaLnBrk="1" hangingPunct="1"/>
            <a:r>
              <a:rPr lang="en-US" baseline="0" dirty="0" smtClean="0"/>
              <a:t>We also have a future SAVED record that was set for 5:15 am Central time on 12/12/03.  </a:t>
            </a:r>
          </a:p>
          <a:p>
            <a:pPr defTabSz="922929">
              <a:defRPr/>
            </a:pPr>
            <a:r>
              <a:rPr lang="en-US" baseline="0" dirty="0" smtClean="0"/>
              <a:t>(Click) </a:t>
            </a:r>
          </a:p>
          <a:p>
            <a:pPr eaLnBrk="1" hangingPunct="1"/>
            <a:r>
              <a:rPr lang="en-US" dirty="0" smtClean="0"/>
              <a:t>(Click)</a:t>
            </a:r>
          </a:p>
          <a:p>
            <a:pPr eaLnBrk="1" hangingPunct="1"/>
            <a:r>
              <a:rPr lang="en-US" dirty="0" smtClean="0"/>
              <a:t>By</a:t>
            </a:r>
            <a:r>
              <a:rPr lang="en-US" baseline="0" dirty="0" smtClean="0"/>
              <a:t> highlighting the records in the list and pressing the individual buttons a user can access the different parts of a CR as well as Copy, Transfer, Delete and Update.</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22097"/>
            <a:fld id="{315656C1-12FA-4662-A5C2-B42D620FB8EF}" type="slidenum">
              <a:rPr lang="en-US" smtClean="0"/>
              <a:pPr defTabSz="922097"/>
              <a:t>35</a:t>
            </a:fld>
            <a:endParaRPr 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dirty="0" smtClean="0"/>
              <a:t>In Emergency</a:t>
            </a:r>
            <a:r>
              <a:rPr lang="en-US" baseline="0" dirty="0" smtClean="0"/>
              <a:t> situations a high Priority update is available.</a:t>
            </a:r>
          </a:p>
          <a:p>
            <a:pPr eaLnBrk="1" hangingPunct="1"/>
            <a:endParaRPr lang="en-US" baseline="0" dirty="0" smtClean="0"/>
          </a:p>
          <a:p>
            <a:pPr defTabSz="922929">
              <a:defRPr/>
            </a:pPr>
            <a:r>
              <a:rPr lang="en-US" dirty="0" smtClean="0">
                <a:solidFill>
                  <a:srgbClr val="FF0000"/>
                </a:solidFill>
                <a:latin typeface="Arial" pitchFamily="34" charset="0"/>
                <a:cs typeface="Arial" pitchFamily="34" charset="0"/>
              </a:rPr>
              <a:t>When SCP Queuing occurs and Immediate updates are required</a:t>
            </a:r>
            <a:r>
              <a:rPr lang="en-US" dirty="0" smtClean="0">
                <a:latin typeface="Arial" pitchFamily="34" charset="0"/>
                <a:cs typeface="Arial" pitchFamily="34" charset="0"/>
              </a:rPr>
              <a:t>… </a:t>
            </a:r>
          </a:p>
          <a:p>
            <a:pPr defTabSz="922929">
              <a:defRPr/>
            </a:pPr>
            <a:r>
              <a:rPr lang="en-US" dirty="0" smtClean="0">
                <a:latin typeface="Arial" pitchFamily="34" charset="0"/>
                <a:cs typeface="Arial" pitchFamily="34" charset="0"/>
              </a:rPr>
              <a:t>(Click) </a:t>
            </a:r>
          </a:p>
          <a:p>
            <a:pPr defTabSz="922929">
              <a:defRPr/>
            </a:pPr>
            <a:r>
              <a:rPr lang="en-US" dirty="0" smtClean="0">
                <a:latin typeface="Arial" pitchFamily="34" charset="0"/>
                <a:cs typeface="Arial" pitchFamily="34" charset="0"/>
              </a:rPr>
              <a:t>Selecting Menu item “Action -&gt; Update High Priority” when </a:t>
            </a:r>
            <a:r>
              <a:rPr lang="en-US" b="1" u="sng" dirty="0" smtClean="0">
                <a:latin typeface="Arial" pitchFamily="34" charset="0"/>
                <a:cs typeface="Arial" pitchFamily="34" charset="0"/>
              </a:rPr>
              <a:t>transferring a CR to NOW</a:t>
            </a:r>
            <a:r>
              <a:rPr lang="en-US" dirty="0" smtClean="0">
                <a:latin typeface="Arial" pitchFamily="34" charset="0"/>
                <a:cs typeface="Arial" pitchFamily="34" charset="0"/>
              </a:rPr>
              <a:t>, </a:t>
            </a:r>
          </a:p>
          <a:p>
            <a:pPr defTabSz="922929">
              <a:defRPr/>
            </a:pPr>
            <a:r>
              <a:rPr lang="en-US" dirty="0" smtClean="0">
                <a:latin typeface="Arial" pitchFamily="34" charset="0"/>
                <a:cs typeface="Arial" pitchFamily="34" charset="0"/>
              </a:rPr>
              <a:t>(Click)</a:t>
            </a:r>
          </a:p>
          <a:p>
            <a:pPr defTabSz="922929">
              <a:defRPr/>
            </a:pPr>
            <a:r>
              <a:rPr lang="en-US" dirty="0" smtClean="0">
                <a:latin typeface="Arial" pitchFamily="34" charset="0"/>
                <a:cs typeface="Arial" pitchFamily="34" charset="0"/>
              </a:rPr>
              <a:t>puts the record at the top of the Q at the SCP.  (10 Updates per day are allowed per RO Entity)</a:t>
            </a:r>
          </a:p>
          <a:p>
            <a:pPr defTabSz="922929">
              <a:defRPr/>
            </a:pPr>
            <a:endParaRPr lang="en-US" dirty="0" smtClean="0">
              <a:latin typeface="Arial" pitchFamily="34" charset="0"/>
              <a:cs typeface="Arial" pitchFamily="34" charset="0"/>
            </a:endParaRP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22097"/>
            <a:fld id="{DE455784-CFC2-4450-8024-EBECD1400C1B}" type="slidenum">
              <a:rPr lang="en-US" smtClean="0"/>
              <a:pPr defTabSz="922097"/>
              <a:t>36</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The HPU screen </a:t>
            </a:r>
          </a:p>
          <a:p>
            <a:pPr defTabSz="922929">
              <a:defRPr/>
            </a:pPr>
            <a:r>
              <a:rPr lang="en-US" dirty="0" smtClean="0">
                <a:latin typeface="Arial" pitchFamily="34" charset="0"/>
                <a:cs typeface="Arial" pitchFamily="34" charset="0"/>
              </a:rPr>
              <a:t>HPU screen allows a RO Administrator to add/delete Logon Ids.  </a:t>
            </a:r>
          </a:p>
          <a:p>
            <a:pPr defTabSz="922929">
              <a:defRPr/>
            </a:pPr>
            <a:r>
              <a:rPr lang="en-US" dirty="0" smtClean="0">
                <a:latin typeface="Arial" pitchFamily="34" charset="0"/>
                <a:cs typeface="Arial" pitchFamily="34" charset="0"/>
              </a:rPr>
              <a:t>(Click)</a:t>
            </a:r>
          </a:p>
          <a:p>
            <a:pPr defTabSz="922929">
              <a:defRPr/>
            </a:pPr>
            <a:r>
              <a:rPr lang="en-US" dirty="0" smtClean="0">
                <a:latin typeface="Arial" pitchFamily="34" charset="0"/>
                <a:cs typeface="Arial" pitchFamily="34" charset="0"/>
              </a:rPr>
              <a:t>Logon Ids listed on this screen are given permission to perform High Priority Updates. (10 per day/per RO entity)</a:t>
            </a:r>
          </a:p>
          <a:p>
            <a:pPr eaLnBrk="1" hangingPunct="1"/>
            <a:r>
              <a:rPr lang="en-US" dirty="0" smtClean="0"/>
              <a:t>(Click)</a:t>
            </a:r>
          </a:p>
          <a:p>
            <a:pPr defTabSz="922929">
              <a:defRPr/>
            </a:pPr>
            <a:r>
              <a:rPr lang="en-US" dirty="0" smtClean="0">
                <a:latin typeface="Arial" pitchFamily="34" charset="0"/>
                <a:cs typeface="Arial" pitchFamily="34" charset="0"/>
              </a:rPr>
              <a:t>A checkmark in the “Allow All Logon Ids” field gives all Logon Ids in the RO permission to perform “High Priority Updates”</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22097"/>
            <a:fld id="{D841ECC4-5CAC-4E4C-82EF-F9978CDE0CC1}" type="slidenum">
              <a:rPr lang="en-US" smtClean="0"/>
              <a:pPr defTabSz="922097"/>
              <a:t>37</a:t>
            </a:fld>
            <a:endParaRPr 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normAutofit fontScale="70000" lnSpcReduction="20000"/>
          </a:bodyPr>
          <a:lstStyle/>
          <a:p>
            <a:pPr eaLnBrk="1" hangingPunct="1"/>
            <a:r>
              <a:rPr lang="en-US" dirty="0" smtClean="0"/>
              <a:t>Here is the Life Cycle</a:t>
            </a:r>
            <a:r>
              <a:rPr lang="en-US" baseline="0" dirty="0" smtClean="0"/>
              <a:t> of a Toll Free Number.  </a:t>
            </a:r>
          </a:p>
          <a:p>
            <a:pPr eaLnBrk="1" hangingPunct="1"/>
            <a:r>
              <a:rPr lang="en-US" baseline="0" dirty="0" smtClean="0"/>
              <a:t>(Click)  </a:t>
            </a:r>
          </a:p>
          <a:p>
            <a:pPr marL="230733" indent="-230733">
              <a:buAutoNum type="arabicPeriod"/>
            </a:pPr>
            <a:r>
              <a:rPr lang="en-US" baseline="0" dirty="0" smtClean="0"/>
              <a:t>The Toll Free starts out as a SPARE number</a:t>
            </a:r>
          </a:p>
          <a:p>
            <a:pPr marL="230733" indent="-230733" defTabSz="922929">
              <a:defRPr/>
            </a:pPr>
            <a:r>
              <a:rPr lang="en-US" baseline="0" dirty="0" smtClean="0"/>
              <a:t>(Click)  </a:t>
            </a:r>
          </a:p>
          <a:p>
            <a:pPr marL="230733" indent="-230733" defTabSz="922929">
              <a:buFontTx/>
              <a:buAutoNum type="arabicPeriod" startAt="2"/>
              <a:defRPr/>
            </a:pPr>
            <a:r>
              <a:rPr lang="en-US" baseline="0" dirty="0" smtClean="0"/>
              <a:t>At some time the Number is Reserved by a Resp Org for an end user.</a:t>
            </a:r>
          </a:p>
          <a:p>
            <a:pPr marL="230733" indent="-230733" defTabSz="922929">
              <a:defRPr/>
            </a:pPr>
            <a:r>
              <a:rPr lang="en-US" baseline="0" dirty="0" smtClean="0"/>
              <a:t>(Click)  </a:t>
            </a:r>
            <a:endParaRPr lang="en-US" dirty="0" smtClean="0"/>
          </a:p>
          <a:p>
            <a:pPr marL="230733" indent="-230733" defTabSz="922929">
              <a:buFontTx/>
              <a:buAutoNum type="arabicPeriod" startAt="3"/>
              <a:defRPr/>
            </a:pPr>
            <a:r>
              <a:rPr lang="en-US" dirty="0" smtClean="0"/>
              <a:t>Within the Reserved 45 days, a Resp Org builds a Customer Record (CAD) The NA status now becomes Assigned. (If after 45 days a CAD is not built, the Reserved number returns to Spare)</a:t>
            </a:r>
          </a:p>
          <a:p>
            <a:pPr marL="230733" indent="-230733" defTabSz="922929">
              <a:defRPr/>
            </a:pPr>
            <a:r>
              <a:rPr lang="en-US" baseline="0" dirty="0" smtClean="0"/>
              <a:t>(Click)  </a:t>
            </a:r>
            <a:endParaRPr lang="en-US" dirty="0" smtClean="0"/>
          </a:p>
          <a:p>
            <a:pPr marL="230733" indent="-230733" defTabSz="922929">
              <a:buFontTx/>
              <a:buAutoNum type="arabicPeriod" startAt="4"/>
              <a:defRPr/>
            </a:pPr>
            <a:r>
              <a:rPr lang="en-US" dirty="0" smtClean="0"/>
              <a:t>When the ASSIGNED number reaches its </a:t>
            </a:r>
            <a:r>
              <a:rPr lang="en-US" dirty="0" err="1" smtClean="0"/>
              <a:t>Eff</a:t>
            </a:r>
            <a:r>
              <a:rPr lang="en-US" dirty="0" smtClean="0"/>
              <a:t> Date/time the number becomes WORKING.</a:t>
            </a:r>
          </a:p>
          <a:p>
            <a:pPr marL="230733" indent="-230733" defTabSz="922929">
              <a:defRPr/>
            </a:pPr>
            <a:r>
              <a:rPr lang="en-US" baseline="0" dirty="0" smtClean="0"/>
              <a:t>(Click)  </a:t>
            </a:r>
            <a:endParaRPr lang="en-US" dirty="0" smtClean="0"/>
          </a:p>
          <a:p>
            <a:pPr marL="230733" indent="-230733" defTabSz="922929">
              <a:buFontTx/>
              <a:buAutoNum type="arabicPeriod" startAt="5"/>
              <a:defRPr/>
            </a:pPr>
            <a:r>
              <a:rPr lang="en-US" dirty="0" smtClean="0"/>
              <a:t>After a long and productive life the working number can be DISCONNECTED.</a:t>
            </a:r>
          </a:p>
          <a:p>
            <a:pPr marL="230733" indent="-230733" defTabSz="922929">
              <a:defRPr/>
            </a:pPr>
            <a:r>
              <a:rPr lang="en-US" baseline="0" dirty="0" smtClean="0"/>
              <a:t>(Click)  </a:t>
            </a:r>
            <a:endParaRPr lang="en-US" dirty="0" smtClean="0"/>
          </a:p>
          <a:p>
            <a:pPr marL="230733" indent="-230733" defTabSz="922929">
              <a:buFontTx/>
              <a:buAutoNum type="arabicPeriod" startAt="6"/>
              <a:defRPr/>
            </a:pPr>
            <a:r>
              <a:rPr lang="en-US" dirty="0" smtClean="0"/>
              <a:t>During the 4 month DISCONNECT, </a:t>
            </a:r>
            <a:r>
              <a:rPr lang="en-US" b="0" dirty="0" smtClean="0"/>
              <a:t>the Resp Org can reactive the number by</a:t>
            </a:r>
            <a:r>
              <a:rPr lang="en-US" b="0" baseline="0" dirty="0" smtClean="0"/>
              <a:t> entering a new effective date.  Until the new effective date the Number will show SUSPEND status.</a:t>
            </a:r>
          </a:p>
          <a:p>
            <a:pPr marL="230733" indent="-230733" defTabSz="922929">
              <a:defRPr/>
            </a:pPr>
            <a:r>
              <a:rPr lang="en-US" baseline="0" dirty="0" smtClean="0"/>
              <a:t>(Click)  </a:t>
            </a:r>
            <a:endParaRPr lang="en-US" dirty="0" smtClean="0"/>
          </a:p>
          <a:p>
            <a:pPr marL="230733" indent="-230733" defTabSz="922929">
              <a:buFontTx/>
              <a:buAutoNum type="arabicPeriod" startAt="7"/>
              <a:defRPr/>
            </a:pPr>
            <a:r>
              <a:rPr lang="en-US" b="0" dirty="0" smtClean="0"/>
              <a:t>Once a Disconnected number</a:t>
            </a:r>
            <a:r>
              <a:rPr lang="en-US" b="0" baseline="0" dirty="0" smtClean="0"/>
              <a:t> reaches its End Intercept Date, the number status changes to TRANSITIONAL.  </a:t>
            </a:r>
          </a:p>
          <a:p>
            <a:pPr marL="230733" indent="-230733" defTabSz="922929">
              <a:defRPr/>
            </a:pPr>
            <a:r>
              <a:rPr lang="en-US" baseline="0" dirty="0" smtClean="0"/>
              <a:t>(Click)  </a:t>
            </a:r>
            <a:endParaRPr lang="en-US" dirty="0" smtClean="0"/>
          </a:p>
          <a:p>
            <a:pPr marL="230733" indent="-230733" defTabSz="922929">
              <a:buFontTx/>
              <a:buAutoNum type="arabicPeriod" startAt="8"/>
              <a:defRPr/>
            </a:pPr>
            <a:r>
              <a:rPr lang="en-US" b="0" dirty="0" smtClean="0"/>
              <a:t>When the end of the 4 month disconnect/Trans time is reached the number returns to SPARE.</a:t>
            </a:r>
          </a:p>
          <a:p>
            <a:pPr marL="230733" indent="-230733" defTabSz="922929">
              <a:defRPr/>
            </a:pPr>
            <a:r>
              <a:rPr lang="en-US" b="0" dirty="0" smtClean="0"/>
              <a:t>(Click)  When a number is SPARE, there is No CR</a:t>
            </a:r>
          </a:p>
          <a:p>
            <a:pPr marL="230733" indent="-230733"/>
            <a:r>
              <a:rPr lang="en-US" b="0" dirty="0" smtClean="0"/>
              <a:t>(Click)  When a number is RESERVED, there is still no CR</a:t>
            </a:r>
          </a:p>
          <a:p>
            <a:pPr marL="230733" indent="-230733"/>
            <a:r>
              <a:rPr lang="en-US" b="0" dirty="0" smtClean="0"/>
              <a:t>(Click)   As</a:t>
            </a:r>
            <a:r>
              <a:rPr lang="en-US" b="0" baseline="0" dirty="0" smtClean="0"/>
              <a:t> soon as a CAD is built depending on the action taken and the validity of the update or save the CR can be: Saved, Invalid, Pending, Hold, Failed or Must Check.</a:t>
            </a:r>
          </a:p>
          <a:p>
            <a:pPr marL="230733" indent="-230733"/>
            <a:r>
              <a:rPr lang="en-US" b="0" dirty="0" smtClean="0"/>
              <a:t>(Click)  When the PENDING  CR reaches</a:t>
            </a:r>
            <a:r>
              <a:rPr lang="en-US" b="0" baseline="0" dirty="0" smtClean="0"/>
              <a:t> its </a:t>
            </a:r>
            <a:r>
              <a:rPr lang="en-US" b="0" baseline="0" dirty="0" err="1" smtClean="0"/>
              <a:t>Eff</a:t>
            </a:r>
            <a:r>
              <a:rPr lang="en-US" b="0" baseline="0" dirty="0" smtClean="0"/>
              <a:t> Date/time the CR is sent to the SCP.  First it shows SENDING and when all the SCPs have loaded it, the CR displays ACTIVE.</a:t>
            </a:r>
          </a:p>
          <a:p>
            <a:pPr marL="230733" indent="-230733"/>
            <a:r>
              <a:rPr lang="en-US" b="0" dirty="0" smtClean="0"/>
              <a:t>(Click)  When the Toll Free number is not longer needed, it is Disconnected.  Both</a:t>
            </a:r>
            <a:r>
              <a:rPr lang="en-US" b="0" baseline="0" dirty="0" smtClean="0"/>
              <a:t> the NA and CR status show Disconnect.</a:t>
            </a:r>
          </a:p>
          <a:p>
            <a:pPr marL="230733" indent="-230733"/>
            <a:r>
              <a:rPr lang="en-US" b="0" dirty="0" smtClean="0"/>
              <a:t>(Click)  If a reactivation is set</a:t>
            </a:r>
            <a:r>
              <a:rPr lang="en-US" b="0" baseline="0" dirty="0" smtClean="0"/>
              <a:t> up (Suspend) the CR will have both a Disconnect and a future Pending record associated with it.</a:t>
            </a:r>
          </a:p>
          <a:p>
            <a:pPr marL="230733" indent="-230733"/>
            <a:r>
              <a:rPr lang="en-US" b="0" dirty="0" smtClean="0"/>
              <a:t>(Click)  If</a:t>
            </a:r>
            <a:r>
              <a:rPr lang="en-US" b="0" baseline="0" dirty="0" smtClean="0"/>
              <a:t> a reactivation is NOT set up, after the CR reaches its End Intercept Date, the CR is deleted (no CR) </a:t>
            </a:r>
          </a:p>
          <a:p>
            <a:pPr marL="230733" indent="-230733"/>
            <a:r>
              <a:rPr lang="en-US" b="0" dirty="0" smtClean="0"/>
              <a:t>(Click)  At the end of 4 months (or manually) the Transitional</a:t>
            </a:r>
            <a:r>
              <a:rPr lang="en-US" b="0" baseline="0" dirty="0" smtClean="0"/>
              <a:t> number returns to Spare.</a:t>
            </a:r>
            <a:r>
              <a:rPr lang="en-US" b="0" dirty="0" smtClean="0"/>
              <a:t> </a:t>
            </a:r>
          </a:p>
          <a:p>
            <a:pPr marL="230733" indent="-230733"/>
            <a:endParaRPr lang="en-US" b="1"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22097"/>
            <a:fld id="{BDD7F621-604A-44FC-B359-AE6744B1D370}" type="slidenum">
              <a:rPr lang="en-US" smtClean="0"/>
              <a:pPr defTabSz="922097"/>
              <a:t>38</a:t>
            </a:fld>
            <a:endParaRPr 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smtClean="0"/>
              <a:t>Complete the Written and Hands</a:t>
            </a:r>
            <a:r>
              <a:rPr lang="en-US" baseline="0" dirty="0" smtClean="0"/>
              <a:t> On Exercises for the </a:t>
            </a:r>
            <a:r>
              <a:rPr lang="en-US" baseline="0" smtClean="0"/>
              <a:t>CAD Module.</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204E7D-5D4B-4C69-A01C-978941DCCE0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defTabSz="922097"/>
            <a:fld id="{3914E48E-F9D5-477D-86C2-0687708C2EE2}" type="slidenum">
              <a:rPr lang="en-US" smtClean="0"/>
              <a:pPr defTabSz="922097"/>
              <a:t>4</a:t>
            </a:fld>
            <a:endParaRPr lang="en-US"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smtClean="0"/>
              <a:t>Here is the view of a simple CAD window.  </a:t>
            </a:r>
          </a:p>
          <a:p>
            <a:pPr defTabSz="922929">
              <a:defRPr/>
            </a:pPr>
            <a:r>
              <a:rPr lang="en-US" dirty="0" smtClean="0"/>
              <a:t>(Click)   One </a:t>
            </a:r>
            <a:r>
              <a:rPr lang="en-US" dirty="0" err="1" smtClean="0"/>
              <a:t>intralata</a:t>
            </a:r>
            <a:r>
              <a:rPr lang="en-US" dirty="0" smtClean="0"/>
              <a:t> </a:t>
            </a:r>
            <a:r>
              <a:rPr lang="en-US" dirty="0" err="1" smtClean="0"/>
              <a:t>carrer</a:t>
            </a:r>
            <a:r>
              <a:rPr lang="en-US" dirty="0" smtClean="0"/>
              <a:t>, </a:t>
            </a:r>
          </a:p>
          <a:p>
            <a:pPr defTabSz="922929">
              <a:defRPr/>
            </a:pPr>
            <a:r>
              <a:rPr lang="en-US" dirty="0" smtClean="0"/>
              <a:t>(Click)   One </a:t>
            </a:r>
            <a:r>
              <a:rPr lang="en-US" dirty="0" err="1" smtClean="0"/>
              <a:t>interlata</a:t>
            </a:r>
            <a:r>
              <a:rPr lang="en-US" dirty="0" smtClean="0"/>
              <a:t> carrier, </a:t>
            </a:r>
          </a:p>
          <a:p>
            <a:pPr defTabSz="922929">
              <a:defRPr/>
            </a:pPr>
            <a:r>
              <a:rPr lang="en-US" dirty="0" smtClean="0"/>
              <a:t>(Click)   One POTs and One Dial#.</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922097"/>
            <a:fld id="{655F7BE7-2402-4A13-94A2-2AC8F4588309}" type="slidenum">
              <a:rPr lang="en-US" smtClean="0"/>
              <a:pPr defTabSz="922097"/>
              <a:t>5</a:t>
            </a:fld>
            <a:endParaRPr lang="en-US"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dirty="0" smtClean="0"/>
              <a:t>The top 2 rows of the CAD contain the following fields:</a:t>
            </a:r>
          </a:p>
          <a:p>
            <a:pPr lvl="0"/>
            <a:r>
              <a:rPr lang="en-US" dirty="0" smtClean="0"/>
              <a:t>(Click)  Dial Number – the toll Free Number</a:t>
            </a:r>
          </a:p>
          <a:p>
            <a:pPr lvl="0"/>
            <a:r>
              <a:rPr lang="en-US" dirty="0" smtClean="0"/>
              <a:t>(Click) Eff. Date/Time/Status – Used to set the date and time for activation for a new record.  </a:t>
            </a:r>
          </a:p>
          <a:p>
            <a:pPr lvl="0"/>
            <a:r>
              <a:rPr lang="en-US" dirty="0" smtClean="0"/>
              <a:t>         Time is accepted in 15 minute increments: (12:00, 12:15, 12:30, 12:45)</a:t>
            </a:r>
          </a:p>
          <a:p>
            <a:pPr lvl="0"/>
            <a:r>
              <a:rPr lang="en-US" dirty="0" smtClean="0"/>
              <a:t>(Click) Resp Org – Auto Populated.  This is the Resp Org ID that controls and manages this </a:t>
            </a:r>
          </a:p>
          <a:p>
            <a:pPr lvl="0"/>
            <a:r>
              <a:rPr lang="en-US" dirty="0" smtClean="0"/>
              <a:t>          number.</a:t>
            </a:r>
          </a:p>
          <a:p>
            <a:pPr lvl="0"/>
            <a:r>
              <a:rPr lang="en-US" dirty="0" smtClean="0"/>
              <a:t>(Click) Approval – Carrier Approval status.  Can display: Not </a:t>
            </a:r>
            <a:r>
              <a:rPr lang="en-US" dirty="0" err="1" smtClean="0"/>
              <a:t>Req</a:t>
            </a:r>
            <a:r>
              <a:rPr lang="en-US" dirty="0" smtClean="0"/>
              <a:t>, Await, Denied, NA</a:t>
            </a:r>
          </a:p>
          <a:p>
            <a:pPr lvl="0"/>
            <a:r>
              <a:rPr lang="en-US" dirty="0" smtClean="0"/>
              <a:t>(Click) Last – Date and time of the last update/Save.</a:t>
            </a:r>
          </a:p>
          <a:p>
            <a:pPr lvl="0"/>
            <a:r>
              <a:rPr lang="en-US" dirty="0" smtClean="0"/>
              <a:t>(Click) Prev. User – Previous non-mass ID to update/save the record</a:t>
            </a:r>
          </a:p>
          <a:p>
            <a:pPr lvl="0"/>
            <a:r>
              <a:rPr lang="en-US" dirty="0" smtClean="0"/>
              <a:t>(Click) By – Logon ID of the most recent person (or mass change) to update/save the record.  </a:t>
            </a:r>
          </a:p>
          <a:p>
            <a:pPr lvl="0"/>
            <a:r>
              <a:rPr lang="en-US" dirty="0" smtClean="0"/>
              <a:t>          May display: **UPDT**, **SCPL**,  or a Logon ID (i.e. BRSACSH1)… etc.</a:t>
            </a:r>
          </a:p>
          <a:p>
            <a:pPr lvl="0"/>
            <a:r>
              <a:rPr lang="en-US" dirty="0" smtClean="0"/>
              <a:t>(Click)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22097"/>
            <a:fld id="{5FA10734-186C-4030-B9F8-45B6D8F211C8}" type="slidenum">
              <a:rPr lang="en-US" smtClean="0"/>
              <a:pPr defTabSz="922097"/>
              <a:t>6</a:t>
            </a:fld>
            <a:endParaRPr lang="en-US"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smtClean="0"/>
              <a:t>Third and forth row display the following fields:</a:t>
            </a:r>
          </a:p>
          <a:p>
            <a:pPr lvl="0"/>
            <a:r>
              <a:rPr lang="en-US" dirty="0" smtClean="0"/>
              <a:t>Action – four options. (N=new, C=change, D=Disconnect, R=Revised Disconnect)  Auto populated with an ‘N”, when a new record is created.  When a CAD is (Copied) to be changed a manual choice of C is required.  When a number is disconnected the D is required, When revising a Disconnect number the R must be selected. (Required field)</a:t>
            </a:r>
          </a:p>
          <a:p>
            <a:pPr lvl="0"/>
            <a:r>
              <a:rPr lang="en-US" dirty="0" smtClean="0"/>
              <a:t>Service Order – The first of 4 to13 characters must be alphabetic. (Either SO or Sup. Form must be entered)</a:t>
            </a:r>
          </a:p>
          <a:p>
            <a:pPr lvl="0"/>
            <a:r>
              <a:rPr lang="en-US" dirty="0" smtClean="0"/>
              <a:t>Sup. Form. – A 5 character ID that can be used in place of a Service Order.</a:t>
            </a:r>
          </a:p>
          <a:p>
            <a:pPr lvl="0"/>
            <a:r>
              <a:rPr lang="en-US" dirty="0" smtClean="0"/>
              <a:t>Due Date – The date that service should begin.  Based on the </a:t>
            </a:r>
            <a:r>
              <a:rPr lang="en-US" dirty="0" err="1" smtClean="0"/>
              <a:t>Eff</a:t>
            </a:r>
            <a:r>
              <a:rPr lang="en-US" dirty="0" smtClean="0"/>
              <a:t> date.</a:t>
            </a:r>
          </a:p>
          <a:p>
            <a:pPr lvl="0"/>
            <a:r>
              <a:rPr lang="en-US" dirty="0" smtClean="0"/>
              <a:t>Customer - Indicates an on-line subscriber who may want to access their record.</a:t>
            </a:r>
          </a:p>
          <a:p>
            <a:pPr lvl="0"/>
            <a:r>
              <a:rPr lang="en-US" dirty="0" smtClean="0"/>
              <a:t>Agent - Identifies a party acting as an agent for the customer record. </a:t>
            </a:r>
          </a:p>
          <a:p>
            <a:pPr lvl="0"/>
            <a:r>
              <a:rPr lang="en-US" dirty="0" smtClean="0"/>
              <a:t>Telco - Data equivalent to the first four characters of the </a:t>
            </a:r>
            <a:r>
              <a:rPr lang="en-US" dirty="0" err="1" smtClean="0"/>
              <a:t>Resp</a:t>
            </a:r>
            <a:r>
              <a:rPr lang="en-US" dirty="0" smtClean="0"/>
              <a:t> Org ID.</a:t>
            </a:r>
          </a:p>
          <a:p>
            <a:pPr lvl="0"/>
            <a:r>
              <a:rPr lang="en-US" dirty="0" smtClean="0"/>
              <a:t>Hold - Yes – Record will not go active upon reaching its effective data/time. </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defTabSz="922097"/>
            <a:fld id="{F02AA742-5B96-4CCC-8082-AFADEAC48B45}" type="slidenum">
              <a:rPr lang="en-US" smtClean="0"/>
              <a:pPr defTabSz="922097"/>
              <a:t>7</a:t>
            </a:fld>
            <a:endParaRPr 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dirty="0" smtClean="0"/>
              <a:t>Listing and Contact Info… Several fields in this section of the CAD have to do with Directory Assistance.  Remember, DA does not connect to the ATT database.   </a:t>
            </a:r>
          </a:p>
          <a:p>
            <a:r>
              <a:rPr lang="en-US" dirty="0" smtClean="0"/>
              <a:t>(Click) Directory options include: NP (not published), LI (Published listing), BL (Blocked). </a:t>
            </a:r>
          </a:p>
          <a:p>
            <a:r>
              <a:rPr lang="en-US" dirty="0" smtClean="0"/>
              <a:t>(Click) DA Update options include: (Yes or No). </a:t>
            </a:r>
          </a:p>
          <a:p>
            <a:r>
              <a:rPr lang="en-US" dirty="0" smtClean="0"/>
              <a:t>(Click) DA Type includes: N (for Normal), G (for Government), and F (for frequently called).  Since these fields do not connect with a Directory Assistance database it really doesn’t matter what is in these fields unless you actually call ATT directory assistance and have your number listed and want the CR to display correctly.</a:t>
            </a:r>
          </a:p>
          <a:p>
            <a:r>
              <a:rPr lang="en-US" dirty="0" smtClean="0"/>
              <a:t> </a:t>
            </a:r>
          </a:p>
          <a:p>
            <a:r>
              <a:rPr lang="en-US" dirty="0" smtClean="0"/>
              <a:t>(Click)  Listing Name is your customer name.  </a:t>
            </a:r>
          </a:p>
          <a:p>
            <a:r>
              <a:rPr lang="en-US" dirty="0" smtClean="0"/>
              <a:t>(Click)  Address is optional.  </a:t>
            </a:r>
          </a:p>
          <a:p>
            <a:r>
              <a:rPr lang="en-US" dirty="0" smtClean="0"/>
              <a:t>(Click)  The Contact Person, Contact Number and Notes come from the information part of the NUS when the number was reserved.  This can be changed on the CAD if desired.</a:t>
            </a:r>
          </a:p>
          <a:p>
            <a:r>
              <a:rPr lang="en-US" dirty="0" smtClean="0"/>
              <a:t>(Click)</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defTabSz="922097"/>
            <a:fld id="{0C1DC637-FF0A-4020-AD3E-86919E8809C3}" type="slidenum">
              <a:rPr lang="en-US" smtClean="0"/>
              <a:pPr defTabSz="922097"/>
              <a:t>8</a:t>
            </a:fld>
            <a:endParaRPr lang="en-US"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normAutofit fontScale="55000" lnSpcReduction="20000"/>
          </a:bodyPr>
          <a:lstStyle/>
          <a:p>
            <a:r>
              <a:rPr lang="en-US" dirty="0" smtClean="0"/>
              <a:t>Area of Service and Carriers both require an entry for a valid Customer Record. </a:t>
            </a:r>
          </a:p>
          <a:p>
            <a:r>
              <a:rPr lang="en-US" dirty="0" smtClean="0"/>
              <a:t>Area of service defines from what area someone can call this toll free number. </a:t>
            </a:r>
          </a:p>
          <a:p>
            <a:r>
              <a:rPr lang="en-US" dirty="0" smtClean="0"/>
              <a:t> (Click)  The Area of Service section contains 5 tabs with their corresponding list buttons and dialogue boxes.  There are Three ways to enter data in the data fields; 1. Type in the dialogue box using commas to separate the entries, 2. Double click the entry in the dropdown list. 3. Highlight and click select in the dropdown  list.</a:t>
            </a:r>
          </a:p>
          <a:p>
            <a:r>
              <a:rPr lang="en-US" dirty="0" smtClean="0"/>
              <a:t> (Click) </a:t>
            </a:r>
          </a:p>
          <a:p>
            <a:r>
              <a:rPr lang="en-US" dirty="0" smtClean="0"/>
              <a:t>  First tab is Network.  </a:t>
            </a:r>
          </a:p>
          <a:p>
            <a:r>
              <a:rPr lang="en-US" dirty="0" smtClean="0"/>
              <a:t>(Click)  Clicking the Network button under the Network tab, displays a list of  2 digit network codes that can be used to define the Area of Service for this Customer record. </a:t>
            </a:r>
          </a:p>
          <a:p>
            <a:r>
              <a:rPr lang="en-US" dirty="0" smtClean="0"/>
              <a:t>(Click) </a:t>
            </a:r>
          </a:p>
          <a:p>
            <a:r>
              <a:rPr lang="en-US" dirty="0" smtClean="0"/>
              <a:t>   The top 4 are mutually exclusive (US, XA, XB, XC). </a:t>
            </a:r>
          </a:p>
          <a:p>
            <a:r>
              <a:rPr lang="en-US" dirty="0" smtClean="0"/>
              <a:t>(Click)  </a:t>
            </a:r>
          </a:p>
          <a:p>
            <a:r>
              <a:rPr lang="en-US" dirty="0" smtClean="0"/>
              <a:t>   If you enter any one of these 4, you are not allowed to enter anything else in any of the 5 AOS tabs. Any other entry can be used in combination with other entries. </a:t>
            </a:r>
          </a:p>
          <a:p>
            <a:r>
              <a:rPr lang="en-US" dirty="0" smtClean="0"/>
              <a:t>      Each tab has a button and dropdown .</a:t>
            </a:r>
          </a:p>
          <a:p>
            <a:r>
              <a:rPr lang="en-US" dirty="0" smtClean="0"/>
              <a:t>(Click) (Click) (Click) </a:t>
            </a:r>
          </a:p>
          <a:p>
            <a:r>
              <a:rPr lang="en-US" dirty="0" smtClean="0"/>
              <a:t>Second tab is States. </a:t>
            </a:r>
          </a:p>
          <a:p>
            <a:r>
              <a:rPr lang="en-US" dirty="0" smtClean="0"/>
              <a:t>(Click)  Field requires Two digit codes representing states and Canadian provinces (i.e. AB) and US territories (i.e. PR) (Maximum of 46)</a:t>
            </a:r>
          </a:p>
          <a:p>
            <a:r>
              <a:rPr lang="en-US" dirty="0" smtClean="0"/>
              <a:t> (Click)</a:t>
            </a:r>
          </a:p>
          <a:p>
            <a:r>
              <a:rPr lang="en-US" dirty="0" smtClean="0"/>
              <a:t>  Third tab is NPAs.  </a:t>
            </a:r>
          </a:p>
          <a:p>
            <a:r>
              <a:rPr lang="en-US" dirty="0" smtClean="0"/>
              <a:t>(Click) The NPAs are listed by state.  (Government numbers start with a 0 – i.e. 019) (Maximum of 34)</a:t>
            </a:r>
          </a:p>
          <a:p>
            <a:pPr defTabSz="922929">
              <a:defRPr/>
            </a:pPr>
            <a:r>
              <a:rPr lang="en-US" dirty="0" smtClean="0"/>
              <a:t>  (Click)</a:t>
            </a:r>
          </a:p>
          <a:p>
            <a:r>
              <a:rPr lang="en-US" dirty="0" smtClean="0"/>
              <a:t>   Fourth tab is LATAs. </a:t>
            </a:r>
          </a:p>
          <a:p>
            <a:r>
              <a:rPr lang="en-US" dirty="0" smtClean="0"/>
              <a:t>(Click)  Listed in numeric order. (46 LATA limit)</a:t>
            </a:r>
          </a:p>
          <a:p>
            <a:pPr defTabSz="922929">
              <a:defRPr/>
            </a:pPr>
            <a:r>
              <a:rPr lang="en-US" dirty="0" smtClean="0"/>
              <a:t>  (Click)</a:t>
            </a:r>
          </a:p>
          <a:p>
            <a:r>
              <a:rPr lang="en-US" dirty="0" smtClean="0"/>
              <a:t>    Fifth tab is labels. </a:t>
            </a:r>
          </a:p>
          <a:p>
            <a:r>
              <a:rPr lang="en-US" dirty="0" smtClean="0"/>
              <a:t>(Click)  Labels are customized shorthand ways to define Area of Service.  (i.e. Where a carrier has point of presence POP) Labels are built(defined) on the ASL screen and can be a combination of States, </a:t>
            </a:r>
            <a:r>
              <a:rPr lang="en-US" dirty="0" err="1" smtClean="0"/>
              <a:t>Latas</a:t>
            </a:r>
            <a:r>
              <a:rPr lang="en-US" dirty="0" smtClean="0"/>
              <a:t>, NPAs, and NPA/NXXs under a single Label name.</a:t>
            </a:r>
          </a:p>
          <a:p>
            <a:pPr defTabSz="922929">
              <a:defRPr/>
            </a:pPr>
            <a:r>
              <a:rPr lang="en-US" dirty="0" smtClean="0"/>
              <a:t>   (Click)</a:t>
            </a:r>
          </a:p>
          <a:p>
            <a:r>
              <a:rPr lang="en-US" dirty="0" smtClean="0"/>
              <a:t>  (Click) The Carriers section allows entries of the ACNA(first 3 Alpha characters) or the 4 digit code.  They can be entered by typing in the dialogue box with entries separated by a comma, or by selecting them from the list after pressing the </a:t>
            </a:r>
            <a:r>
              <a:rPr lang="en-US" dirty="0" err="1" smtClean="0"/>
              <a:t>Interlata</a:t>
            </a:r>
            <a:r>
              <a:rPr lang="en-US" dirty="0" smtClean="0"/>
              <a:t> </a:t>
            </a:r>
          </a:p>
          <a:p>
            <a:r>
              <a:rPr lang="en-US" dirty="0" smtClean="0"/>
              <a:t>(Click) or </a:t>
            </a:r>
            <a:r>
              <a:rPr lang="en-US" dirty="0" err="1" smtClean="0"/>
              <a:t>Intralata</a:t>
            </a:r>
            <a:r>
              <a:rPr lang="en-US" dirty="0" smtClean="0"/>
              <a:t> </a:t>
            </a:r>
          </a:p>
          <a:p>
            <a:r>
              <a:rPr lang="en-US" dirty="0" smtClean="0"/>
              <a:t>(Click) buttons. (Maximum of 20 for each field)</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922097"/>
            <a:fld id="{35538426-8982-49F7-9A06-529229846FA9}" type="slidenum">
              <a:rPr lang="en-US" smtClean="0"/>
              <a:pPr defTabSz="922097"/>
              <a:t>9</a:t>
            </a:fld>
            <a:endParaRPr lang="en-US"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dirty="0" smtClean="0"/>
              <a:t>This next section of the CAD contains the following entry fields:</a:t>
            </a:r>
          </a:p>
          <a:p>
            <a:pPr lvl="0"/>
            <a:r>
              <a:rPr lang="en-US" dirty="0" smtClean="0"/>
              <a:t>(Click) Destination Numbers – The ring to POTS number and/or the Dial#. Up to 600 destination numbers can be entered.</a:t>
            </a:r>
          </a:p>
          <a:p>
            <a:pPr lvl="0"/>
            <a:r>
              <a:rPr lang="en-US" dirty="0" smtClean="0"/>
              <a:t>(Click)#Lines – Actually the number of calls that can be taken simultaneously.  This is a traffic indicator for the SCP.  Large number indicates a high traffic number, etc.</a:t>
            </a:r>
          </a:p>
          <a:p>
            <a:pPr lvl="0"/>
            <a:r>
              <a:rPr lang="en-US" dirty="0" smtClean="0"/>
              <a:t>(Click)LSO – (Local Service Office) Required for a POTS number.  First 6 characters of the POTS#. Auto filled.</a:t>
            </a:r>
          </a:p>
          <a:p>
            <a:pPr lvl="0"/>
            <a:r>
              <a:rPr lang="en-US" dirty="0" smtClean="0"/>
              <a:t>Billing TN – The account number used for billing Vertical features. ( No SMS interface)</a:t>
            </a:r>
          </a:p>
          <a:p>
            <a:pPr lvl="0"/>
            <a:r>
              <a:rPr lang="en-US" dirty="0" smtClean="0"/>
              <a:t>(Click)RAO – Identification code of the Revenue Accounting Office (no SMS interface)</a:t>
            </a:r>
          </a:p>
          <a:p>
            <a:pPr lvl="0"/>
            <a:r>
              <a:rPr lang="en-US" dirty="0" smtClean="0"/>
              <a:t>(Click)RCC – Radio Common Carrier. (pager and beeper service) Auto populated for those numbers assigned to RCC.</a:t>
            </a:r>
          </a:p>
          <a:p>
            <a:pPr lvl="0"/>
            <a:r>
              <a:rPr lang="en-US" dirty="0" smtClean="0"/>
              <a:t>(Click)IC/EC – Inter exchange and Exchange carrier indicator.</a:t>
            </a:r>
          </a:p>
          <a:p>
            <a:pPr lvl="0"/>
            <a:r>
              <a:rPr lang="en-US" dirty="0" smtClean="0"/>
              <a:t>(Click)End Intercept – Used when Disconnecting a number.  Defaults to 4 months but can be changed to a date earlier. On this date the CAD is deleted and pulled from the SCP.</a:t>
            </a:r>
          </a:p>
          <a:p>
            <a:pPr lvl="0"/>
            <a:r>
              <a:rPr lang="en-US" dirty="0" smtClean="0"/>
              <a:t>(Click)Referral – Used for a Disconnect number. “Y” provides a recording referring callers to another number.  “N” = no referral.  </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MS_PPT_Cvr_artwork.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lgn="l" defTabSz="457200" rtl="0" eaLnBrk="1" fontAlgn="base" hangingPunct="1">
              <a:spcBef>
                <a:spcPct val="0"/>
              </a:spcBef>
              <a:spcAft>
                <a:spcPts val="600"/>
              </a:spcAft>
              <a:defRPr lang="en-US" sz="2800" b="1" kern="1000" cap="all" dirty="0" smtClean="0">
                <a:solidFill>
                  <a:srgbClr val="820024"/>
                </a:solidFill>
                <a:latin typeface="Arial"/>
                <a:ea typeface="Myriad Pro" charset="0"/>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95010" y="4325390"/>
            <a:ext cx="4848067" cy="1752600"/>
          </a:xfrm>
        </p:spPr>
        <p:txBody>
          <a:bodyPr>
            <a:normAutofit/>
          </a:bodyPr>
          <a:lstStyle>
            <a:lvl1pPr marL="342900" indent="-342900" algn="l" defTabSz="457200" rtl="0" eaLnBrk="1" fontAlgn="base" hangingPunct="1">
              <a:spcBef>
                <a:spcPct val="20000"/>
              </a:spcBef>
              <a:spcAft>
                <a:spcPct val="0"/>
              </a:spcAft>
              <a:buFont typeface="Arial" charset="0"/>
              <a:buNone/>
              <a:defRPr lang="en-US" sz="1800" i="1" kern="1200" dirty="0" smtClean="0">
                <a:solidFill>
                  <a:srgbClr val="820024"/>
                </a:solidFill>
                <a:latin typeface="Arial"/>
                <a:ea typeface="Myriad Pro" charset="0"/>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2200" b="1" kern="1000" cap="all">
                <a:solidFill>
                  <a:srgbClr val="820024"/>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800">
                <a:latin typeface="Arial"/>
                <a:cs typeface="Arial"/>
              </a:defRPr>
            </a:lvl1pPr>
            <a:lvl2pPr>
              <a:defRPr sz="1600">
                <a:latin typeface="Arial"/>
                <a:cs typeface="Arial"/>
              </a:defRPr>
            </a:lvl2pPr>
            <a:lvl3pPr>
              <a:defRPr sz="1400">
                <a:latin typeface="Arial"/>
                <a:cs typeface="Arial"/>
              </a:defRPr>
            </a:lvl3pPr>
            <a:lvl4pPr>
              <a:defRPr sz="1200">
                <a:latin typeface="Arial"/>
                <a:cs typeface="Arial"/>
              </a:defRPr>
            </a:lvl4pPr>
            <a:lvl5pPr>
              <a:defRPr sz="12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62A62F14-5B84-41FF-A5EE-FB81539A95A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0A697A43-548A-47B3-A757-63A794A7CD5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9B62253D-A27B-4427-8FFF-D5F87F1C739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E9B3A22A-8E03-4D02-ADF5-CB59BD64C5A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p:nvPr userDrawn="1"/>
        </p:nvSpPr>
        <p:spPr>
          <a:xfrm>
            <a:off x="8214360" y="6233160"/>
            <a:ext cx="441960" cy="369332"/>
          </a:xfrm>
          <a:prstGeom prst="rect">
            <a:avLst/>
          </a:prstGeom>
          <a:solidFill>
            <a:schemeClr val="bg1"/>
          </a:solidFill>
        </p:spPr>
        <p:txBody>
          <a:bodyPr wrap="square" rtlCol="0">
            <a:spAutoFit/>
          </a:bodyPr>
          <a:lstStyle/>
          <a:p>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2"/>
          <p:cNvSpPr>
            <a:spLocks noGrp="1"/>
          </p:cNvSpPr>
          <p:nvPr>
            <p:ph type="pic" idx="1"/>
          </p:nvPr>
        </p:nvSpPr>
        <p:spPr>
          <a:xfrm>
            <a:off x="457200" y="2426302"/>
            <a:ext cx="8234362" cy="234881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11" name="Text Placeholder 3"/>
          <p:cNvSpPr>
            <a:spLocks noGrp="1"/>
          </p:cNvSpPr>
          <p:nvPr>
            <p:ph type="body" sz="half" idx="2"/>
          </p:nvPr>
        </p:nvSpPr>
        <p:spPr>
          <a:xfrm>
            <a:off x="457200" y="1592203"/>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1"/>
          </p:nvPr>
        </p:nvSpPr>
        <p:spPr>
          <a:xfrm>
            <a:off x="452438" y="4775115"/>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CDB8281F-830D-4E85-9F92-4D3FFE7E7F6C}"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MS/800 Middle">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srcRect/>
          <a:stretch>
            <a:fillRect/>
          </a:stretch>
        </p:blipFill>
        <p:spPr bwMode="auto">
          <a:xfrm>
            <a:off x="1" y="4724400"/>
            <a:ext cx="3518834" cy="2133600"/>
          </a:xfrm>
          <a:prstGeom prst="rect">
            <a:avLst/>
          </a:prstGeom>
          <a:noFill/>
          <a:ln w="9525">
            <a:noFill/>
            <a:miter lim="800000"/>
            <a:headEnd/>
            <a:tailEnd/>
          </a:ln>
        </p:spPr>
      </p:pic>
      <p:pic>
        <p:nvPicPr>
          <p:cNvPr id="8" name="Picture 7"/>
          <p:cNvPicPr>
            <a:picLocks noChangeAspect="1" noChangeArrowheads="1"/>
          </p:cNvPicPr>
          <p:nvPr/>
        </p:nvPicPr>
        <p:blipFill>
          <a:blip r:embed="rId2" cstate="print"/>
          <a:srcRect/>
          <a:stretch>
            <a:fillRect/>
          </a:stretch>
        </p:blipFill>
        <p:spPr bwMode="auto">
          <a:xfrm rot="10800000">
            <a:off x="5625166" y="0"/>
            <a:ext cx="3518834" cy="2133600"/>
          </a:xfrm>
          <a:prstGeom prst="rect">
            <a:avLst/>
          </a:prstGeom>
          <a:noFill/>
          <a:ln w="9525">
            <a:noFill/>
            <a:miter lim="800000"/>
            <a:headEnd/>
            <a:tailEnd/>
          </a:ln>
        </p:spPr>
      </p:pic>
      <p:sp>
        <p:nvSpPr>
          <p:cNvPr id="4" name="TextBox 3"/>
          <p:cNvSpPr txBox="1"/>
          <p:nvPr userDrawn="1"/>
        </p:nvSpPr>
        <p:spPr>
          <a:xfrm>
            <a:off x="6629400" y="6172200"/>
            <a:ext cx="2209800" cy="400110"/>
          </a:xfrm>
          <a:prstGeom prst="rect">
            <a:avLst/>
          </a:prstGeom>
          <a:noFill/>
        </p:spPr>
        <p:txBody>
          <a:bodyPr wrap="square" rtlCol="0">
            <a:spAutoFit/>
          </a:bodyPr>
          <a:lstStyle/>
          <a:p>
            <a:pPr algn="r"/>
            <a:fld id="{BD5B0536-018F-4C0E-9952-AD8C7AB968B6}" type="slidenum">
              <a:rPr lang="en-US" sz="2000" baseline="0" smtClean="0"/>
              <a:pPr algn="r"/>
              <a:t>‹#›</a:t>
            </a:fld>
            <a:endParaRPr lang="en-US" sz="2000" baseline="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MS_PPT_interior_artwork.jpg"/>
          <p:cNvPicPr>
            <a:picLocks noChangeAspect="1"/>
          </p:cNvPicPr>
          <p:nvPr userDrawn="1"/>
        </p:nvPicPr>
        <p:blipFill>
          <a:blip r:embed="rId10"/>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5"/>
          <p:cNvSpPr txBox="1">
            <a:spLocks/>
          </p:cNvSpPr>
          <p:nvPr userDrawn="1"/>
        </p:nvSpPr>
        <p:spPr>
          <a:xfrm>
            <a:off x="8358188" y="6297613"/>
            <a:ext cx="192087" cy="193675"/>
          </a:xfrm>
          <a:prstGeom prst="rect">
            <a:avLst/>
          </a:prstGeom>
          <a:solidFill>
            <a:srgbClr val="00A0D4"/>
          </a:solidFill>
        </p:spPr>
        <p:txBody>
          <a:bodyPr/>
          <a:lstStyle>
            <a:lvl1pPr algn="ctr">
              <a:defRPr b="1">
                <a:solidFill>
                  <a:srgbClr val="F7F2F3"/>
                </a:solidFill>
                <a:latin typeface="Arial"/>
                <a:cs typeface="Arial"/>
              </a:defRPr>
            </a:lvl1pPr>
          </a:lstStyle>
          <a:p>
            <a:pPr fontAlgn="auto">
              <a:spcBef>
                <a:spcPts val="0"/>
              </a:spcBef>
              <a:spcAft>
                <a:spcPts val="0"/>
              </a:spcAft>
              <a:defRPr/>
            </a:pPr>
            <a:endParaRPr lang="en-US" sz="1200" dirty="0" smtClean="0">
              <a:ea typeface="+mn-ea"/>
            </a:endParaRPr>
          </a:p>
        </p:txBody>
      </p:sp>
      <p:sp>
        <p:nvSpPr>
          <p:cNvPr id="10" name="Slide Number Placeholder 5"/>
          <p:cNvSpPr>
            <a:spLocks noGrp="1"/>
          </p:cNvSpPr>
          <p:nvPr>
            <p:ph type="sldNum" sz="quarter" idx="4"/>
          </p:nvPr>
        </p:nvSpPr>
        <p:spPr>
          <a:xfrm>
            <a:off x="8261350" y="6265863"/>
            <a:ext cx="390525" cy="236537"/>
          </a:xfrm>
          <a:prstGeom prst="rect">
            <a:avLst/>
          </a:prstGeom>
          <a:noFill/>
        </p:spPr>
        <p:txBody>
          <a:bodyPr vert="horz" wrap="square" lIns="91440" tIns="45720" rIns="91440" bIns="45720" numCol="1" anchor="t" anchorCtr="0" compatLnSpc="1">
            <a:prstTxWarp prst="textNoShape">
              <a:avLst/>
            </a:prstTxWarp>
          </a:bodyPr>
          <a:lstStyle>
            <a:lvl1pPr algn="ctr">
              <a:defRPr sz="900" b="1">
                <a:solidFill>
                  <a:srgbClr val="F7F2F3"/>
                </a:solidFill>
                <a:cs typeface="Arial" charset="0"/>
              </a:defRPr>
            </a:lvl1pPr>
          </a:lstStyle>
          <a:p>
            <a:fld id="{C811ED54-3D70-454F-A802-87E1754D919D}"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0" r:id="rId2"/>
    <p:sldLayoutId id="2147483711" r:id="rId3"/>
    <p:sldLayoutId id="2147483712" r:id="rId4"/>
    <p:sldLayoutId id="2147483713" r:id="rId5"/>
    <p:sldLayoutId id="2147483714" r:id="rId6"/>
    <p:sldLayoutId id="2147483715" r:id="rId7"/>
    <p:sldLayoutId id="2147483717" r:id="rId8"/>
  </p:sldLayoutIdLst>
  <p:hf hdr="0" dt="0"/>
  <p:txStyles>
    <p:titleStyle>
      <a:lvl1pPr algn="l" defTabSz="457200" rtl="0" eaLnBrk="0" fontAlgn="base" hangingPunct="0">
        <a:spcBef>
          <a:spcPct val="0"/>
        </a:spcBef>
        <a:spcAft>
          <a:spcPct val="0"/>
        </a:spcAft>
        <a:defRPr sz="2200" b="1" kern="1000" cap="all">
          <a:solidFill>
            <a:srgbClr val="820024"/>
          </a:solidFill>
          <a:latin typeface="Arial"/>
          <a:ea typeface="ＭＳ Ｐゴシック" charset="-128"/>
          <a:cs typeface="Arial"/>
        </a:defRPr>
      </a:lvl1pPr>
      <a:lvl2pPr algn="l" defTabSz="457200" rtl="0" eaLnBrk="0" fontAlgn="base" hangingPunct="0">
        <a:spcBef>
          <a:spcPct val="0"/>
        </a:spcBef>
        <a:spcAft>
          <a:spcPct val="0"/>
        </a:spcAft>
        <a:defRPr sz="2200" b="1">
          <a:solidFill>
            <a:srgbClr val="820024"/>
          </a:solidFill>
          <a:latin typeface="Arial" charset="0"/>
          <a:ea typeface="ＭＳ Ｐゴシック" charset="-128"/>
        </a:defRPr>
      </a:lvl2pPr>
      <a:lvl3pPr algn="l" defTabSz="457200" rtl="0" eaLnBrk="0" fontAlgn="base" hangingPunct="0">
        <a:spcBef>
          <a:spcPct val="0"/>
        </a:spcBef>
        <a:spcAft>
          <a:spcPct val="0"/>
        </a:spcAft>
        <a:defRPr sz="2200" b="1">
          <a:solidFill>
            <a:srgbClr val="820024"/>
          </a:solidFill>
          <a:latin typeface="Arial" charset="0"/>
          <a:ea typeface="ＭＳ Ｐゴシック" charset="-128"/>
        </a:defRPr>
      </a:lvl3pPr>
      <a:lvl4pPr algn="l" defTabSz="457200" rtl="0" eaLnBrk="0" fontAlgn="base" hangingPunct="0">
        <a:spcBef>
          <a:spcPct val="0"/>
        </a:spcBef>
        <a:spcAft>
          <a:spcPct val="0"/>
        </a:spcAft>
        <a:defRPr sz="2200" b="1">
          <a:solidFill>
            <a:srgbClr val="820024"/>
          </a:solidFill>
          <a:latin typeface="Arial" charset="0"/>
          <a:ea typeface="ＭＳ Ｐゴシック" charset="-128"/>
        </a:defRPr>
      </a:lvl4pPr>
      <a:lvl5pPr algn="l" defTabSz="457200" rtl="0" eaLnBrk="0" fontAlgn="base" hangingPunct="0">
        <a:spcBef>
          <a:spcPct val="0"/>
        </a:spcBef>
        <a:spcAft>
          <a:spcPct val="0"/>
        </a:spcAft>
        <a:defRPr sz="2200" b="1">
          <a:solidFill>
            <a:srgbClr val="820024"/>
          </a:solidFill>
          <a:latin typeface="Arial" charset="0"/>
          <a:ea typeface="ＭＳ Ｐゴシック" charset="-128"/>
        </a:defRPr>
      </a:lvl5pPr>
      <a:lvl6pPr marL="457200" algn="l" defTabSz="457200" rtl="0" fontAlgn="base">
        <a:spcBef>
          <a:spcPct val="0"/>
        </a:spcBef>
        <a:spcAft>
          <a:spcPct val="0"/>
        </a:spcAft>
        <a:defRPr sz="2200" b="1">
          <a:solidFill>
            <a:srgbClr val="820024"/>
          </a:solidFill>
          <a:latin typeface="Arial" charset="0"/>
          <a:ea typeface="ＭＳ Ｐゴシック" charset="-128"/>
        </a:defRPr>
      </a:lvl6pPr>
      <a:lvl7pPr marL="914400" algn="l" defTabSz="457200" rtl="0" fontAlgn="base">
        <a:spcBef>
          <a:spcPct val="0"/>
        </a:spcBef>
        <a:spcAft>
          <a:spcPct val="0"/>
        </a:spcAft>
        <a:defRPr sz="2200" b="1">
          <a:solidFill>
            <a:srgbClr val="820024"/>
          </a:solidFill>
          <a:latin typeface="Arial" charset="0"/>
          <a:ea typeface="ＭＳ Ｐゴシック" charset="-128"/>
        </a:defRPr>
      </a:lvl7pPr>
      <a:lvl8pPr marL="1371600" algn="l" defTabSz="457200" rtl="0" fontAlgn="base">
        <a:spcBef>
          <a:spcPct val="0"/>
        </a:spcBef>
        <a:spcAft>
          <a:spcPct val="0"/>
        </a:spcAft>
        <a:defRPr sz="2200" b="1">
          <a:solidFill>
            <a:srgbClr val="820024"/>
          </a:solidFill>
          <a:latin typeface="Arial" charset="0"/>
          <a:ea typeface="ＭＳ Ｐゴシック" charset="-128"/>
        </a:defRPr>
      </a:lvl8pPr>
      <a:lvl9pPr marL="1828800" algn="l" defTabSz="457200" rtl="0" fontAlgn="base">
        <a:spcBef>
          <a:spcPct val="0"/>
        </a:spcBef>
        <a:spcAft>
          <a:spcPct val="0"/>
        </a:spcAft>
        <a:defRPr sz="2200" b="1">
          <a:solidFill>
            <a:srgbClr val="820024"/>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7.png"/><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ctrTitle"/>
          </p:nvPr>
        </p:nvSpPr>
        <p:spPr>
          <a:xfrm>
            <a:off x="433137" y="1395412"/>
            <a:ext cx="8025063" cy="1470025"/>
          </a:xfrm>
          <a:prstGeom prst="rect">
            <a:avLst/>
          </a:prstGeom>
        </p:spPr>
        <p:txBody>
          <a:bodyPr>
            <a:normAutofit/>
          </a:bodyPr>
          <a:lstStyle/>
          <a:p>
            <a:pPr algn="ctr" eaLnBrk="1" hangingPunct="1"/>
            <a:r>
              <a:rPr lang="en-US" sz="3200" u="sng" dirty="0">
                <a:latin typeface="Arial" pitchFamily="34" charset="0"/>
                <a:ea typeface="ＭＳ Ｐゴシック" charset="-128"/>
                <a:cs typeface="Arial" pitchFamily="34" charset="0"/>
              </a:rPr>
              <a:t>Customer Record Administration</a:t>
            </a:r>
            <a:r>
              <a:rPr lang="en-US" dirty="0" smtClean="0">
                <a:solidFill>
                  <a:schemeClr val="tx1"/>
                </a:solidFill>
                <a:latin typeface="Arial" pitchFamily="34" charset="0"/>
                <a:cs typeface="Arial" pitchFamily="34" charset="0"/>
              </a:rPr>
              <a:t/>
            </a:r>
            <a:br>
              <a:rPr lang="en-US" dirty="0" smtClean="0">
                <a:solidFill>
                  <a:schemeClr val="tx1"/>
                </a:solidFill>
                <a:latin typeface="Arial" pitchFamily="34" charset="0"/>
                <a:cs typeface="Arial" pitchFamily="34" charset="0"/>
              </a:rPr>
            </a:br>
            <a:r>
              <a:rPr lang="en-US" sz="2000" dirty="0" smtClean="0">
                <a:solidFill>
                  <a:schemeClr val="tx1"/>
                </a:solidFill>
                <a:latin typeface="Arial" pitchFamily="34" charset="0"/>
                <a:cs typeface="Arial" pitchFamily="34" charset="0"/>
              </a:rPr>
              <a:t>(Customer Record Administration folder)</a:t>
            </a:r>
          </a:p>
        </p:txBody>
      </p:sp>
      <p:sp>
        <p:nvSpPr>
          <p:cNvPr id="27651" name="Rectangle 24"/>
          <p:cNvSpPr>
            <a:spLocks noChangeArrowheads="1"/>
          </p:cNvSpPr>
          <p:nvPr/>
        </p:nvSpPr>
        <p:spPr bwMode="auto">
          <a:xfrm>
            <a:off x="2703096" y="3344772"/>
            <a:ext cx="3898824" cy="2603790"/>
          </a:xfrm>
          <a:prstGeom prst="rect">
            <a:avLst/>
          </a:prstGeom>
          <a:noFill/>
          <a:ln w="9525">
            <a:noFill/>
            <a:miter lim="800000"/>
            <a:headEnd/>
            <a:tailEnd/>
          </a:ln>
        </p:spPr>
        <p:txBody>
          <a:bodyPr wrap="none">
            <a:spAutoFit/>
          </a:bodyPr>
          <a:lstStyle/>
          <a:p>
            <a:pPr marL="457200" indent="-457200">
              <a:spcBef>
                <a:spcPct val="20000"/>
              </a:spcBef>
            </a:pPr>
            <a:endParaRPr lang="en-US" sz="2400" dirty="0">
              <a:latin typeface="Arial" pitchFamily="34" charset="0"/>
              <a:cs typeface="Arial" pitchFamily="34" charset="0"/>
            </a:endParaRPr>
          </a:p>
          <a:p>
            <a:pPr marL="457200" indent="-457200">
              <a:spcBef>
                <a:spcPct val="20000"/>
              </a:spcBef>
              <a:buFontTx/>
              <a:buChar char="•"/>
            </a:pPr>
            <a:r>
              <a:rPr lang="en-US" sz="2400" dirty="0">
                <a:latin typeface="Arial" pitchFamily="34" charset="0"/>
                <a:cs typeface="Arial" pitchFamily="34" charset="0"/>
              </a:rPr>
              <a:t>Basic Customer Record</a:t>
            </a:r>
          </a:p>
          <a:p>
            <a:pPr marL="457200" indent="-457200">
              <a:spcBef>
                <a:spcPct val="20000"/>
              </a:spcBef>
              <a:buFontTx/>
              <a:buChar char="•"/>
            </a:pPr>
            <a:r>
              <a:rPr lang="en-US" sz="2400" dirty="0">
                <a:latin typeface="Arial" pitchFamily="34" charset="0"/>
                <a:cs typeface="Arial" pitchFamily="34" charset="0"/>
              </a:rPr>
              <a:t>CR Statuses</a:t>
            </a:r>
          </a:p>
          <a:p>
            <a:pPr marL="457200" indent="-457200">
              <a:spcBef>
                <a:spcPct val="20000"/>
              </a:spcBef>
              <a:buFontTx/>
              <a:buChar char="•"/>
            </a:pPr>
            <a:r>
              <a:rPr lang="en-US" sz="2400" dirty="0">
                <a:latin typeface="Arial" pitchFamily="34" charset="0"/>
                <a:cs typeface="Arial" pitchFamily="34" charset="0"/>
              </a:rPr>
              <a:t>Copy and Transfer</a:t>
            </a:r>
          </a:p>
          <a:p>
            <a:pPr marL="457200" indent="-457200">
              <a:spcBef>
                <a:spcPct val="20000"/>
              </a:spcBef>
              <a:buFontTx/>
              <a:buChar char="•"/>
            </a:pPr>
            <a:r>
              <a:rPr lang="en-US" sz="2400" dirty="0">
                <a:latin typeface="Arial" pitchFamily="34" charset="0"/>
                <a:cs typeface="Arial" pitchFamily="34" charset="0"/>
              </a:rPr>
              <a:t>Other Tasks</a:t>
            </a:r>
          </a:p>
          <a:p>
            <a:pPr marL="457200" indent="-457200">
              <a:spcBef>
                <a:spcPct val="20000"/>
              </a:spcBef>
            </a:pPr>
            <a:endParaRPr lang="en-US" sz="2000" dirty="0"/>
          </a:p>
        </p:txBody>
      </p:sp>
      <p:sp>
        <p:nvSpPr>
          <p:cNvPr id="4" name="TextBox 8"/>
          <p:cNvSpPr txBox="1"/>
          <p:nvPr/>
        </p:nvSpPr>
        <p:spPr>
          <a:xfrm>
            <a:off x="2447015" y="6368715"/>
            <a:ext cx="4154905" cy="336884"/>
          </a:xfrm>
          <a:prstGeom prst="rect">
            <a:avLst/>
          </a:prstGeom>
          <a:noFill/>
        </p:spPr>
        <p:txBody>
          <a:bodyPr wrap="square" rtlCol="0">
            <a:no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pPr lvl="0" algn="ctr"/>
            <a:r>
              <a:rPr lang="en-US" sz="1200" dirty="0" smtClean="0"/>
              <a:t>SMS/800 ® is a registered trademark of SMS/800, Inc.</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 calcmode="lin" valueType="num">
                                      <p:cBhvr>
                                        <p:cTn id="7" dur="1000" fill="hold"/>
                                        <p:tgtEl>
                                          <p:spTgt spid="27651">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27651">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2765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7651">
                                            <p:txEl>
                                              <p:pRg st="2" end="2"/>
                                            </p:txEl>
                                          </p:spTgt>
                                        </p:tgtEl>
                                        <p:attrNameLst>
                                          <p:attrName>style.visibility</p:attrName>
                                        </p:attrNameLst>
                                      </p:cBhvr>
                                      <p:to>
                                        <p:strVal val="visible"/>
                                      </p:to>
                                    </p:set>
                                    <p:anim calcmode="lin" valueType="num">
                                      <p:cBhvr>
                                        <p:cTn id="14" dur="1000" fill="hold"/>
                                        <p:tgtEl>
                                          <p:spTgt spid="27651">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27651">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2765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p:cTn id="21" dur="1000" fill="hold"/>
                                        <p:tgtEl>
                                          <p:spTgt spid="27651">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27651">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2765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7651">
                                            <p:txEl>
                                              <p:pRg st="4" end="4"/>
                                            </p:txEl>
                                          </p:spTgt>
                                        </p:tgtEl>
                                        <p:attrNameLst>
                                          <p:attrName>style.visibility</p:attrName>
                                        </p:attrNameLst>
                                      </p:cBhvr>
                                      <p:to>
                                        <p:strVal val="visible"/>
                                      </p:to>
                                    </p:set>
                                    <p:animEffect transition="in" filter="dissolve">
                                      <p:cBhvr>
                                        <p:cTn id="28"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303212" y="6096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 Action Buttons</a:t>
            </a:r>
          </a:p>
        </p:txBody>
      </p:sp>
      <p:graphicFrame>
        <p:nvGraphicFramePr>
          <p:cNvPr id="8194" name="Object 203"/>
          <p:cNvGraphicFramePr>
            <a:graphicFrameLocks noChangeAspect="1"/>
          </p:cNvGraphicFramePr>
          <p:nvPr/>
        </p:nvGraphicFramePr>
        <p:xfrm>
          <a:off x="457200" y="1295400"/>
          <a:ext cx="8304212" cy="574675"/>
        </p:xfrm>
        <a:graphic>
          <a:graphicData uri="http://schemas.openxmlformats.org/presentationml/2006/ole">
            <p:oleObj spid="_x0000_s6146" name="Bitmap Image" r:id="rId4" imgW="8914286" imgH="352474" progId="PBrush">
              <p:embed/>
            </p:oleObj>
          </a:graphicData>
        </a:graphic>
      </p:graphicFrame>
      <p:sp>
        <p:nvSpPr>
          <p:cNvPr id="6" name="TextBox 5"/>
          <p:cNvSpPr txBox="1"/>
          <p:nvPr/>
        </p:nvSpPr>
        <p:spPr>
          <a:xfrm>
            <a:off x="990600" y="2420302"/>
            <a:ext cx="7315200" cy="3447098"/>
          </a:xfrm>
          <a:prstGeom prst="rect">
            <a:avLst/>
          </a:prstGeom>
          <a:noFill/>
        </p:spPr>
        <p:txBody>
          <a:bodyPr wrap="square" rtlCol="0">
            <a:spAutoFit/>
          </a:bodyPr>
          <a:lstStyle/>
          <a:p>
            <a:pPr fontAlgn="base"/>
            <a:r>
              <a:rPr lang="en-US" sz="2000" b="1" dirty="0" smtClean="0"/>
              <a:t>Retrieve - </a:t>
            </a:r>
            <a:r>
              <a:rPr lang="en-US" sz="2000" dirty="0" smtClean="0"/>
              <a:t>Used to display the Customer Record information.</a:t>
            </a:r>
          </a:p>
          <a:p>
            <a:pPr fontAlgn="base"/>
            <a:r>
              <a:rPr lang="en-US" sz="2000" b="1" dirty="0" smtClean="0"/>
              <a:t>Copy - </a:t>
            </a:r>
            <a:r>
              <a:rPr lang="en-US" sz="2000" dirty="0" smtClean="0"/>
              <a:t>Brings up Copy window (</a:t>
            </a:r>
            <a:r>
              <a:rPr lang="en-US" sz="2000" dirty="0" err="1" smtClean="0"/>
              <a:t>Ctrl+Y</a:t>
            </a:r>
            <a:r>
              <a:rPr lang="en-US" sz="2000" dirty="0" smtClean="0"/>
              <a:t>)</a:t>
            </a:r>
          </a:p>
          <a:p>
            <a:pPr fontAlgn="base"/>
            <a:r>
              <a:rPr lang="en-US" sz="2000" b="1" dirty="0" smtClean="0"/>
              <a:t>Transfer - </a:t>
            </a:r>
            <a:r>
              <a:rPr lang="en-US" sz="2000" dirty="0" smtClean="0"/>
              <a:t>Brings up Transfer window (Ctrl +T)</a:t>
            </a:r>
          </a:p>
          <a:p>
            <a:pPr fontAlgn="base"/>
            <a:r>
              <a:rPr lang="en-US" sz="2000" b="1" dirty="0" smtClean="0"/>
              <a:t>Delete - </a:t>
            </a:r>
            <a:r>
              <a:rPr lang="en-US" sz="2000" dirty="0" smtClean="0"/>
              <a:t>Deletes the entire record (future)</a:t>
            </a:r>
          </a:p>
          <a:p>
            <a:pPr fontAlgn="base"/>
            <a:r>
              <a:rPr lang="en-US" sz="2000" b="1" dirty="0" smtClean="0"/>
              <a:t>CPR - </a:t>
            </a:r>
            <a:r>
              <a:rPr lang="en-US" sz="2000" dirty="0" smtClean="0"/>
              <a:t>Used to access the Call Processing Record screen.</a:t>
            </a:r>
          </a:p>
          <a:p>
            <a:pPr fontAlgn="base"/>
            <a:r>
              <a:rPr lang="en-US" sz="2000" b="1" dirty="0" smtClean="0"/>
              <a:t>LAD - </a:t>
            </a:r>
            <a:r>
              <a:rPr lang="en-US" sz="2000" dirty="0" smtClean="0"/>
              <a:t>Used to access the Label Definition screen.</a:t>
            </a:r>
          </a:p>
          <a:p>
            <a:pPr fontAlgn="base"/>
            <a:r>
              <a:rPr lang="en-US" sz="2000" b="1" dirty="0" smtClean="0"/>
              <a:t>REC - </a:t>
            </a:r>
            <a:r>
              <a:rPr lang="en-US" sz="2000" dirty="0" smtClean="0"/>
              <a:t>Used to access the Record Selection screen.</a:t>
            </a:r>
          </a:p>
          <a:p>
            <a:pPr fontAlgn="base"/>
            <a:r>
              <a:rPr lang="en-US" sz="2000" b="1" dirty="0" smtClean="0"/>
              <a:t>Revert - </a:t>
            </a:r>
            <a:r>
              <a:rPr lang="en-US" sz="2000" dirty="0" smtClean="0"/>
              <a:t>Reverts back to the last saved version.</a:t>
            </a:r>
          </a:p>
          <a:p>
            <a:pPr fontAlgn="base"/>
            <a:r>
              <a:rPr lang="en-US" sz="2000" b="1" dirty="0" smtClean="0"/>
              <a:t>Clear - </a:t>
            </a:r>
            <a:r>
              <a:rPr lang="en-US" sz="2000" dirty="0" smtClean="0"/>
              <a:t>Clears all fields</a:t>
            </a:r>
          </a:p>
          <a:p>
            <a:pPr fontAlgn="base"/>
            <a:r>
              <a:rPr lang="en-US" sz="2000" b="1" dirty="0" smtClean="0"/>
              <a:t>Close - </a:t>
            </a:r>
            <a:r>
              <a:rPr lang="en-US" sz="2000" dirty="0" smtClean="0"/>
              <a:t>Used to Close the CAD window</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ou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righ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ox(ou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vertic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04800" y="457200"/>
            <a:ext cx="8839200" cy="457200"/>
          </a:xfrm>
          <a:prstGeom prst="rect">
            <a:avLst/>
          </a:prstGeom>
        </p:spPr>
        <p:txBody>
          <a:bodyPr>
            <a:normAutofit fontScale="90000"/>
          </a:bodyPr>
          <a:lstStyle/>
          <a:p>
            <a:pPr eaLnBrk="1" hangingPunct="1"/>
            <a:r>
              <a:rPr lang="en-US" sz="3200" b="1" u="sng" dirty="0" smtClean="0">
                <a:latin typeface="Arial" pitchFamily="34" charset="0"/>
                <a:cs typeface="Arial" pitchFamily="34" charset="0"/>
              </a:rPr>
              <a:t>CAD - Partial Save, Save, Update Buttons</a:t>
            </a:r>
          </a:p>
        </p:txBody>
      </p:sp>
      <p:sp>
        <p:nvSpPr>
          <p:cNvPr id="9220" name="Text Box 45"/>
          <p:cNvSpPr txBox="1">
            <a:spLocks noChangeArrowheads="1"/>
          </p:cNvSpPr>
          <p:nvPr/>
        </p:nvSpPr>
        <p:spPr bwMode="auto">
          <a:xfrm>
            <a:off x="762000" y="3276600"/>
            <a:ext cx="6858000" cy="366713"/>
          </a:xfrm>
          <a:prstGeom prst="rect">
            <a:avLst/>
          </a:prstGeom>
          <a:noFill/>
          <a:ln w="9525">
            <a:noFill/>
            <a:miter lim="800000"/>
            <a:headEnd/>
            <a:tailEnd/>
          </a:ln>
        </p:spPr>
        <p:txBody>
          <a:bodyPr>
            <a:spAutoFit/>
          </a:bodyPr>
          <a:lstStyle/>
          <a:p>
            <a:pPr marL="457200" indent="-457200">
              <a:buFontTx/>
              <a:buAutoNum type="arabicPeriod"/>
            </a:pPr>
            <a:endParaRPr lang="en-US" sz="1800" b="1"/>
          </a:p>
        </p:txBody>
      </p:sp>
      <p:graphicFrame>
        <p:nvGraphicFramePr>
          <p:cNvPr id="9218" name="Object 80"/>
          <p:cNvGraphicFramePr>
            <a:graphicFrameLocks noChangeAspect="1"/>
          </p:cNvGraphicFramePr>
          <p:nvPr/>
        </p:nvGraphicFramePr>
        <p:xfrm>
          <a:off x="457200" y="1177925"/>
          <a:ext cx="8304212" cy="574675"/>
        </p:xfrm>
        <a:graphic>
          <a:graphicData uri="http://schemas.openxmlformats.org/presentationml/2006/ole">
            <p:oleObj spid="_x0000_s7170" name="Bitmap Image" r:id="rId4" imgW="8914286" imgH="352474" progId="">
              <p:embed/>
            </p:oleObj>
          </a:graphicData>
        </a:graphic>
      </p:graphicFrame>
      <p:sp>
        <p:nvSpPr>
          <p:cNvPr id="7" name="TextBox 6"/>
          <p:cNvSpPr txBox="1"/>
          <p:nvPr/>
        </p:nvSpPr>
        <p:spPr>
          <a:xfrm>
            <a:off x="762000" y="1905000"/>
            <a:ext cx="7924800" cy="4401205"/>
          </a:xfrm>
          <a:prstGeom prst="rect">
            <a:avLst/>
          </a:prstGeom>
          <a:noFill/>
        </p:spPr>
        <p:txBody>
          <a:bodyPr wrap="square" rtlCol="0">
            <a:spAutoFit/>
          </a:bodyPr>
          <a:lstStyle/>
          <a:p>
            <a:pPr fontAlgn="base"/>
            <a:r>
              <a:rPr lang="en-US" sz="2000" b="1" u="sng" dirty="0" smtClean="0">
                <a:solidFill>
                  <a:schemeClr val="accent1"/>
                </a:solidFill>
              </a:rPr>
              <a:t>Partial Save </a:t>
            </a:r>
            <a:r>
              <a:rPr lang="en-US" sz="2000" b="1" dirty="0" smtClean="0">
                <a:solidFill>
                  <a:schemeClr val="accent1"/>
                </a:solidFill>
              </a:rPr>
              <a:t>- Used when the CAD is missing Required Field Information. Results in a CR status of “SAVED”.</a:t>
            </a:r>
            <a:r>
              <a:rPr lang="en-US" sz="2000" dirty="0" smtClean="0">
                <a:solidFill>
                  <a:schemeClr val="accent1"/>
                </a:solidFill>
              </a:rPr>
              <a:t> </a:t>
            </a:r>
          </a:p>
          <a:p>
            <a:pPr fontAlgn="base"/>
            <a:r>
              <a:rPr lang="en-US" sz="2000" b="1" dirty="0" smtClean="0">
                <a:solidFill>
                  <a:schemeClr val="accent1"/>
                </a:solidFill>
              </a:rPr>
              <a:t>Partial Save will save all 3 parts (CAD,CPR,LAD) of the CR.</a:t>
            </a:r>
          </a:p>
          <a:p>
            <a:pPr fontAlgn="base"/>
            <a:r>
              <a:rPr lang="en-US" sz="2000" b="1" u="sng" dirty="0" smtClean="0">
                <a:solidFill>
                  <a:schemeClr val="accent2">
                    <a:lumMod val="75000"/>
                  </a:schemeClr>
                </a:solidFill>
              </a:rPr>
              <a:t>Save </a:t>
            </a:r>
            <a:r>
              <a:rPr lang="en-US" sz="2000" b="1" dirty="0" smtClean="0">
                <a:solidFill>
                  <a:schemeClr val="accent2">
                    <a:lumMod val="75000"/>
                  </a:schemeClr>
                </a:solidFill>
              </a:rPr>
              <a:t>- Used to save the entire record when the Required fields of the CAD are completed. Save does a minor validation of field entries. </a:t>
            </a:r>
            <a:endParaRPr lang="en-US" sz="2000" dirty="0" smtClean="0">
              <a:solidFill>
                <a:schemeClr val="accent2">
                  <a:lumMod val="75000"/>
                </a:schemeClr>
              </a:solidFill>
            </a:endParaRPr>
          </a:p>
          <a:p>
            <a:pPr fontAlgn="base"/>
            <a:r>
              <a:rPr lang="en-US" sz="2000" b="1" dirty="0" smtClean="0">
                <a:solidFill>
                  <a:schemeClr val="accent2">
                    <a:lumMod val="75000"/>
                  </a:schemeClr>
                </a:solidFill>
              </a:rPr>
              <a:t>	If “Transaction Failed” is displayed in Messages, then search the message fields on CAD, CPR and/or LAD to find what is incorrect. Successful Save will result in a CR status of “SAVED”. (Message field displays “transaction completed)</a:t>
            </a:r>
          </a:p>
          <a:p>
            <a:pPr fontAlgn="base"/>
            <a:r>
              <a:rPr lang="en-US" sz="2000" b="1" u="sng" dirty="0" smtClean="0"/>
              <a:t>Update </a:t>
            </a:r>
            <a:r>
              <a:rPr lang="en-US" sz="2000" b="1" dirty="0" smtClean="0"/>
              <a:t>- Used when your customer record is complete and you are ready to check all fields with the tables in the background of SMS/800. </a:t>
            </a:r>
            <a:endParaRPr lang="en-US" sz="2000" dirty="0" smtClean="0"/>
          </a:p>
          <a:p>
            <a:pPr fontAlgn="base"/>
            <a:r>
              <a:rPr lang="en-US" sz="2000" b="1" dirty="0" smtClean="0"/>
              <a:t>Successful Update will result in a CR status of “PENDING”.</a:t>
            </a:r>
            <a:endParaRPr lang="en-US" dirty="0"/>
          </a:p>
        </p:txBody>
      </p:sp>
      <p:sp>
        <p:nvSpPr>
          <p:cNvPr id="8" name="Rounded Rectangle 7"/>
          <p:cNvSpPr/>
          <p:nvPr/>
        </p:nvSpPr>
        <p:spPr>
          <a:xfrm>
            <a:off x="1143000" y="1143000"/>
            <a:ext cx="2057400" cy="685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additive="base">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additive="base">
                                        <p:cTn id="28"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 calcmode="lin" valueType="num">
                                      <p:cBhvr additive="base">
                                        <p:cTn id="34"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7">
                                            <p:txEl>
                                              <p:pRg st="4" end="4"/>
                                            </p:txEl>
                                          </p:spTgt>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 calcmode="lin" valueType="num">
                                      <p:cBhvr additive="base">
                                        <p:cTn id="38"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10"/>
          <p:cNvGraphicFramePr>
            <a:graphicFrameLocks noChangeAspect="1"/>
          </p:cNvGraphicFramePr>
          <p:nvPr/>
        </p:nvGraphicFramePr>
        <p:xfrm>
          <a:off x="762000" y="725906"/>
          <a:ext cx="7620000" cy="5534025"/>
        </p:xfrm>
        <a:graphic>
          <a:graphicData uri="http://schemas.openxmlformats.org/presentationml/2006/ole">
            <p:oleObj spid="_x0000_s8194" name="Bitmap Image" r:id="rId4" imgW="9000000" imgH="6533333" progId="">
              <p:embed/>
            </p:oleObj>
          </a:graphicData>
        </a:graphic>
      </p:graphicFrame>
      <p:sp>
        <p:nvSpPr>
          <p:cNvPr id="10243" name="Rectangle 2"/>
          <p:cNvSpPr>
            <a:spLocks noGrp="1" noChangeArrowheads="1"/>
          </p:cNvSpPr>
          <p:nvPr>
            <p:ph type="title" idx="4294967295"/>
          </p:nvPr>
        </p:nvSpPr>
        <p:spPr>
          <a:xfrm>
            <a:off x="481264" y="152400"/>
            <a:ext cx="8077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 Transaction Failed Message</a:t>
            </a:r>
          </a:p>
        </p:txBody>
      </p:sp>
      <p:sp>
        <p:nvSpPr>
          <p:cNvPr id="10244" name="Rectangle 7"/>
          <p:cNvSpPr>
            <a:spLocks noChangeArrowheads="1"/>
          </p:cNvSpPr>
          <p:nvPr/>
        </p:nvSpPr>
        <p:spPr bwMode="auto">
          <a:xfrm>
            <a:off x="1447800" y="5374106"/>
            <a:ext cx="1981200" cy="381000"/>
          </a:xfrm>
          <a:prstGeom prst="rect">
            <a:avLst/>
          </a:prstGeom>
          <a:noFill/>
          <a:ln w="28575">
            <a:solidFill>
              <a:srgbClr val="FF0000"/>
            </a:solidFill>
            <a:miter lim="800000"/>
            <a:headEnd/>
            <a:tailEnd/>
          </a:ln>
        </p:spPr>
        <p:txBody>
          <a:bodyPr wrap="none" anchor="ctr">
            <a:spAutoFit/>
          </a:bodyPr>
          <a:lstStyle/>
          <a:p>
            <a:endParaRPr lang="en-US"/>
          </a:p>
        </p:txBody>
      </p:sp>
      <p:sp>
        <p:nvSpPr>
          <p:cNvPr id="10245" name="Text Box 8"/>
          <p:cNvSpPr txBox="1">
            <a:spLocks noChangeArrowheads="1"/>
          </p:cNvSpPr>
          <p:nvPr/>
        </p:nvSpPr>
        <p:spPr bwMode="auto">
          <a:xfrm>
            <a:off x="4267200" y="3545306"/>
            <a:ext cx="3505200" cy="2031325"/>
          </a:xfrm>
          <a:prstGeom prst="rect">
            <a:avLst/>
          </a:prstGeom>
          <a:solidFill>
            <a:srgbClr val="FFFF99"/>
          </a:solidFill>
          <a:ln w="9525">
            <a:solidFill>
              <a:schemeClr val="tx1"/>
            </a:solidFill>
            <a:miter lim="800000"/>
            <a:headEnd/>
            <a:tailEnd/>
          </a:ln>
        </p:spPr>
        <p:txBody>
          <a:bodyPr wrap="square">
            <a:spAutoFit/>
          </a:bodyPr>
          <a:lstStyle/>
          <a:p>
            <a:r>
              <a:rPr lang="en-US" dirty="0">
                <a:solidFill>
                  <a:srgbClr val="FF0000"/>
                </a:solidFill>
                <a:latin typeface="Arial" pitchFamily="34" charset="0"/>
                <a:cs typeface="Arial" pitchFamily="34" charset="0"/>
              </a:rPr>
              <a:t>Transaction Failed…</a:t>
            </a:r>
            <a:r>
              <a:rPr lang="en-US" dirty="0">
                <a:latin typeface="Arial" pitchFamily="34" charset="0"/>
                <a:cs typeface="Arial" pitchFamily="34" charset="0"/>
              </a:rPr>
              <a:t>Review the CAD,CPR and LAD to find the screen containing the error causing the Transaction failed. </a:t>
            </a:r>
            <a:r>
              <a:rPr lang="en-US" dirty="0">
                <a:solidFill>
                  <a:srgbClr val="FF0066"/>
                </a:solidFill>
                <a:latin typeface="Arial" pitchFamily="34" charset="0"/>
                <a:cs typeface="Arial" pitchFamily="34" charset="0"/>
              </a:rPr>
              <a:t>(Save did not happen) </a:t>
            </a:r>
            <a:r>
              <a:rPr lang="en-US" dirty="0">
                <a:latin typeface="Arial" pitchFamily="34" charset="0"/>
                <a:cs typeface="Arial" pitchFamily="34" charset="0"/>
              </a:rPr>
              <a:t>The error message only appears on the screen containing the error.</a:t>
            </a:r>
          </a:p>
        </p:txBody>
      </p:sp>
      <p:sp>
        <p:nvSpPr>
          <p:cNvPr id="10246" name="Line 9"/>
          <p:cNvSpPr>
            <a:spLocks noChangeShapeType="1"/>
          </p:cNvSpPr>
          <p:nvPr/>
        </p:nvSpPr>
        <p:spPr bwMode="auto">
          <a:xfrm flipV="1">
            <a:off x="3124200" y="4383506"/>
            <a:ext cx="1143000" cy="914400"/>
          </a:xfrm>
          <a:prstGeom prst="line">
            <a:avLst/>
          </a:prstGeom>
          <a:noFill/>
          <a:ln w="47625">
            <a:solidFill>
              <a:schemeClr val="tx1"/>
            </a:solidFill>
            <a:round/>
            <a:headEnd/>
            <a:tailEnd type="triangle" w="med" len="med"/>
          </a:ln>
        </p:spPr>
        <p:txBody>
          <a:bodyP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1000" fill="hold"/>
                                        <p:tgtEl>
                                          <p:spTgt spid="10244"/>
                                        </p:tgtEl>
                                        <p:attrNameLst>
                                          <p:attrName>ppt_w</p:attrName>
                                        </p:attrNameLst>
                                      </p:cBhvr>
                                      <p:tavLst>
                                        <p:tav tm="0">
                                          <p:val>
                                            <p:fltVal val="0"/>
                                          </p:val>
                                        </p:tav>
                                        <p:tav tm="100000">
                                          <p:val>
                                            <p:strVal val="#ppt_w"/>
                                          </p:val>
                                        </p:tav>
                                      </p:tavLst>
                                    </p:anim>
                                    <p:anim calcmode="lin" valueType="num">
                                      <p:cBhvr>
                                        <p:cTn id="8" dur="1000" fill="hold"/>
                                        <p:tgtEl>
                                          <p:spTgt spid="10244"/>
                                        </p:tgtEl>
                                        <p:attrNameLst>
                                          <p:attrName>ppt_h</p:attrName>
                                        </p:attrNameLst>
                                      </p:cBhvr>
                                      <p:tavLst>
                                        <p:tav tm="0">
                                          <p:val>
                                            <p:fltVal val="0"/>
                                          </p:val>
                                        </p:tav>
                                        <p:tav tm="100000">
                                          <p:val>
                                            <p:strVal val="#ppt_h"/>
                                          </p:val>
                                        </p:tav>
                                      </p:tavLst>
                                    </p:anim>
                                    <p:anim calcmode="lin" valueType="num">
                                      <p:cBhvr>
                                        <p:cTn id="9" dur="1000" fill="hold"/>
                                        <p:tgtEl>
                                          <p:spTgt spid="102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10246"/>
                                        </p:tgtEl>
                                        <p:attrNameLst>
                                          <p:attrName>style.visibility</p:attrName>
                                        </p:attrNameLst>
                                      </p:cBhvr>
                                      <p:to>
                                        <p:strVal val="visible"/>
                                      </p:to>
                                    </p:set>
                                    <p:animEffect transition="in" filter="strips(upRight)">
                                      <p:cBhvr>
                                        <p:cTn id="15" dur="500"/>
                                        <p:tgtEl>
                                          <p:spTgt spid="102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245"/>
                                        </p:tgtEl>
                                        <p:attrNameLst>
                                          <p:attrName>style.visibility</p:attrName>
                                        </p:attrNameLst>
                                      </p:cBhvr>
                                      <p:to>
                                        <p:strVal val="visible"/>
                                      </p:to>
                                    </p:set>
                                    <p:animEffect transition="in" filter="dissolve">
                                      <p:cBhvr>
                                        <p:cTn id="20"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12"/>
          <p:cNvGraphicFramePr>
            <a:graphicFrameLocks noChangeAspect="1"/>
          </p:cNvGraphicFramePr>
          <p:nvPr/>
        </p:nvGraphicFramePr>
        <p:xfrm>
          <a:off x="762000" y="1860550"/>
          <a:ext cx="7772400" cy="4311650"/>
        </p:xfrm>
        <a:graphic>
          <a:graphicData uri="http://schemas.openxmlformats.org/presentationml/2006/ole">
            <p:oleObj spid="_x0000_s9218" name="Bitmap Image" r:id="rId4" imgW="6009524" imgH="3333333" progId="PBrush">
              <p:embed/>
            </p:oleObj>
          </a:graphicData>
        </a:graphic>
      </p:graphicFrame>
      <p:sp>
        <p:nvSpPr>
          <p:cNvPr id="11267" name="Rectangle 2"/>
          <p:cNvSpPr>
            <a:spLocks noGrp="1" noChangeArrowheads="1"/>
          </p:cNvSpPr>
          <p:nvPr>
            <p:ph type="title" idx="4294967295"/>
          </p:nvPr>
        </p:nvSpPr>
        <p:spPr>
          <a:xfrm>
            <a:off x="605589" y="609600"/>
            <a:ext cx="7475621"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 Warning Messages</a:t>
            </a:r>
          </a:p>
        </p:txBody>
      </p:sp>
      <p:sp>
        <p:nvSpPr>
          <p:cNvPr id="11268" name="Rectangle 4"/>
          <p:cNvSpPr>
            <a:spLocks noChangeArrowheads="1"/>
          </p:cNvSpPr>
          <p:nvPr/>
        </p:nvSpPr>
        <p:spPr bwMode="auto">
          <a:xfrm>
            <a:off x="1752600" y="4800600"/>
            <a:ext cx="6781800" cy="914400"/>
          </a:xfrm>
          <a:prstGeom prst="rect">
            <a:avLst/>
          </a:prstGeom>
          <a:noFill/>
          <a:ln w="28575">
            <a:solidFill>
              <a:srgbClr val="FF0000"/>
            </a:solidFill>
            <a:miter lim="800000"/>
            <a:headEnd/>
            <a:tailEnd/>
          </a:ln>
        </p:spPr>
        <p:txBody>
          <a:bodyPr anchor="ctr">
            <a:spAutoFit/>
          </a:bodyPr>
          <a:lstStyle/>
          <a:p>
            <a:endParaRPr lang="en-US"/>
          </a:p>
        </p:txBody>
      </p:sp>
      <p:sp>
        <p:nvSpPr>
          <p:cNvPr id="11269" name="Text Box 5"/>
          <p:cNvSpPr txBox="1">
            <a:spLocks noChangeArrowheads="1"/>
          </p:cNvSpPr>
          <p:nvPr/>
        </p:nvSpPr>
        <p:spPr bwMode="auto">
          <a:xfrm>
            <a:off x="4343400" y="3432175"/>
            <a:ext cx="4114800" cy="925513"/>
          </a:xfrm>
          <a:prstGeom prst="rect">
            <a:avLst/>
          </a:prstGeom>
          <a:solidFill>
            <a:srgbClr val="FFFF99"/>
          </a:solidFill>
          <a:ln w="9525">
            <a:solidFill>
              <a:schemeClr val="tx1"/>
            </a:solidFill>
            <a:miter lim="800000"/>
            <a:headEnd/>
            <a:tailEnd/>
          </a:ln>
        </p:spPr>
        <p:txBody>
          <a:bodyPr>
            <a:spAutoFit/>
          </a:bodyPr>
          <a:lstStyle/>
          <a:p>
            <a:r>
              <a:rPr lang="en-US" sz="1800" b="1" dirty="0">
                <a:latin typeface="Arial" pitchFamily="34" charset="0"/>
                <a:cs typeface="Arial" pitchFamily="34" charset="0"/>
              </a:rPr>
              <a:t>After UPDATE, 3 Common “Warning” messages will </a:t>
            </a:r>
            <a:r>
              <a:rPr lang="en-US" sz="1800" b="1" u="sng" dirty="0">
                <a:latin typeface="Arial" pitchFamily="34" charset="0"/>
                <a:cs typeface="Arial" pitchFamily="34" charset="0"/>
              </a:rPr>
              <a:t>not</a:t>
            </a:r>
            <a:r>
              <a:rPr lang="en-US" sz="1800" b="1" dirty="0">
                <a:latin typeface="Arial" pitchFamily="34" charset="0"/>
                <a:cs typeface="Arial" pitchFamily="34" charset="0"/>
              </a:rPr>
              <a:t> cause record to go INVALID</a:t>
            </a:r>
            <a:r>
              <a:rPr lang="en-US" sz="1800" b="1" dirty="0" smtClean="0">
                <a:latin typeface="Arial" pitchFamily="34" charset="0"/>
                <a:cs typeface="Arial" pitchFamily="34" charset="0"/>
              </a:rPr>
              <a:t>. (</a:t>
            </a:r>
            <a:r>
              <a:rPr lang="en-US" b="1" dirty="0" smtClean="0">
                <a:latin typeface="Arial" pitchFamily="34" charset="0"/>
                <a:cs typeface="Arial" pitchFamily="34" charset="0"/>
              </a:rPr>
              <a:t>IGNORE)</a:t>
            </a:r>
            <a:endParaRPr lang="en-US" sz="1800" b="1" dirty="0">
              <a:latin typeface="Arial" pitchFamily="34" charset="0"/>
              <a:cs typeface="Arial" pitchFamily="34" charset="0"/>
            </a:endParaRPr>
          </a:p>
        </p:txBody>
      </p:sp>
      <p:sp>
        <p:nvSpPr>
          <p:cNvPr id="11270" name="Line 6"/>
          <p:cNvSpPr>
            <a:spLocks noChangeShapeType="1"/>
          </p:cNvSpPr>
          <p:nvPr/>
        </p:nvSpPr>
        <p:spPr bwMode="auto">
          <a:xfrm flipH="1">
            <a:off x="3429000" y="4114800"/>
            <a:ext cx="990600" cy="762000"/>
          </a:xfrm>
          <a:prstGeom prst="line">
            <a:avLst/>
          </a:prstGeom>
          <a:noFill/>
          <a:ln w="47625">
            <a:solidFill>
              <a:schemeClr val="tx1"/>
            </a:solidFill>
            <a:round/>
            <a:headEnd/>
            <a:tailEnd type="triangle" w="med" len="med"/>
          </a:ln>
        </p:spPr>
        <p:txBody>
          <a:bodyPr wrap="square">
            <a:spAutoFit/>
          </a:bodyPr>
          <a:lstStyle/>
          <a:p>
            <a:endParaRPr lang="en-US"/>
          </a:p>
        </p:txBody>
      </p:sp>
      <p:sp>
        <p:nvSpPr>
          <p:cNvPr id="11271" name="Text Box 13"/>
          <p:cNvSpPr txBox="1">
            <a:spLocks noChangeArrowheads="1"/>
          </p:cNvSpPr>
          <p:nvPr/>
        </p:nvSpPr>
        <p:spPr bwMode="auto">
          <a:xfrm>
            <a:off x="533400" y="1295400"/>
            <a:ext cx="8305800" cy="369332"/>
          </a:xfrm>
          <a:prstGeom prst="rect">
            <a:avLst/>
          </a:prstGeom>
          <a:noFill/>
          <a:ln w="9525">
            <a:solidFill>
              <a:srgbClr val="FF0066"/>
            </a:solidFill>
            <a:miter lim="800000"/>
            <a:headEnd/>
            <a:tailEnd/>
          </a:ln>
        </p:spPr>
        <p:txBody>
          <a:bodyPr>
            <a:spAutoFit/>
          </a:bodyPr>
          <a:lstStyle/>
          <a:p>
            <a:r>
              <a:rPr lang="en-US" b="1" dirty="0">
                <a:solidFill>
                  <a:srgbClr val="FF0066"/>
                </a:solidFill>
                <a:latin typeface="Arial" pitchFamily="34" charset="0"/>
                <a:cs typeface="Arial" pitchFamily="34" charset="0"/>
              </a:rPr>
              <a:t>Errors – Cause CR status of Invalid. </a:t>
            </a:r>
            <a:r>
              <a:rPr lang="en-US" b="1" dirty="0" smtClean="0">
                <a:solidFill>
                  <a:srgbClr val="FF0066"/>
                </a:solidFill>
                <a:latin typeface="Arial" pitchFamily="34" charset="0"/>
                <a:cs typeface="Arial" pitchFamily="34" charset="0"/>
              </a:rPr>
              <a:t>Warnings </a:t>
            </a:r>
            <a:r>
              <a:rPr lang="en-US" b="1" dirty="0">
                <a:solidFill>
                  <a:srgbClr val="FF0066"/>
                </a:solidFill>
                <a:latin typeface="Arial" pitchFamily="34" charset="0"/>
                <a:cs typeface="Arial" pitchFamily="34" charset="0"/>
              </a:rPr>
              <a:t>– Will not cause Invalid </a:t>
            </a:r>
            <a:r>
              <a:rPr lang="en-US" b="1" dirty="0" smtClean="0">
                <a:solidFill>
                  <a:srgbClr val="FF0066"/>
                </a:solidFill>
                <a:latin typeface="Arial" pitchFamily="34" charset="0"/>
                <a:cs typeface="Arial" pitchFamily="34" charset="0"/>
              </a:rPr>
              <a:t>CR</a:t>
            </a:r>
            <a:endParaRPr lang="en-US" b="1" dirty="0">
              <a:solidFill>
                <a:srgbClr val="FF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ox(in)">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dissolve">
                                      <p:cBhvr>
                                        <p:cTn id="12" dur="500"/>
                                        <p:tgtEl>
                                          <p:spTgt spid="1126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270"/>
                                        </p:tgtEl>
                                        <p:attrNameLst>
                                          <p:attrName>style.visibility</p:attrName>
                                        </p:attrNameLst>
                                      </p:cBhvr>
                                      <p:to>
                                        <p:strVal val="visible"/>
                                      </p:to>
                                    </p:set>
                                    <p:animEffect transition="in" filter="dissolve">
                                      <p:cBhvr>
                                        <p:cTn id="15" dur="500"/>
                                        <p:tgtEl>
                                          <p:spTgt spid="1127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271"/>
                                        </p:tgtEl>
                                        <p:attrNameLst>
                                          <p:attrName>style.visibility</p:attrName>
                                        </p:attrNameLst>
                                      </p:cBhvr>
                                      <p:to>
                                        <p:strVal val="visible"/>
                                      </p:to>
                                    </p:set>
                                    <p:anim calcmode="lin" valueType="num">
                                      <p:cBhvr additive="base">
                                        <p:cTn id="20" dur="500" fill="hold"/>
                                        <p:tgtEl>
                                          <p:spTgt spid="11271"/>
                                        </p:tgtEl>
                                        <p:attrNameLst>
                                          <p:attrName>ppt_x</p:attrName>
                                        </p:attrNameLst>
                                      </p:cBhvr>
                                      <p:tavLst>
                                        <p:tav tm="0">
                                          <p:val>
                                            <p:strVal val="#ppt_x"/>
                                          </p:val>
                                        </p:tav>
                                        <p:tav tm="100000">
                                          <p:val>
                                            <p:strVal val="#ppt_x"/>
                                          </p:val>
                                        </p:tav>
                                      </p:tavLst>
                                    </p:anim>
                                    <p:anim calcmode="lin" valueType="num">
                                      <p:cBhvr additive="base">
                                        <p:cTn id="21"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title" idx="4294967295"/>
          </p:nvPr>
        </p:nvSpPr>
        <p:spPr>
          <a:xfrm>
            <a:off x="228600" y="609600"/>
            <a:ext cx="8458200" cy="914400"/>
          </a:xfrm>
          <a:prstGeom prst="rect">
            <a:avLst/>
          </a:prstGeom>
        </p:spPr>
        <p:txBody>
          <a:bodyPr>
            <a:normAutofit/>
          </a:bodyPr>
          <a:lstStyle/>
          <a:p>
            <a:pPr algn="ctr" eaLnBrk="1" hangingPunct="1"/>
            <a:r>
              <a:rPr lang="en-US" sz="2900" u="sng" dirty="0" smtClean="0">
                <a:latin typeface="Arial" pitchFamily="34" charset="0"/>
                <a:cs typeface="Arial" pitchFamily="34" charset="0"/>
              </a:rPr>
              <a:t>Customer Record Statuses</a:t>
            </a:r>
          </a:p>
        </p:txBody>
      </p:sp>
      <p:sp>
        <p:nvSpPr>
          <p:cNvPr id="4" name="TextBox 3"/>
          <p:cNvSpPr txBox="1"/>
          <p:nvPr/>
        </p:nvSpPr>
        <p:spPr>
          <a:xfrm>
            <a:off x="228600" y="2057400"/>
            <a:ext cx="8839200" cy="3754874"/>
          </a:xfrm>
          <a:prstGeom prst="rect">
            <a:avLst/>
          </a:prstGeom>
          <a:noFill/>
        </p:spPr>
        <p:txBody>
          <a:bodyPr wrap="square" rtlCol="0">
            <a:spAutoFit/>
          </a:bodyPr>
          <a:lstStyle/>
          <a:p>
            <a:pPr fontAlgn="base"/>
            <a:r>
              <a:rPr lang="en-US" sz="2000" b="1" dirty="0" smtClean="0"/>
              <a:t>1. Saved - </a:t>
            </a:r>
            <a:r>
              <a:rPr lang="en-US" sz="2000" dirty="0" smtClean="0"/>
              <a:t>Not yet validated. (Save or Partial Save button)</a:t>
            </a:r>
          </a:p>
          <a:p>
            <a:pPr fontAlgn="base"/>
            <a:r>
              <a:rPr lang="en-US" sz="2000" b="1" dirty="0" smtClean="0"/>
              <a:t>2. Pending - </a:t>
            </a:r>
            <a:r>
              <a:rPr lang="en-US" sz="2000" dirty="0" smtClean="0"/>
              <a:t>Passed validation, future active. (up to 6 Months in future) (Update)</a:t>
            </a:r>
          </a:p>
          <a:p>
            <a:pPr fontAlgn="base"/>
            <a:r>
              <a:rPr lang="en-US" sz="2000" b="1" dirty="0" smtClean="0"/>
              <a:t>3. Sending - </a:t>
            </a:r>
            <a:r>
              <a:rPr lang="en-US" sz="2000" dirty="0" smtClean="0"/>
              <a:t>At least one SCP hasn’t responded. (one SCP has)</a:t>
            </a:r>
          </a:p>
          <a:p>
            <a:pPr fontAlgn="base"/>
            <a:r>
              <a:rPr lang="en-US" sz="2000" b="1" dirty="0" smtClean="0"/>
              <a:t>4. Active - </a:t>
            </a:r>
            <a:r>
              <a:rPr lang="en-US" sz="2000" dirty="0" smtClean="0"/>
              <a:t>Working</a:t>
            </a:r>
          </a:p>
          <a:p>
            <a:pPr fontAlgn="base"/>
            <a:r>
              <a:rPr lang="en-US" sz="2000" b="1" dirty="0" smtClean="0"/>
              <a:t>5. Old - </a:t>
            </a:r>
            <a:r>
              <a:rPr lang="en-US" sz="2000" dirty="0" smtClean="0"/>
              <a:t>Replaced by Active/Sending or Disconnect.</a:t>
            </a:r>
          </a:p>
          <a:p>
            <a:pPr fontAlgn="base"/>
            <a:r>
              <a:rPr lang="en-US" sz="2000" b="1" dirty="0" smtClean="0"/>
              <a:t>6. Invalid - </a:t>
            </a:r>
            <a:r>
              <a:rPr lang="en-US" sz="2000" dirty="0" smtClean="0"/>
              <a:t>Didn’t pass Validation after Update.</a:t>
            </a:r>
          </a:p>
          <a:p>
            <a:pPr fontAlgn="base"/>
            <a:r>
              <a:rPr lang="en-US" sz="2000" b="1" dirty="0" smtClean="0"/>
              <a:t>7. Disconnect - </a:t>
            </a:r>
            <a:r>
              <a:rPr lang="en-US" sz="2000" dirty="0" smtClean="0"/>
              <a:t>Normal service discontinued.</a:t>
            </a:r>
          </a:p>
          <a:p>
            <a:pPr fontAlgn="base"/>
            <a:r>
              <a:rPr lang="en-US" sz="2000" b="1" dirty="0" smtClean="0"/>
              <a:t>8. Must Check - </a:t>
            </a:r>
            <a:r>
              <a:rPr lang="en-US" sz="2000" dirty="0" smtClean="0"/>
              <a:t>Needs to be checked and Updated.</a:t>
            </a:r>
          </a:p>
          <a:p>
            <a:pPr fontAlgn="base"/>
            <a:r>
              <a:rPr lang="en-US" sz="2000" b="1" dirty="0" smtClean="0"/>
              <a:t>9. Failed - </a:t>
            </a:r>
            <a:r>
              <a:rPr lang="en-US" sz="2000" dirty="0" smtClean="0"/>
              <a:t>When Effective Date/time reached and CR is not </a:t>
            </a:r>
            <a:r>
              <a:rPr lang="en-US" sz="2000" b="1" dirty="0" smtClean="0"/>
              <a:t>PENDING</a:t>
            </a:r>
            <a:r>
              <a:rPr lang="en-US" sz="2000" dirty="0" smtClean="0"/>
              <a:t>. (All SCPs reject record – record too large)</a:t>
            </a:r>
          </a:p>
          <a:p>
            <a:pPr fontAlgn="base"/>
            <a:r>
              <a:rPr lang="en-US" sz="2000" b="1" dirty="0" smtClean="0"/>
              <a:t>10. Hold - </a:t>
            </a:r>
            <a:r>
              <a:rPr lang="en-US" sz="2000" dirty="0" smtClean="0"/>
              <a:t>Hold DD has a Y (yes). Not sent to SCP.</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p:cTn id="24" dur="1000" fill="hold"/>
                                        <p:tgtEl>
                                          <p:spTgt spid="4">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1000" fill="hold"/>
                                        <p:tgtEl>
                                          <p:spTgt spid="4">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4">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 calcmode="lin" valueType="num">
                                      <p:cBhvr additive="base">
                                        <p:cTn id="50" dur="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 calcmode="lin" valueType="num">
                                      <p:cBhvr>
                                        <p:cTn id="56"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7"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58" dur="1000" fill="hold"/>
                                        <p:tgtEl>
                                          <p:spTgt spid="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4">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animEffect transition="in" filter="wipe(down)">
                                      <p:cBhvr>
                                        <p:cTn id="6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685800" y="990600"/>
            <a:ext cx="7239000" cy="519113"/>
          </a:xfrm>
          <a:prstGeom prst="rect">
            <a:avLst/>
          </a:prstGeom>
          <a:noFill/>
          <a:ln w="9525">
            <a:noFill/>
            <a:miter lim="800000"/>
            <a:headEnd/>
            <a:tailEnd/>
          </a:ln>
        </p:spPr>
        <p:txBody>
          <a:bodyPr>
            <a:spAutoFit/>
          </a:bodyPr>
          <a:lstStyle/>
          <a:p>
            <a:endParaRPr lang="en-US" sz="2800">
              <a:latin typeface="Times New Roman" charset="0"/>
            </a:endParaRPr>
          </a:p>
        </p:txBody>
      </p:sp>
      <p:sp>
        <p:nvSpPr>
          <p:cNvPr id="33796" name="Rectangle 7"/>
          <p:cNvSpPr>
            <a:spLocks noGrp="1" noChangeArrowheads="1"/>
          </p:cNvSpPr>
          <p:nvPr>
            <p:ph type="title" idx="4294967295"/>
          </p:nvPr>
        </p:nvSpPr>
        <p:spPr>
          <a:xfrm>
            <a:off x="248653" y="381000"/>
            <a:ext cx="8458200" cy="533400"/>
          </a:xfrm>
          <a:prstGeom prst="rect">
            <a:avLst/>
          </a:prstGeom>
        </p:spPr>
        <p:txBody>
          <a:bodyPr>
            <a:normAutofit/>
          </a:bodyPr>
          <a:lstStyle/>
          <a:p>
            <a:pPr algn="ctr" eaLnBrk="1" hangingPunct="1"/>
            <a:r>
              <a:rPr lang="en-US" sz="2800" b="1" u="sng" dirty="0" smtClean="0">
                <a:latin typeface="Arial" pitchFamily="34" charset="0"/>
                <a:cs typeface="Arial" pitchFamily="34" charset="0"/>
              </a:rPr>
              <a:t>Data Base Partitions</a:t>
            </a:r>
          </a:p>
        </p:txBody>
      </p:sp>
      <p:sp>
        <p:nvSpPr>
          <p:cNvPr id="33797" name="Text Box 15"/>
          <p:cNvSpPr txBox="1">
            <a:spLocks noChangeArrowheads="1"/>
          </p:cNvSpPr>
          <p:nvPr/>
        </p:nvSpPr>
        <p:spPr bwMode="auto">
          <a:xfrm>
            <a:off x="3657600" y="1689080"/>
            <a:ext cx="1752600" cy="3416320"/>
          </a:xfrm>
          <a:prstGeom prst="rect">
            <a:avLst/>
          </a:prstGeom>
          <a:solidFill>
            <a:srgbClr val="FFFF99"/>
          </a:solidFill>
          <a:ln w="9525">
            <a:solidFill>
              <a:schemeClr val="tx1"/>
            </a:solidFill>
            <a:miter lim="800000"/>
            <a:headEnd/>
            <a:tailEnd/>
          </a:ln>
        </p:spPr>
        <p:txBody>
          <a:bodyPr wrap="square">
            <a:spAutoFit/>
          </a:bodyPr>
          <a:lstStyle/>
          <a:p>
            <a:pPr eaLnBrk="0" hangingPunct="0"/>
            <a:r>
              <a:rPr lang="en-US" sz="1800" b="1" u="sng" dirty="0">
                <a:latin typeface="Times New Roman" charset="0"/>
              </a:rPr>
              <a:t>Numb Admin</a:t>
            </a:r>
          </a:p>
          <a:p>
            <a:pPr eaLnBrk="0" hangingPunct="0"/>
            <a:r>
              <a:rPr lang="en-US" sz="1800" b="1" u="sng" dirty="0" err="1">
                <a:latin typeface="Times New Roman" charset="0"/>
              </a:rPr>
              <a:t>Cust</a:t>
            </a:r>
            <a:r>
              <a:rPr lang="en-US" sz="1800" b="1" u="sng" dirty="0">
                <a:latin typeface="Times New Roman" charset="0"/>
              </a:rPr>
              <a:t> Record</a:t>
            </a:r>
          </a:p>
          <a:p>
            <a:pPr eaLnBrk="0" hangingPunct="0"/>
            <a:r>
              <a:rPr lang="en-US" sz="1800" b="1" u="sng" dirty="0">
                <a:latin typeface="Times New Roman" charset="0"/>
              </a:rPr>
              <a:t>Reports</a:t>
            </a:r>
          </a:p>
          <a:p>
            <a:pPr eaLnBrk="0" hangingPunct="0"/>
            <a:r>
              <a:rPr lang="en-US" sz="1800" b="1" u="sng" dirty="0">
                <a:latin typeface="Times New Roman" charset="0"/>
              </a:rPr>
              <a:t>Activity Log</a:t>
            </a:r>
          </a:p>
          <a:p>
            <a:pPr eaLnBrk="0" hangingPunct="0"/>
            <a:r>
              <a:rPr lang="en-US" sz="1800" b="1" u="sng" dirty="0">
                <a:latin typeface="Times New Roman" charset="0"/>
              </a:rPr>
              <a:t>CNA</a:t>
            </a:r>
          </a:p>
          <a:p>
            <a:pPr eaLnBrk="0" hangingPunct="0"/>
            <a:r>
              <a:rPr lang="en-US" sz="1800" b="1" u="sng" dirty="0">
                <a:latin typeface="Times New Roman" charset="0"/>
              </a:rPr>
              <a:t>Security</a:t>
            </a:r>
          </a:p>
          <a:p>
            <a:pPr eaLnBrk="0" hangingPunct="0"/>
            <a:r>
              <a:rPr lang="en-US" sz="1800" b="1" u="sng" dirty="0">
                <a:latin typeface="Times New Roman" charset="0"/>
              </a:rPr>
              <a:t>SCP Admin</a:t>
            </a:r>
          </a:p>
          <a:p>
            <a:pPr eaLnBrk="0" hangingPunct="0"/>
            <a:r>
              <a:rPr lang="en-US" sz="1800" b="1" u="sng" dirty="0">
                <a:latin typeface="Times New Roman" charset="0"/>
              </a:rPr>
              <a:t>Network </a:t>
            </a:r>
            <a:r>
              <a:rPr lang="en-US" sz="1800" b="1" u="sng" dirty="0" err="1">
                <a:latin typeface="Times New Roman" charset="0"/>
              </a:rPr>
              <a:t>Adm</a:t>
            </a:r>
            <a:endParaRPr lang="en-US" sz="1800" b="1" u="sng" dirty="0">
              <a:latin typeface="Times New Roman" charset="0"/>
            </a:endParaRPr>
          </a:p>
          <a:p>
            <a:pPr eaLnBrk="0" hangingPunct="0"/>
            <a:r>
              <a:rPr lang="en-US" sz="1800" b="1" u="sng" dirty="0">
                <a:latin typeface="Times New Roman" charset="0"/>
              </a:rPr>
              <a:t>SMS Tables</a:t>
            </a:r>
          </a:p>
          <a:p>
            <a:pPr eaLnBrk="0" hangingPunct="0"/>
            <a:r>
              <a:rPr lang="en-US" sz="1800" b="1" u="sng" dirty="0">
                <a:latin typeface="Times New Roman" charset="0"/>
              </a:rPr>
              <a:t>Resp Org</a:t>
            </a:r>
          </a:p>
          <a:p>
            <a:pPr eaLnBrk="0" hangingPunct="0"/>
            <a:r>
              <a:rPr lang="en-US" sz="1800" b="1" u="sng" dirty="0">
                <a:latin typeface="Times New Roman" charset="0"/>
              </a:rPr>
              <a:t>Mail</a:t>
            </a:r>
          </a:p>
          <a:p>
            <a:pPr eaLnBrk="0" hangingPunct="0"/>
            <a:r>
              <a:rPr lang="en-US" sz="1800" b="1" u="sng" dirty="0">
                <a:latin typeface="Times New Roman" charset="0"/>
              </a:rPr>
              <a:t>Other</a:t>
            </a:r>
            <a:endParaRPr lang="en-US" sz="1800" dirty="0"/>
          </a:p>
        </p:txBody>
      </p:sp>
      <p:sp>
        <p:nvSpPr>
          <p:cNvPr id="33798" name="Text Box 16"/>
          <p:cNvSpPr txBox="1">
            <a:spLocks noChangeArrowheads="1"/>
          </p:cNvSpPr>
          <p:nvPr/>
        </p:nvSpPr>
        <p:spPr bwMode="auto">
          <a:xfrm>
            <a:off x="5867400" y="1676400"/>
            <a:ext cx="2438400" cy="2838450"/>
          </a:xfrm>
          <a:prstGeom prst="rect">
            <a:avLst/>
          </a:prstGeom>
          <a:noFill/>
          <a:ln w="9525">
            <a:noFill/>
            <a:miter lim="800000"/>
            <a:headEnd/>
            <a:tailEnd/>
          </a:ln>
        </p:spPr>
        <p:txBody>
          <a:bodyPr>
            <a:spAutoFit/>
          </a:bodyPr>
          <a:lstStyle/>
          <a:p>
            <a:r>
              <a:rPr lang="en-US" sz="1800" dirty="0">
                <a:latin typeface="Arial" pitchFamily="34" charset="0"/>
                <a:cs typeface="Arial" pitchFamily="34" charset="0"/>
              </a:rPr>
              <a:t>The SMS/800 Database is divided up into many Partitions.  Each </a:t>
            </a:r>
            <a:r>
              <a:rPr lang="en-US" sz="1800" dirty="0" err="1">
                <a:latin typeface="Arial" pitchFamily="34" charset="0"/>
                <a:cs typeface="Arial" pitchFamily="34" charset="0"/>
              </a:rPr>
              <a:t>Partiton</a:t>
            </a:r>
            <a:r>
              <a:rPr lang="en-US" sz="1800" dirty="0">
                <a:latin typeface="Arial" pitchFamily="34" charset="0"/>
                <a:cs typeface="Arial" pitchFamily="34" charset="0"/>
              </a:rPr>
              <a:t> has its own unique interaction with the other partitions. (I.e. CR Statuses overlap the NA Statuses)</a:t>
            </a:r>
          </a:p>
        </p:txBody>
      </p:sp>
      <p:grpSp>
        <p:nvGrpSpPr>
          <p:cNvPr id="2" name="Group 9"/>
          <p:cNvGrpSpPr/>
          <p:nvPr/>
        </p:nvGrpSpPr>
        <p:grpSpPr>
          <a:xfrm>
            <a:off x="1143000" y="1676400"/>
            <a:ext cx="2057400" cy="1981200"/>
            <a:chOff x="1371600" y="1676400"/>
            <a:chExt cx="2057400" cy="1981200"/>
          </a:xfrm>
        </p:grpSpPr>
        <p:sp>
          <p:nvSpPr>
            <p:cNvPr id="33800" name="Oval 18"/>
            <p:cNvSpPr>
              <a:spLocks noChangeArrowheads="1"/>
            </p:cNvSpPr>
            <p:nvPr/>
          </p:nvSpPr>
          <p:spPr bwMode="auto">
            <a:xfrm>
              <a:off x="1371600" y="1676400"/>
              <a:ext cx="2057400" cy="1981200"/>
            </a:xfrm>
            <a:prstGeom prst="ellipse">
              <a:avLst/>
            </a:prstGeom>
            <a:solidFill>
              <a:srgbClr val="3399FF"/>
            </a:solidFill>
            <a:ln w="9525">
              <a:noFill/>
              <a:round/>
              <a:headEnd/>
              <a:tailEnd/>
            </a:ln>
          </p:spPr>
          <p:txBody>
            <a:bodyPr anchor="ctr">
              <a:spAutoFit/>
            </a:bodyPr>
            <a:lstStyle/>
            <a:p>
              <a:endParaRPr lang="en-US"/>
            </a:p>
          </p:txBody>
        </p:sp>
        <p:sp>
          <p:nvSpPr>
            <p:cNvPr id="33802" name="Text Box 20"/>
            <p:cNvSpPr txBox="1">
              <a:spLocks noChangeArrowheads="1"/>
            </p:cNvSpPr>
            <p:nvPr/>
          </p:nvSpPr>
          <p:spPr bwMode="auto">
            <a:xfrm>
              <a:off x="1600200" y="2286000"/>
              <a:ext cx="1752600" cy="641350"/>
            </a:xfrm>
            <a:prstGeom prst="rect">
              <a:avLst/>
            </a:prstGeom>
            <a:noFill/>
            <a:ln w="9525">
              <a:noFill/>
              <a:miter lim="800000"/>
              <a:headEnd/>
              <a:tailEnd/>
            </a:ln>
          </p:spPr>
          <p:txBody>
            <a:bodyPr>
              <a:spAutoFit/>
            </a:bodyPr>
            <a:lstStyle/>
            <a:p>
              <a:r>
                <a:rPr lang="en-US" sz="1800" dirty="0"/>
                <a:t>NA - Number Administration</a:t>
              </a:r>
            </a:p>
          </p:txBody>
        </p:sp>
      </p:grpSp>
      <p:grpSp>
        <p:nvGrpSpPr>
          <p:cNvPr id="3" name="Group 10"/>
          <p:cNvGrpSpPr/>
          <p:nvPr/>
        </p:nvGrpSpPr>
        <p:grpSpPr>
          <a:xfrm>
            <a:off x="1143000" y="3200400"/>
            <a:ext cx="2133600" cy="1981200"/>
            <a:chOff x="1371600" y="3200400"/>
            <a:chExt cx="2133600" cy="1981200"/>
          </a:xfrm>
        </p:grpSpPr>
        <p:sp>
          <p:nvSpPr>
            <p:cNvPr id="33801" name="Oval 19"/>
            <p:cNvSpPr>
              <a:spLocks noChangeArrowheads="1"/>
            </p:cNvSpPr>
            <p:nvPr/>
          </p:nvSpPr>
          <p:spPr bwMode="auto">
            <a:xfrm>
              <a:off x="1371600" y="3200400"/>
              <a:ext cx="2057400" cy="1981200"/>
            </a:xfrm>
            <a:prstGeom prst="ellipse">
              <a:avLst/>
            </a:prstGeom>
            <a:solidFill>
              <a:srgbClr val="FF0066">
                <a:alpha val="50195"/>
              </a:srgbClr>
            </a:solidFill>
            <a:ln w="9525">
              <a:noFill/>
              <a:round/>
              <a:headEnd/>
              <a:tailEnd/>
            </a:ln>
          </p:spPr>
          <p:txBody>
            <a:bodyPr anchor="ctr">
              <a:spAutoFit/>
            </a:bodyPr>
            <a:lstStyle/>
            <a:p>
              <a:endParaRPr lang="en-US"/>
            </a:p>
          </p:txBody>
        </p:sp>
        <p:sp>
          <p:nvSpPr>
            <p:cNvPr id="33803" name="Text Box 21"/>
            <p:cNvSpPr txBox="1">
              <a:spLocks noChangeArrowheads="1"/>
            </p:cNvSpPr>
            <p:nvPr/>
          </p:nvSpPr>
          <p:spPr bwMode="auto">
            <a:xfrm>
              <a:off x="1600200" y="3962400"/>
              <a:ext cx="1905000" cy="641350"/>
            </a:xfrm>
            <a:prstGeom prst="rect">
              <a:avLst/>
            </a:prstGeom>
            <a:noFill/>
            <a:ln w="9525">
              <a:noFill/>
              <a:miter lim="800000"/>
              <a:headEnd/>
              <a:tailEnd/>
            </a:ln>
          </p:spPr>
          <p:txBody>
            <a:bodyPr>
              <a:spAutoFit/>
            </a:bodyPr>
            <a:lstStyle/>
            <a:p>
              <a:r>
                <a:rPr lang="en-US" sz="1800" b="1" dirty="0"/>
                <a:t>CR - Customer Records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ox(out)">
                                      <p:cBhvr>
                                        <p:cTn id="7" dur="500"/>
                                        <p:tgtEl>
                                          <p:spTgt spid="337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wipe(up)">
                                      <p:cBhvr>
                                        <p:cTn id="12" dur="500"/>
                                        <p:tgtEl>
                                          <p:spTgt spid="3379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91"/>
          <p:cNvSpPr>
            <a:spLocks noChangeShapeType="1"/>
          </p:cNvSpPr>
          <p:nvPr/>
        </p:nvSpPr>
        <p:spPr bwMode="auto">
          <a:xfrm flipH="1">
            <a:off x="2514600" y="2522622"/>
            <a:ext cx="762000" cy="76200"/>
          </a:xfrm>
          <a:prstGeom prst="line">
            <a:avLst/>
          </a:prstGeom>
          <a:noFill/>
          <a:ln w="38100">
            <a:solidFill>
              <a:schemeClr val="tx1"/>
            </a:solidFill>
            <a:round/>
            <a:headEnd/>
            <a:tailEnd type="triangle" w="med" len="med"/>
          </a:ln>
        </p:spPr>
        <p:txBody>
          <a:bodyPr>
            <a:spAutoFit/>
          </a:bodyPr>
          <a:lstStyle/>
          <a:p>
            <a:endParaRPr lang="en-US"/>
          </a:p>
        </p:txBody>
      </p:sp>
      <p:sp>
        <p:nvSpPr>
          <p:cNvPr id="34819" name="Line 92"/>
          <p:cNvSpPr>
            <a:spLocks noChangeShapeType="1"/>
          </p:cNvSpPr>
          <p:nvPr/>
        </p:nvSpPr>
        <p:spPr bwMode="auto">
          <a:xfrm flipH="1" flipV="1">
            <a:off x="2209800" y="2294022"/>
            <a:ext cx="990600" cy="1524000"/>
          </a:xfrm>
          <a:prstGeom prst="line">
            <a:avLst/>
          </a:prstGeom>
          <a:noFill/>
          <a:ln w="38100">
            <a:solidFill>
              <a:schemeClr val="tx1"/>
            </a:solidFill>
            <a:round/>
            <a:headEnd/>
            <a:tailEnd type="triangle" w="med" len="med"/>
          </a:ln>
        </p:spPr>
        <p:txBody>
          <a:bodyPr>
            <a:spAutoFit/>
          </a:bodyPr>
          <a:lstStyle/>
          <a:p>
            <a:endParaRPr lang="en-US"/>
          </a:p>
        </p:txBody>
      </p:sp>
      <p:sp>
        <p:nvSpPr>
          <p:cNvPr id="34820" name="Line 93"/>
          <p:cNvSpPr>
            <a:spLocks noChangeShapeType="1"/>
          </p:cNvSpPr>
          <p:nvPr/>
        </p:nvSpPr>
        <p:spPr bwMode="auto">
          <a:xfrm flipH="1" flipV="1">
            <a:off x="2209800" y="1836822"/>
            <a:ext cx="990600" cy="1981200"/>
          </a:xfrm>
          <a:prstGeom prst="line">
            <a:avLst/>
          </a:prstGeom>
          <a:noFill/>
          <a:ln w="38100">
            <a:solidFill>
              <a:schemeClr val="tx1"/>
            </a:solidFill>
            <a:round/>
            <a:headEnd/>
            <a:tailEnd type="triangle" w="med" len="med"/>
          </a:ln>
        </p:spPr>
        <p:txBody>
          <a:bodyPr>
            <a:spAutoFit/>
          </a:bodyPr>
          <a:lstStyle/>
          <a:p>
            <a:endParaRPr lang="en-US"/>
          </a:p>
        </p:txBody>
      </p:sp>
      <p:sp>
        <p:nvSpPr>
          <p:cNvPr id="34821" name="Line 94"/>
          <p:cNvSpPr>
            <a:spLocks noChangeShapeType="1"/>
          </p:cNvSpPr>
          <p:nvPr/>
        </p:nvSpPr>
        <p:spPr bwMode="auto">
          <a:xfrm flipH="1">
            <a:off x="2362200" y="3818022"/>
            <a:ext cx="838200" cy="0"/>
          </a:xfrm>
          <a:prstGeom prst="line">
            <a:avLst/>
          </a:prstGeom>
          <a:noFill/>
          <a:ln w="38100">
            <a:solidFill>
              <a:schemeClr val="tx1"/>
            </a:solidFill>
            <a:round/>
            <a:headEnd/>
            <a:tailEnd type="triangle" w="med" len="med"/>
          </a:ln>
        </p:spPr>
        <p:txBody>
          <a:bodyPr>
            <a:spAutoFit/>
          </a:bodyPr>
          <a:lstStyle/>
          <a:p>
            <a:endParaRPr lang="en-US"/>
          </a:p>
        </p:txBody>
      </p:sp>
      <p:sp>
        <p:nvSpPr>
          <p:cNvPr id="34822" name="Line 95"/>
          <p:cNvSpPr>
            <a:spLocks noChangeShapeType="1"/>
          </p:cNvSpPr>
          <p:nvPr/>
        </p:nvSpPr>
        <p:spPr bwMode="auto">
          <a:xfrm flipH="1">
            <a:off x="2362200" y="2522622"/>
            <a:ext cx="914400" cy="304800"/>
          </a:xfrm>
          <a:prstGeom prst="line">
            <a:avLst/>
          </a:prstGeom>
          <a:noFill/>
          <a:ln w="38100">
            <a:solidFill>
              <a:schemeClr val="tx1"/>
            </a:solidFill>
            <a:round/>
            <a:headEnd/>
            <a:tailEnd type="triangle" w="med" len="med"/>
          </a:ln>
        </p:spPr>
        <p:txBody>
          <a:bodyPr>
            <a:spAutoFit/>
          </a:bodyPr>
          <a:lstStyle/>
          <a:p>
            <a:endParaRPr lang="en-US"/>
          </a:p>
        </p:txBody>
      </p:sp>
      <p:sp>
        <p:nvSpPr>
          <p:cNvPr id="34823" name="Line 96"/>
          <p:cNvSpPr>
            <a:spLocks noChangeShapeType="1"/>
          </p:cNvSpPr>
          <p:nvPr/>
        </p:nvSpPr>
        <p:spPr bwMode="auto">
          <a:xfrm flipH="1" flipV="1">
            <a:off x="2590800" y="2141622"/>
            <a:ext cx="685800" cy="685800"/>
          </a:xfrm>
          <a:prstGeom prst="line">
            <a:avLst/>
          </a:prstGeom>
          <a:noFill/>
          <a:ln w="38100">
            <a:solidFill>
              <a:schemeClr val="tx1"/>
            </a:solidFill>
            <a:round/>
            <a:headEnd/>
            <a:tailEnd type="triangle" w="med" len="med"/>
          </a:ln>
        </p:spPr>
        <p:txBody>
          <a:bodyPr>
            <a:spAutoFit/>
          </a:bodyPr>
          <a:lstStyle/>
          <a:p>
            <a:endParaRPr lang="en-US"/>
          </a:p>
        </p:txBody>
      </p:sp>
      <p:sp>
        <p:nvSpPr>
          <p:cNvPr id="34824" name="Line 97"/>
          <p:cNvSpPr>
            <a:spLocks noChangeShapeType="1"/>
          </p:cNvSpPr>
          <p:nvPr/>
        </p:nvSpPr>
        <p:spPr bwMode="auto">
          <a:xfrm flipH="1">
            <a:off x="2438400" y="3818022"/>
            <a:ext cx="762000" cy="609600"/>
          </a:xfrm>
          <a:prstGeom prst="line">
            <a:avLst/>
          </a:prstGeom>
          <a:noFill/>
          <a:ln w="38100">
            <a:solidFill>
              <a:schemeClr val="tx1"/>
            </a:solidFill>
            <a:round/>
            <a:headEnd/>
            <a:tailEnd type="triangle" w="med" len="med"/>
          </a:ln>
        </p:spPr>
        <p:txBody>
          <a:bodyPr>
            <a:spAutoFit/>
          </a:bodyPr>
          <a:lstStyle/>
          <a:p>
            <a:endParaRPr lang="en-US"/>
          </a:p>
        </p:txBody>
      </p:sp>
      <p:sp>
        <p:nvSpPr>
          <p:cNvPr id="34825" name="Line 98"/>
          <p:cNvSpPr>
            <a:spLocks noChangeShapeType="1"/>
          </p:cNvSpPr>
          <p:nvPr/>
        </p:nvSpPr>
        <p:spPr bwMode="auto">
          <a:xfrm flipH="1">
            <a:off x="2362200" y="3818022"/>
            <a:ext cx="838200" cy="990600"/>
          </a:xfrm>
          <a:prstGeom prst="line">
            <a:avLst/>
          </a:prstGeom>
          <a:noFill/>
          <a:ln w="38100">
            <a:solidFill>
              <a:schemeClr val="tx1"/>
            </a:solidFill>
            <a:round/>
            <a:headEnd/>
            <a:tailEnd type="triangle" w="med" len="med"/>
          </a:ln>
        </p:spPr>
        <p:txBody>
          <a:bodyPr>
            <a:spAutoFit/>
          </a:bodyPr>
          <a:lstStyle/>
          <a:p>
            <a:endParaRPr lang="en-US"/>
          </a:p>
        </p:txBody>
      </p:sp>
      <p:sp>
        <p:nvSpPr>
          <p:cNvPr id="34826" name="Line 99"/>
          <p:cNvSpPr>
            <a:spLocks noChangeShapeType="1"/>
          </p:cNvSpPr>
          <p:nvPr/>
        </p:nvSpPr>
        <p:spPr bwMode="auto">
          <a:xfrm flipH="1">
            <a:off x="2590800" y="4122822"/>
            <a:ext cx="685800" cy="0"/>
          </a:xfrm>
          <a:prstGeom prst="line">
            <a:avLst/>
          </a:prstGeom>
          <a:noFill/>
          <a:ln w="38100">
            <a:solidFill>
              <a:schemeClr val="tx1"/>
            </a:solidFill>
            <a:round/>
            <a:headEnd/>
            <a:tailEnd type="triangle" w="med" len="med"/>
          </a:ln>
        </p:spPr>
        <p:txBody>
          <a:bodyPr>
            <a:spAutoFit/>
          </a:bodyPr>
          <a:lstStyle/>
          <a:p>
            <a:endParaRPr lang="en-US"/>
          </a:p>
        </p:txBody>
      </p:sp>
      <p:sp>
        <p:nvSpPr>
          <p:cNvPr id="34827" name="Line 101"/>
          <p:cNvSpPr>
            <a:spLocks noChangeShapeType="1"/>
          </p:cNvSpPr>
          <p:nvPr/>
        </p:nvSpPr>
        <p:spPr bwMode="auto">
          <a:xfrm flipH="1">
            <a:off x="2286000" y="2827422"/>
            <a:ext cx="990600" cy="1219200"/>
          </a:xfrm>
          <a:prstGeom prst="line">
            <a:avLst/>
          </a:prstGeom>
          <a:noFill/>
          <a:ln w="38100">
            <a:solidFill>
              <a:schemeClr val="tx1"/>
            </a:solidFill>
            <a:round/>
            <a:headEnd/>
            <a:tailEnd type="triangle" w="med" len="med"/>
          </a:ln>
        </p:spPr>
        <p:txBody>
          <a:bodyPr>
            <a:spAutoFit/>
          </a:bodyPr>
          <a:lstStyle/>
          <a:p>
            <a:endParaRPr lang="en-US"/>
          </a:p>
        </p:txBody>
      </p:sp>
      <p:sp>
        <p:nvSpPr>
          <p:cNvPr id="34828" name="Rectangle 2"/>
          <p:cNvSpPr>
            <a:spLocks noGrp="1" noChangeArrowheads="1"/>
          </p:cNvSpPr>
          <p:nvPr>
            <p:ph type="title" idx="4294967295"/>
          </p:nvPr>
        </p:nvSpPr>
        <p:spPr>
          <a:xfrm>
            <a:off x="304800" y="457200"/>
            <a:ext cx="8458200" cy="457200"/>
          </a:xfrm>
          <a:prstGeom prst="rect">
            <a:avLst/>
          </a:prstGeom>
        </p:spPr>
        <p:txBody>
          <a:bodyPr>
            <a:noAutofit/>
          </a:bodyPr>
          <a:lstStyle/>
          <a:p>
            <a:pPr algn="ctr" eaLnBrk="1" hangingPunct="1"/>
            <a:r>
              <a:rPr lang="en-US" sz="2800" b="1" u="sng" dirty="0" smtClean="0">
                <a:latin typeface="Arial" pitchFamily="34" charset="0"/>
                <a:cs typeface="Arial" pitchFamily="34" charset="0"/>
              </a:rPr>
              <a:t>Status Comparison</a:t>
            </a:r>
          </a:p>
        </p:txBody>
      </p:sp>
      <p:graphicFrame>
        <p:nvGraphicFramePr>
          <p:cNvPr id="183417" name="Group 121"/>
          <p:cNvGraphicFramePr>
            <a:graphicFrameLocks noGrp="1"/>
          </p:cNvGraphicFramePr>
          <p:nvPr/>
        </p:nvGraphicFramePr>
        <p:xfrm>
          <a:off x="533400" y="1227222"/>
          <a:ext cx="8153400" cy="4907280"/>
        </p:xfrm>
        <a:graphic>
          <a:graphicData uri="http://schemas.openxmlformats.org/drawingml/2006/table">
            <a:tbl>
              <a:tblPr/>
              <a:tblGrid>
                <a:gridCol w="2849563"/>
                <a:gridCol w="2484437"/>
                <a:gridCol w="2819400"/>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sng" strike="noStrike" cap="none" normalizeH="0" baseline="0" dirty="0" smtClean="0">
                          <a:ln>
                            <a:noFill/>
                          </a:ln>
                          <a:solidFill>
                            <a:schemeClr val="tx1"/>
                          </a:solidFill>
                          <a:effectLst/>
                          <a:latin typeface="Arial" charset="0"/>
                        </a:rPr>
                        <a:t>CR Status – CAD,CPR,LAD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800" b="1" i="0" u="sng" strike="noStrike" cap="none" normalizeH="0" baseline="0" dirty="0" smtClean="0">
                          <a:ln>
                            <a:noFill/>
                          </a:ln>
                          <a:solidFill>
                            <a:schemeClr val="tx1"/>
                          </a:solidFill>
                          <a:effectLst/>
                          <a:latin typeface="Arial" charset="0"/>
                        </a:rPr>
                        <a:t>NA Status – NUS (Q4)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800" b="1" i="0" u="sng" strike="noStrike" cap="none" normalizeH="0" baseline="0" smtClean="0">
                          <a:ln>
                            <a:noFill/>
                          </a:ln>
                          <a:solidFill>
                            <a:schemeClr val="tx1"/>
                          </a:solidFill>
                          <a:effectLst/>
                          <a:latin typeface="Arial" charset="0"/>
                        </a:rPr>
                        <a:t>Search Results Process Status NUS (Q2)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 Saved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Spare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1.  Waiting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 Pending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2.  Reserved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2.  Reserved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 Sending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3.  Working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3.  In 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4. Active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4.  Suspend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4.  On Hold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 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5.  Unavailable (any CR 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5.  Failed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6. Invalid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6.  Assigned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6.  Closed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7. Disconnect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7.  Disconnect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8. Must Check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8.  Transitional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23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9. Failed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10. Hold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14" name="Rounded Rectangle 13"/>
          <p:cNvSpPr/>
          <p:nvPr/>
        </p:nvSpPr>
        <p:spPr>
          <a:xfrm>
            <a:off x="533400" y="1074822"/>
            <a:ext cx="2895600" cy="5105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352800" y="1074822"/>
            <a:ext cx="2514600" cy="5105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91200" y="1074822"/>
            <a:ext cx="2971800" cy="5105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074"/>
          <p:cNvSpPr>
            <a:spLocks noGrp="1" noChangeArrowheads="1"/>
          </p:cNvSpPr>
          <p:nvPr>
            <p:ph type="title" idx="4294967295"/>
          </p:nvPr>
        </p:nvSpPr>
        <p:spPr>
          <a:xfrm>
            <a:off x="304800" y="148390"/>
            <a:ext cx="8458200" cy="457200"/>
          </a:xfrm>
          <a:prstGeom prst="rect">
            <a:avLst/>
          </a:prstGeom>
        </p:spPr>
        <p:txBody>
          <a:bodyPr>
            <a:noAutofit/>
          </a:bodyPr>
          <a:lstStyle/>
          <a:p>
            <a:pPr algn="ctr" eaLnBrk="1" hangingPunct="1"/>
            <a:r>
              <a:rPr lang="en-US" sz="2800" b="1" u="sng" dirty="0" smtClean="0">
                <a:latin typeface="Arial" pitchFamily="34" charset="0"/>
                <a:cs typeface="Arial" pitchFamily="34" charset="0"/>
              </a:rPr>
              <a:t>CR Status Clean-Up</a:t>
            </a:r>
          </a:p>
        </p:txBody>
      </p:sp>
      <p:sp>
        <p:nvSpPr>
          <p:cNvPr id="35843" name="Text Box 3110"/>
          <p:cNvSpPr txBox="1">
            <a:spLocks noChangeArrowheads="1"/>
          </p:cNvSpPr>
          <p:nvPr/>
        </p:nvSpPr>
        <p:spPr bwMode="auto">
          <a:xfrm>
            <a:off x="457200" y="733928"/>
            <a:ext cx="8305800" cy="5632311"/>
          </a:xfrm>
          <a:prstGeom prst="rect">
            <a:avLst/>
          </a:prstGeom>
          <a:noFill/>
          <a:ln w="9525">
            <a:noFill/>
            <a:miter lim="800000"/>
            <a:headEnd/>
            <a:tailEnd/>
          </a:ln>
        </p:spPr>
        <p:txBody>
          <a:bodyPr wrap="square">
            <a:spAutoFit/>
          </a:bodyPr>
          <a:lstStyle/>
          <a:p>
            <a:pPr marL="457200" indent="-457200" algn="ctr"/>
            <a:r>
              <a:rPr lang="en-US" sz="1800" b="1" dirty="0">
                <a:latin typeface="Arial" pitchFamily="34" charset="0"/>
                <a:cs typeface="Arial" pitchFamily="34" charset="0"/>
              </a:rPr>
              <a:t>HOLD, PENDING, FAILED, MUST CHECK, INVALID, SAVED and OLD </a:t>
            </a:r>
            <a:endParaRPr lang="en-US" sz="1800" b="1" dirty="0" smtClean="0">
              <a:latin typeface="Arial" pitchFamily="34" charset="0"/>
              <a:cs typeface="Arial" pitchFamily="34" charset="0"/>
            </a:endParaRPr>
          </a:p>
          <a:p>
            <a:pPr marL="457200" indent="-457200" algn="ctr"/>
            <a:r>
              <a:rPr lang="en-US" sz="1800" b="1" dirty="0" smtClean="0">
                <a:latin typeface="Arial" pitchFamily="34" charset="0"/>
                <a:cs typeface="Arial" pitchFamily="34" charset="0"/>
              </a:rPr>
              <a:t>“Past Due” Records </a:t>
            </a:r>
            <a:r>
              <a:rPr lang="en-US" sz="1800" b="1" dirty="0">
                <a:latin typeface="Arial" pitchFamily="34" charset="0"/>
                <a:cs typeface="Arial" pitchFamily="34" charset="0"/>
              </a:rPr>
              <a:t>:</a:t>
            </a:r>
          </a:p>
          <a:p>
            <a:pPr marL="457200" indent="-457200">
              <a:buFontTx/>
              <a:buChar char="•"/>
            </a:pPr>
            <a:r>
              <a:rPr lang="en-US" dirty="0">
                <a:latin typeface="Arial" pitchFamily="34" charset="0"/>
                <a:cs typeface="Arial" pitchFamily="34" charset="0"/>
              </a:rPr>
              <a:t>If the </a:t>
            </a:r>
            <a:r>
              <a:rPr lang="en-US" dirty="0" smtClean="0">
                <a:latin typeface="Arial" pitchFamily="34" charset="0"/>
                <a:cs typeface="Arial" pitchFamily="34" charset="0"/>
              </a:rPr>
              <a:t>“Past Due” Record </a:t>
            </a:r>
            <a:r>
              <a:rPr lang="en-US" dirty="0">
                <a:latin typeface="Arial" pitchFamily="34" charset="0"/>
                <a:cs typeface="Arial" pitchFamily="34" charset="0"/>
              </a:rPr>
              <a:t>is followed by another record with status of: ACTIVE, SENDING, DISCO, or OLD.  Then at least 1 day [tunable **] must have passed since the Effective Date before it is deleted.  </a:t>
            </a:r>
            <a:endParaRPr lang="en-US" dirty="0">
              <a:solidFill>
                <a:srgbClr val="FF0066"/>
              </a:solidFill>
              <a:latin typeface="Arial" pitchFamily="34" charset="0"/>
              <a:cs typeface="Arial" pitchFamily="34" charset="0"/>
            </a:endParaRPr>
          </a:p>
          <a:p>
            <a:pPr marL="457200" indent="-457200">
              <a:buFontTx/>
              <a:buChar char="•"/>
            </a:pPr>
            <a:r>
              <a:rPr lang="en-US" dirty="0">
                <a:latin typeface="Arial" pitchFamily="34" charset="0"/>
                <a:cs typeface="Arial" pitchFamily="34" charset="0"/>
              </a:rPr>
              <a:t>If the </a:t>
            </a:r>
            <a:r>
              <a:rPr lang="en-US" dirty="0" smtClean="0">
                <a:latin typeface="Arial" pitchFamily="34" charset="0"/>
                <a:cs typeface="Arial" pitchFamily="34" charset="0"/>
              </a:rPr>
              <a:t>“Past Due” Record </a:t>
            </a:r>
            <a:r>
              <a:rPr lang="en-US" dirty="0">
                <a:latin typeface="Arial" pitchFamily="34" charset="0"/>
                <a:cs typeface="Arial" pitchFamily="34" charset="0"/>
              </a:rPr>
              <a:t>is followed by another record with a status of SAVED, PENDING, HOLD, FAILED, INVALID, OR MUST CHECK. Then at least 30 days must have passed since the Effective Date before it is deleted. </a:t>
            </a:r>
          </a:p>
          <a:p>
            <a:pPr marL="457200" indent="-457200">
              <a:buFontTx/>
              <a:buChar char="•"/>
            </a:pPr>
            <a:r>
              <a:rPr lang="en-US" dirty="0">
                <a:latin typeface="Arial" pitchFamily="34" charset="0"/>
                <a:cs typeface="Arial" pitchFamily="34" charset="0"/>
              </a:rPr>
              <a:t>If an </a:t>
            </a:r>
            <a:r>
              <a:rPr lang="en-US" b="1" dirty="0">
                <a:latin typeface="Arial" pitchFamily="34" charset="0"/>
                <a:cs typeface="Arial" pitchFamily="34" charset="0"/>
              </a:rPr>
              <a:t>OLD</a:t>
            </a:r>
            <a:r>
              <a:rPr lang="en-US" dirty="0">
                <a:latin typeface="Arial" pitchFamily="34" charset="0"/>
                <a:cs typeface="Arial" pitchFamily="34" charset="0"/>
              </a:rPr>
              <a:t> Record is followed by another record and at least 1 day [tunable **] has passed since the record became OLD, then the record will be deleted.</a:t>
            </a:r>
          </a:p>
          <a:p>
            <a:pPr marL="457200" indent="-457200">
              <a:buFontTx/>
              <a:buChar char="•"/>
            </a:pPr>
            <a:r>
              <a:rPr lang="en-US" dirty="0">
                <a:latin typeface="Arial" pitchFamily="34" charset="0"/>
                <a:cs typeface="Arial" pitchFamily="34" charset="0"/>
              </a:rPr>
              <a:t>If the </a:t>
            </a:r>
            <a:r>
              <a:rPr lang="en-US" b="1" dirty="0">
                <a:latin typeface="Arial" pitchFamily="34" charset="0"/>
                <a:cs typeface="Arial" pitchFamily="34" charset="0"/>
              </a:rPr>
              <a:t>OLD</a:t>
            </a:r>
            <a:r>
              <a:rPr lang="en-US" dirty="0">
                <a:latin typeface="Arial" pitchFamily="34" charset="0"/>
                <a:cs typeface="Arial" pitchFamily="34" charset="0"/>
              </a:rPr>
              <a:t> Record is the only record for the Dial# it will remain at least 30 days before it is deleted and then this Dial# will be returned to Spare.</a:t>
            </a:r>
          </a:p>
          <a:p>
            <a:pPr marL="457200" indent="-457200">
              <a:buFontTx/>
              <a:buChar char="•"/>
            </a:pPr>
            <a:r>
              <a:rPr lang="en-US" b="1" dirty="0">
                <a:latin typeface="Arial" pitchFamily="34" charset="0"/>
                <a:cs typeface="Arial" pitchFamily="34" charset="0"/>
              </a:rPr>
              <a:t>NOTE: If only 1 record exists for a Dial# and it is not ‘OLD’ status, then it will </a:t>
            </a:r>
            <a:r>
              <a:rPr lang="en-US" b="1" u="sng" dirty="0">
                <a:latin typeface="Arial" pitchFamily="34" charset="0"/>
                <a:cs typeface="Arial" pitchFamily="34" charset="0"/>
              </a:rPr>
              <a:t>not</a:t>
            </a:r>
            <a:r>
              <a:rPr lang="en-US" b="1" dirty="0">
                <a:latin typeface="Arial" pitchFamily="34" charset="0"/>
                <a:cs typeface="Arial" pitchFamily="34" charset="0"/>
              </a:rPr>
              <a:t> be removed.</a:t>
            </a:r>
            <a:endParaRPr lang="en-US" dirty="0">
              <a:latin typeface="Arial" pitchFamily="34" charset="0"/>
              <a:cs typeface="Arial" pitchFamily="34" charset="0"/>
            </a:endParaRPr>
          </a:p>
          <a:p>
            <a:pPr marL="457200" indent="-457200">
              <a:buFontTx/>
              <a:buChar char="•"/>
            </a:pPr>
            <a:endParaRPr lang="en-US" b="1" dirty="0">
              <a:latin typeface="Arial" pitchFamily="34" charset="0"/>
              <a:cs typeface="Arial" pitchFamily="34" charset="0"/>
            </a:endParaRPr>
          </a:p>
          <a:p>
            <a:pPr marL="457200" indent="-457200"/>
            <a:r>
              <a:rPr lang="en-US" dirty="0" smtClean="0">
                <a:latin typeface="Arial" pitchFamily="34" charset="0"/>
                <a:cs typeface="Arial" pitchFamily="34" charset="0"/>
              </a:rPr>
              <a:t>	** </a:t>
            </a:r>
            <a:r>
              <a:rPr lang="en-US" dirty="0">
                <a:latin typeface="Arial" pitchFamily="34" charset="0"/>
                <a:cs typeface="Arial" pitchFamily="34" charset="0"/>
              </a:rPr>
              <a:t>This parameter is adjustable by SMS/800 Data Center from 1 day to 9 days. This cleanup process can be run as frequently as every day to once every 2 weeks </a:t>
            </a:r>
            <a:r>
              <a:rPr lang="en-US" dirty="0" smtClean="0">
                <a:latin typeface="Arial" pitchFamily="34" charset="0"/>
                <a:cs typeface="Arial" pitchFamily="34" charset="0"/>
              </a:rPr>
              <a:t>(currently </a:t>
            </a:r>
            <a:r>
              <a:rPr lang="en-US" u="sng" dirty="0" smtClean="0">
                <a:latin typeface="Arial" pitchFamily="34" charset="0"/>
                <a:cs typeface="Arial" pitchFamily="34" charset="0"/>
              </a:rPr>
              <a:t>once a week </a:t>
            </a:r>
            <a:r>
              <a:rPr lang="en-US" dirty="0" smtClean="0">
                <a:latin typeface="Arial" pitchFamily="34" charset="0"/>
                <a:cs typeface="Arial" pitchFamily="34" charset="0"/>
              </a:rPr>
              <a:t>adjustable </a:t>
            </a:r>
            <a:r>
              <a:rPr lang="en-US" dirty="0">
                <a:latin typeface="Arial" pitchFamily="34" charset="0"/>
                <a:cs typeface="Arial" pitchFamily="34" charset="0"/>
              </a:rPr>
              <a:t>by </a:t>
            </a:r>
            <a:r>
              <a:rPr lang="en-US" dirty="0" smtClean="0">
                <a:latin typeface="Arial" pitchFamily="34" charset="0"/>
                <a:cs typeface="Arial" pitchFamily="34" charset="0"/>
              </a:rPr>
              <a:t>the </a:t>
            </a:r>
            <a:r>
              <a:rPr lang="en-US" dirty="0">
                <a:latin typeface="Arial" pitchFamily="34" charset="0"/>
                <a:cs typeface="Arial" pitchFamily="34" charset="0"/>
              </a:rPr>
              <a:t>Data Center).</a:t>
            </a:r>
            <a:endParaRPr lang="en-US" b="1"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dissolve">
                                      <p:cBhvr>
                                        <p:cTn id="10" dur="500"/>
                                        <p:tgtEl>
                                          <p:spTgt spid="358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Effect transition="in" filter="dissolve">
                                      <p:cBhvr>
                                        <p:cTn id="15" dur="500"/>
                                        <p:tgtEl>
                                          <p:spTgt spid="358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843">
                                            <p:txEl>
                                              <p:pRg st="3" end="3"/>
                                            </p:txEl>
                                          </p:spTgt>
                                        </p:tgtEl>
                                        <p:attrNameLst>
                                          <p:attrName>style.visibility</p:attrName>
                                        </p:attrNameLst>
                                      </p:cBhvr>
                                      <p:to>
                                        <p:strVal val="visible"/>
                                      </p:to>
                                    </p:set>
                                    <p:animEffect transition="in" filter="dissolve">
                                      <p:cBhvr>
                                        <p:cTn id="20" dur="500"/>
                                        <p:tgtEl>
                                          <p:spTgt spid="358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Effect transition="in" filter="dissolve">
                                      <p:cBhvr>
                                        <p:cTn id="25" dur="500"/>
                                        <p:tgtEl>
                                          <p:spTgt spid="3584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35843">
                                            <p:txEl>
                                              <p:pRg st="5" end="5"/>
                                            </p:txEl>
                                          </p:spTgt>
                                        </p:tgtEl>
                                        <p:attrNameLst>
                                          <p:attrName>style.visibility</p:attrName>
                                        </p:attrNameLst>
                                      </p:cBhvr>
                                      <p:to>
                                        <p:strVal val="visible"/>
                                      </p:to>
                                    </p:set>
                                    <p:anim calcmode="lin" valueType="num">
                                      <p:cBhvr>
                                        <p:cTn id="30" dur="1000" fill="hold"/>
                                        <p:tgtEl>
                                          <p:spTgt spid="35843">
                                            <p:txEl>
                                              <p:pRg st="5" end="5"/>
                                            </p:txEl>
                                          </p:spTgt>
                                        </p:tgtEl>
                                        <p:attrNameLst>
                                          <p:attrName>ppt_w</p:attrName>
                                        </p:attrNameLst>
                                      </p:cBhvr>
                                      <p:tavLst>
                                        <p:tav tm="0">
                                          <p:val>
                                            <p:strVal val="#ppt_w*0.70"/>
                                          </p:val>
                                        </p:tav>
                                        <p:tav tm="100000">
                                          <p:val>
                                            <p:strVal val="#ppt_w"/>
                                          </p:val>
                                        </p:tav>
                                      </p:tavLst>
                                    </p:anim>
                                    <p:anim calcmode="lin" valueType="num">
                                      <p:cBhvr>
                                        <p:cTn id="31" dur="1000" fill="hold"/>
                                        <p:tgtEl>
                                          <p:spTgt spid="35843">
                                            <p:txEl>
                                              <p:pRg st="5" end="5"/>
                                            </p:txEl>
                                          </p:spTgt>
                                        </p:tgtEl>
                                        <p:attrNameLst>
                                          <p:attrName>ppt_h</p:attrName>
                                        </p:attrNameLst>
                                      </p:cBhvr>
                                      <p:tavLst>
                                        <p:tav tm="0">
                                          <p:val>
                                            <p:strVal val="#ppt_h"/>
                                          </p:val>
                                        </p:tav>
                                        <p:tav tm="100000">
                                          <p:val>
                                            <p:strVal val="#ppt_h"/>
                                          </p:val>
                                        </p:tav>
                                      </p:tavLst>
                                    </p:anim>
                                    <p:animEffect transition="in" filter="fade">
                                      <p:cBhvr>
                                        <p:cTn id="32" dur="1000"/>
                                        <p:tgtEl>
                                          <p:spTgt spid="358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nodeType="click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anim calcmode="lin" valueType="num">
                                      <p:cBhvr>
                                        <p:cTn id="43" dur="1000" fill="hold"/>
                                        <p:tgtEl>
                                          <p:spTgt spid="35843">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35843">
                                            <p:txEl>
                                              <p:pRg st="8" end="8"/>
                                            </p:txEl>
                                          </p:spTgt>
                                        </p:tgtEl>
                                        <p:attrNameLst>
                                          <p:attrName>ppt_h</p:attrName>
                                        </p:attrNameLst>
                                      </p:cBhvr>
                                      <p:tavLst>
                                        <p:tav tm="0">
                                          <p:val>
                                            <p:fltVal val="0"/>
                                          </p:val>
                                        </p:tav>
                                        <p:tav tm="100000">
                                          <p:val>
                                            <p:strVal val="#ppt_h"/>
                                          </p:val>
                                        </p:tav>
                                      </p:tavLst>
                                    </p:anim>
                                    <p:anim calcmode="lin" valueType="num">
                                      <p:cBhvr>
                                        <p:cTn id="45" dur="1000" fill="hold"/>
                                        <p:tgtEl>
                                          <p:spTgt spid="35843">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35843">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40632" y="6096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Views and Permissions for the CAD</a:t>
            </a:r>
          </a:p>
        </p:txBody>
      </p:sp>
      <p:sp>
        <p:nvSpPr>
          <p:cNvPr id="36867" name="Text Box 5"/>
          <p:cNvSpPr txBox="1">
            <a:spLocks noChangeArrowheads="1"/>
          </p:cNvSpPr>
          <p:nvPr/>
        </p:nvSpPr>
        <p:spPr bwMode="auto">
          <a:xfrm>
            <a:off x="762000" y="1371600"/>
            <a:ext cx="7467600" cy="4893647"/>
          </a:xfrm>
          <a:prstGeom prst="rect">
            <a:avLst/>
          </a:prstGeom>
          <a:noFill/>
          <a:ln w="9525">
            <a:noFill/>
            <a:miter lim="800000"/>
            <a:headEnd/>
            <a:tailEnd/>
          </a:ln>
        </p:spPr>
        <p:txBody>
          <a:bodyPr>
            <a:spAutoFit/>
          </a:bodyPr>
          <a:lstStyle/>
          <a:p>
            <a:r>
              <a:rPr lang="en-US" sz="2400" b="1" u="sng" dirty="0">
                <a:latin typeface="Arial" pitchFamily="34" charset="0"/>
                <a:cs typeface="Arial" pitchFamily="34" charset="0"/>
              </a:rPr>
              <a:t>SMS/800 Help Desk </a:t>
            </a:r>
            <a:r>
              <a:rPr lang="en-US" sz="2000" b="1" dirty="0">
                <a:latin typeface="Arial" pitchFamily="34" charset="0"/>
                <a:cs typeface="Arial" pitchFamily="34" charset="0"/>
              </a:rPr>
              <a:t>– View and Update all info</a:t>
            </a:r>
            <a:r>
              <a:rPr lang="en-US" sz="2000" b="1" dirty="0" smtClean="0">
                <a:latin typeface="Arial" pitchFamily="34" charset="0"/>
                <a:cs typeface="Arial" pitchFamily="34" charset="0"/>
              </a:rPr>
              <a:t>.</a:t>
            </a:r>
          </a:p>
          <a:p>
            <a:endParaRPr lang="en-US" sz="2000" b="1" dirty="0">
              <a:latin typeface="Arial" pitchFamily="34" charset="0"/>
              <a:cs typeface="Arial" pitchFamily="34" charset="0"/>
            </a:endParaRPr>
          </a:p>
          <a:p>
            <a:r>
              <a:rPr lang="en-US" sz="2400" b="1" u="sng" dirty="0">
                <a:latin typeface="Arial" pitchFamily="34" charset="0"/>
                <a:cs typeface="Arial" pitchFamily="34" charset="0"/>
              </a:rPr>
              <a:t>Control Resp Org</a:t>
            </a:r>
          </a:p>
          <a:p>
            <a:r>
              <a:rPr lang="en-US" sz="2000" b="1" dirty="0">
                <a:latin typeface="Arial" pitchFamily="34" charset="0"/>
                <a:cs typeface="Arial" pitchFamily="34" charset="0"/>
              </a:rPr>
              <a:t>Can view and modify all information in a customer record under their Resp Org ID</a:t>
            </a:r>
            <a:r>
              <a:rPr lang="en-US" sz="2000" b="1" dirty="0" smtClean="0">
                <a:latin typeface="Arial" pitchFamily="34" charset="0"/>
                <a:cs typeface="Arial" pitchFamily="34" charset="0"/>
              </a:rPr>
              <a:t>.</a:t>
            </a:r>
          </a:p>
          <a:p>
            <a:endParaRPr lang="en-US" sz="2000" b="1" dirty="0">
              <a:latin typeface="Arial" pitchFamily="34" charset="0"/>
              <a:cs typeface="Arial" pitchFamily="34" charset="0"/>
            </a:endParaRPr>
          </a:p>
          <a:p>
            <a:r>
              <a:rPr lang="en-US" sz="2400" b="1" u="sng" dirty="0">
                <a:latin typeface="Arial" pitchFamily="34" charset="0"/>
                <a:cs typeface="Arial" pitchFamily="34" charset="0"/>
              </a:rPr>
              <a:t>Involved Routing Carrier</a:t>
            </a:r>
          </a:p>
          <a:p>
            <a:r>
              <a:rPr lang="en-US" sz="2000" b="1" dirty="0">
                <a:latin typeface="Arial" pitchFamily="34" charset="0"/>
                <a:cs typeface="Arial" pitchFamily="34" charset="0"/>
              </a:rPr>
              <a:t>Can view only the information pertaining to its own CIC call routing.</a:t>
            </a:r>
          </a:p>
          <a:p>
            <a:pPr>
              <a:buFontTx/>
              <a:buChar char="•"/>
            </a:pPr>
            <a:r>
              <a:rPr lang="en-US" sz="2000" b="1" dirty="0">
                <a:latin typeface="Arial" pitchFamily="34" charset="0"/>
                <a:cs typeface="Arial" pitchFamily="34" charset="0"/>
              </a:rPr>
              <a:t> Data in the INTRALATA and/or INTERLATA Carriers fields is viewable only if the involved routing carrier is an </a:t>
            </a:r>
            <a:r>
              <a:rPr lang="en-US" sz="2000" b="1" dirty="0" err="1">
                <a:latin typeface="Arial" pitchFamily="34" charset="0"/>
                <a:cs typeface="Arial" pitchFamily="34" charset="0"/>
              </a:rPr>
              <a:t>intralata</a:t>
            </a:r>
            <a:r>
              <a:rPr lang="en-US" sz="2000" b="1" dirty="0">
                <a:latin typeface="Arial" pitchFamily="34" charset="0"/>
                <a:cs typeface="Arial" pitchFamily="34" charset="0"/>
              </a:rPr>
              <a:t> or </a:t>
            </a:r>
            <a:r>
              <a:rPr lang="en-US" sz="2000" b="1" dirty="0" err="1">
                <a:latin typeface="Arial" pitchFamily="34" charset="0"/>
                <a:cs typeface="Arial" pitchFamily="34" charset="0"/>
              </a:rPr>
              <a:t>interlata</a:t>
            </a:r>
            <a:r>
              <a:rPr lang="en-US" sz="2000" b="1" dirty="0">
                <a:latin typeface="Arial" pitchFamily="34" charset="0"/>
                <a:cs typeface="Arial" pitchFamily="34" charset="0"/>
              </a:rPr>
              <a:t> carrier.</a:t>
            </a:r>
          </a:p>
          <a:p>
            <a:pPr>
              <a:buFontTx/>
              <a:buChar char="•"/>
            </a:pPr>
            <a:r>
              <a:rPr lang="en-US" sz="2000" b="1" dirty="0">
                <a:latin typeface="Arial" pitchFamily="34" charset="0"/>
                <a:cs typeface="Arial" pitchFamily="34" charset="0"/>
              </a:rPr>
              <a:t> Several data fields, such as Listing, are not viewable to the involved routing carrier. The field names appear with no data next to them.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p:cTn id="7" dur="1000" fill="hold"/>
                                        <p:tgtEl>
                                          <p:spTgt spid="3686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686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686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6867">
                                            <p:txEl>
                                              <p:pRg st="2" end="2"/>
                                            </p:txEl>
                                          </p:spTgt>
                                        </p:tgtEl>
                                        <p:attrNameLst>
                                          <p:attrName>style.visibility</p:attrName>
                                        </p:attrNameLst>
                                      </p:cBhvr>
                                      <p:to>
                                        <p:strVal val="visible"/>
                                      </p:to>
                                    </p:set>
                                    <p:anim calcmode="lin" valueType="num">
                                      <p:cBhvr>
                                        <p:cTn id="14" dur="1000" fill="hold"/>
                                        <p:tgtEl>
                                          <p:spTgt spid="36867">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6867">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6867">
                                            <p:txEl>
                                              <p:pRg st="2" end="2"/>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p:cTn id="19" dur="1000" fill="hold"/>
                                        <p:tgtEl>
                                          <p:spTgt spid="36867">
                                            <p:txEl>
                                              <p:pRg st="3" end="3"/>
                                            </p:txEl>
                                          </p:spTgt>
                                        </p:tgtEl>
                                        <p:attrNameLst>
                                          <p:attrName>ppt_w</p:attrName>
                                        </p:attrNameLst>
                                      </p:cBhvr>
                                      <p:tavLst>
                                        <p:tav tm="0">
                                          <p:val>
                                            <p:strVal val="#ppt_w*0.70"/>
                                          </p:val>
                                        </p:tav>
                                        <p:tav tm="100000">
                                          <p:val>
                                            <p:strVal val="#ppt_w"/>
                                          </p:val>
                                        </p:tav>
                                      </p:tavLst>
                                    </p:anim>
                                    <p:anim calcmode="lin" valueType="num">
                                      <p:cBhvr>
                                        <p:cTn id="20" dur="1000" fill="hold"/>
                                        <p:tgtEl>
                                          <p:spTgt spid="36867">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3686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36867">
                                            <p:txEl>
                                              <p:pRg st="5" end="5"/>
                                            </p:txEl>
                                          </p:spTgt>
                                        </p:tgtEl>
                                        <p:attrNameLst>
                                          <p:attrName>style.visibility</p:attrName>
                                        </p:attrNameLst>
                                      </p:cBhvr>
                                      <p:to>
                                        <p:strVal val="visible"/>
                                      </p:to>
                                    </p:set>
                                    <p:anim calcmode="lin" valueType="num">
                                      <p:cBhvr>
                                        <p:cTn id="26" dur="1000" fill="hold"/>
                                        <p:tgtEl>
                                          <p:spTgt spid="36867">
                                            <p:txEl>
                                              <p:pRg st="5" end="5"/>
                                            </p:txEl>
                                          </p:spTgt>
                                        </p:tgtEl>
                                        <p:attrNameLst>
                                          <p:attrName>ppt_w</p:attrName>
                                        </p:attrNameLst>
                                      </p:cBhvr>
                                      <p:tavLst>
                                        <p:tav tm="0">
                                          <p:val>
                                            <p:strVal val="#ppt_w*0.70"/>
                                          </p:val>
                                        </p:tav>
                                        <p:tav tm="100000">
                                          <p:val>
                                            <p:strVal val="#ppt_w"/>
                                          </p:val>
                                        </p:tav>
                                      </p:tavLst>
                                    </p:anim>
                                    <p:anim calcmode="lin" valueType="num">
                                      <p:cBhvr>
                                        <p:cTn id="27" dur="1000" fill="hold"/>
                                        <p:tgtEl>
                                          <p:spTgt spid="36867">
                                            <p:txEl>
                                              <p:pRg st="5" end="5"/>
                                            </p:txEl>
                                          </p:spTgt>
                                        </p:tgtEl>
                                        <p:attrNameLst>
                                          <p:attrName>ppt_h</p:attrName>
                                        </p:attrNameLst>
                                      </p:cBhvr>
                                      <p:tavLst>
                                        <p:tav tm="0">
                                          <p:val>
                                            <p:strVal val="#ppt_h"/>
                                          </p:val>
                                        </p:tav>
                                        <p:tav tm="100000">
                                          <p:val>
                                            <p:strVal val="#ppt_h"/>
                                          </p:val>
                                        </p:tav>
                                      </p:tavLst>
                                    </p:anim>
                                    <p:animEffect transition="in" filter="fade">
                                      <p:cBhvr>
                                        <p:cTn id="28" dur="1000"/>
                                        <p:tgtEl>
                                          <p:spTgt spid="36867">
                                            <p:txEl>
                                              <p:pRg st="5" end="5"/>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 calcmode="lin" valueType="num">
                                      <p:cBhvr>
                                        <p:cTn id="31" dur="1000" fill="hold"/>
                                        <p:tgtEl>
                                          <p:spTgt spid="36867">
                                            <p:txEl>
                                              <p:pRg st="6" end="6"/>
                                            </p:txEl>
                                          </p:spTgt>
                                        </p:tgtEl>
                                        <p:attrNameLst>
                                          <p:attrName>ppt_w</p:attrName>
                                        </p:attrNameLst>
                                      </p:cBhvr>
                                      <p:tavLst>
                                        <p:tav tm="0">
                                          <p:val>
                                            <p:strVal val="#ppt_w*0.70"/>
                                          </p:val>
                                        </p:tav>
                                        <p:tav tm="100000">
                                          <p:val>
                                            <p:strVal val="#ppt_w"/>
                                          </p:val>
                                        </p:tav>
                                      </p:tavLst>
                                    </p:anim>
                                    <p:anim calcmode="lin" valueType="num">
                                      <p:cBhvr>
                                        <p:cTn id="32" dur="1000" fill="hold"/>
                                        <p:tgtEl>
                                          <p:spTgt spid="36867">
                                            <p:txEl>
                                              <p:pRg st="6" end="6"/>
                                            </p:txEl>
                                          </p:spTgt>
                                        </p:tgtEl>
                                        <p:attrNameLst>
                                          <p:attrName>ppt_h</p:attrName>
                                        </p:attrNameLst>
                                      </p:cBhvr>
                                      <p:tavLst>
                                        <p:tav tm="0">
                                          <p:val>
                                            <p:strVal val="#ppt_h"/>
                                          </p:val>
                                        </p:tav>
                                        <p:tav tm="100000">
                                          <p:val>
                                            <p:strVal val="#ppt_h"/>
                                          </p:val>
                                        </p:tav>
                                      </p:tavLst>
                                    </p:anim>
                                    <p:animEffect transition="in" filter="fade">
                                      <p:cBhvr>
                                        <p:cTn id="33" dur="1000"/>
                                        <p:tgtEl>
                                          <p:spTgt spid="36867">
                                            <p:txEl>
                                              <p:pRg st="6" end="6"/>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36867">
                                            <p:txEl>
                                              <p:pRg st="7" end="7"/>
                                            </p:txEl>
                                          </p:spTgt>
                                        </p:tgtEl>
                                        <p:attrNameLst>
                                          <p:attrName>style.visibility</p:attrName>
                                        </p:attrNameLst>
                                      </p:cBhvr>
                                      <p:to>
                                        <p:strVal val="visible"/>
                                      </p:to>
                                    </p:set>
                                    <p:anim calcmode="lin" valueType="num">
                                      <p:cBhvr>
                                        <p:cTn id="36" dur="1000" fill="hold"/>
                                        <p:tgtEl>
                                          <p:spTgt spid="36867">
                                            <p:txEl>
                                              <p:pRg st="7" end="7"/>
                                            </p:txEl>
                                          </p:spTgt>
                                        </p:tgtEl>
                                        <p:attrNameLst>
                                          <p:attrName>ppt_w</p:attrName>
                                        </p:attrNameLst>
                                      </p:cBhvr>
                                      <p:tavLst>
                                        <p:tav tm="0">
                                          <p:val>
                                            <p:strVal val="#ppt_w*0.70"/>
                                          </p:val>
                                        </p:tav>
                                        <p:tav tm="100000">
                                          <p:val>
                                            <p:strVal val="#ppt_w"/>
                                          </p:val>
                                        </p:tav>
                                      </p:tavLst>
                                    </p:anim>
                                    <p:anim calcmode="lin" valueType="num">
                                      <p:cBhvr>
                                        <p:cTn id="37" dur="1000" fill="hold"/>
                                        <p:tgtEl>
                                          <p:spTgt spid="36867">
                                            <p:txEl>
                                              <p:pRg st="7" end="7"/>
                                            </p:txEl>
                                          </p:spTgt>
                                        </p:tgtEl>
                                        <p:attrNameLst>
                                          <p:attrName>ppt_h</p:attrName>
                                        </p:attrNameLst>
                                      </p:cBhvr>
                                      <p:tavLst>
                                        <p:tav tm="0">
                                          <p:val>
                                            <p:strVal val="#ppt_h"/>
                                          </p:val>
                                        </p:tav>
                                        <p:tav tm="100000">
                                          <p:val>
                                            <p:strVal val="#ppt_h"/>
                                          </p:val>
                                        </p:tav>
                                      </p:tavLst>
                                    </p:anim>
                                    <p:animEffect transition="in" filter="fade">
                                      <p:cBhvr>
                                        <p:cTn id="38" dur="1000"/>
                                        <p:tgtEl>
                                          <p:spTgt spid="36867">
                                            <p:txEl>
                                              <p:pRg st="7" end="7"/>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36867">
                                            <p:txEl>
                                              <p:pRg st="8" end="8"/>
                                            </p:txEl>
                                          </p:spTgt>
                                        </p:tgtEl>
                                        <p:attrNameLst>
                                          <p:attrName>style.visibility</p:attrName>
                                        </p:attrNameLst>
                                      </p:cBhvr>
                                      <p:to>
                                        <p:strVal val="visible"/>
                                      </p:to>
                                    </p:set>
                                    <p:anim calcmode="lin" valueType="num">
                                      <p:cBhvr>
                                        <p:cTn id="41" dur="1000" fill="hold"/>
                                        <p:tgtEl>
                                          <p:spTgt spid="36867">
                                            <p:txEl>
                                              <p:pRg st="8" end="8"/>
                                            </p:txEl>
                                          </p:spTgt>
                                        </p:tgtEl>
                                        <p:attrNameLst>
                                          <p:attrName>ppt_w</p:attrName>
                                        </p:attrNameLst>
                                      </p:cBhvr>
                                      <p:tavLst>
                                        <p:tav tm="0">
                                          <p:val>
                                            <p:strVal val="#ppt_w*0.70"/>
                                          </p:val>
                                        </p:tav>
                                        <p:tav tm="100000">
                                          <p:val>
                                            <p:strVal val="#ppt_w"/>
                                          </p:val>
                                        </p:tav>
                                      </p:tavLst>
                                    </p:anim>
                                    <p:anim calcmode="lin" valueType="num">
                                      <p:cBhvr>
                                        <p:cTn id="42" dur="1000" fill="hold"/>
                                        <p:tgtEl>
                                          <p:spTgt spid="36867">
                                            <p:txEl>
                                              <p:pRg st="8" end="8"/>
                                            </p:txEl>
                                          </p:spTgt>
                                        </p:tgtEl>
                                        <p:attrNameLst>
                                          <p:attrName>ppt_h</p:attrName>
                                        </p:attrNameLst>
                                      </p:cBhvr>
                                      <p:tavLst>
                                        <p:tav tm="0">
                                          <p:val>
                                            <p:strVal val="#ppt_h"/>
                                          </p:val>
                                        </p:tav>
                                        <p:tav tm="100000">
                                          <p:val>
                                            <p:strVal val="#ppt_h"/>
                                          </p:val>
                                        </p:tav>
                                      </p:tavLst>
                                    </p:anim>
                                    <p:animEffect transition="in" filter="fade">
                                      <p:cBhvr>
                                        <p:cTn id="43" dur="10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4325" y="4572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Access a Customer Record</a:t>
            </a:r>
          </a:p>
        </p:txBody>
      </p:sp>
      <p:sp>
        <p:nvSpPr>
          <p:cNvPr id="37891" name="Text Box 6"/>
          <p:cNvSpPr txBox="1">
            <a:spLocks noChangeArrowheads="1"/>
          </p:cNvSpPr>
          <p:nvPr/>
        </p:nvSpPr>
        <p:spPr bwMode="auto">
          <a:xfrm>
            <a:off x="1066800" y="1066800"/>
            <a:ext cx="7162800" cy="707886"/>
          </a:xfrm>
          <a:prstGeom prst="rect">
            <a:avLst/>
          </a:prstGeom>
          <a:noFill/>
          <a:ln w="9525">
            <a:noFill/>
            <a:miter lim="800000"/>
            <a:headEnd/>
            <a:tailEnd/>
          </a:ln>
        </p:spPr>
        <p:txBody>
          <a:bodyPr wrap="square">
            <a:spAutoFit/>
          </a:bodyPr>
          <a:lstStyle/>
          <a:p>
            <a:pPr marL="457200" indent="-457200"/>
            <a:r>
              <a:rPr lang="en-US" sz="2000" b="1" dirty="0">
                <a:latin typeface="Arial" pitchFamily="34" charset="0"/>
                <a:cs typeface="Arial" pitchFamily="34" charset="0"/>
              </a:rPr>
              <a:t>1. Type the Dial Number in the </a:t>
            </a:r>
            <a:r>
              <a:rPr lang="en-US" sz="2000" b="1" dirty="0" smtClean="0">
                <a:latin typeface="Arial" pitchFamily="34" charset="0"/>
                <a:cs typeface="Arial" pitchFamily="34" charset="0"/>
              </a:rPr>
              <a:t>Dial# </a:t>
            </a:r>
            <a:r>
              <a:rPr lang="en-US" sz="2000" b="1" dirty="0">
                <a:latin typeface="Arial" pitchFamily="34" charset="0"/>
                <a:cs typeface="Arial" pitchFamily="34" charset="0"/>
              </a:rPr>
              <a:t>field.</a:t>
            </a:r>
          </a:p>
          <a:p>
            <a:pPr marL="457200" indent="-457200"/>
            <a:r>
              <a:rPr lang="en-US" sz="2000" b="1" dirty="0">
                <a:latin typeface="Arial" pitchFamily="34" charset="0"/>
                <a:cs typeface="Arial" pitchFamily="34" charset="0"/>
              </a:rPr>
              <a:t>2. Click the Retrieve button or press Enter on Keyboard</a:t>
            </a:r>
            <a:r>
              <a:rPr lang="en-US" sz="2000" b="1" dirty="0"/>
              <a:t>.</a:t>
            </a:r>
          </a:p>
        </p:txBody>
      </p:sp>
      <p:sp>
        <p:nvSpPr>
          <p:cNvPr id="37892" name="Text Box 7"/>
          <p:cNvSpPr txBox="1">
            <a:spLocks noChangeArrowheads="1"/>
          </p:cNvSpPr>
          <p:nvPr/>
        </p:nvSpPr>
        <p:spPr bwMode="auto">
          <a:xfrm>
            <a:off x="381000" y="2667000"/>
            <a:ext cx="2971800" cy="2862322"/>
          </a:xfrm>
          <a:prstGeom prst="rect">
            <a:avLst/>
          </a:prstGeom>
          <a:noFill/>
          <a:ln w="9525">
            <a:noFill/>
            <a:miter lim="800000"/>
            <a:headEnd/>
            <a:tailEnd/>
          </a:ln>
        </p:spPr>
        <p:txBody>
          <a:bodyPr>
            <a:spAutoFit/>
          </a:bodyPr>
          <a:lstStyle/>
          <a:p>
            <a:r>
              <a:rPr lang="en-US" sz="2000" b="1" u="sng" dirty="0" smtClean="0">
                <a:solidFill>
                  <a:srgbClr val="0000FF"/>
                </a:solidFill>
                <a:latin typeface="Arial" pitchFamily="34" charset="0"/>
                <a:cs typeface="Arial" pitchFamily="34" charset="0"/>
              </a:rPr>
              <a:t>Note </a:t>
            </a:r>
          </a:p>
          <a:p>
            <a:r>
              <a:rPr lang="en-US" sz="2000" dirty="0" smtClean="0">
                <a:solidFill>
                  <a:srgbClr val="0000FF"/>
                </a:solidFill>
                <a:latin typeface="Arial" pitchFamily="34" charset="0"/>
                <a:cs typeface="Arial" pitchFamily="34" charset="0"/>
              </a:rPr>
              <a:t>To </a:t>
            </a:r>
            <a:r>
              <a:rPr lang="en-US" sz="2000" dirty="0">
                <a:solidFill>
                  <a:srgbClr val="0000FF"/>
                </a:solidFill>
                <a:latin typeface="Arial" pitchFamily="34" charset="0"/>
                <a:cs typeface="Arial" pitchFamily="34" charset="0"/>
              </a:rPr>
              <a:t>retrieve a different Customer Record with a different Effective Date/Time/Status, select the required status from the drop-down menu and click the Retrieve button again.</a:t>
            </a:r>
          </a:p>
        </p:txBody>
      </p:sp>
      <p:pic>
        <p:nvPicPr>
          <p:cNvPr id="47105" name="Picture 1"/>
          <p:cNvPicPr>
            <a:picLocks noChangeAspect="1" noChangeArrowheads="1"/>
          </p:cNvPicPr>
          <p:nvPr/>
        </p:nvPicPr>
        <p:blipFill>
          <a:blip r:embed="rId3" cstate="print"/>
          <a:srcRect/>
          <a:stretch>
            <a:fillRect/>
          </a:stretch>
        </p:blipFill>
        <p:spPr bwMode="auto">
          <a:xfrm>
            <a:off x="3429000" y="2286000"/>
            <a:ext cx="5343525" cy="3886200"/>
          </a:xfrm>
          <a:prstGeom prst="rect">
            <a:avLst/>
          </a:prstGeom>
          <a:noFill/>
          <a:ln w="9525">
            <a:noFill/>
            <a:miter lim="800000"/>
            <a:headEnd/>
            <a:tailEnd/>
          </a:ln>
        </p:spPr>
      </p:pic>
      <p:sp>
        <p:nvSpPr>
          <p:cNvPr id="7" name="TextBox 6"/>
          <p:cNvSpPr txBox="1"/>
          <p:nvPr/>
        </p:nvSpPr>
        <p:spPr>
          <a:xfrm>
            <a:off x="3809999" y="2587823"/>
            <a:ext cx="1211179" cy="276999"/>
          </a:xfrm>
          <a:prstGeom prst="rect">
            <a:avLst/>
          </a:prstGeom>
          <a:solidFill>
            <a:schemeClr val="bg1"/>
          </a:solidFill>
          <a:ln w="25400">
            <a:solidFill>
              <a:srgbClr val="FF0000"/>
            </a:solidFill>
          </a:ln>
        </p:spPr>
        <p:txBody>
          <a:bodyPr wrap="square" rtlCol="0">
            <a:spAutoFit/>
          </a:bodyPr>
          <a:lstStyle/>
          <a:p>
            <a:r>
              <a:rPr lang="en-US" sz="1200" dirty="0" smtClean="0"/>
              <a:t>8887776666</a:t>
            </a:r>
            <a:endParaRPr lang="en-US" sz="1200" dirty="0"/>
          </a:p>
        </p:txBody>
      </p:sp>
      <p:sp>
        <p:nvSpPr>
          <p:cNvPr id="8" name="Down Arrow 7"/>
          <p:cNvSpPr/>
          <p:nvPr/>
        </p:nvSpPr>
        <p:spPr>
          <a:xfrm>
            <a:off x="3581400" y="5105400"/>
            <a:ext cx="381000" cy="914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TextBox 8"/>
          <p:cNvSpPr txBox="1"/>
          <p:nvPr/>
        </p:nvSpPr>
        <p:spPr>
          <a:xfrm>
            <a:off x="5867400" y="2590800"/>
            <a:ext cx="1905000" cy="646331"/>
          </a:xfrm>
          <a:prstGeom prst="rect">
            <a:avLst/>
          </a:prstGeom>
          <a:solidFill>
            <a:schemeClr val="bg1"/>
          </a:solidFill>
          <a:ln w="25400">
            <a:solidFill>
              <a:srgbClr val="FF0000"/>
            </a:solidFill>
          </a:ln>
        </p:spPr>
        <p:txBody>
          <a:bodyPr wrap="square" rtlCol="0">
            <a:spAutoFit/>
          </a:bodyPr>
          <a:lstStyle/>
          <a:p>
            <a:r>
              <a:rPr lang="en-US" sz="1200" dirty="0" smtClean="0"/>
              <a:t>3/4/10 10:00 a/c Active </a:t>
            </a:r>
          </a:p>
          <a:p>
            <a:r>
              <a:rPr lang="en-US" sz="1200" dirty="0" smtClean="0"/>
              <a:t>3/7/10 11:00 a/c Pending</a:t>
            </a:r>
          </a:p>
          <a:p>
            <a:r>
              <a:rPr lang="en-US" sz="1200" dirty="0" smtClean="0">
                <a:solidFill>
                  <a:schemeClr val="tx2">
                    <a:lumMod val="60000"/>
                    <a:lumOff val="40000"/>
                  </a:schemeClr>
                </a:solidFill>
              </a:rPr>
              <a:t>3/9/10 12:15 a/c Saved </a:t>
            </a:r>
            <a:endParaRPr lang="en-US" sz="1200" dirty="0">
              <a:solidFill>
                <a:schemeClr val="tx2">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7105"/>
                                        </p:tgtEl>
                                        <p:attrNameLst>
                                          <p:attrName>style.visibility</p:attrName>
                                        </p:attrNameLst>
                                      </p:cBhvr>
                                      <p:to>
                                        <p:strVal val="visible"/>
                                      </p:to>
                                    </p:set>
                                    <p:anim calcmode="lin" valueType="num">
                                      <p:cBhvr>
                                        <p:cTn id="7" dur="1000" fill="hold"/>
                                        <p:tgtEl>
                                          <p:spTgt spid="47105"/>
                                        </p:tgtEl>
                                        <p:attrNameLst>
                                          <p:attrName>ppt_w</p:attrName>
                                        </p:attrNameLst>
                                      </p:cBhvr>
                                      <p:tavLst>
                                        <p:tav tm="0">
                                          <p:val>
                                            <p:fltVal val="0"/>
                                          </p:val>
                                        </p:tav>
                                        <p:tav tm="100000">
                                          <p:val>
                                            <p:strVal val="#ppt_w"/>
                                          </p:val>
                                        </p:tav>
                                      </p:tavLst>
                                    </p:anim>
                                    <p:anim calcmode="lin" valueType="num">
                                      <p:cBhvr>
                                        <p:cTn id="8" dur="1000" fill="hold"/>
                                        <p:tgtEl>
                                          <p:spTgt spid="47105"/>
                                        </p:tgtEl>
                                        <p:attrNameLst>
                                          <p:attrName>ppt_h</p:attrName>
                                        </p:attrNameLst>
                                      </p:cBhvr>
                                      <p:tavLst>
                                        <p:tav tm="0">
                                          <p:val>
                                            <p:fltVal val="0"/>
                                          </p:val>
                                        </p:tav>
                                        <p:tav tm="100000">
                                          <p:val>
                                            <p:strVal val="#ppt_h"/>
                                          </p:val>
                                        </p:tav>
                                      </p:tavLst>
                                    </p:anim>
                                    <p:anim calcmode="lin" valueType="num">
                                      <p:cBhvr>
                                        <p:cTn id="9" dur="1000" fill="hold"/>
                                        <p:tgtEl>
                                          <p:spTgt spid="4710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10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37891">
                                            <p:txEl>
                                              <p:pRg st="0" end="0"/>
                                            </p:txEl>
                                          </p:spTgt>
                                        </p:tgtEl>
                                        <p:attrNameLst>
                                          <p:attrName>style.visibility</p:attrName>
                                        </p:attrNameLst>
                                      </p:cBhvr>
                                      <p:to>
                                        <p:strVal val="visible"/>
                                      </p:to>
                                    </p:set>
                                    <p:anim calcmode="lin" valueType="num">
                                      <p:cBhvr>
                                        <p:cTn id="15" dur="1000" fill="hold"/>
                                        <p:tgtEl>
                                          <p:spTgt spid="37891">
                                            <p:txEl>
                                              <p:pRg st="0" end="0"/>
                                            </p:txEl>
                                          </p:spTgt>
                                        </p:tgtEl>
                                        <p:attrNameLst>
                                          <p:attrName>ppt_w</p:attrName>
                                        </p:attrNameLst>
                                      </p:cBhvr>
                                      <p:tavLst>
                                        <p:tav tm="0">
                                          <p:val>
                                            <p:strVal val="#ppt_w*0.70"/>
                                          </p:val>
                                        </p:tav>
                                        <p:tav tm="100000">
                                          <p:val>
                                            <p:strVal val="#ppt_w"/>
                                          </p:val>
                                        </p:tav>
                                      </p:tavLst>
                                    </p:anim>
                                    <p:anim calcmode="lin" valueType="num">
                                      <p:cBhvr>
                                        <p:cTn id="16" dur="1000" fill="hold"/>
                                        <p:tgtEl>
                                          <p:spTgt spid="37891">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378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37891">
                                            <p:txEl>
                                              <p:pRg st="1" end="1"/>
                                            </p:txEl>
                                          </p:spTgt>
                                        </p:tgtEl>
                                        <p:attrNameLst>
                                          <p:attrName>style.visibility</p:attrName>
                                        </p:attrNameLst>
                                      </p:cBhvr>
                                      <p:to>
                                        <p:strVal val="visible"/>
                                      </p:to>
                                    </p:set>
                                    <p:anim calcmode="lin" valueType="num">
                                      <p:cBhvr>
                                        <p:cTn id="30" dur="1000" fill="hold"/>
                                        <p:tgtEl>
                                          <p:spTgt spid="37891">
                                            <p:txEl>
                                              <p:pRg st="1" end="1"/>
                                            </p:txEl>
                                          </p:spTgt>
                                        </p:tgtEl>
                                        <p:attrNameLst>
                                          <p:attrName>ppt_w</p:attrName>
                                        </p:attrNameLst>
                                      </p:cBhvr>
                                      <p:tavLst>
                                        <p:tav tm="0">
                                          <p:val>
                                            <p:strVal val="#ppt_w*0.70"/>
                                          </p:val>
                                        </p:tav>
                                        <p:tav tm="100000">
                                          <p:val>
                                            <p:strVal val="#ppt_w"/>
                                          </p:val>
                                        </p:tav>
                                      </p:tavLst>
                                    </p:anim>
                                    <p:anim calcmode="lin" valueType="num">
                                      <p:cBhvr>
                                        <p:cTn id="31" dur="1000" fill="hold"/>
                                        <p:tgtEl>
                                          <p:spTgt spid="37891">
                                            <p:txEl>
                                              <p:pRg st="1" end="1"/>
                                            </p:txEl>
                                          </p:spTgt>
                                        </p:tgtEl>
                                        <p:attrNameLst>
                                          <p:attrName>ppt_h</p:attrName>
                                        </p:attrNameLst>
                                      </p:cBhvr>
                                      <p:tavLst>
                                        <p:tav tm="0">
                                          <p:val>
                                            <p:strVal val="#ppt_h"/>
                                          </p:val>
                                        </p:tav>
                                        <p:tav tm="100000">
                                          <p:val>
                                            <p:strVal val="#ppt_h"/>
                                          </p:val>
                                        </p:tav>
                                      </p:tavLst>
                                    </p:anim>
                                    <p:animEffect transition="in" filter="fade">
                                      <p:cBhvr>
                                        <p:cTn id="32" dur="1000"/>
                                        <p:tgtEl>
                                          <p:spTgt spid="3789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7892">
                                            <p:txEl>
                                              <p:pRg st="0" end="0"/>
                                            </p:txEl>
                                          </p:spTgt>
                                        </p:tgtEl>
                                        <p:attrNameLst>
                                          <p:attrName>style.visibility</p:attrName>
                                        </p:attrNameLst>
                                      </p:cBhvr>
                                      <p:to>
                                        <p:strVal val="visible"/>
                                      </p:to>
                                    </p:set>
                                    <p:animEffect transition="in" filter="dissolve">
                                      <p:cBhvr>
                                        <p:cTn id="43" dur="500"/>
                                        <p:tgtEl>
                                          <p:spTgt spid="37892">
                                            <p:txEl>
                                              <p:pRg st="0" end="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37892">
                                            <p:txEl>
                                              <p:pRg st="1" end="1"/>
                                            </p:txEl>
                                          </p:spTgt>
                                        </p:tgtEl>
                                        <p:attrNameLst>
                                          <p:attrName>style.visibility</p:attrName>
                                        </p:attrNameLst>
                                      </p:cBhvr>
                                      <p:to>
                                        <p:strVal val="visible"/>
                                      </p:to>
                                    </p:set>
                                    <p:animEffect transition="in" filter="dissolve">
                                      <p:cBhvr>
                                        <p:cTn id="46" dur="500"/>
                                        <p:tgtEl>
                                          <p:spTgt spid="37892">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1000" fill="hold"/>
                                        <p:tgtEl>
                                          <p:spTgt spid="9"/>
                                        </p:tgtEl>
                                        <p:attrNameLst>
                                          <p:attrName>ppt_w</p:attrName>
                                        </p:attrNameLst>
                                      </p:cBhvr>
                                      <p:tavLst>
                                        <p:tav tm="0">
                                          <p:val>
                                            <p:fltVal val="0"/>
                                          </p:val>
                                        </p:tav>
                                        <p:tav tm="100000">
                                          <p:val>
                                            <p:strVal val="#ppt_w"/>
                                          </p:val>
                                        </p:tav>
                                      </p:tavLst>
                                    </p:anim>
                                    <p:anim calcmode="lin" valueType="num">
                                      <p:cBhvr>
                                        <p:cTn id="52" dur="1000" fill="hold"/>
                                        <p:tgtEl>
                                          <p:spTgt spid="9"/>
                                        </p:tgtEl>
                                        <p:attrNameLst>
                                          <p:attrName>ppt_h</p:attrName>
                                        </p:attrNameLst>
                                      </p:cBhvr>
                                      <p:tavLst>
                                        <p:tav tm="0">
                                          <p:val>
                                            <p:fltVal val="0"/>
                                          </p:val>
                                        </p:tav>
                                        <p:tav tm="100000">
                                          <p:val>
                                            <p:strVal val="#ppt_h"/>
                                          </p:val>
                                        </p:tav>
                                      </p:tavLst>
                                    </p:anim>
                                    <p:anim calcmode="lin" valueType="num">
                                      <p:cBhvr>
                                        <p:cTn id="53"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grpId="1" nodeType="clickEffect">
                                  <p:stCondLst>
                                    <p:cond delay="0"/>
                                  </p:stCondLst>
                                  <p:childTnLst>
                                    <p:animRot by="21600000">
                                      <p:cBhvr>
                                        <p:cTn id="58" dur="1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050"/>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endParaRPr lang="en-US" sz="2800">
              <a:latin typeface="Times New Roman" charset="0"/>
            </a:endParaRPr>
          </a:p>
        </p:txBody>
      </p:sp>
      <p:sp>
        <p:nvSpPr>
          <p:cNvPr id="3076" name="Rectangle 2051"/>
          <p:cNvSpPr>
            <a:spLocks noChangeArrowheads="1"/>
          </p:cNvSpPr>
          <p:nvPr/>
        </p:nvSpPr>
        <p:spPr bwMode="auto">
          <a:xfrm>
            <a:off x="46482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p>
        </p:txBody>
      </p:sp>
      <p:sp>
        <p:nvSpPr>
          <p:cNvPr id="3077" name="Rectangle 2052"/>
          <p:cNvSpPr>
            <a:spLocks noGrp="1" noChangeArrowheads="1"/>
          </p:cNvSpPr>
          <p:nvPr>
            <p:ph type="title" idx="4294967295"/>
          </p:nvPr>
        </p:nvSpPr>
        <p:spPr>
          <a:xfrm>
            <a:off x="304800" y="208549"/>
            <a:ext cx="8458200" cy="900113"/>
          </a:xfrm>
          <a:prstGeom prst="rect">
            <a:avLst/>
          </a:prstGeom>
        </p:spPr>
        <p:txBody>
          <a:bodyPr>
            <a:normAutofit fontScale="90000"/>
          </a:bodyPr>
          <a:lstStyle/>
          <a:p>
            <a:pPr algn="ctr" eaLnBrk="1" hangingPunct="1"/>
            <a:r>
              <a:rPr lang="en-US" sz="2800" b="1" u="sng" dirty="0" smtClean="0">
                <a:latin typeface="Arial" pitchFamily="34" charset="0"/>
                <a:cs typeface="Arial" pitchFamily="34" charset="0"/>
              </a:rPr>
              <a:t>Customer Record Structure</a:t>
            </a:r>
            <a:r>
              <a:rPr lang="en-US" b="1" u="sng" dirty="0" smtClean="0"/>
              <a:t/>
            </a:r>
            <a:br>
              <a:rPr lang="en-US" b="1" u="sng" dirty="0" smtClean="0"/>
            </a:br>
            <a:r>
              <a:rPr lang="en-US" sz="2800" u="sng" dirty="0" smtClean="0">
                <a:latin typeface="Arial" pitchFamily="34" charset="0"/>
                <a:cs typeface="Arial" pitchFamily="34" charset="0"/>
              </a:rPr>
              <a:t>(Three Parts)</a:t>
            </a:r>
          </a:p>
        </p:txBody>
      </p:sp>
      <p:graphicFrame>
        <p:nvGraphicFramePr>
          <p:cNvPr id="3074" name="Object 2053"/>
          <p:cNvGraphicFramePr>
            <a:graphicFrameLocks/>
          </p:cNvGraphicFramePr>
          <p:nvPr/>
        </p:nvGraphicFramePr>
        <p:xfrm>
          <a:off x="381000" y="1299418"/>
          <a:ext cx="8382000" cy="2133600"/>
        </p:xfrm>
        <a:graphic>
          <a:graphicData uri="http://schemas.openxmlformats.org/presentationml/2006/ole">
            <p:oleObj spid="_x0000_s1026" name="MS Organization Chart 2.0" r:id="rId4" imgW="7867440" imgH="1454040" progId="">
              <p:embed followColorScheme="full"/>
            </p:oleObj>
          </a:graphicData>
        </a:graphic>
      </p:graphicFrame>
      <p:sp>
        <p:nvSpPr>
          <p:cNvPr id="6" name="Rounded Rectangle 5"/>
          <p:cNvSpPr/>
          <p:nvPr/>
        </p:nvSpPr>
        <p:spPr>
          <a:xfrm>
            <a:off x="304800" y="2213818"/>
            <a:ext cx="2819400"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00400" y="2213818"/>
            <a:ext cx="2819400"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9800" y="2213818"/>
            <a:ext cx="2819400" cy="1219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44"/>
          <p:cNvSpPr txBox="1">
            <a:spLocks noChangeArrowheads="1"/>
          </p:cNvSpPr>
          <p:nvPr/>
        </p:nvSpPr>
        <p:spPr bwMode="auto">
          <a:xfrm>
            <a:off x="723900" y="3545306"/>
            <a:ext cx="7848600" cy="2739211"/>
          </a:xfrm>
          <a:prstGeom prst="rect">
            <a:avLst/>
          </a:prstGeom>
          <a:noFill/>
          <a:ln w="9525">
            <a:noFill/>
            <a:miter lim="800000"/>
            <a:headEnd/>
            <a:tailEnd/>
          </a:ln>
        </p:spPr>
        <p:txBody>
          <a:bodyPr>
            <a:spAutoFit/>
          </a:bodyPr>
          <a:lstStyle/>
          <a:p>
            <a:r>
              <a:rPr lang="en-US" sz="2400" b="1" dirty="0">
                <a:latin typeface="Arial" pitchFamily="34" charset="0"/>
                <a:cs typeface="Arial" pitchFamily="34" charset="0"/>
              </a:rPr>
              <a:t>The CAD Window contains information on the basic structure of the Dial Number service, including such information as:</a:t>
            </a:r>
          </a:p>
          <a:p>
            <a:r>
              <a:rPr lang="en-US" sz="2000" b="1" dirty="0">
                <a:latin typeface="Arial" pitchFamily="34" charset="0"/>
                <a:cs typeface="Arial" pitchFamily="34" charset="0"/>
              </a:rPr>
              <a:t>1. Customer Name</a:t>
            </a:r>
          </a:p>
          <a:p>
            <a:r>
              <a:rPr lang="en-US" sz="2000" b="1" dirty="0">
                <a:latin typeface="Arial" pitchFamily="34" charset="0"/>
                <a:cs typeface="Arial" pitchFamily="34" charset="0"/>
              </a:rPr>
              <a:t>2. Terminating lines used for the Dial number.</a:t>
            </a:r>
          </a:p>
          <a:p>
            <a:r>
              <a:rPr lang="en-US" sz="2000" b="1" dirty="0">
                <a:latin typeface="Arial" pitchFamily="34" charset="0"/>
                <a:cs typeface="Arial" pitchFamily="34" charset="0"/>
              </a:rPr>
              <a:t>3. </a:t>
            </a:r>
            <a:r>
              <a:rPr lang="en-US" sz="2000" b="1" dirty="0" smtClean="0">
                <a:latin typeface="Arial" pitchFamily="34" charset="0"/>
                <a:cs typeface="Arial" pitchFamily="34" charset="0"/>
              </a:rPr>
              <a:t>Areas-of-Service (Who can call)</a:t>
            </a:r>
            <a:endParaRPr lang="en-US" sz="2000" b="1" dirty="0">
              <a:latin typeface="Arial" pitchFamily="34" charset="0"/>
              <a:cs typeface="Arial" pitchFamily="34" charset="0"/>
            </a:endParaRPr>
          </a:p>
          <a:p>
            <a:r>
              <a:rPr lang="en-US" sz="2000" b="1" dirty="0">
                <a:latin typeface="Arial" pitchFamily="34" charset="0"/>
                <a:cs typeface="Arial" pitchFamily="34" charset="0"/>
              </a:rPr>
              <a:t>4. Simple Call Routing </a:t>
            </a:r>
            <a:r>
              <a:rPr lang="en-US" sz="2000" b="1" dirty="0" smtClean="0">
                <a:latin typeface="Arial" pitchFamily="34" charset="0"/>
                <a:cs typeface="Arial" pitchFamily="34" charset="0"/>
              </a:rPr>
              <a:t>Data (Carrier)</a:t>
            </a:r>
            <a:endParaRPr lang="en-US" sz="2000" b="1" dirty="0">
              <a:latin typeface="Arial" pitchFamily="34" charset="0"/>
              <a:cs typeface="Arial" pitchFamily="34" charset="0"/>
            </a:endParaRPr>
          </a:p>
          <a:p>
            <a:r>
              <a:rPr lang="en-US" sz="2000" b="1" dirty="0">
                <a:latin typeface="Arial" pitchFamily="34" charset="0"/>
                <a:cs typeface="Arial" pitchFamily="34" charset="0"/>
              </a:rPr>
              <a:t>5. Directory Listing Information – (no connection to AT&amp;T DA)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blinds(horizontal)">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p:cTn id="29"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32"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box(in)">
                                      <p:cBhvr>
                                        <p:cTn id="41" dur="500"/>
                                        <p:tgtEl>
                                          <p:spTgt spid="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 calcmode="lin" valueType="num">
                                      <p:cBhvr additive="base">
                                        <p:cTn id="4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nodeType="clickEffect">
                                  <p:stCondLst>
                                    <p:cond delay="0"/>
                                  </p:stCondLst>
                                  <p:childTnLst>
                                    <p:set>
                                      <p:cBhvr>
                                        <p:cTn id="51" dur="1" fill="hold">
                                          <p:stCondLst>
                                            <p:cond delay="0"/>
                                          </p:stCondLst>
                                        </p:cTn>
                                        <p:tgtEl>
                                          <p:spTgt spid="9">
                                            <p:txEl>
                                              <p:pRg st="5" end="5"/>
                                            </p:txEl>
                                          </p:spTgt>
                                        </p:tgtEl>
                                        <p:attrNameLst>
                                          <p:attrName>style.visibility</p:attrName>
                                        </p:attrNameLst>
                                      </p:cBhvr>
                                      <p:to>
                                        <p:strVal val="visible"/>
                                      </p:to>
                                    </p:set>
                                    <p:anim calcmode="lin" valueType="num">
                                      <p:cBhvr>
                                        <p:cTn id="52"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9">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idx="4294967295"/>
          </p:nvPr>
        </p:nvSpPr>
        <p:spPr>
          <a:xfrm>
            <a:off x="304800" y="4572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Save as File a Customer Record</a:t>
            </a:r>
          </a:p>
        </p:txBody>
      </p:sp>
      <p:sp>
        <p:nvSpPr>
          <p:cNvPr id="12292" name="Text Box 1027"/>
          <p:cNvSpPr txBox="1">
            <a:spLocks noChangeArrowheads="1"/>
          </p:cNvSpPr>
          <p:nvPr/>
        </p:nvSpPr>
        <p:spPr bwMode="auto">
          <a:xfrm>
            <a:off x="304800" y="1176278"/>
            <a:ext cx="5562600" cy="2862322"/>
          </a:xfrm>
          <a:prstGeom prst="rect">
            <a:avLst/>
          </a:prstGeom>
          <a:noFill/>
          <a:ln w="9525">
            <a:noFill/>
            <a:miter lim="800000"/>
            <a:headEnd/>
            <a:tailEnd/>
          </a:ln>
        </p:spPr>
        <p:txBody>
          <a:bodyPr>
            <a:spAutoFit/>
          </a:bodyPr>
          <a:lstStyle/>
          <a:p>
            <a:pPr marL="457200" indent="-457200"/>
            <a:r>
              <a:rPr lang="en-US" sz="1800" b="1" dirty="0">
                <a:latin typeface="Arial" pitchFamily="34" charset="0"/>
                <a:cs typeface="Arial" pitchFamily="34" charset="0"/>
              </a:rPr>
              <a:t>1. Type the Dial Number in the CAD Dial # field.</a:t>
            </a:r>
          </a:p>
          <a:p>
            <a:pPr marL="457200" indent="-457200"/>
            <a:r>
              <a:rPr lang="en-US" sz="1800" b="1" dirty="0">
                <a:latin typeface="Arial" pitchFamily="34" charset="0"/>
                <a:cs typeface="Arial" pitchFamily="34" charset="0"/>
              </a:rPr>
              <a:t>2. Click the Retrieve button. </a:t>
            </a:r>
          </a:p>
          <a:p>
            <a:pPr marL="457200" indent="-457200">
              <a:buFontTx/>
              <a:buAutoNum type="arabicPeriod" startAt="3"/>
            </a:pPr>
            <a:r>
              <a:rPr lang="en-US" sz="1800" b="1" dirty="0">
                <a:latin typeface="Arial" pitchFamily="34" charset="0"/>
                <a:cs typeface="Arial" pitchFamily="34" charset="0"/>
              </a:rPr>
              <a:t>Select and</a:t>
            </a:r>
          </a:p>
          <a:p>
            <a:pPr marL="457200" indent="-457200"/>
            <a:r>
              <a:rPr lang="en-US" sz="1800" b="1" dirty="0">
                <a:latin typeface="Arial" pitchFamily="34" charset="0"/>
                <a:cs typeface="Arial" pitchFamily="34" charset="0"/>
              </a:rPr>
              <a:t>        Retrieve the</a:t>
            </a:r>
          </a:p>
          <a:p>
            <a:pPr marL="457200" indent="-457200"/>
            <a:r>
              <a:rPr lang="en-US" sz="1800" b="1" dirty="0">
                <a:latin typeface="Arial" pitchFamily="34" charset="0"/>
                <a:cs typeface="Arial" pitchFamily="34" charset="0"/>
              </a:rPr>
              <a:t>        correct </a:t>
            </a:r>
          </a:p>
          <a:p>
            <a:pPr marL="457200" indent="-457200"/>
            <a:r>
              <a:rPr lang="en-US" sz="1800" b="1" dirty="0">
                <a:latin typeface="Arial" pitchFamily="34" charset="0"/>
                <a:cs typeface="Arial" pitchFamily="34" charset="0"/>
              </a:rPr>
              <a:t>	 Record.</a:t>
            </a:r>
          </a:p>
          <a:p>
            <a:pPr marL="457200" indent="-457200">
              <a:buFontTx/>
              <a:buAutoNum type="arabicPeriod" startAt="4"/>
            </a:pPr>
            <a:r>
              <a:rPr lang="en-US" sz="1800" b="1" dirty="0">
                <a:latin typeface="Arial" pitchFamily="34" charset="0"/>
                <a:cs typeface="Arial" pitchFamily="34" charset="0"/>
              </a:rPr>
              <a:t>Select “Save as</a:t>
            </a:r>
          </a:p>
          <a:p>
            <a:pPr marL="457200" indent="-457200"/>
            <a:r>
              <a:rPr lang="en-US" sz="1800" b="1" dirty="0">
                <a:latin typeface="Arial" pitchFamily="34" charset="0"/>
                <a:cs typeface="Arial" pitchFamily="34" charset="0"/>
              </a:rPr>
              <a:t>	File” from the </a:t>
            </a:r>
          </a:p>
          <a:p>
            <a:pPr marL="457200" indent="-457200"/>
            <a:r>
              <a:rPr lang="en-US" sz="1800" b="1" dirty="0">
                <a:latin typeface="Arial" pitchFamily="34" charset="0"/>
                <a:cs typeface="Arial" pitchFamily="34" charset="0"/>
              </a:rPr>
              <a:t>	Menu under </a:t>
            </a:r>
          </a:p>
          <a:p>
            <a:pPr marL="457200" indent="-457200"/>
            <a:r>
              <a:rPr lang="en-US" sz="1800" b="1" dirty="0">
                <a:latin typeface="Arial" pitchFamily="34" charset="0"/>
                <a:cs typeface="Arial" pitchFamily="34" charset="0"/>
              </a:rPr>
              <a:t>	Action</a:t>
            </a:r>
          </a:p>
        </p:txBody>
      </p:sp>
      <p:graphicFrame>
        <p:nvGraphicFramePr>
          <p:cNvPr id="12290" name="Object 1024"/>
          <p:cNvGraphicFramePr>
            <a:graphicFrameLocks noChangeAspect="1"/>
          </p:cNvGraphicFramePr>
          <p:nvPr/>
        </p:nvGraphicFramePr>
        <p:xfrm>
          <a:off x="2667000" y="1895475"/>
          <a:ext cx="5943600" cy="4124325"/>
        </p:xfrm>
        <a:graphic>
          <a:graphicData uri="http://schemas.openxmlformats.org/presentationml/2006/ole">
            <p:oleObj spid="_x0000_s10242" name="Bitmap Image" r:id="rId4" imgW="6733333" imgH="4123810" progId="PBrush">
              <p:embed/>
            </p:oleObj>
          </a:graphicData>
        </a:graphic>
      </p:graphicFrame>
      <p:sp>
        <p:nvSpPr>
          <p:cNvPr id="12293" name="Line 1031"/>
          <p:cNvSpPr>
            <a:spLocks noChangeShapeType="1"/>
          </p:cNvSpPr>
          <p:nvPr/>
        </p:nvSpPr>
        <p:spPr bwMode="auto">
          <a:xfrm flipH="1">
            <a:off x="3657600" y="1981200"/>
            <a:ext cx="2590800" cy="1219200"/>
          </a:xfrm>
          <a:prstGeom prst="line">
            <a:avLst/>
          </a:prstGeom>
          <a:noFill/>
          <a:ln w="47625">
            <a:solidFill>
              <a:schemeClr val="tx1"/>
            </a:solidFill>
            <a:round/>
            <a:headEnd/>
            <a:tailEnd type="triangle" w="med" len="med"/>
          </a:ln>
        </p:spPr>
        <p:txBody>
          <a:bodyPr>
            <a:spAutoFit/>
          </a:bodyPr>
          <a:lstStyle/>
          <a:p>
            <a:endParaRPr lang="en-US"/>
          </a:p>
        </p:txBody>
      </p:sp>
      <p:pic>
        <p:nvPicPr>
          <p:cNvPr id="19459" name="Picture 3"/>
          <p:cNvPicPr>
            <a:picLocks noChangeAspect="1" noChangeArrowheads="1"/>
          </p:cNvPicPr>
          <p:nvPr/>
        </p:nvPicPr>
        <p:blipFill>
          <a:blip r:embed="rId5" cstate="print"/>
          <a:srcRect/>
          <a:stretch>
            <a:fillRect/>
          </a:stretch>
        </p:blipFill>
        <p:spPr bwMode="auto">
          <a:xfrm>
            <a:off x="2590800" y="2314575"/>
            <a:ext cx="6057900" cy="40862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2">
                                            <p:txEl>
                                              <p:pRg st="6" end="6"/>
                                            </p:txEl>
                                          </p:spTgt>
                                        </p:tgtEl>
                                        <p:attrNameLst>
                                          <p:attrName>style.visibility</p:attrName>
                                        </p:attrNameLst>
                                      </p:cBhvr>
                                      <p:to>
                                        <p:strVal val="visible"/>
                                      </p:to>
                                    </p:set>
                                    <p:animEffect transition="in" filter="dissolve">
                                      <p:cBhvr>
                                        <p:cTn id="7" dur="500"/>
                                        <p:tgtEl>
                                          <p:spTgt spid="12292">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292">
                                            <p:txEl>
                                              <p:pRg st="7" end="7"/>
                                            </p:txEl>
                                          </p:spTgt>
                                        </p:tgtEl>
                                        <p:attrNameLst>
                                          <p:attrName>style.visibility</p:attrName>
                                        </p:attrNameLst>
                                      </p:cBhvr>
                                      <p:to>
                                        <p:strVal val="visible"/>
                                      </p:to>
                                    </p:set>
                                    <p:animEffect transition="in" filter="dissolve">
                                      <p:cBhvr>
                                        <p:cTn id="10" dur="500"/>
                                        <p:tgtEl>
                                          <p:spTgt spid="12292">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292">
                                            <p:txEl>
                                              <p:pRg st="8" end="8"/>
                                            </p:txEl>
                                          </p:spTgt>
                                        </p:tgtEl>
                                        <p:attrNameLst>
                                          <p:attrName>style.visibility</p:attrName>
                                        </p:attrNameLst>
                                      </p:cBhvr>
                                      <p:to>
                                        <p:strVal val="visible"/>
                                      </p:to>
                                    </p:set>
                                    <p:animEffect transition="in" filter="dissolve">
                                      <p:cBhvr>
                                        <p:cTn id="13" dur="500"/>
                                        <p:tgtEl>
                                          <p:spTgt spid="12292">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2292">
                                            <p:txEl>
                                              <p:pRg st="9" end="9"/>
                                            </p:txEl>
                                          </p:spTgt>
                                        </p:tgtEl>
                                        <p:attrNameLst>
                                          <p:attrName>style.visibility</p:attrName>
                                        </p:attrNameLst>
                                      </p:cBhvr>
                                      <p:to>
                                        <p:strVal val="visible"/>
                                      </p:to>
                                    </p:set>
                                    <p:animEffect transition="in" filter="dissolve">
                                      <p:cBhvr>
                                        <p:cTn id="16" dur="500"/>
                                        <p:tgtEl>
                                          <p:spTgt spid="12292">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2293"/>
                                        </p:tgtEl>
                                        <p:attrNameLst>
                                          <p:attrName>style.visibility</p:attrName>
                                        </p:attrNameLst>
                                      </p:cBhvr>
                                      <p:to>
                                        <p:strVal val="visible"/>
                                      </p:to>
                                    </p:set>
                                    <p:anim calcmode="lin" valueType="num">
                                      <p:cBhvr additive="base">
                                        <p:cTn id="21" dur="500" fill="hold"/>
                                        <p:tgtEl>
                                          <p:spTgt spid="12293"/>
                                        </p:tgtEl>
                                        <p:attrNameLst>
                                          <p:attrName>ppt_x</p:attrName>
                                        </p:attrNameLst>
                                      </p:cBhvr>
                                      <p:tavLst>
                                        <p:tav tm="0">
                                          <p:val>
                                            <p:strVal val="1+#ppt_w/2"/>
                                          </p:val>
                                        </p:tav>
                                        <p:tav tm="100000">
                                          <p:val>
                                            <p:strVal val="#ppt_x"/>
                                          </p:val>
                                        </p:tav>
                                      </p:tavLst>
                                    </p:anim>
                                    <p:anim calcmode="lin" valueType="num">
                                      <p:cBhvr additive="base">
                                        <p:cTn id="22"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nodeType="clickEffect">
                                  <p:stCondLst>
                                    <p:cond delay="0"/>
                                  </p:stCondLst>
                                  <p:childTnLst>
                                    <p:set>
                                      <p:cBhvr>
                                        <p:cTn id="26" dur="1" fill="hold">
                                          <p:stCondLst>
                                            <p:cond delay="0"/>
                                          </p:stCondLst>
                                        </p:cTn>
                                        <p:tgtEl>
                                          <p:spTgt spid="19459"/>
                                        </p:tgtEl>
                                        <p:attrNameLst>
                                          <p:attrName>style.visibility</p:attrName>
                                        </p:attrNameLst>
                                      </p:cBhvr>
                                      <p:to>
                                        <p:strVal val="visible"/>
                                      </p:to>
                                    </p:set>
                                    <p:anim calcmode="lin" valueType="num">
                                      <p:cBhvr additive="base">
                                        <p:cTn id="27" dur="500" fill="hold"/>
                                        <p:tgtEl>
                                          <p:spTgt spid="19459"/>
                                        </p:tgtEl>
                                        <p:attrNameLst>
                                          <p:attrName>ppt_x</p:attrName>
                                        </p:attrNameLst>
                                      </p:cBhvr>
                                      <p:tavLst>
                                        <p:tav tm="0">
                                          <p:val>
                                            <p:strVal val="0-#ppt_w/2"/>
                                          </p:val>
                                        </p:tav>
                                        <p:tav tm="100000">
                                          <p:val>
                                            <p:strVal val="#ppt_x"/>
                                          </p:val>
                                        </p:tav>
                                      </p:tavLst>
                                    </p:anim>
                                    <p:anim calcmode="lin" valueType="num">
                                      <p:cBhvr additive="base">
                                        <p:cTn id="2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3" fill="hold" nodeType="clickEffect">
                                  <p:stCondLst>
                                    <p:cond delay="0"/>
                                  </p:stCondLst>
                                  <p:childTnLst>
                                    <p:anim calcmode="lin" valueType="num">
                                      <p:cBhvr additive="base">
                                        <p:cTn id="32" dur="500"/>
                                        <p:tgtEl>
                                          <p:spTgt spid="19459"/>
                                        </p:tgtEl>
                                        <p:attrNameLst>
                                          <p:attrName>ppt_x</p:attrName>
                                        </p:attrNameLst>
                                      </p:cBhvr>
                                      <p:tavLst>
                                        <p:tav tm="0">
                                          <p:val>
                                            <p:strVal val="ppt_x"/>
                                          </p:val>
                                        </p:tav>
                                        <p:tav tm="100000">
                                          <p:val>
                                            <p:strVal val="1+ppt_w/2"/>
                                          </p:val>
                                        </p:tav>
                                      </p:tavLst>
                                    </p:anim>
                                    <p:anim calcmode="lin" valueType="num">
                                      <p:cBhvr additive="base">
                                        <p:cTn id="33" dur="500"/>
                                        <p:tgtEl>
                                          <p:spTgt spid="19459"/>
                                        </p:tgtEl>
                                        <p:attrNameLst>
                                          <p:attrName>ppt_y</p:attrName>
                                        </p:attrNameLst>
                                      </p:cBhvr>
                                      <p:tavLst>
                                        <p:tav tm="0">
                                          <p:val>
                                            <p:strVal val="ppt_y"/>
                                          </p:val>
                                        </p:tav>
                                        <p:tav tm="100000">
                                          <p:val>
                                            <p:strVal val="0-ppt_h/2"/>
                                          </p:val>
                                        </p:tav>
                                      </p:tavLst>
                                    </p:anim>
                                    <p:set>
                                      <p:cBhvr>
                                        <p:cTn id="34" dur="1" fill="hold">
                                          <p:stCondLst>
                                            <p:cond delay="499"/>
                                          </p:stCondLst>
                                        </p:cTn>
                                        <p:tgtEl>
                                          <p:spTgt spid="194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cstate="print"/>
          <a:srcRect/>
          <a:stretch>
            <a:fillRect/>
          </a:stretch>
        </p:blipFill>
        <p:spPr bwMode="auto">
          <a:xfrm>
            <a:off x="3200400" y="1524000"/>
            <a:ext cx="5553075" cy="4038600"/>
          </a:xfrm>
          <a:prstGeom prst="rect">
            <a:avLst/>
          </a:prstGeom>
          <a:noFill/>
          <a:ln w="9525">
            <a:noFill/>
            <a:miter lim="800000"/>
            <a:headEnd/>
            <a:tailEnd/>
          </a:ln>
        </p:spPr>
      </p:pic>
      <p:sp>
        <p:nvSpPr>
          <p:cNvPr id="38914" name="Rectangle 2"/>
          <p:cNvSpPr>
            <a:spLocks noGrp="1" noChangeArrowheads="1"/>
          </p:cNvSpPr>
          <p:nvPr>
            <p:ph type="title" idx="4294967295"/>
          </p:nvPr>
        </p:nvSpPr>
        <p:spPr>
          <a:xfrm>
            <a:off x="685800" y="228600"/>
            <a:ext cx="77724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Establishing New Service</a:t>
            </a:r>
          </a:p>
        </p:txBody>
      </p:sp>
      <p:sp>
        <p:nvSpPr>
          <p:cNvPr id="38915" name="Text Box 5"/>
          <p:cNvSpPr txBox="1">
            <a:spLocks noChangeArrowheads="1"/>
          </p:cNvSpPr>
          <p:nvPr/>
        </p:nvSpPr>
        <p:spPr bwMode="auto">
          <a:xfrm>
            <a:off x="152400" y="1219200"/>
            <a:ext cx="3048000" cy="4524315"/>
          </a:xfrm>
          <a:prstGeom prst="rect">
            <a:avLst/>
          </a:prstGeom>
          <a:noFill/>
          <a:ln w="9525">
            <a:noFill/>
            <a:miter lim="800000"/>
            <a:headEnd/>
            <a:tailEnd/>
          </a:ln>
        </p:spPr>
        <p:txBody>
          <a:bodyPr>
            <a:spAutoFit/>
          </a:bodyPr>
          <a:lstStyle/>
          <a:p>
            <a:pPr marL="457200" indent="-457200"/>
            <a:r>
              <a:rPr lang="en-US" sz="1800" b="1" dirty="0">
                <a:latin typeface="Arial" pitchFamily="34" charset="0"/>
                <a:cs typeface="Arial" pitchFamily="34" charset="0"/>
              </a:rPr>
              <a:t>1. Access the </a:t>
            </a:r>
            <a:r>
              <a:rPr lang="en-US" sz="1800" b="1" dirty="0" smtClean="0">
                <a:latin typeface="Arial" pitchFamily="34" charset="0"/>
                <a:cs typeface="Arial" pitchFamily="34" charset="0"/>
              </a:rPr>
              <a:t>Blank CAD </a:t>
            </a:r>
            <a:r>
              <a:rPr lang="en-US" sz="1800" b="1" dirty="0">
                <a:latin typeface="Arial" pitchFamily="34" charset="0"/>
                <a:cs typeface="Arial" pitchFamily="34" charset="0"/>
              </a:rPr>
              <a:t>Window.</a:t>
            </a:r>
          </a:p>
          <a:p>
            <a:pPr marL="457200" indent="-457200"/>
            <a:r>
              <a:rPr lang="en-US" sz="1800" b="1" dirty="0">
                <a:latin typeface="Arial" pitchFamily="34" charset="0"/>
                <a:cs typeface="Arial" pitchFamily="34" charset="0"/>
              </a:rPr>
              <a:t>2. Type the Dial Number </a:t>
            </a:r>
            <a:r>
              <a:rPr lang="en-US" sz="1800" b="1" dirty="0">
                <a:solidFill>
                  <a:schemeClr val="accent2"/>
                </a:solidFill>
                <a:latin typeface="Arial" pitchFamily="34" charset="0"/>
                <a:cs typeface="Arial" pitchFamily="34" charset="0"/>
              </a:rPr>
              <a:t>and</a:t>
            </a:r>
            <a:r>
              <a:rPr lang="en-US" sz="1800" b="1" dirty="0">
                <a:latin typeface="Arial" pitchFamily="34" charset="0"/>
                <a:cs typeface="Arial" pitchFamily="34" charset="0"/>
              </a:rPr>
              <a:t> Effective Date/Time of the new record. </a:t>
            </a:r>
            <a:r>
              <a:rPr lang="en-US" sz="1800" b="1" dirty="0">
                <a:solidFill>
                  <a:schemeClr val="accent2"/>
                </a:solidFill>
                <a:latin typeface="Arial" pitchFamily="34" charset="0"/>
                <a:cs typeface="Arial" pitchFamily="34" charset="0"/>
              </a:rPr>
              <a:t>(If Time not entered, SMS will select a time)</a:t>
            </a:r>
          </a:p>
          <a:p>
            <a:pPr marL="457200" indent="-457200"/>
            <a:r>
              <a:rPr lang="en-US" sz="1800" b="1" dirty="0">
                <a:latin typeface="Arial" pitchFamily="34" charset="0"/>
                <a:cs typeface="Arial" pitchFamily="34" charset="0"/>
              </a:rPr>
              <a:t>3. Press the Retrieve button.</a:t>
            </a:r>
          </a:p>
          <a:p>
            <a:pPr marL="457200" indent="-457200"/>
            <a:r>
              <a:rPr lang="en-US" sz="1800" b="1" dirty="0">
                <a:latin typeface="Arial" pitchFamily="34" charset="0"/>
                <a:cs typeface="Arial" pitchFamily="34" charset="0"/>
              </a:rPr>
              <a:t>4. Enter the required information.</a:t>
            </a:r>
          </a:p>
          <a:p>
            <a:pPr marL="457200" indent="-457200"/>
            <a:r>
              <a:rPr lang="en-US" sz="1800" b="1" dirty="0">
                <a:latin typeface="Arial" pitchFamily="34" charset="0"/>
                <a:cs typeface="Arial" pitchFamily="34" charset="0"/>
              </a:rPr>
              <a:t>5. Press the Save or Update button.</a:t>
            </a:r>
          </a:p>
          <a:p>
            <a:pPr marL="457200" indent="-457200"/>
            <a:r>
              <a:rPr lang="en-US" sz="1800" b="1" dirty="0">
                <a:latin typeface="Arial" pitchFamily="34" charset="0"/>
                <a:cs typeface="Arial" pitchFamily="34" charset="0"/>
              </a:rPr>
              <a:t>6. Observe Messages and </a:t>
            </a:r>
            <a:r>
              <a:rPr lang="en-US" sz="1800" b="1" dirty="0" err="1">
                <a:latin typeface="Arial" pitchFamily="34" charset="0"/>
                <a:cs typeface="Arial" pitchFamily="34" charset="0"/>
              </a:rPr>
              <a:t>Eff</a:t>
            </a:r>
            <a:r>
              <a:rPr lang="en-US" sz="1800" b="1" dirty="0">
                <a:latin typeface="Arial" pitchFamily="34" charset="0"/>
                <a:cs typeface="Arial" pitchFamily="34" charset="0"/>
              </a:rPr>
              <a:t> Date/Time/Status</a:t>
            </a:r>
          </a:p>
        </p:txBody>
      </p:sp>
      <p:sp>
        <p:nvSpPr>
          <p:cNvPr id="38917" name="Text Box 10"/>
          <p:cNvSpPr txBox="1">
            <a:spLocks noChangeArrowheads="1"/>
          </p:cNvSpPr>
          <p:nvPr/>
        </p:nvSpPr>
        <p:spPr bwMode="auto">
          <a:xfrm>
            <a:off x="2667000" y="5867400"/>
            <a:ext cx="5562600" cy="369332"/>
          </a:xfrm>
          <a:prstGeom prst="rect">
            <a:avLst/>
          </a:prstGeom>
          <a:solidFill>
            <a:srgbClr val="FFFF99"/>
          </a:solidFill>
          <a:ln w="9525">
            <a:solidFill>
              <a:srgbClr val="FF0066"/>
            </a:solidFill>
            <a:miter lim="800000"/>
            <a:headEnd/>
            <a:tailEnd/>
          </a:ln>
        </p:spPr>
        <p:txBody>
          <a:bodyPr wrap="square">
            <a:spAutoFit/>
          </a:bodyPr>
          <a:lstStyle/>
          <a:p>
            <a:r>
              <a:rPr lang="en-US" b="1">
                <a:solidFill>
                  <a:srgbClr val="FF0066"/>
                </a:solidFill>
              </a:rPr>
              <a:t>1. Type Dial#    2. Eff Date/time    3. Enter/Retrieve</a:t>
            </a:r>
          </a:p>
        </p:txBody>
      </p:sp>
      <p:sp>
        <p:nvSpPr>
          <p:cNvPr id="6" name="TextBox 5"/>
          <p:cNvSpPr txBox="1"/>
          <p:nvPr/>
        </p:nvSpPr>
        <p:spPr>
          <a:xfrm>
            <a:off x="3581399" y="1780401"/>
            <a:ext cx="1183105" cy="276999"/>
          </a:xfrm>
          <a:prstGeom prst="rect">
            <a:avLst/>
          </a:prstGeom>
          <a:solidFill>
            <a:schemeClr val="bg1"/>
          </a:solidFill>
          <a:ln w="25400">
            <a:solidFill>
              <a:srgbClr val="FF0000"/>
            </a:solidFill>
          </a:ln>
        </p:spPr>
        <p:txBody>
          <a:bodyPr wrap="square" rtlCol="0">
            <a:spAutoFit/>
          </a:bodyPr>
          <a:lstStyle/>
          <a:p>
            <a:r>
              <a:rPr lang="en-US" sz="1200" dirty="0" smtClean="0"/>
              <a:t>8887776666</a:t>
            </a:r>
            <a:endParaRPr lang="en-US" sz="1200" dirty="0"/>
          </a:p>
        </p:txBody>
      </p:sp>
      <p:sp>
        <p:nvSpPr>
          <p:cNvPr id="7" name="TextBox 6"/>
          <p:cNvSpPr txBox="1"/>
          <p:nvPr/>
        </p:nvSpPr>
        <p:spPr>
          <a:xfrm>
            <a:off x="5715000" y="1780401"/>
            <a:ext cx="1447800" cy="276999"/>
          </a:xfrm>
          <a:prstGeom prst="rect">
            <a:avLst/>
          </a:prstGeom>
          <a:solidFill>
            <a:schemeClr val="bg1"/>
          </a:solidFill>
          <a:ln w="25400">
            <a:solidFill>
              <a:srgbClr val="FF0000"/>
            </a:solidFill>
          </a:ln>
        </p:spPr>
        <p:txBody>
          <a:bodyPr wrap="square" rtlCol="0">
            <a:spAutoFit/>
          </a:bodyPr>
          <a:lstStyle/>
          <a:p>
            <a:r>
              <a:rPr lang="en-US" sz="1200" dirty="0" smtClean="0"/>
              <a:t>3/7/10 11:00 a/c</a:t>
            </a:r>
          </a:p>
        </p:txBody>
      </p:sp>
      <p:sp>
        <p:nvSpPr>
          <p:cNvPr id="9" name="Down Arrow 8"/>
          <p:cNvSpPr/>
          <p:nvPr/>
        </p:nvSpPr>
        <p:spPr>
          <a:xfrm>
            <a:off x="3352800" y="4495800"/>
            <a:ext cx="381000" cy="914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TextBox 9"/>
          <p:cNvSpPr txBox="1"/>
          <p:nvPr/>
        </p:nvSpPr>
        <p:spPr>
          <a:xfrm>
            <a:off x="3810000" y="4980801"/>
            <a:ext cx="4724400" cy="276999"/>
          </a:xfrm>
          <a:prstGeom prst="rect">
            <a:avLst/>
          </a:prstGeom>
          <a:solidFill>
            <a:schemeClr val="bg1"/>
          </a:solidFill>
          <a:ln w="25400">
            <a:solidFill>
              <a:srgbClr val="FF0000"/>
            </a:solidFill>
          </a:ln>
        </p:spPr>
        <p:txBody>
          <a:bodyPr wrap="square" rtlCol="0">
            <a:spAutoFit/>
          </a:bodyPr>
          <a:lstStyle/>
          <a:p>
            <a:r>
              <a:rPr lang="en-US" sz="1200" dirty="0" smtClean="0"/>
              <a:t>Messages….Warnings….Errors</a:t>
            </a:r>
          </a:p>
        </p:txBody>
      </p:sp>
      <p:sp>
        <p:nvSpPr>
          <p:cNvPr id="11" name="TextBox 10"/>
          <p:cNvSpPr txBox="1"/>
          <p:nvPr/>
        </p:nvSpPr>
        <p:spPr>
          <a:xfrm>
            <a:off x="3200400" y="2817674"/>
            <a:ext cx="5486400" cy="1754326"/>
          </a:xfrm>
          <a:prstGeom prst="rect">
            <a:avLst/>
          </a:prstGeom>
          <a:noFill/>
          <a:ln w="25400">
            <a:noFill/>
          </a:ln>
        </p:spPr>
        <p:txBody>
          <a:bodyPr wrap="square" rtlCol="0">
            <a:spAutoFit/>
          </a:bodyPr>
          <a:lstStyle/>
          <a:p>
            <a:r>
              <a:rPr lang="en-US" sz="1200" dirty="0" smtClean="0"/>
              <a:t>             Name</a:t>
            </a:r>
          </a:p>
          <a:p>
            <a:endParaRPr lang="en-US" sz="1200" dirty="0" smtClean="0"/>
          </a:p>
          <a:p>
            <a:endParaRPr lang="en-US" sz="1200" dirty="0" smtClean="0"/>
          </a:p>
          <a:p>
            <a:endParaRPr lang="en-US" sz="1200" dirty="0" smtClean="0"/>
          </a:p>
          <a:p>
            <a:r>
              <a:rPr lang="en-US" sz="1200" dirty="0" smtClean="0"/>
              <a:t>                                                                                 9901                       9902</a:t>
            </a:r>
          </a:p>
          <a:p>
            <a:r>
              <a:rPr lang="en-US" sz="1200" dirty="0" smtClean="0"/>
              <a:t>                US                                                                       </a:t>
            </a:r>
          </a:p>
          <a:p>
            <a:endParaRPr lang="en-US" sz="1200" dirty="0" smtClean="0"/>
          </a:p>
          <a:p>
            <a:endParaRPr lang="en-US" sz="1200" dirty="0" smtClean="0"/>
          </a:p>
          <a:p>
            <a:r>
              <a:rPr lang="en-US" sz="1200" dirty="0" smtClean="0"/>
              <a:t>8887776666                   99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dissolve">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38915">
                                            <p:txEl>
                                              <p:pRg st="1" end="1"/>
                                            </p:txEl>
                                          </p:spTgt>
                                        </p:tgtEl>
                                        <p:attrNameLst>
                                          <p:attrName>style.visibility</p:attrName>
                                        </p:attrNameLst>
                                      </p:cBhvr>
                                      <p:to>
                                        <p:strVal val="visible"/>
                                      </p:to>
                                    </p:set>
                                    <p:anim calcmode="lin" valueType="num">
                                      <p:cBhvr>
                                        <p:cTn id="20" dur="1000" fill="hold"/>
                                        <p:tgtEl>
                                          <p:spTgt spid="38915">
                                            <p:txEl>
                                              <p:pRg st="1" end="1"/>
                                            </p:txEl>
                                          </p:spTgt>
                                        </p:tgtEl>
                                        <p:attrNameLst>
                                          <p:attrName>ppt_w</p:attrName>
                                        </p:attrNameLst>
                                      </p:cBhvr>
                                      <p:tavLst>
                                        <p:tav tm="0">
                                          <p:val>
                                            <p:strVal val="#ppt_w*0.70"/>
                                          </p:val>
                                        </p:tav>
                                        <p:tav tm="100000">
                                          <p:val>
                                            <p:strVal val="#ppt_w"/>
                                          </p:val>
                                        </p:tav>
                                      </p:tavLst>
                                    </p:anim>
                                    <p:anim calcmode="lin" valueType="num">
                                      <p:cBhvr>
                                        <p:cTn id="21" dur="1000" fill="hold"/>
                                        <p:tgtEl>
                                          <p:spTgt spid="38915">
                                            <p:txEl>
                                              <p:pRg st="1" end="1"/>
                                            </p:txEl>
                                          </p:spTgt>
                                        </p:tgtEl>
                                        <p:attrNameLst>
                                          <p:attrName>ppt_h</p:attrName>
                                        </p:attrNameLst>
                                      </p:cBhvr>
                                      <p:tavLst>
                                        <p:tav tm="0">
                                          <p:val>
                                            <p:strVal val="#ppt_h"/>
                                          </p:val>
                                        </p:tav>
                                        <p:tav tm="100000">
                                          <p:val>
                                            <p:strVal val="#ppt_h"/>
                                          </p:val>
                                        </p:tav>
                                      </p:tavLst>
                                    </p:anim>
                                    <p:animEffect transition="in" filter="fade">
                                      <p:cBhvr>
                                        <p:cTn id="22" dur="1000"/>
                                        <p:tgtEl>
                                          <p:spTgt spid="389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8915">
                                            <p:txEl>
                                              <p:pRg st="2" end="2"/>
                                            </p:txEl>
                                          </p:spTgt>
                                        </p:tgtEl>
                                        <p:attrNameLst>
                                          <p:attrName>style.visibility</p:attrName>
                                        </p:attrNameLst>
                                      </p:cBhvr>
                                      <p:to>
                                        <p:strVal val="visible"/>
                                      </p:to>
                                    </p:set>
                                    <p:animEffect transition="in" filter="dissolve">
                                      <p:cBhvr>
                                        <p:cTn id="43" dur="500"/>
                                        <p:tgtEl>
                                          <p:spTgt spid="38915">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3"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1+#ppt_w/2"/>
                                          </p:val>
                                        </p:tav>
                                        <p:tav tm="100000">
                                          <p:val>
                                            <p:strVal val="#ppt_x"/>
                                          </p:val>
                                        </p:tav>
                                      </p:tavLst>
                                    </p:anim>
                                    <p:anim calcmode="lin" valueType="num">
                                      <p:cBhvr additive="base">
                                        <p:cTn id="4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38915">
                                            <p:txEl>
                                              <p:pRg st="3" end="3"/>
                                            </p:txEl>
                                          </p:spTgt>
                                        </p:tgtEl>
                                        <p:attrNameLst>
                                          <p:attrName>style.visibility</p:attrName>
                                        </p:attrNameLst>
                                      </p:cBhvr>
                                      <p:to>
                                        <p:strVal val="visible"/>
                                      </p:to>
                                    </p:set>
                                    <p:animEffect transition="in" filter="box(in)">
                                      <p:cBhvr>
                                        <p:cTn id="54" dur="500"/>
                                        <p:tgtEl>
                                          <p:spTgt spid="38915">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animEffect transition="in" filter="wipe(down)">
                                      <p:cBhvr>
                                        <p:cTn id="59" dur="500"/>
                                        <p:tgtEl>
                                          <p:spTgt spid="11">
                                            <p:txEl>
                                              <p:pRg st="0" end="0"/>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1">
                                            <p:txEl>
                                              <p:pRg st="4" end="4"/>
                                            </p:txEl>
                                          </p:spTgt>
                                        </p:tgtEl>
                                        <p:attrNameLst>
                                          <p:attrName>style.visibility</p:attrName>
                                        </p:attrNameLst>
                                      </p:cBhvr>
                                      <p:to>
                                        <p:strVal val="visible"/>
                                      </p:to>
                                    </p:set>
                                    <p:animEffect transition="in" filter="wipe(down)">
                                      <p:cBhvr>
                                        <p:cTn id="62" dur="500"/>
                                        <p:tgtEl>
                                          <p:spTgt spid="11">
                                            <p:txEl>
                                              <p:pRg st="4" end="4"/>
                                            </p:tx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1">
                                            <p:txEl>
                                              <p:pRg st="5" end="5"/>
                                            </p:txEl>
                                          </p:spTgt>
                                        </p:tgtEl>
                                        <p:attrNameLst>
                                          <p:attrName>style.visibility</p:attrName>
                                        </p:attrNameLst>
                                      </p:cBhvr>
                                      <p:to>
                                        <p:strVal val="visible"/>
                                      </p:to>
                                    </p:set>
                                    <p:animEffect transition="in" filter="wipe(down)">
                                      <p:cBhvr>
                                        <p:cTn id="65" dur="500"/>
                                        <p:tgtEl>
                                          <p:spTgt spid="11">
                                            <p:txEl>
                                              <p:pRg st="5" end="5"/>
                                            </p:txEl>
                                          </p:spTgt>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1">
                                            <p:txEl>
                                              <p:pRg st="8" end="8"/>
                                            </p:txEl>
                                          </p:spTgt>
                                        </p:tgtEl>
                                        <p:attrNameLst>
                                          <p:attrName>style.visibility</p:attrName>
                                        </p:attrNameLst>
                                      </p:cBhvr>
                                      <p:to>
                                        <p:strVal val="visible"/>
                                      </p:to>
                                    </p:set>
                                    <p:animEffect transition="in" filter="wipe(down)">
                                      <p:cBhvr>
                                        <p:cTn id="68" dur="500"/>
                                        <p:tgtEl>
                                          <p:spTgt spid="11">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nodeType="clickEffect">
                                  <p:stCondLst>
                                    <p:cond delay="0"/>
                                  </p:stCondLst>
                                  <p:childTnLst>
                                    <p:set>
                                      <p:cBhvr>
                                        <p:cTn id="72" dur="1" fill="hold">
                                          <p:stCondLst>
                                            <p:cond delay="0"/>
                                          </p:stCondLst>
                                        </p:cTn>
                                        <p:tgtEl>
                                          <p:spTgt spid="38915">
                                            <p:txEl>
                                              <p:pRg st="4" end="4"/>
                                            </p:txEl>
                                          </p:spTgt>
                                        </p:tgtEl>
                                        <p:attrNameLst>
                                          <p:attrName>style.visibility</p:attrName>
                                        </p:attrNameLst>
                                      </p:cBhvr>
                                      <p:to>
                                        <p:strVal val="visible"/>
                                      </p:to>
                                    </p:set>
                                    <p:anim calcmode="lin" valueType="num">
                                      <p:cBhvr>
                                        <p:cTn id="73" dur="1000" fill="hold"/>
                                        <p:tgtEl>
                                          <p:spTgt spid="38915">
                                            <p:txEl>
                                              <p:pRg st="4" end="4"/>
                                            </p:txEl>
                                          </p:spTgt>
                                        </p:tgtEl>
                                        <p:attrNameLst>
                                          <p:attrName>ppt_w</p:attrName>
                                        </p:attrNameLst>
                                      </p:cBhvr>
                                      <p:tavLst>
                                        <p:tav tm="0">
                                          <p:val>
                                            <p:strVal val="#ppt_w*0.70"/>
                                          </p:val>
                                        </p:tav>
                                        <p:tav tm="100000">
                                          <p:val>
                                            <p:strVal val="#ppt_w"/>
                                          </p:val>
                                        </p:tav>
                                      </p:tavLst>
                                    </p:anim>
                                    <p:anim calcmode="lin" valueType="num">
                                      <p:cBhvr>
                                        <p:cTn id="74" dur="1000" fill="hold"/>
                                        <p:tgtEl>
                                          <p:spTgt spid="38915">
                                            <p:txEl>
                                              <p:pRg st="4" end="4"/>
                                            </p:txEl>
                                          </p:spTgt>
                                        </p:tgtEl>
                                        <p:attrNameLst>
                                          <p:attrName>ppt_h</p:attrName>
                                        </p:attrNameLst>
                                      </p:cBhvr>
                                      <p:tavLst>
                                        <p:tav tm="0">
                                          <p:val>
                                            <p:strVal val="#ppt_h"/>
                                          </p:val>
                                        </p:tav>
                                        <p:tav tm="100000">
                                          <p:val>
                                            <p:strVal val="#ppt_h"/>
                                          </p:val>
                                        </p:tav>
                                      </p:tavLst>
                                    </p:anim>
                                    <p:animEffect transition="in" filter="fade">
                                      <p:cBhvr>
                                        <p:cTn id="75" dur="1000"/>
                                        <p:tgtEl>
                                          <p:spTgt spid="38915">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80" dur="500"/>
                                        <p:tgtEl>
                                          <p:spTgt spid="38915">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15" presetClass="entr" presetSubtype="0" fill="hold" grpId="0" nodeType="clickEffect">
                                  <p:stCondLst>
                                    <p:cond delay="0"/>
                                  </p:stCondLst>
                                  <p:childTnLst>
                                    <p:set>
                                      <p:cBhvr>
                                        <p:cTn id="89" dur="1" fill="hold">
                                          <p:stCondLst>
                                            <p:cond delay="0"/>
                                          </p:stCondLst>
                                        </p:cTn>
                                        <p:tgtEl>
                                          <p:spTgt spid="38917"/>
                                        </p:tgtEl>
                                        <p:attrNameLst>
                                          <p:attrName>style.visibility</p:attrName>
                                        </p:attrNameLst>
                                      </p:cBhvr>
                                      <p:to>
                                        <p:strVal val="visible"/>
                                      </p:to>
                                    </p:set>
                                    <p:anim calcmode="lin" valueType="num">
                                      <p:cBhvr>
                                        <p:cTn id="90" dur="1000" fill="hold"/>
                                        <p:tgtEl>
                                          <p:spTgt spid="38917"/>
                                        </p:tgtEl>
                                        <p:attrNameLst>
                                          <p:attrName>ppt_w</p:attrName>
                                        </p:attrNameLst>
                                      </p:cBhvr>
                                      <p:tavLst>
                                        <p:tav tm="0">
                                          <p:val>
                                            <p:fltVal val="0"/>
                                          </p:val>
                                        </p:tav>
                                        <p:tav tm="100000">
                                          <p:val>
                                            <p:strVal val="#ppt_w"/>
                                          </p:val>
                                        </p:tav>
                                      </p:tavLst>
                                    </p:anim>
                                    <p:anim calcmode="lin" valueType="num">
                                      <p:cBhvr>
                                        <p:cTn id="91" dur="1000" fill="hold"/>
                                        <p:tgtEl>
                                          <p:spTgt spid="38917"/>
                                        </p:tgtEl>
                                        <p:attrNameLst>
                                          <p:attrName>ppt_h</p:attrName>
                                        </p:attrNameLst>
                                      </p:cBhvr>
                                      <p:tavLst>
                                        <p:tav tm="0">
                                          <p:val>
                                            <p:fltVal val="0"/>
                                          </p:val>
                                        </p:tav>
                                        <p:tav tm="100000">
                                          <p:val>
                                            <p:strVal val="#ppt_h"/>
                                          </p:val>
                                        </p:tav>
                                      </p:tavLst>
                                    </p:anim>
                                    <p:anim calcmode="lin" valueType="num">
                                      <p:cBhvr>
                                        <p:cTn id="92" dur="1000" fill="hold"/>
                                        <p:tgtEl>
                                          <p:spTgt spid="38917"/>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3891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6" grpId="0" animBg="1"/>
      <p:bldP spid="7" grpId="0" animBg="1"/>
      <p:bldP spid="9" grpId="0" animBg="1"/>
      <p:bldP spid="10" grpId="0" animBg="1"/>
      <p:bldP spid="11"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457200" y="457200"/>
            <a:ext cx="77724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Changing Existing Service</a:t>
            </a:r>
          </a:p>
        </p:txBody>
      </p:sp>
      <p:sp>
        <p:nvSpPr>
          <p:cNvPr id="13316" name="Text Box 4"/>
          <p:cNvSpPr txBox="1">
            <a:spLocks noChangeArrowheads="1"/>
          </p:cNvSpPr>
          <p:nvPr/>
        </p:nvSpPr>
        <p:spPr bwMode="auto">
          <a:xfrm>
            <a:off x="1143000" y="1280279"/>
            <a:ext cx="5486400" cy="2862322"/>
          </a:xfrm>
          <a:prstGeom prst="rect">
            <a:avLst/>
          </a:prstGeom>
          <a:noFill/>
          <a:ln w="9525">
            <a:noFill/>
            <a:miter lim="800000"/>
            <a:headEnd/>
            <a:tailEnd/>
          </a:ln>
        </p:spPr>
        <p:txBody>
          <a:bodyPr>
            <a:spAutoFit/>
          </a:bodyPr>
          <a:lstStyle/>
          <a:p>
            <a:r>
              <a:rPr lang="en-US" sz="1800" b="1" dirty="0">
                <a:latin typeface="Arial" pitchFamily="34" charset="0"/>
                <a:cs typeface="Arial" pitchFamily="34" charset="0"/>
              </a:rPr>
              <a:t>1. Access </a:t>
            </a:r>
            <a:r>
              <a:rPr lang="en-US" sz="1800" b="1" dirty="0" smtClean="0">
                <a:latin typeface="Arial" pitchFamily="34" charset="0"/>
                <a:cs typeface="Arial" pitchFamily="34" charset="0"/>
              </a:rPr>
              <a:t>a blank </a:t>
            </a:r>
            <a:r>
              <a:rPr lang="en-US" sz="1800" b="1" dirty="0">
                <a:latin typeface="Arial" pitchFamily="34" charset="0"/>
                <a:cs typeface="Arial" pitchFamily="34" charset="0"/>
              </a:rPr>
              <a:t>CAD Window.</a:t>
            </a:r>
          </a:p>
          <a:p>
            <a:r>
              <a:rPr lang="en-US" sz="1800" b="1" dirty="0">
                <a:latin typeface="Arial" pitchFamily="34" charset="0"/>
                <a:cs typeface="Arial" pitchFamily="34" charset="0"/>
              </a:rPr>
              <a:t>2. Type the Dial Number</a:t>
            </a:r>
          </a:p>
          <a:p>
            <a:r>
              <a:rPr lang="en-US" sz="1800" b="1" dirty="0">
                <a:latin typeface="Arial" pitchFamily="34" charset="0"/>
                <a:cs typeface="Arial" pitchFamily="34" charset="0"/>
              </a:rPr>
              <a:t>3. Press the Retrieve button.</a:t>
            </a:r>
          </a:p>
          <a:p>
            <a:r>
              <a:rPr lang="en-US" sz="1800" b="1" dirty="0">
                <a:latin typeface="Arial" pitchFamily="34" charset="0"/>
                <a:cs typeface="Arial" pitchFamily="34" charset="0"/>
              </a:rPr>
              <a:t>4. Select the Effective Date/Time/Status for a Future  record. </a:t>
            </a:r>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a:t>
            </a:r>
            <a:r>
              <a:rPr lang="en-US" sz="1800" b="1" dirty="0">
                <a:latin typeface="Arial" pitchFamily="34" charset="0"/>
                <a:cs typeface="Arial" pitchFamily="34" charset="0"/>
              </a:rPr>
              <a:t>If no future record, then copy forward</a:t>
            </a: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a:p>
            <a:r>
              <a:rPr lang="en-US" sz="1800" b="1" dirty="0" smtClean="0">
                <a:latin typeface="Arial" pitchFamily="34" charset="0"/>
                <a:cs typeface="Arial" pitchFamily="34" charset="0"/>
              </a:rPr>
              <a:t>5. </a:t>
            </a:r>
            <a:r>
              <a:rPr lang="en-US" sz="1800" b="1" dirty="0">
                <a:latin typeface="Arial" pitchFamily="34" charset="0"/>
                <a:cs typeface="Arial" pitchFamily="34" charset="0"/>
              </a:rPr>
              <a:t>Enter the data </a:t>
            </a:r>
            <a:r>
              <a:rPr lang="en-US" sz="1800" b="1" u="sng" dirty="0">
                <a:solidFill>
                  <a:srgbClr val="FF0000"/>
                </a:solidFill>
                <a:latin typeface="Arial" pitchFamily="34" charset="0"/>
                <a:cs typeface="Arial" pitchFamily="34" charset="0"/>
              </a:rPr>
              <a:t>changes </a:t>
            </a:r>
            <a:r>
              <a:rPr lang="en-US" sz="1800" b="1" dirty="0">
                <a:latin typeface="Arial" pitchFamily="34" charset="0"/>
                <a:cs typeface="Arial" pitchFamily="34" charset="0"/>
              </a:rPr>
              <a:t>on the CAD window.</a:t>
            </a:r>
          </a:p>
          <a:p>
            <a:r>
              <a:rPr lang="en-US" sz="1800" b="1" dirty="0" smtClean="0">
                <a:latin typeface="Arial" pitchFamily="34" charset="0"/>
                <a:cs typeface="Arial" pitchFamily="34" charset="0"/>
              </a:rPr>
              <a:t>6. </a:t>
            </a:r>
            <a:r>
              <a:rPr lang="en-US" sz="1800" b="1" dirty="0">
                <a:latin typeface="Arial" pitchFamily="34" charset="0"/>
                <a:cs typeface="Arial" pitchFamily="34" charset="0"/>
              </a:rPr>
              <a:t>Press the </a:t>
            </a:r>
            <a:r>
              <a:rPr lang="en-US" sz="1800" b="1" u="sng" dirty="0">
                <a:solidFill>
                  <a:srgbClr val="FF0000"/>
                </a:solidFill>
                <a:latin typeface="Arial" pitchFamily="34" charset="0"/>
                <a:cs typeface="Arial" pitchFamily="34" charset="0"/>
              </a:rPr>
              <a:t>Update</a:t>
            </a:r>
            <a:r>
              <a:rPr lang="en-US" sz="1800" b="1" dirty="0">
                <a:latin typeface="Arial" pitchFamily="34" charset="0"/>
                <a:cs typeface="Arial" pitchFamily="34" charset="0"/>
              </a:rPr>
              <a:t> button.</a:t>
            </a:r>
          </a:p>
          <a:p>
            <a:r>
              <a:rPr lang="en-US" sz="1800" b="1" dirty="0" smtClean="0">
                <a:latin typeface="Arial" pitchFamily="34" charset="0"/>
                <a:cs typeface="Arial" pitchFamily="34" charset="0"/>
              </a:rPr>
              <a:t>7. </a:t>
            </a:r>
            <a:r>
              <a:rPr lang="en-US" sz="1800" b="1" dirty="0">
                <a:latin typeface="Arial" pitchFamily="34" charset="0"/>
                <a:cs typeface="Arial" pitchFamily="34" charset="0"/>
              </a:rPr>
              <a:t>Observe Messages and </a:t>
            </a:r>
            <a:r>
              <a:rPr lang="en-US" sz="1800" b="1" dirty="0" err="1">
                <a:latin typeface="Arial" pitchFamily="34" charset="0"/>
                <a:cs typeface="Arial" pitchFamily="34" charset="0"/>
              </a:rPr>
              <a:t>Eff</a:t>
            </a:r>
            <a:r>
              <a:rPr lang="en-US" sz="1800" b="1" dirty="0">
                <a:latin typeface="Arial" pitchFamily="34" charset="0"/>
                <a:cs typeface="Arial" pitchFamily="34" charset="0"/>
              </a:rPr>
              <a:t> Date/Time/Status</a:t>
            </a:r>
          </a:p>
          <a:p>
            <a:endParaRPr lang="en-US" sz="1800" b="1" dirty="0"/>
          </a:p>
        </p:txBody>
      </p:sp>
      <p:graphicFrame>
        <p:nvGraphicFramePr>
          <p:cNvPr id="13314" name="Object 3072"/>
          <p:cNvGraphicFramePr>
            <a:graphicFrameLocks noChangeAspect="1"/>
          </p:cNvGraphicFramePr>
          <p:nvPr/>
        </p:nvGraphicFramePr>
        <p:xfrm>
          <a:off x="457200" y="4142601"/>
          <a:ext cx="8205788" cy="1828800"/>
        </p:xfrm>
        <a:graphic>
          <a:graphicData uri="http://schemas.openxmlformats.org/presentationml/2006/ole">
            <p:oleObj spid="_x0000_s11266" name="Bitmap Image" r:id="rId4" imgW="8942857" imgH="1666667" progId="PBrush">
              <p:embed/>
            </p:oleObj>
          </a:graphicData>
        </a:graphic>
      </p:graphicFrame>
      <p:sp>
        <p:nvSpPr>
          <p:cNvPr id="5" name="Rounded Rectangle 4"/>
          <p:cNvSpPr/>
          <p:nvPr/>
        </p:nvSpPr>
        <p:spPr>
          <a:xfrm>
            <a:off x="4114800" y="5133201"/>
            <a:ext cx="2514600" cy="228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blinds(horizontal)">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box(out)">
                                      <p:cBhvr>
                                        <p:cTn id="12" dur="500"/>
                                        <p:tgtEl>
                                          <p:spTgt spid="13316">
                                            <p:txEl>
                                              <p:pRg st="1" end="1"/>
                                            </p:txEl>
                                          </p:spTgt>
                                        </p:tgtEl>
                                      </p:cBhvr>
                                    </p:animEffect>
                                  </p:childTnLst>
                                </p:cTn>
                              </p:par>
                              <p:par>
                                <p:cTn id="13" presetID="4" presetClass="entr" presetSubtype="32" fill="hold" nodeType="with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animEffect transition="in" filter="box(out)">
                                      <p:cBhvr>
                                        <p:cTn id="15" dur="500"/>
                                        <p:tgtEl>
                                          <p:spTgt spid="1331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3316">
                                            <p:txEl>
                                              <p:pRg st="3" end="3"/>
                                            </p:txEl>
                                          </p:spTgt>
                                        </p:tgtEl>
                                        <p:attrNameLst>
                                          <p:attrName>style.visibility</p:attrName>
                                        </p:attrNameLst>
                                      </p:cBhvr>
                                      <p:to>
                                        <p:strVal val="visible"/>
                                      </p:to>
                                    </p:set>
                                    <p:animEffect transition="in" filter="dissolve">
                                      <p:cBhvr>
                                        <p:cTn id="20" dur="500"/>
                                        <p:tgtEl>
                                          <p:spTgt spid="1331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13316">
                                            <p:txEl>
                                              <p:pRg st="4" end="4"/>
                                            </p:txEl>
                                          </p:spTgt>
                                        </p:tgtEl>
                                        <p:attrNameLst>
                                          <p:attrName>style.visibility</p:attrName>
                                        </p:attrNameLst>
                                      </p:cBhvr>
                                      <p:to>
                                        <p:strVal val="visible"/>
                                      </p:to>
                                    </p:set>
                                    <p:anim calcmode="lin" valueType="num">
                                      <p:cBhvr>
                                        <p:cTn id="30" dur="1000" fill="hold"/>
                                        <p:tgtEl>
                                          <p:spTgt spid="13316">
                                            <p:txEl>
                                              <p:pRg st="4" end="4"/>
                                            </p:txEl>
                                          </p:spTgt>
                                        </p:tgtEl>
                                        <p:attrNameLst>
                                          <p:attrName>ppt_w</p:attrName>
                                        </p:attrNameLst>
                                      </p:cBhvr>
                                      <p:tavLst>
                                        <p:tav tm="0">
                                          <p:val>
                                            <p:fltVal val="0"/>
                                          </p:val>
                                        </p:tav>
                                        <p:tav tm="100000">
                                          <p:val>
                                            <p:strVal val="#ppt_w"/>
                                          </p:val>
                                        </p:tav>
                                      </p:tavLst>
                                    </p:anim>
                                    <p:anim calcmode="lin" valueType="num">
                                      <p:cBhvr>
                                        <p:cTn id="31" dur="1000" fill="hold"/>
                                        <p:tgtEl>
                                          <p:spTgt spid="13316">
                                            <p:txEl>
                                              <p:pRg st="4" end="4"/>
                                            </p:txEl>
                                          </p:spTgt>
                                        </p:tgtEl>
                                        <p:attrNameLst>
                                          <p:attrName>ppt_h</p:attrName>
                                        </p:attrNameLst>
                                      </p:cBhvr>
                                      <p:tavLst>
                                        <p:tav tm="0">
                                          <p:val>
                                            <p:fltVal val="0"/>
                                          </p:val>
                                        </p:tav>
                                        <p:tav tm="100000">
                                          <p:val>
                                            <p:strVal val="#ppt_h"/>
                                          </p:val>
                                        </p:tav>
                                      </p:tavLst>
                                    </p:anim>
                                    <p:anim calcmode="lin" valueType="num">
                                      <p:cBhvr>
                                        <p:cTn id="32" dur="1000" fill="hold"/>
                                        <p:tgtEl>
                                          <p:spTgt spid="13316">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3316">
                                            <p:txEl>
                                              <p:pRg st="4" end="4"/>
                                            </p:txEl>
                                          </p:spTgt>
                                        </p:tgtEl>
                                        <p:attrNameLst>
                                          <p:attrName>ppt_y</p:attrName>
                                        </p:attrNameLst>
                                      </p:cBhvr>
                                      <p:tavLst>
                                        <p:tav tm="0" fmla="#ppt_y+(sin(-2*pi*(1-$))*-#ppt_x+cos(-2*pi*(1-$))*(1-#ppt_y))*(1-$)">
                                          <p:val>
                                            <p:fltVal val="0"/>
                                          </p:val>
                                        </p:tav>
                                        <p:tav tm="100000">
                                          <p:val>
                                            <p:fltVal val="1"/>
                                          </p:val>
                                        </p:tav>
                                      </p:tavLst>
                                    </p:anim>
                                  </p:childTnLst>
                                </p:cTn>
                              </p:par>
                              <p:par>
                                <p:cTn id="34" presetID="18" presetClass="entr" presetSubtype="3" fill="hold" nodeType="withEffect">
                                  <p:stCondLst>
                                    <p:cond delay="0"/>
                                  </p:stCondLst>
                                  <p:childTnLst>
                                    <p:set>
                                      <p:cBhvr>
                                        <p:cTn id="35" dur="1" fill="hold">
                                          <p:stCondLst>
                                            <p:cond delay="0"/>
                                          </p:stCondLst>
                                        </p:cTn>
                                        <p:tgtEl>
                                          <p:spTgt spid="13316">
                                            <p:txEl>
                                              <p:pRg st="5" end="5"/>
                                            </p:txEl>
                                          </p:spTgt>
                                        </p:tgtEl>
                                        <p:attrNameLst>
                                          <p:attrName>style.visibility</p:attrName>
                                        </p:attrNameLst>
                                      </p:cBhvr>
                                      <p:to>
                                        <p:strVal val="visible"/>
                                      </p:to>
                                    </p:set>
                                    <p:animEffect transition="in" filter="strips(upRight)">
                                      <p:cBhvr>
                                        <p:cTn id="36" dur="500"/>
                                        <p:tgtEl>
                                          <p:spTgt spid="13316">
                                            <p:txEl>
                                              <p:pRg st="5" end="5"/>
                                            </p:txEl>
                                          </p:spTgt>
                                        </p:tgtEl>
                                      </p:cBhvr>
                                    </p:animEffect>
                                  </p:childTnLst>
                                </p:cTn>
                              </p:par>
                              <p:par>
                                <p:cTn id="37" presetID="18" presetClass="entr" presetSubtype="3" fill="hold" nodeType="withEffect">
                                  <p:stCondLst>
                                    <p:cond delay="0"/>
                                  </p:stCondLst>
                                  <p:childTnLst>
                                    <p:set>
                                      <p:cBhvr>
                                        <p:cTn id="38" dur="1" fill="hold">
                                          <p:stCondLst>
                                            <p:cond delay="0"/>
                                          </p:stCondLst>
                                        </p:cTn>
                                        <p:tgtEl>
                                          <p:spTgt spid="13316">
                                            <p:txEl>
                                              <p:pRg st="6" end="6"/>
                                            </p:txEl>
                                          </p:spTgt>
                                        </p:tgtEl>
                                        <p:attrNameLst>
                                          <p:attrName>style.visibility</p:attrName>
                                        </p:attrNameLst>
                                      </p:cBhvr>
                                      <p:to>
                                        <p:strVal val="visible"/>
                                      </p:to>
                                    </p:set>
                                    <p:animEffect transition="in" filter="strips(upRight)">
                                      <p:cBhvr>
                                        <p:cTn id="39" dur="500"/>
                                        <p:tgtEl>
                                          <p:spTgt spid="13316">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nodeType="clickEffect">
                                  <p:stCondLst>
                                    <p:cond delay="0"/>
                                  </p:stCondLst>
                                  <p:childTnLst>
                                    <p:set>
                                      <p:cBhvr>
                                        <p:cTn id="43" dur="1" fill="hold">
                                          <p:stCondLst>
                                            <p:cond delay="0"/>
                                          </p:stCondLst>
                                        </p:cTn>
                                        <p:tgtEl>
                                          <p:spTgt spid="13316">
                                            <p:txEl>
                                              <p:pRg st="7" end="7"/>
                                            </p:txEl>
                                          </p:spTgt>
                                        </p:tgtEl>
                                        <p:attrNameLst>
                                          <p:attrName>style.visibility</p:attrName>
                                        </p:attrNameLst>
                                      </p:cBhvr>
                                      <p:to>
                                        <p:strVal val="visible"/>
                                      </p:to>
                                    </p:set>
                                    <p:anim calcmode="lin" valueType="num">
                                      <p:cBhvr>
                                        <p:cTn id="44" dur="1000" fill="hold"/>
                                        <p:tgtEl>
                                          <p:spTgt spid="13316">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13316">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13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2"/>
          <p:cNvPicPr>
            <a:picLocks noChangeAspect="1" noChangeArrowheads="1"/>
          </p:cNvPicPr>
          <p:nvPr/>
        </p:nvPicPr>
        <p:blipFill>
          <a:blip r:embed="rId3" cstate="print"/>
          <a:srcRect/>
          <a:stretch>
            <a:fillRect/>
          </a:stretch>
        </p:blipFill>
        <p:spPr bwMode="auto">
          <a:xfrm>
            <a:off x="2667000" y="1828800"/>
            <a:ext cx="6076135" cy="4419600"/>
          </a:xfrm>
          <a:prstGeom prst="rect">
            <a:avLst/>
          </a:prstGeom>
          <a:noFill/>
          <a:ln w="9525">
            <a:noFill/>
            <a:miter lim="800000"/>
            <a:headEnd/>
            <a:tailEnd/>
          </a:ln>
        </p:spPr>
      </p:pic>
      <p:pic>
        <p:nvPicPr>
          <p:cNvPr id="39938" name="Picture 8"/>
          <p:cNvPicPr>
            <a:picLocks noChangeAspect="1" noChangeArrowheads="1"/>
          </p:cNvPicPr>
          <p:nvPr/>
        </p:nvPicPr>
        <p:blipFill>
          <a:blip r:embed="rId4" cstate="print"/>
          <a:srcRect/>
          <a:stretch>
            <a:fillRect/>
          </a:stretch>
        </p:blipFill>
        <p:spPr bwMode="auto">
          <a:xfrm>
            <a:off x="2895600" y="1524000"/>
            <a:ext cx="5410200" cy="3810000"/>
          </a:xfrm>
          <a:prstGeom prst="rect">
            <a:avLst/>
          </a:prstGeom>
          <a:noFill/>
          <a:ln w="9525">
            <a:noFill/>
            <a:miter lim="800000"/>
            <a:headEnd/>
            <a:tailEnd/>
          </a:ln>
        </p:spPr>
      </p:pic>
      <p:sp>
        <p:nvSpPr>
          <p:cNvPr id="39939" name="Rectangle 2"/>
          <p:cNvSpPr>
            <a:spLocks noGrp="1" noChangeArrowheads="1"/>
          </p:cNvSpPr>
          <p:nvPr>
            <p:ph type="title" idx="4294967295"/>
          </p:nvPr>
        </p:nvSpPr>
        <p:spPr>
          <a:xfrm>
            <a:off x="762000" y="381000"/>
            <a:ext cx="77724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Copying a Customer Record</a:t>
            </a:r>
          </a:p>
        </p:txBody>
      </p:sp>
      <p:sp>
        <p:nvSpPr>
          <p:cNvPr id="39940" name="Rectangle 4"/>
          <p:cNvSpPr>
            <a:spLocks noChangeArrowheads="1"/>
          </p:cNvSpPr>
          <p:nvPr/>
        </p:nvSpPr>
        <p:spPr bwMode="auto">
          <a:xfrm>
            <a:off x="76200" y="1219200"/>
            <a:ext cx="2743200" cy="5078313"/>
          </a:xfrm>
          <a:prstGeom prst="rect">
            <a:avLst/>
          </a:prstGeom>
          <a:noFill/>
          <a:ln w="9525">
            <a:solidFill>
              <a:schemeClr val="bg1"/>
            </a:solidFill>
            <a:miter lim="800000"/>
            <a:headEnd/>
            <a:tailEnd/>
          </a:ln>
        </p:spPr>
        <p:txBody>
          <a:bodyPr wrap="square">
            <a:spAutoFit/>
          </a:bodyPr>
          <a:lstStyle/>
          <a:p>
            <a:pPr marL="457200" indent="-457200"/>
            <a:r>
              <a:rPr lang="en-US" sz="1800" b="1" dirty="0">
                <a:latin typeface="Arial" pitchFamily="34" charset="0"/>
                <a:cs typeface="Arial" pitchFamily="34" charset="0"/>
              </a:rPr>
              <a:t>1. Access the CAD Window.</a:t>
            </a:r>
          </a:p>
          <a:p>
            <a:pPr marL="457200" indent="-457200"/>
            <a:r>
              <a:rPr lang="en-US" sz="1800" b="1" dirty="0">
                <a:latin typeface="Arial" pitchFamily="34" charset="0"/>
                <a:cs typeface="Arial" pitchFamily="34" charset="0"/>
              </a:rPr>
              <a:t>2. </a:t>
            </a:r>
            <a:r>
              <a:rPr lang="en-US" sz="1800" b="1" dirty="0" smtClean="0">
                <a:latin typeface="Arial" pitchFamily="34" charset="0"/>
                <a:cs typeface="Arial" pitchFamily="34" charset="0"/>
              </a:rPr>
              <a:t>Select and Retrieve the source </a:t>
            </a:r>
            <a:r>
              <a:rPr lang="en-US" sz="1800" b="1" dirty="0">
                <a:latin typeface="Arial" pitchFamily="34" charset="0"/>
                <a:cs typeface="Arial" pitchFamily="34" charset="0"/>
              </a:rPr>
              <a:t>record.</a:t>
            </a:r>
          </a:p>
          <a:p>
            <a:pPr marL="457200" indent="-457200"/>
            <a:r>
              <a:rPr lang="en-US" sz="1800" b="1" dirty="0">
                <a:latin typeface="Arial" pitchFamily="34" charset="0"/>
                <a:cs typeface="Arial" pitchFamily="34" charset="0"/>
              </a:rPr>
              <a:t>3. Click the Copy button or use </a:t>
            </a:r>
            <a:r>
              <a:rPr lang="en-US" sz="1800" b="1" dirty="0" err="1">
                <a:latin typeface="Arial" pitchFamily="34" charset="0"/>
                <a:cs typeface="Arial" pitchFamily="34" charset="0"/>
              </a:rPr>
              <a:t>Ctrl+Y</a:t>
            </a:r>
            <a:endParaRPr lang="en-US" sz="1800" b="1" dirty="0">
              <a:latin typeface="Arial" pitchFamily="34" charset="0"/>
              <a:cs typeface="Arial" pitchFamily="34" charset="0"/>
            </a:endParaRPr>
          </a:p>
          <a:p>
            <a:pPr marL="457200" indent="-457200"/>
            <a:r>
              <a:rPr lang="en-US" sz="1800" b="1" dirty="0">
                <a:latin typeface="Arial" pitchFamily="34" charset="0"/>
                <a:cs typeface="Arial" pitchFamily="34" charset="0"/>
              </a:rPr>
              <a:t>4. Enter the Dial Number and Effective Date/Time of the Target </a:t>
            </a:r>
            <a:r>
              <a:rPr lang="en-US" sz="1800" b="1" dirty="0" smtClean="0">
                <a:latin typeface="Arial" pitchFamily="34" charset="0"/>
                <a:cs typeface="Arial" pitchFamily="34" charset="0"/>
              </a:rPr>
              <a:t>record in the Copy window.</a:t>
            </a:r>
            <a:endParaRPr lang="en-US" sz="1800" b="1" dirty="0">
              <a:latin typeface="Arial" pitchFamily="34" charset="0"/>
              <a:cs typeface="Arial" pitchFamily="34" charset="0"/>
            </a:endParaRPr>
          </a:p>
          <a:p>
            <a:pPr marL="457200" indent="-457200"/>
            <a:r>
              <a:rPr lang="en-US" sz="1800" b="1" dirty="0">
                <a:latin typeface="Arial" pitchFamily="34" charset="0"/>
                <a:cs typeface="Arial" pitchFamily="34" charset="0"/>
              </a:rPr>
              <a:t>5. Select the portions of the record to copy.</a:t>
            </a:r>
          </a:p>
          <a:p>
            <a:pPr marL="457200" indent="-457200"/>
            <a:r>
              <a:rPr lang="en-US" sz="1800" b="1" dirty="0">
                <a:latin typeface="Arial" pitchFamily="34" charset="0"/>
                <a:cs typeface="Arial" pitchFamily="34" charset="0"/>
              </a:rPr>
              <a:t>6. Click the Perform Copy button.</a:t>
            </a:r>
          </a:p>
        </p:txBody>
      </p:sp>
      <p:sp>
        <p:nvSpPr>
          <p:cNvPr id="39941" name="Text Box 18"/>
          <p:cNvSpPr txBox="1">
            <a:spLocks noChangeArrowheads="1"/>
          </p:cNvSpPr>
          <p:nvPr/>
        </p:nvSpPr>
        <p:spPr bwMode="auto">
          <a:xfrm>
            <a:off x="5791200" y="2971800"/>
            <a:ext cx="2438400" cy="1477328"/>
          </a:xfrm>
          <a:prstGeom prst="rect">
            <a:avLst/>
          </a:prstGeom>
          <a:solidFill>
            <a:srgbClr val="FFFF66"/>
          </a:solidFill>
          <a:ln w="9525">
            <a:solidFill>
              <a:schemeClr val="tx1"/>
            </a:solidFill>
            <a:miter lim="800000"/>
            <a:headEnd/>
            <a:tailEnd/>
          </a:ln>
        </p:spPr>
        <p:txBody>
          <a:bodyPr>
            <a:spAutoFit/>
          </a:bodyPr>
          <a:lstStyle/>
          <a:p>
            <a:r>
              <a:rPr lang="en-US" sz="1800" b="1" dirty="0"/>
              <a:t>1. NOW (current </a:t>
            </a:r>
            <a:r>
              <a:rPr lang="en-US" sz="1800" b="1" dirty="0" smtClean="0"/>
              <a:t>15 min. window)</a:t>
            </a:r>
            <a:endParaRPr lang="en-US" sz="1800" b="1" dirty="0"/>
          </a:p>
          <a:p>
            <a:r>
              <a:rPr lang="en-US" sz="1800" b="1" dirty="0"/>
              <a:t>2. Forward (future)</a:t>
            </a:r>
          </a:p>
          <a:p>
            <a:r>
              <a:rPr lang="en-US" sz="1800" b="1" dirty="0"/>
              <a:t>3. Backward (between older and current CR)</a:t>
            </a:r>
          </a:p>
        </p:txBody>
      </p:sp>
      <p:sp>
        <p:nvSpPr>
          <p:cNvPr id="39942" name="Line 19"/>
          <p:cNvSpPr>
            <a:spLocks noChangeShapeType="1"/>
          </p:cNvSpPr>
          <p:nvPr/>
        </p:nvSpPr>
        <p:spPr bwMode="auto">
          <a:xfrm flipH="1">
            <a:off x="7772400" y="2667000"/>
            <a:ext cx="76200" cy="381000"/>
          </a:xfrm>
          <a:prstGeom prst="line">
            <a:avLst/>
          </a:prstGeom>
          <a:noFill/>
          <a:ln w="9525">
            <a:noFill/>
            <a:round/>
            <a:headEnd/>
            <a:tailEnd type="triangle" w="med" len="med"/>
          </a:ln>
        </p:spPr>
        <p:txBody>
          <a:bodyPr>
            <a:spAutoFit/>
          </a:bodyPr>
          <a:lstStyle/>
          <a:p>
            <a:endParaRPr lang="en-US"/>
          </a:p>
        </p:txBody>
      </p:sp>
      <p:sp>
        <p:nvSpPr>
          <p:cNvPr id="39943" name="Line 20"/>
          <p:cNvSpPr>
            <a:spLocks noChangeShapeType="1"/>
          </p:cNvSpPr>
          <p:nvPr/>
        </p:nvSpPr>
        <p:spPr bwMode="auto">
          <a:xfrm flipH="1">
            <a:off x="7543800" y="2667000"/>
            <a:ext cx="304800" cy="381000"/>
          </a:xfrm>
          <a:prstGeom prst="line">
            <a:avLst/>
          </a:prstGeom>
          <a:noFill/>
          <a:ln w="9525">
            <a:noFill/>
            <a:round/>
            <a:headEnd/>
            <a:tailEnd type="triangle" w="med" len="med"/>
          </a:ln>
        </p:spPr>
        <p:txBody>
          <a:bodyPr>
            <a:spAutoFit/>
          </a:bodyPr>
          <a:lstStyle/>
          <a:p>
            <a:endParaRPr lang="en-US"/>
          </a:p>
        </p:txBody>
      </p:sp>
      <p:sp>
        <p:nvSpPr>
          <p:cNvPr id="39944" name="Line 21"/>
          <p:cNvSpPr>
            <a:spLocks noChangeShapeType="1"/>
          </p:cNvSpPr>
          <p:nvPr/>
        </p:nvSpPr>
        <p:spPr bwMode="auto">
          <a:xfrm flipH="1" flipV="1">
            <a:off x="7086600" y="2743200"/>
            <a:ext cx="990600" cy="381000"/>
          </a:xfrm>
          <a:prstGeom prst="line">
            <a:avLst/>
          </a:prstGeom>
          <a:noFill/>
          <a:ln w="9525">
            <a:solidFill>
              <a:schemeClr val="tx1"/>
            </a:solidFill>
            <a:round/>
            <a:headEnd/>
            <a:tailEnd type="triangle" w="lg" len="med"/>
          </a:ln>
        </p:spPr>
        <p:txBody>
          <a:bodyPr wrap="square">
            <a:spAutoFit/>
          </a:bodyPr>
          <a:lstStyle/>
          <a:p>
            <a:endParaRPr lang="en-US"/>
          </a:p>
        </p:txBody>
      </p:sp>
      <p:sp>
        <p:nvSpPr>
          <p:cNvPr id="39945" name="Oval 22"/>
          <p:cNvSpPr>
            <a:spLocks noChangeArrowheads="1"/>
          </p:cNvSpPr>
          <p:nvPr/>
        </p:nvSpPr>
        <p:spPr bwMode="auto">
          <a:xfrm>
            <a:off x="3124200" y="1988225"/>
            <a:ext cx="1143000" cy="519351"/>
          </a:xfrm>
          <a:prstGeom prst="ellipse">
            <a:avLst/>
          </a:prstGeom>
          <a:noFill/>
          <a:ln w="25400">
            <a:solidFill>
              <a:srgbClr val="FF0000"/>
            </a:solidFill>
            <a:round/>
            <a:headEnd/>
            <a:tailEnd/>
          </a:ln>
        </p:spPr>
        <p:txBody>
          <a:bodyPr wrap="square" anchor="ctr">
            <a:spAutoFit/>
          </a:bodyPr>
          <a:lstStyle/>
          <a:p>
            <a:endParaRPr lang="en-US"/>
          </a:p>
        </p:txBody>
      </p:sp>
      <p:sp>
        <p:nvSpPr>
          <p:cNvPr id="39946" name="Oval 23"/>
          <p:cNvSpPr>
            <a:spLocks noChangeArrowheads="1"/>
          </p:cNvSpPr>
          <p:nvPr/>
        </p:nvSpPr>
        <p:spPr bwMode="auto">
          <a:xfrm>
            <a:off x="5486400" y="2057400"/>
            <a:ext cx="2362200" cy="519351"/>
          </a:xfrm>
          <a:prstGeom prst="ellipse">
            <a:avLst/>
          </a:prstGeom>
          <a:noFill/>
          <a:ln w="25400">
            <a:solidFill>
              <a:srgbClr val="FF0000"/>
            </a:solidFill>
            <a:round/>
            <a:headEnd/>
            <a:tailEnd/>
          </a:ln>
        </p:spPr>
        <p:txBody>
          <a:bodyPr wrap="square" anchor="ctr">
            <a:spAutoFit/>
          </a:bodyPr>
          <a:lstStyle/>
          <a:p>
            <a:endParaRPr lang="en-US"/>
          </a:p>
        </p:txBody>
      </p:sp>
      <p:sp>
        <p:nvSpPr>
          <p:cNvPr id="11" name="Oval 23"/>
          <p:cNvSpPr>
            <a:spLocks noChangeArrowheads="1"/>
          </p:cNvSpPr>
          <p:nvPr/>
        </p:nvSpPr>
        <p:spPr bwMode="auto">
          <a:xfrm>
            <a:off x="5029200" y="3062049"/>
            <a:ext cx="762000" cy="519351"/>
          </a:xfrm>
          <a:prstGeom prst="ellipse">
            <a:avLst/>
          </a:prstGeom>
          <a:noFill/>
          <a:ln w="25400">
            <a:solidFill>
              <a:srgbClr val="FF0000"/>
            </a:solidFill>
            <a:round/>
            <a:headEnd/>
            <a:tailEnd/>
          </a:ln>
        </p:spPr>
        <p:txBody>
          <a:bodyPr wrap="square" anchor="ctr">
            <a:spAutoFit/>
          </a:bodyPr>
          <a:lstStyle/>
          <a:p>
            <a:endParaRPr lang="en-US"/>
          </a:p>
        </p:txBody>
      </p:sp>
      <p:sp>
        <p:nvSpPr>
          <p:cNvPr id="12" name="Oval 23"/>
          <p:cNvSpPr>
            <a:spLocks noChangeArrowheads="1"/>
          </p:cNvSpPr>
          <p:nvPr/>
        </p:nvSpPr>
        <p:spPr bwMode="auto">
          <a:xfrm>
            <a:off x="4648200" y="4724400"/>
            <a:ext cx="914400" cy="519351"/>
          </a:xfrm>
          <a:prstGeom prst="ellipse">
            <a:avLst/>
          </a:prstGeom>
          <a:noFill/>
          <a:ln w="25400">
            <a:solidFill>
              <a:srgbClr val="FF0000"/>
            </a:solidFill>
            <a:round/>
            <a:headEnd/>
            <a:tailEnd/>
          </a:ln>
        </p:spPr>
        <p:txBody>
          <a:bodyPr wrap="square" anchor="ctr">
            <a:spAutoFit/>
          </a:bodyPr>
          <a:lstStyle/>
          <a:p>
            <a:endParaRPr lang="en-US"/>
          </a:p>
        </p:txBody>
      </p:sp>
      <p:sp>
        <p:nvSpPr>
          <p:cNvPr id="14" name="Rounded Rectangle 13"/>
          <p:cNvSpPr/>
          <p:nvPr/>
        </p:nvSpPr>
        <p:spPr>
          <a:xfrm>
            <a:off x="4572000" y="5867400"/>
            <a:ext cx="4572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dissolve">
                                      <p:cBhvr>
                                        <p:cTn id="7" dur="500"/>
                                        <p:tgtEl>
                                          <p:spTgt spid="3994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9940">
                                            <p:txEl>
                                              <p:pRg st="1" end="1"/>
                                            </p:txEl>
                                          </p:spTgt>
                                        </p:tgtEl>
                                        <p:attrNameLst>
                                          <p:attrName>style.visibility</p:attrName>
                                        </p:attrNameLst>
                                      </p:cBhvr>
                                      <p:to>
                                        <p:strVal val="visible"/>
                                      </p:to>
                                    </p:set>
                                    <p:animEffect transition="in" filter="dissolve">
                                      <p:cBhvr>
                                        <p:cTn id="10" dur="500"/>
                                        <p:tgtEl>
                                          <p:spTgt spid="3994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9940">
                                            <p:txEl>
                                              <p:pRg st="2" end="2"/>
                                            </p:txEl>
                                          </p:spTgt>
                                        </p:tgtEl>
                                        <p:attrNameLst>
                                          <p:attrName>style.visibility</p:attrName>
                                        </p:attrNameLst>
                                      </p:cBhvr>
                                      <p:to>
                                        <p:strVal val="visible"/>
                                      </p:to>
                                    </p:set>
                                    <p:anim calcmode="lin" valueType="num">
                                      <p:cBhvr>
                                        <p:cTn id="21" dur="1000" fill="hold"/>
                                        <p:tgtEl>
                                          <p:spTgt spid="3994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994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994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fltVal val="0"/>
                                          </p:val>
                                        </p:tav>
                                        <p:tav tm="100000">
                                          <p:val>
                                            <p:strVal val="#ppt_w"/>
                                          </p:val>
                                        </p:tav>
                                      </p:tavLst>
                                    </p:anim>
                                    <p:anim calcmode="lin" valueType="num">
                                      <p:cBhvr>
                                        <p:cTn id="29" dur="1000" fill="hold"/>
                                        <p:tgtEl>
                                          <p:spTgt spid="14"/>
                                        </p:tgtEl>
                                        <p:attrNameLst>
                                          <p:attrName>ppt_h</p:attrName>
                                        </p:attrNameLst>
                                      </p:cBhvr>
                                      <p:tavLst>
                                        <p:tav tm="0">
                                          <p:val>
                                            <p:fltVal val="0"/>
                                          </p:val>
                                        </p:tav>
                                        <p:tav tm="100000">
                                          <p:val>
                                            <p:strVal val="#ppt_h"/>
                                          </p:val>
                                        </p:tav>
                                      </p:tavLst>
                                    </p:anim>
                                    <p:anim calcmode="lin" valueType="num">
                                      <p:cBhvr>
                                        <p:cTn id="30"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3" fill="hold" nodeType="clickEffect">
                                  <p:stCondLst>
                                    <p:cond delay="0"/>
                                  </p:stCondLst>
                                  <p:childTnLst>
                                    <p:anim calcmode="lin" valueType="num">
                                      <p:cBhvr additive="base">
                                        <p:cTn id="40" dur="500"/>
                                        <p:tgtEl>
                                          <p:spTgt spid="13"/>
                                        </p:tgtEl>
                                        <p:attrNameLst>
                                          <p:attrName>ppt_x</p:attrName>
                                        </p:attrNameLst>
                                      </p:cBhvr>
                                      <p:tavLst>
                                        <p:tav tm="0">
                                          <p:val>
                                            <p:strVal val="ppt_x"/>
                                          </p:val>
                                        </p:tav>
                                        <p:tav tm="100000">
                                          <p:val>
                                            <p:strVal val="1+ppt_w/2"/>
                                          </p:val>
                                        </p:tav>
                                      </p:tavLst>
                                    </p:anim>
                                    <p:anim calcmode="lin" valueType="num">
                                      <p:cBhvr additive="base">
                                        <p:cTn id="41" dur="500"/>
                                        <p:tgtEl>
                                          <p:spTgt spid="13"/>
                                        </p:tgtEl>
                                        <p:attrNameLst>
                                          <p:attrName>ppt_y</p:attrName>
                                        </p:attrNameLst>
                                      </p:cBhvr>
                                      <p:tavLst>
                                        <p:tav tm="0">
                                          <p:val>
                                            <p:strVal val="ppt_y"/>
                                          </p:val>
                                        </p:tav>
                                        <p:tav tm="100000">
                                          <p:val>
                                            <p:strVal val="0-ppt_h/2"/>
                                          </p:val>
                                        </p:tav>
                                      </p:tavLst>
                                    </p:anim>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nodeType="clickEffect">
                                  <p:stCondLst>
                                    <p:cond delay="0"/>
                                  </p:stCondLst>
                                  <p:childTnLst>
                                    <p:set>
                                      <p:cBhvr>
                                        <p:cTn id="46" dur="1" fill="hold">
                                          <p:stCondLst>
                                            <p:cond delay="0"/>
                                          </p:stCondLst>
                                        </p:cTn>
                                        <p:tgtEl>
                                          <p:spTgt spid="39938"/>
                                        </p:tgtEl>
                                        <p:attrNameLst>
                                          <p:attrName>style.visibility</p:attrName>
                                        </p:attrNameLst>
                                      </p:cBhvr>
                                      <p:to>
                                        <p:strVal val="visible"/>
                                      </p:to>
                                    </p:set>
                                    <p:anim calcmode="lin" valueType="num">
                                      <p:cBhvr>
                                        <p:cTn id="47" dur="1000" fill="hold"/>
                                        <p:tgtEl>
                                          <p:spTgt spid="39938"/>
                                        </p:tgtEl>
                                        <p:attrNameLst>
                                          <p:attrName>ppt_w</p:attrName>
                                        </p:attrNameLst>
                                      </p:cBhvr>
                                      <p:tavLst>
                                        <p:tav tm="0">
                                          <p:val>
                                            <p:strVal val="#ppt_w*0.70"/>
                                          </p:val>
                                        </p:tav>
                                        <p:tav tm="100000">
                                          <p:val>
                                            <p:strVal val="#ppt_w"/>
                                          </p:val>
                                        </p:tav>
                                      </p:tavLst>
                                    </p:anim>
                                    <p:anim calcmode="lin" valueType="num">
                                      <p:cBhvr>
                                        <p:cTn id="48" dur="1000" fill="hold"/>
                                        <p:tgtEl>
                                          <p:spTgt spid="39938"/>
                                        </p:tgtEl>
                                        <p:attrNameLst>
                                          <p:attrName>ppt_h</p:attrName>
                                        </p:attrNameLst>
                                      </p:cBhvr>
                                      <p:tavLst>
                                        <p:tav tm="0">
                                          <p:val>
                                            <p:strVal val="#ppt_h"/>
                                          </p:val>
                                        </p:tav>
                                        <p:tav tm="100000">
                                          <p:val>
                                            <p:strVal val="#ppt_h"/>
                                          </p:val>
                                        </p:tav>
                                      </p:tavLst>
                                    </p:anim>
                                    <p:animEffect transition="in" filter="fade">
                                      <p:cBhvr>
                                        <p:cTn id="49" dur="1000"/>
                                        <p:tgtEl>
                                          <p:spTgt spid="3993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39945"/>
                                        </p:tgtEl>
                                        <p:attrNameLst>
                                          <p:attrName>style.visibility</p:attrName>
                                        </p:attrNameLst>
                                      </p:cBhvr>
                                      <p:to>
                                        <p:strVal val="visible"/>
                                      </p:to>
                                    </p:set>
                                    <p:anim calcmode="lin" valueType="num">
                                      <p:cBhvr additive="base">
                                        <p:cTn id="54" dur="500" fill="hold"/>
                                        <p:tgtEl>
                                          <p:spTgt spid="39945"/>
                                        </p:tgtEl>
                                        <p:attrNameLst>
                                          <p:attrName>ppt_x</p:attrName>
                                        </p:attrNameLst>
                                      </p:cBhvr>
                                      <p:tavLst>
                                        <p:tav tm="0">
                                          <p:val>
                                            <p:strVal val="#ppt_x"/>
                                          </p:val>
                                        </p:tav>
                                        <p:tav tm="100000">
                                          <p:val>
                                            <p:strVal val="#ppt_x"/>
                                          </p:val>
                                        </p:tav>
                                      </p:tavLst>
                                    </p:anim>
                                    <p:anim calcmode="lin" valueType="num">
                                      <p:cBhvr additive="base">
                                        <p:cTn id="55" dur="500" fill="hold"/>
                                        <p:tgtEl>
                                          <p:spTgt spid="39945"/>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39946"/>
                                        </p:tgtEl>
                                        <p:attrNameLst>
                                          <p:attrName>style.visibility</p:attrName>
                                        </p:attrNameLst>
                                      </p:cBhvr>
                                      <p:to>
                                        <p:strVal val="visible"/>
                                      </p:to>
                                    </p:set>
                                    <p:anim calcmode="lin" valueType="num">
                                      <p:cBhvr additive="base">
                                        <p:cTn id="60" dur="500" fill="hold"/>
                                        <p:tgtEl>
                                          <p:spTgt spid="39946"/>
                                        </p:tgtEl>
                                        <p:attrNameLst>
                                          <p:attrName>ppt_x</p:attrName>
                                        </p:attrNameLst>
                                      </p:cBhvr>
                                      <p:tavLst>
                                        <p:tav tm="0">
                                          <p:val>
                                            <p:strVal val="1+#ppt_w/2"/>
                                          </p:val>
                                        </p:tav>
                                        <p:tav tm="100000">
                                          <p:val>
                                            <p:strVal val="#ppt_x"/>
                                          </p:val>
                                        </p:tav>
                                      </p:tavLst>
                                    </p:anim>
                                    <p:anim calcmode="lin" valueType="num">
                                      <p:cBhvr additive="base">
                                        <p:cTn id="61" dur="500" fill="hold"/>
                                        <p:tgtEl>
                                          <p:spTgt spid="3994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9940">
                                            <p:txEl>
                                              <p:pRg st="3" end="3"/>
                                            </p:txEl>
                                          </p:spTgt>
                                        </p:tgtEl>
                                        <p:attrNameLst>
                                          <p:attrName>style.visibility</p:attrName>
                                        </p:attrNameLst>
                                      </p:cBhvr>
                                      <p:to>
                                        <p:strVal val="visible"/>
                                      </p:to>
                                    </p:set>
                                    <p:animEffect transition="in" filter="blinds(horizontal)">
                                      <p:cBhvr>
                                        <p:cTn id="66" dur="500"/>
                                        <p:tgtEl>
                                          <p:spTgt spid="39940">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grpId="0" nodeType="clickEffect">
                                  <p:stCondLst>
                                    <p:cond delay="0"/>
                                  </p:stCondLst>
                                  <p:childTnLst>
                                    <p:set>
                                      <p:cBhvr>
                                        <p:cTn id="70" dur="1" fill="hold">
                                          <p:stCondLst>
                                            <p:cond delay="0"/>
                                          </p:stCondLst>
                                        </p:cTn>
                                        <p:tgtEl>
                                          <p:spTgt spid="39944"/>
                                        </p:tgtEl>
                                        <p:attrNameLst>
                                          <p:attrName>style.visibility</p:attrName>
                                        </p:attrNameLst>
                                      </p:cBhvr>
                                      <p:to>
                                        <p:strVal val="visible"/>
                                      </p:to>
                                    </p:set>
                                    <p:animEffect transition="in" filter="strips(downLeft)">
                                      <p:cBhvr>
                                        <p:cTn id="71" dur="500"/>
                                        <p:tgtEl>
                                          <p:spTgt spid="3994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9941"/>
                                        </p:tgtEl>
                                        <p:attrNameLst>
                                          <p:attrName>style.visibility</p:attrName>
                                        </p:attrNameLst>
                                      </p:cBhvr>
                                      <p:to>
                                        <p:strVal val="visible"/>
                                      </p:to>
                                    </p:set>
                                    <p:animEffect transition="in" filter="wipe(down)">
                                      <p:cBhvr>
                                        <p:cTn id="76" dur="500"/>
                                        <p:tgtEl>
                                          <p:spTgt spid="3994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9940">
                                            <p:txEl>
                                              <p:pRg st="4" end="4"/>
                                            </p:txEl>
                                          </p:spTgt>
                                        </p:tgtEl>
                                        <p:attrNameLst>
                                          <p:attrName>style.visibility</p:attrName>
                                        </p:attrNameLst>
                                      </p:cBhvr>
                                      <p:to>
                                        <p:strVal val="visible"/>
                                      </p:to>
                                    </p:set>
                                    <p:anim calcmode="lin" valueType="num">
                                      <p:cBhvr additive="base">
                                        <p:cTn id="8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ppt_x"/>
                                          </p:val>
                                        </p:tav>
                                        <p:tav tm="100000">
                                          <p:val>
                                            <p:strVal val="#ppt_x"/>
                                          </p:val>
                                        </p:tav>
                                      </p:tavLst>
                                    </p:anim>
                                    <p:anim calcmode="lin" valueType="num">
                                      <p:cBhvr additive="base">
                                        <p:cTn id="8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nodeType="clickEffect">
                                  <p:stCondLst>
                                    <p:cond delay="0"/>
                                  </p:stCondLst>
                                  <p:childTnLst>
                                    <p:set>
                                      <p:cBhvr>
                                        <p:cTn id="92" dur="1" fill="hold">
                                          <p:stCondLst>
                                            <p:cond delay="0"/>
                                          </p:stCondLst>
                                        </p:cTn>
                                        <p:tgtEl>
                                          <p:spTgt spid="39940">
                                            <p:txEl>
                                              <p:pRg st="5" end="5"/>
                                            </p:txEl>
                                          </p:spTgt>
                                        </p:tgtEl>
                                        <p:attrNameLst>
                                          <p:attrName>style.visibility</p:attrName>
                                        </p:attrNameLst>
                                      </p:cBhvr>
                                      <p:to>
                                        <p:strVal val="visible"/>
                                      </p:to>
                                    </p:set>
                                    <p:anim calcmode="lin" valueType="num">
                                      <p:cBhvr additive="base">
                                        <p:cTn id="93" dur="500" fill="hold"/>
                                        <p:tgtEl>
                                          <p:spTgt spid="39940">
                                            <p:txEl>
                                              <p:pRg st="5" end="5"/>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3994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additive="base">
                                        <p:cTn id="99" dur="500" fill="hold"/>
                                        <p:tgtEl>
                                          <p:spTgt spid="12"/>
                                        </p:tgtEl>
                                        <p:attrNameLst>
                                          <p:attrName>ppt_x</p:attrName>
                                        </p:attrNameLst>
                                      </p:cBhvr>
                                      <p:tavLst>
                                        <p:tav tm="0">
                                          <p:val>
                                            <p:strVal val="#ppt_x"/>
                                          </p:val>
                                        </p:tav>
                                        <p:tav tm="100000">
                                          <p:val>
                                            <p:strVal val="#ppt_x"/>
                                          </p:val>
                                        </p:tav>
                                      </p:tavLst>
                                    </p:anim>
                                    <p:anim calcmode="lin" valueType="num">
                                      <p:cBhvr additive="base">
                                        <p:cTn id="10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4" grpId="0" animBg="1"/>
      <p:bldP spid="39945" grpId="0" animBg="1"/>
      <p:bldP spid="39946" grpId="0" animBg="1"/>
      <p:bldP spid="11" grpId="0" animBg="1"/>
      <p:bldP spid="12" grpId="0" animBg="1"/>
      <p:bldP spid="14" grpId="0" animBg="1"/>
      <p:bldP spid="1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577516" y="609600"/>
            <a:ext cx="77724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Guidelines for the CAD Copy Window</a:t>
            </a:r>
          </a:p>
        </p:txBody>
      </p:sp>
      <p:sp>
        <p:nvSpPr>
          <p:cNvPr id="40963" name="Text Box 4"/>
          <p:cNvSpPr txBox="1">
            <a:spLocks noChangeArrowheads="1"/>
          </p:cNvSpPr>
          <p:nvPr/>
        </p:nvSpPr>
        <p:spPr bwMode="auto">
          <a:xfrm>
            <a:off x="304800" y="1480096"/>
            <a:ext cx="8458200" cy="4539704"/>
          </a:xfrm>
          <a:prstGeom prst="rect">
            <a:avLst/>
          </a:prstGeom>
          <a:noFill/>
          <a:ln w="9525">
            <a:noFill/>
            <a:miter lim="800000"/>
            <a:headEnd/>
            <a:tailEnd/>
          </a:ln>
        </p:spPr>
        <p:txBody>
          <a:bodyPr>
            <a:spAutoFit/>
          </a:bodyPr>
          <a:lstStyle/>
          <a:p>
            <a:pPr marL="457200" indent="-457200">
              <a:buFontTx/>
              <a:buAutoNum type="arabicPeriod"/>
            </a:pPr>
            <a:r>
              <a:rPr lang="en-US" sz="1700" b="1" dirty="0">
                <a:latin typeface="Arial" pitchFamily="34" charset="0"/>
                <a:cs typeface="Arial" pitchFamily="34" charset="0"/>
              </a:rPr>
              <a:t>If the Target Dial Number is not provided, then the default is the Source Dial Number.</a:t>
            </a:r>
          </a:p>
          <a:p>
            <a:pPr marL="457200" indent="-457200">
              <a:buFontTx/>
              <a:buAutoNum type="arabicPeriod"/>
            </a:pPr>
            <a:r>
              <a:rPr lang="en-US" sz="1700" b="1" dirty="0">
                <a:latin typeface="Arial" pitchFamily="34" charset="0"/>
                <a:cs typeface="Arial" pitchFamily="34" charset="0"/>
              </a:rPr>
              <a:t>If the Target Dial Number is different than the Source Dial Number, the Target Dial Number must be in status of </a:t>
            </a:r>
            <a:r>
              <a:rPr lang="en-US" sz="1700" b="1" dirty="0">
                <a:solidFill>
                  <a:schemeClr val="accent2"/>
                </a:solidFill>
                <a:latin typeface="Arial" pitchFamily="34" charset="0"/>
                <a:cs typeface="Arial" pitchFamily="34" charset="0"/>
              </a:rPr>
              <a:t>reserved or unavailable</a:t>
            </a:r>
            <a:r>
              <a:rPr lang="en-US" sz="1700" b="1" dirty="0">
                <a:latin typeface="Arial" pitchFamily="34" charset="0"/>
                <a:cs typeface="Arial" pitchFamily="34" charset="0"/>
              </a:rPr>
              <a:t>.</a:t>
            </a:r>
          </a:p>
          <a:p>
            <a:pPr marL="457200" indent="-457200">
              <a:buFontTx/>
              <a:buAutoNum type="arabicPeriod"/>
            </a:pPr>
            <a:r>
              <a:rPr lang="en-US" sz="1700" b="1" dirty="0">
                <a:latin typeface="Arial" pitchFamily="34" charset="0"/>
                <a:cs typeface="Arial" pitchFamily="34" charset="0"/>
              </a:rPr>
              <a:t>If the Target Dial Number is </a:t>
            </a:r>
            <a:r>
              <a:rPr lang="en-US" sz="1700" b="1" dirty="0">
                <a:solidFill>
                  <a:schemeClr val="accent2"/>
                </a:solidFill>
                <a:latin typeface="Arial" pitchFamily="34" charset="0"/>
                <a:cs typeface="Arial" pitchFamily="34" charset="0"/>
              </a:rPr>
              <a:t>different</a:t>
            </a:r>
            <a:r>
              <a:rPr lang="en-US" sz="1700" b="1" dirty="0">
                <a:latin typeface="Arial" pitchFamily="34" charset="0"/>
                <a:cs typeface="Arial" pitchFamily="34" charset="0"/>
              </a:rPr>
              <a:t> than the Source Dial Number and the Target CAD already exists, then the copy is not allowed.</a:t>
            </a:r>
          </a:p>
          <a:p>
            <a:pPr marL="457200" indent="-457200">
              <a:buFontTx/>
              <a:buAutoNum type="arabicPeriod"/>
            </a:pPr>
            <a:r>
              <a:rPr lang="en-US" sz="1700" b="1" dirty="0">
                <a:latin typeface="Arial" pitchFamily="34" charset="0"/>
                <a:cs typeface="Arial" pitchFamily="34" charset="0"/>
              </a:rPr>
              <a:t>If the Target Dial Number is the </a:t>
            </a:r>
            <a:r>
              <a:rPr lang="en-US" sz="1700" b="1" dirty="0">
                <a:solidFill>
                  <a:schemeClr val="accent2"/>
                </a:solidFill>
                <a:latin typeface="Arial" pitchFamily="34" charset="0"/>
                <a:cs typeface="Arial" pitchFamily="34" charset="0"/>
              </a:rPr>
              <a:t>same</a:t>
            </a:r>
            <a:r>
              <a:rPr lang="en-US" sz="1700" b="1" dirty="0">
                <a:latin typeface="Arial" pitchFamily="34" charset="0"/>
                <a:cs typeface="Arial" pitchFamily="34" charset="0"/>
              </a:rPr>
              <a:t> as the Source Dial Number and the target record does exist, then the user is asked whether to </a:t>
            </a:r>
            <a:r>
              <a:rPr lang="en-US" sz="1700" b="1" dirty="0">
                <a:solidFill>
                  <a:schemeClr val="accent2"/>
                </a:solidFill>
                <a:latin typeface="Arial" pitchFamily="34" charset="0"/>
                <a:cs typeface="Arial" pitchFamily="34" charset="0"/>
              </a:rPr>
              <a:t>overwrite</a:t>
            </a:r>
            <a:r>
              <a:rPr lang="en-US" sz="1700" b="1" dirty="0">
                <a:latin typeface="Arial" pitchFamily="34" charset="0"/>
                <a:cs typeface="Arial" pitchFamily="34" charset="0"/>
              </a:rPr>
              <a:t> the existing record.</a:t>
            </a:r>
          </a:p>
          <a:p>
            <a:pPr marL="457200" indent="-457200">
              <a:buFontTx/>
              <a:buAutoNum type="arabicPeriod"/>
            </a:pPr>
            <a:r>
              <a:rPr lang="en-US" sz="1700" b="1" dirty="0">
                <a:latin typeface="Arial" pitchFamily="34" charset="0"/>
                <a:cs typeface="Arial" pitchFamily="34" charset="0"/>
              </a:rPr>
              <a:t>The Target Effective Date/Time cannot be earlier than the earliest record when doing a copy.  Nor can it be in the past. </a:t>
            </a:r>
          </a:p>
          <a:p>
            <a:pPr marL="457200" indent="-457200">
              <a:buFontTx/>
              <a:buAutoNum type="arabicPeriod"/>
            </a:pPr>
            <a:r>
              <a:rPr lang="en-US" sz="1700" b="1" dirty="0">
                <a:latin typeface="Arial" pitchFamily="34" charset="0"/>
                <a:cs typeface="Arial" pitchFamily="34" charset="0"/>
              </a:rPr>
              <a:t>When doing a copy to “Now” a user can replace the existing record providing the Effective Date/Time is in the current 15 minute period and the Status is not Sending, Active, Disconnect or Old. (already sent to SCPs)</a:t>
            </a:r>
          </a:p>
          <a:p>
            <a:pPr marL="457200" indent="-457200">
              <a:buFontTx/>
              <a:buAutoNum type="arabicPeriod"/>
            </a:pPr>
            <a:r>
              <a:rPr lang="en-US" sz="1700" b="1" dirty="0">
                <a:latin typeface="Arial" pitchFamily="34" charset="0"/>
                <a:cs typeface="Arial" pitchFamily="34" charset="0"/>
              </a:rPr>
              <a:t>You are not allowed to jump over (leap frog) an earlier or later existing CAD when performing a CAD copy. (Leap frog of CPR,LAD only is allowed)</a:t>
            </a:r>
          </a:p>
          <a:p>
            <a:pPr marL="457200" indent="-457200">
              <a:buFontTx/>
              <a:buAutoNum type="arabicPeriod"/>
            </a:pPr>
            <a:r>
              <a:rPr lang="en-US" sz="1700" b="1" dirty="0">
                <a:latin typeface="Arial" pitchFamily="34" charset="0"/>
                <a:cs typeface="Arial" pitchFamily="34" charset="0"/>
              </a:rPr>
              <a:t>Effective Date cannot be past 6 months into the future.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 calcmode="lin" valueType="num">
                                      <p:cBhvr>
                                        <p:cTn id="12" dur="500" decel="50000" fill="hold">
                                          <p:stCondLst>
                                            <p:cond delay="0"/>
                                          </p:stCondLst>
                                        </p:cTn>
                                        <p:tgtEl>
                                          <p:spTgt spid="40963">
                                            <p:txEl>
                                              <p:pRg st="1" end="1"/>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0963">
                                            <p:txEl>
                                              <p:pRg st="1" end="1"/>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0963">
                                            <p:txEl>
                                              <p:pRg st="1" end="1"/>
                                            </p:txEl>
                                          </p:spTgt>
                                        </p:tgtEl>
                                        <p:attrNameLst>
                                          <p:attrName>ppt_w</p:attrName>
                                        </p:attrNameLst>
                                      </p:cBhvr>
                                      <p:tavLst>
                                        <p:tav tm="0">
                                          <p:val>
                                            <p:strVal val="#ppt_w*.05"/>
                                          </p:val>
                                        </p:tav>
                                        <p:tav tm="100000">
                                          <p:val>
                                            <p:strVal val="#ppt_w"/>
                                          </p:val>
                                        </p:tav>
                                      </p:tavLst>
                                    </p:anim>
                                    <p:anim calcmode="lin" valueType="num">
                                      <p:cBhvr>
                                        <p:cTn id="15" dur="1000" fill="hold"/>
                                        <p:tgtEl>
                                          <p:spTgt spid="40963">
                                            <p:txEl>
                                              <p:pRg st="1" end="1"/>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0963">
                                            <p:txEl>
                                              <p:pRg st="1" end="1"/>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0963">
                                            <p:txEl>
                                              <p:pRg st="1" end="1"/>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0963">
                                            <p:txEl>
                                              <p:pRg st="1" end="1"/>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096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0963">
                                            <p:txEl>
                                              <p:pRg st="2" end="2"/>
                                            </p:txEl>
                                          </p:spTgt>
                                        </p:tgtEl>
                                        <p:attrNameLst>
                                          <p:attrName>style.visibility</p:attrName>
                                        </p:attrNameLst>
                                      </p:cBhvr>
                                      <p:to>
                                        <p:strVal val="visible"/>
                                      </p:to>
                                    </p:set>
                                    <p:animEffect transition="in" filter="box(in)">
                                      <p:cBhvr>
                                        <p:cTn id="24" dur="500"/>
                                        <p:tgtEl>
                                          <p:spTgt spid="4096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0963">
                                            <p:txEl>
                                              <p:pRg st="3" end="3"/>
                                            </p:txEl>
                                          </p:spTgt>
                                        </p:tgtEl>
                                        <p:attrNameLst>
                                          <p:attrName>style.visibility</p:attrName>
                                        </p:attrNameLst>
                                      </p:cBhvr>
                                      <p:to>
                                        <p:strVal val="visible"/>
                                      </p:to>
                                    </p:set>
                                    <p:animEffect transition="in" filter="dissolve">
                                      <p:cBhvr>
                                        <p:cTn id="29" dur="500"/>
                                        <p:tgtEl>
                                          <p:spTgt spid="4096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40963">
                                            <p:txEl>
                                              <p:pRg st="4" end="4"/>
                                            </p:txEl>
                                          </p:spTgt>
                                        </p:tgtEl>
                                        <p:attrNameLst>
                                          <p:attrName>style.visibility</p:attrName>
                                        </p:attrNameLst>
                                      </p:cBhvr>
                                      <p:to>
                                        <p:strVal val="visible"/>
                                      </p:to>
                                    </p:set>
                                    <p:anim calcmode="lin" valueType="num">
                                      <p:cBhvr>
                                        <p:cTn id="34" dur="1000" fill="hold"/>
                                        <p:tgtEl>
                                          <p:spTgt spid="40963">
                                            <p:txEl>
                                              <p:pRg st="4" end="4"/>
                                            </p:txEl>
                                          </p:spTgt>
                                        </p:tgtEl>
                                        <p:attrNameLst>
                                          <p:attrName>ppt_w</p:attrName>
                                        </p:attrNameLst>
                                      </p:cBhvr>
                                      <p:tavLst>
                                        <p:tav tm="0">
                                          <p:val>
                                            <p:strVal val="#ppt_w*0.70"/>
                                          </p:val>
                                        </p:tav>
                                        <p:tav tm="100000">
                                          <p:val>
                                            <p:strVal val="#ppt_w"/>
                                          </p:val>
                                        </p:tav>
                                      </p:tavLst>
                                    </p:anim>
                                    <p:anim calcmode="lin" valueType="num">
                                      <p:cBhvr>
                                        <p:cTn id="35" dur="1000" fill="hold"/>
                                        <p:tgtEl>
                                          <p:spTgt spid="40963">
                                            <p:txEl>
                                              <p:pRg st="4" end="4"/>
                                            </p:txEl>
                                          </p:spTgt>
                                        </p:tgtEl>
                                        <p:attrNameLst>
                                          <p:attrName>ppt_h</p:attrName>
                                        </p:attrNameLst>
                                      </p:cBhvr>
                                      <p:tavLst>
                                        <p:tav tm="0">
                                          <p:val>
                                            <p:strVal val="#ppt_h"/>
                                          </p:val>
                                        </p:tav>
                                        <p:tav tm="100000">
                                          <p:val>
                                            <p:strVal val="#ppt_h"/>
                                          </p:val>
                                        </p:tav>
                                      </p:tavLst>
                                    </p:anim>
                                    <p:animEffect transition="in" filter="fade">
                                      <p:cBhvr>
                                        <p:cTn id="36" dur="1000"/>
                                        <p:tgtEl>
                                          <p:spTgt spid="4096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0963">
                                            <p:txEl>
                                              <p:pRg st="5" end="5"/>
                                            </p:txEl>
                                          </p:spTgt>
                                        </p:tgtEl>
                                        <p:attrNameLst>
                                          <p:attrName>style.visibility</p:attrName>
                                        </p:attrNameLst>
                                      </p:cBhvr>
                                      <p:to>
                                        <p:strVal val="visible"/>
                                      </p:to>
                                    </p:set>
                                    <p:anim calcmode="lin" valueType="num">
                                      <p:cBhvr additive="base">
                                        <p:cTn id="41"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0963">
                                            <p:txEl>
                                              <p:pRg st="6" end="6"/>
                                            </p:txEl>
                                          </p:spTgt>
                                        </p:tgtEl>
                                        <p:attrNameLst>
                                          <p:attrName>style.visibility</p:attrName>
                                        </p:attrNameLst>
                                      </p:cBhvr>
                                      <p:to>
                                        <p:strVal val="visible"/>
                                      </p:to>
                                    </p:set>
                                    <p:anim calcmode="lin" valueType="num">
                                      <p:cBhvr additive="base">
                                        <p:cTn id="47" dur="500" fill="hold"/>
                                        <p:tgtEl>
                                          <p:spTgt spid="40963">
                                            <p:txEl>
                                              <p:pRg st="6" end="6"/>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09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nodeType="clickEffect">
                                  <p:stCondLst>
                                    <p:cond delay="0"/>
                                  </p:stCondLst>
                                  <p:childTnLst>
                                    <p:set>
                                      <p:cBhvr>
                                        <p:cTn id="52" dur="1" fill="hold">
                                          <p:stCondLst>
                                            <p:cond delay="0"/>
                                          </p:stCondLst>
                                        </p:cTn>
                                        <p:tgtEl>
                                          <p:spTgt spid="40963">
                                            <p:txEl>
                                              <p:pRg st="7" end="7"/>
                                            </p:txEl>
                                          </p:spTgt>
                                        </p:tgtEl>
                                        <p:attrNameLst>
                                          <p:attrName>style.visibility</p:attrName>
                                        </p:attrNameLst>
                                      </p:cBhvr>
                                      <p:to>
                                        <p:strVal val="visible"/>
                                      </p:to>
                                    </p:set>
                                    <p:anim calcmode="lin" valueType="num">
                                      <p:cBhvr>
                                        <p:cTn id="53" dur="1000" fill="hold"/>
                                        <p:tgtEl>
                                          <p:spTgt spid="40963">
                                            <p:txEl>
                                              <p:pRg st="7" end="7"/>
                                            </p:txEl>
                                          </p:spTgt>
                                        </p:tgtEl>
                                        <p:attrNameLst>
                                          <p:attrName>ppt_w</p:attrName>
                                        </p:attrNameLst>
                                      </p:cBhvr>
                                      <p:tavLst>
                                        <p:tav tm="0">
                                          <p:val>
                                            <p:fltVal val="0"/>
                                          </p:val>
                                        </p:tav>
                                        <p:tav tm="100000">
                                          <p:val>
                                            <p:strVal val="#ppt_w"/>
                                          </p:val>
                                        </p:tav>
                                      </p:tavLst>
                                    </p:anim>
                                    <p:anim calcmode="lin" valueType="num">
                                      <p:cBhvr>
                                        <p:cTn id="54" dur="1000" fill="hold"/>
                                        <p:tgtEl>
                                          <p:spTgt spid="40963">
                                            <p:txEl>
                                              <p:pRg st="7" end="7"/>
                                            </p:txEl>
                                          </p:spTgt>
                                        </p:tgtEl>
                                        <p:attrNameLst>
                                          <p:attrName>ppt_h</p:attrName>
                                        </p:attrNameLst>
                                      </p:cBhvr>
                                      <p:tavLst>
                                        <p:tav tm="0">
                                          <p:val>
                                            <p:fltVal val="0"/>
                                          </p:val>
                                        </p:tav>
                                        <p:tav tm="100000">
                                          <p:val>
                                            <p:strVal val="#ppt_h"/>
                                          </p:val>
                                        </p:tav>
                                      </p:tavLst>
                                    </p:anim>
                                    <p:anim calcmode="lin" valueType="num">
                                      <p:cBhvr>
                                        <p:cTn id="55" dur="1000" fill="hold"/>
                                        <p:tgtEl>
                                          <p:spTgt spid="40963">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40963">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09600" y="457200"/>
            <a:ext cx="77724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Leap Frog Rule for CAD</a:t>
            </a:r>
          </a:p>
        </p:txBody>
      </p:sp>
      <p:sp>
        <p:nvSpPr>
          <p:cNvPr id="41987" name="Rectangle 7"/>
          <p:cNvSpPr>
            <a:spLocks noChangeArrowheads="1"/>
          </p:cNvSpPr>
          <p:nvPr/>
        </p:nvSpPr>
        <p:spPr bwMode="auto">
          <a:xfrm>
            <a:off x="685800" y="1197114"/>
            <a:ext cx="8229600" cy="707886"/>
          </a:xfrm>
          <a:prstGeom prst="rect">
            <a:avLst/>
          </a:prstGeom>
          <a:noFill/>
          <a:ln w="9525">
            <a:noFill/>
            <a:miter lim="800000"/>
            <a:headEnd/>
            <a:tailEnd/>
          </a:ln>
        </p:spPr>
        <p:txBody>
          <a:bodyPr>
            <a:spAutoFit/>
          </a:bodyPr>
          <a:lstStyle/>
          <a:p>
            <a:r>
              <a:rPr lang="en-US" sz="2000" dirty="0" smtClean="0">
                <a:latin typeface="Arial" pitchFamily="34" charset="0"/>
                <a:cs typeface="Arial" pitchFamily="34" charset="0"/>
              </a:rPr>
              <a:t>Users are </a:t>
            </a:r>
            <a:r>
              <a:rPr lang="en-US" sz="2000" dirty="0">
                <a:latin typeface="Arial" pitchFamily="34" charset="0"/>
                <a:cs typeface="Arial" pitchFamily="34" charset="0"/>
              </a:rPr>
              <a:t>not allowed to jump over an earlier or later existing </a:t>
            </a:r>
            <a:r>
              <a:rPr lang="en-US" sz="2000" dirty="0" smtClean="0">
                <a:latin typeface="Arial" pitchFamily="34" charset="0"/>
                <a:cs typeface="Arial" pitchFamily="34" charset="0"/>
              </a:rPr>
              <a:t>CAD when doing a copy or transfer.</a:t>
            </a:r>
            <a:endParaRPr lang="en-US" sz="2000" dirty="0">
              <a:latin typeface="Arial" pitchFamily="34" charset="0"/>
              <a:cs typeface="Arial" pitchFamily="34" charset="0"/>
            </a:endParaRPr>
          </a:p>
        </p:txBody>
      </p:sp>
      <p:pic>
        <p:nvPicPr>
          <p:cNvPr id="41988" name="Picture 17"/>
          <p:cNvPicPr>
            <a:picLocks noChangeAspect="1" noChangeArrowheads="1"/>
          </p:cNvPicPr>
          <p:nvPr/>
        </p:nvPicPr>
        <p:blipFill>
          <a:blip r:embed="rId3" cstate="print"/>
          <a:srcRect/>
          <a:stretch>
            <a:fillRect/>
          </a:stretch>
        </p:blipFill>
        <p:spPr bwMode="auto">
          <a:xfrm>
            <a:off x="5257800" y="2590800"/>
            <a:ext cx="3124200" cy="2078038"/>
          </a:xfrm>
          <a:prstGeom prst="rect">
            <a:avLst/>
          </a:prstGeom>
          <a:noFill/>
          <a:ln w="9525">
            <a:noFill/>
            <a:miter lim="800000"/>
            <a:headEnd/>
            <a:tailEnd/>
          </a:ln>
        </p:spPr>
      </p:pic>
      <p:sp>
        <p:nvSpPr>
          <p:cNvPr id="41990" name="Text Box 19"/>
          <p:cNvSpPr txBox="1">
            <a:spLocks noChangeArrowheads="1"/>
          </p:cNvSpPr>
          <p:nvPr/>
        </p:nvSpPr>
        <p:spPr bwMode="auto">
          <a:xfrm>
            <a:off x="838200" y="2514600"/>
            <a:ext cx="4114800" cy="2862322"/>
          </a:xfrm>
          <a:prstGeom prst="rect">
            <a:avLst/>
          </a:prstGeom>
          <a:noFill/>
          <a:ln w="9525">
            <a:noFill/>
            <a:miter lim="800000"/>
            <a:headEnd/>
            <a:tailEnd/>
          </a:ln>
        </p:spPr>
        <p:txBody>
          <a:bodyPr>
            <a:spAutoFit/>
          </a:bodyPr>
          <a:lstStyle/>
          <a:p>
            <a:r>
              <a:rPr lang="en-US" sz="2000" dirty="0">
                <a:latin typeface="Arial" pitchFamily="34" charset="0"/>
                <a:cs typeface="Arial" pitchFamily="34" charset="0"/>
              </a:rPr>
              <a:t>Examples:</a:t>
            </a:r>
          </a:p>
          <a:p>
            <a:r>
              <a:rPr lang="en-US" sz="2000" dirty="0">
                <a:latin typeface="Arial" pitchFamily="34" charset="0"/>
                <a:cs typeface="Arial" pitchFamily="34" charset="0"/>
              </a:rPr>
              <a:t>1.  Cannot copy the Active CAD to a date past the 5/1/02 Record.</a:t>
            </a:r>
          </a:p>
          <a:p>
            <a:r>
              <a:rPr lang="en-US" sz="2000" dirty="0">
                <a:latin typeface="Arial" pitchFamily="34" charset="0"/>
                <a:cs typeface="Arial" pitchFamily="34" charset="0"/>
              </a:rPr>
              <a:t>2.  Cannot copy the 5/1/02 CAD forward to a date past 6/1/02.</a:t>
            </a:r>
          </a:p>
          <a:p>
            <a:r>
              <a:rPr lang="en-US" sz="2000" dirty="0">
                <a:latin typeface="Arial" pitchFamily="34" charset="0"/>
                <a:cs typeface="Arial" pitchFamily="34" charset="0"/>
              </a:rPr>
              <a:t>3.  Cannot copy the 6/1/02 CAD backward to a date earlier than 5/1/02</a:t>
            </a:r>
          </a:p>
          <a:p>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linds(horizontal)">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990">
                                            <p:txEl>
                                              <p:pRg st="1" end="1"/>
                                            </p:txEl>
                                          </p:spTgt>
                                        </p:tgtEl>
                                        <p:attrNameLst>
                                          <p:attrName>style.visibility</p:attrName>
                                        </p:attrNameLst>
                                      </p:cBhvr>
                                      <p:to>
                                        <p:strVal val="visible"/>
                                      </p:to>
                                    </p:set>
                                    <p:animEffect transition="in" filter="box(in)">
                                      <p:cBhvr>
                                        <p:cTn id="12" dur="500"/>
                                        <p:tgtEl>
                                          <p:spTgt spid="419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1990">
                                            <p:txEl>
                                              <p:pRg st="2" end="2"/>
                                            </p:txEl>
                                          </p:spTgt>
                                        </p:tgtEl>
                                        <p:attrNameLst>
                                          <p:attrName>style.visibility</p:attrName>
                                        </p:attrNameLst>
                                      </p:cBhvr>
                                      <p:to>
                                        <p:strVal val="visible"/>
                                      </p:to>
                                    </p:set>
                                    <p:animEffect transition="in" filter="box(out)">
                                      <p:cBhvr>
                                        <p:cTn id="17" dur="500"/>
                                        <p:tgtEl>
                                          <p:spTgt spid="419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990">
                                            <p:txEl>
                                              <p:pRg st="3" end="3"/>
                                            </p:txEl>
                                          </p:spTgt>
                                        </p:tgtEl>
                                        <p:attrNameLst>
                                          <p:attrName>style.visibility</p:attrName>
                                        </p:attrNameLst>
                                      </p:cBhvr>
                                      <p:to>
                                        <p:strVal val="visible"/>
                                      </p:to>
                                    </p:set>
                                    <p:animEffect transition="in" filter="dissolve">
                                      <p:cBhvr>
                                        <p:cTn id="22" dur="500"/>
                                        <p:tgtEl>
                                          <p:spTgt spid="419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62000" y="609600"/>
            <a:ext cx="77724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Transferring a Customer Record</a:t>
            </a:r>
          </a:p>
        </p:txBody>
      </p:sp>
      <p:sp>
        <p:nvSpPr>
          <p:cNvPr id="43011" name="Rectangle 4"/>
          <p:cNvSpPr>
            <a:spLocks noChangeArrowheads="1"/>
          </p:cNvSpPr>
          <p:nvPr/>
        </p:nvSpPr>
        <p:spPr bwMode="auto">
          <a:xfrm>
            <a:off x="381000" y="1590675"/>
            <a:ext cx="3124200" cy="3893374"/>
          </a:xfrm>
          <a:prstGeom prst="rect">
            <a:avLst/>
          </a:prstGeom>
          <a:noFill/>
          <a:ln w="9525">
            <a:noFill/>
            <a:miter lim="800000"/>
            <a:headEnd/>
            <a:tailEnd/>
          </a:ln>
        </p:spPr>
        <p:txBody>
          <a:bodyPr>
            <a:spAutoFit/>
          </a:bodyPr>
          <a:lstStyle/>
          <a:p>
            <a:r>
              <a:rPr lang="en-US" sz="1900" b="1" dirty="0">
                <a:latin typeface="Arial" pitchFamily="34" charset="0"/>
                <a:cs typeface="Arial" pitchFamily="34" charset="0"/>
              </a:rPr>
              <a:t>1. Access the CAD Window.</a:t>
            </a:r>
          </a:p>
          <a:p>
            <a:r>
              <a:rPr lang="en-US" sz="1900" b="1" dirty="0">
                <a:latin typeface="Arial" pitchFamily="34" charset="0"/>
                <a:cs typeface="Arial" pitchFamily="34" charset="0"/>
              </a:rPr>
              <a:t>2. Retrieve the required Base record.</a:t>
            </a:r>
          </a:p>
          <a:p>
            <a:r>
              <a:rPr lang="en-US" sz="1900" b="1" dirty="0">
                <a:latin typeface="Arial" pitchFamily="34" charset="0"/>
                <a:cs typeface="Arial" pitchFamily="34" charset="0"/>
              </a:rPr>
              <a:t>3. Click the Transfer button or press </a:t>
            </a:r>
            <a:r>
              <a:rPr lang="en-US" sz="1900" b="1" dirty="0" err="1">
                <a:latin typeface="Arial" pitchFamily="34" charset="0"/>
                <a:cs typeface="Arial" pitchFamily="34" charset="0"/>
              </a:rPr>
              <a:t>Ctrl+T</a:t>
            </a:r>
            <a:r>
              <a:rPr lang="en-US" sz="1900" b="1" dirty="0">
                <a:latin typeface="Arial" pitchFamily="34" charset="0"/>
                <a:cs typeface="Arial" pitchFamily="34" charset="0"/>
              </a:rPr>
              <a:t>.</a:t>
            </a:r>
          </a:p>
          <a:p>
            <a:r>
              <a:rPr lang="en-US" sz="1900" b="1" dirty="0">
                <a:latin typeface="Arial" pitchFamily="34" charset="0"/>
                <a:cs typeface="Arial" pitchFamily="34" charset="0"/>
              </a:rPr>
              <a:t>4. Enter the Dial Number and Effective Date/Time of the Target record.</a:t>
            </a:r>
          </a:p>
          <a:p>
            <a:r>
              <a:rPr lang="en-US" sz="1900" b="1" dirty="0">
                <a:latin typeface="Arial" pitchFamily="34" charset="0"/>
                <a:cs typeface="Arial" pitchFamily="34" charset="0"/>
              </a:rPr>
              <a:t>5. Select the portions of the record to Transfer.</a:t>
            </a:r>
          </a:p>
          <a:p>
            <a:r>
              <a:rPr lang="en-US" sz="1900" b="1" dirty="0">
                <a:latin typeface="Arial" pitchFamily="34" charset="0"/>
                <a:cs typeface="Arial" pitchFamily="34" charset="0"/>
              </a:rPr>
              <a:t>6. Click the Perform Transfer button.</a:t>
            </a:r>
          </a:p>
        </p:txBody>
      </p:sp>
      <p:pic>
        <p:nvPicPr>
          <p:cNvPr id="43012" name="Picture 8"/>
          <p:cNvPicPr>
            <a:picLocks noChangeAspect="1" noChangeArrowheads="1"/>
          </p:cNvPicPr>
          <p:nvPr/>
        </p:nvPicPr>
        <p:blipFill>
          <a:blip r:embed="rId3" cstate="print"/>
          <a:srcRect/>
          <a:stretch>
            <a:fillRect/>
          </a:stretch>
        </p:blipFill>
        <p:spPr bwMode="auto">
          <a:xfrm>
            <a:off x="3429000" y="1828800"/>
            <a:ext cx="5257800" cy="3570288"/>
          </a:xfrm>
          <a:prstGeom prst="rect">
            <a:avLst/>
          </a:prstGeom>
          <a:noFill/>
          <a:ln w="9525">
            <a:noFill/>
            <a:miter lim="800000"/>
            <a:headEnd/>
            <a:tailEnd/>
          </a:ln>
        </p:spPr>
      </p:pic>
      <p:grpSp>
        <p:nvGrpSpPr>
          <p:cNvPr id="2" name="Group 12"/>
          <p:cNvGrpSpPr/>
          <p:nvPr/>
        </p:nvGrpSpPr>
        <p:grpSpPr>
          <a:xfrm>
            <a:off x="3352800" y="3124200"/>
            <a:ext cx="5562600" cy="2692400"/>
            <a:chOff x="3352800" y="3124200"/>
            <a:chExt cx="5562600" cy="2692400"/>
          </a:xfrm>
        </p:grpSpPr>
        <p:sp>
          <p:nvSpPr>
            <p:cNvPr id="43015" name="Text Box 11"/>
            <p:cNvSpPr txBox="1">
              <a:spLocks noChangeArrowheads="1"/>
            </p:cNvSpPr>
            <p:nvPr/>
          </p:nvSpPr>
          <p:spPr bwMode="auto">
            <a:xfrm>
              <a:off x="3352800" y="5410200"/>
              <a:ext cx="5562600" cy="406400"/>
            </a:xfrm>
            <a:prstGeom prst="rect">
              <a:avLst/>
            </a:prstGeom>
            <a:solidFill>
              <a:srgbClr val="FFFF66"/>
            </a:solidFill>
            <a:ln w="9525">
              <a:solidFill>
                <a:schemeClr val="tx1"/>
              </a:solidFill>
              <a:miter lim="800000"/>
              <a:headEnd/>
              <a:tailEnd/>
            </a:ln>
          </p:spPr>
          <p:txBody>
            <a:bodyPr>
              <a:spAutoFit/>
            </a:bodyPr>
            <a:lstStyle/>
            <a:p>
              <a:r>
                <a:rPr lang="en-US" sz="2000" b="1" dirty="0"/>
                <a:t>NOW = beginning of Current 15 min window</a:t>
              </a:r>
            </a:p>
          </p:txBody>
        </p:sp>
        <p:sp>
          <p:nvSpPr>
            <p:cNvPr id="43016" name="Line 12"/>
            <p:cNvSpPr>
              <a:spLocks noChangeShapeType="1"/>
            </p:cNvSpPr>
            <p:nvPr/>
          </p:nvSpPr>
          <p:spPr bwMode="auto">
            <a:xfrm flipH="1">
              <a:off x="4648200" y="3124200"/>
              <a:ext cx="2819400" cy="2286000"/>
            </a:xfrm>
            <a:prstGeom prst="line">
              <a:avLst/>
            </a:prstGeom>
            <a:noFill/>
            <a:ln w="9525">
              <a:solidFill>
                <a:schemeClr val="tx1"/>
              </a:solidFill>
              <a:round/>
              <a:headEnd/>
              <a:tailEnd type="triangle" w="lg" len="med"/>
            </a:ln>
          </p:spPr>
          <p:txBody>
            <a:bodyPr>
              <a:spAutoFit/>
            </a:bodyPr>
            <a:lstStyle/>
            <a:p>
              <a:endParaRPr lang="en-US"/>
            </a:p>
          </p:txBody>
        </p:sp>
      </p:grpSp>
      <p:grpSp>
        <p:nvGrpSpPr>
          <p:cNvPr id="3" name="Group 10"/>
          <p:cNvGrpSpPr/>
          <p:nvPr/>
        </p:nvGrpSpPr>
        <p:grpSpPr>
          <a:xfrm>
            <a:off x="3657600" y="2971800"/>
            <a:ext cx="3581400" cy="1397000"/>
            <a:chOff x="3657600" y="2971800"/>
            <a:chExt cx="3581400" cy="1397000"/>
          </a:xfrm>
        </p:grpSpPr>
        <p:sp>
          <p:nvSpPr>
            <p:cNvPr id="43014" name="Text Box 10"/>
            <p:cNvSpPr txBox="1">
              <a:spLocks noChangeArrowheads="1"/>
            </p:cNvSpPr>
            <p:nvPr/>
          </p:nvSpPr>
          <p:spPr bwMode="auto">
            <a:xfrm>
              <a:off x="3657600" y="3352800"/>
              <a:ext cx="1447800" cy="1016000"/>
            </a:xfrm>
            <a:prstGeom prst="rect">
              <a:avLst/>
            </a:prstGeom>
            <a:solidFill>
              <a:srgbClr val="FFFF66"/>
            </a:solidFill>
            <a:ln w="9525">
              <a:solidFill>
                <a:schemeClr val="tx1"/>
              </a:solidFill>
              <a:miter lim="800000"/>
              <a:headEnd/>
              <a:tailEnd/>
            </a:ln>
          </p:spPr>
          <p:txBody>
            <a:bodyPr>
              <a:spAutoFit/>
            </a:bodyPr>
            <a:lstStyle/>
            <a:p>
              <a:r>
                <a:rPr lang="en-US" sz="2000" b="1" dirty="0"/>
                <a:t>Forward = future date/time</a:t>
              </a:r>
            </a:p>
          </p:txBody>
        </p:sp>
        <p:sp>
          <p:nvSpPr>
            <p:cNvPr id="43017" name="Line 13"/>
            <p:cNvSpPr>
              <a:spLocks noChangeShapeType="1"/>
            </p:cNvSpPr>
            <p:nvPr/>
          </p:nvSpPr>
          <p:spPr bwMode="auto">
            <a:xfrm flipH="1">
              <a:off x="4953000" y="2971800"/>
              <a:ext cx="2286000" cy="609600"/>
            </a:xfrm>
            <a:prstGeom prst="line">
              <a:avLst/>
            </a:prstGeom>
            <a:noFill/>
            <a:ln w="9525">
              <a:solidFill>
                <a:schemeClr val="tx1"/>
              </a:solidFill>
              <a:round/>
              <a:headEnd/>
              <a:tailEnd type="triangle" w="lg" len="med"/>
            </a:ln>
          </p:spPr>
          <p:txBody>
            <a:bodyPr>
              <a:spAutoFit/>
            </a:bodyPr>
            <a:lstStyle/>
            <a:p>
              <a:endParaRPr lang="en-US"/>
            </a:p>
          </p:txBody>
        </p:sp>
      </p:grpSp>
      <p:grpSp>
        <p:nvGrpSpPr>
          <p:cNvPr id="4" name="Group 11"/>
          <p:cNvGrpSpPr/>
          <p:nvPr/>
        </p:nvGrpSpPr>
        <p:grpSpPr>
          <a:xfrm>
            <a:off x="6629400" y="3048000"/>
            <a:ext cx="2286000" cy="1397000"/>
            <a:chOff x="6629400" y="3048000"/>
            <a:chExt cx="2286000" cy="1397000"/>
          </a:xfrm>
        </p:grpSpPr>
        <p:sp>
          <p:nvSpPr>
            <p:cNvPr id="43013" name="Text Box 9"/>
            <p:cNvSpPr txBox="1">
              <a:spLocks noChangeArrowheads="1"/>
            </p:cNvSpPr>
            <p:nvPr/>
          </p:nvSpPr>
          <p:spPr bwMode="auto">
            <a:xfrm>
              <a:off x="6629400" y="3733800"/>
              <a:ext cx="2286000" cy="711200"/>
            </a:xfrm>
            <a:prstGeom prst="rect">
              <a:avLst/>
            </a:prstGeom>
            <a:solidFill>
              <a:srgbClr val="FFFF66"/>
            </a:solidFill>
            <a:ln w="9525">
              <a:solidFill>
                <a:schemeClr val="tx1"/>
              </a:solidFill>
              <a:miter lim="800000"/>
              <a:headEnd/>
              <a:tailEnd/>
            </a:ln>
          </p:spPr>
          <p:txBody>
            <a:bodyPr>
              <a:spAutoFit/>
            </a:bodyPr>
            <a:lstStyle/>
            <a:p>
              <a:r>
                <a:rPr lang="en-US" sz="2000" b="1" dirty="0"/>
                <a:t>Backward = earlier date/time</a:t>
              </a:r>
            </a:p>
          </p:txBody>
        </p:sp>
        <p:sp>
          <p:nvSpPr>
            <p:cNvPr id="43018" name="Line 14"/>
            <p:cNvSpPr>
              <a:spLocks noChangeShapeType="1"/>
            </p:cNvSpPr>
            <p:nvPr/>
          </p:nvSpPr>
          <p:spPr bwMode="auto">
            <a:xfrm flipH="1">
              <a:off x="7620000" y="3048000"/>
              <a:ext cx="533400" cy="762000"/>
            </a:xfrm>
            <a:prstGeom prst="line">
              <a:avLst/>
            </a:prstGeom>
            <a:noFill/>
            <a:ln w="9525">
              <a:solidFill>
                <a:schemeClr val="tx1"/>
              </a:solidFill>
              <a:round/>
              <a:headEnd/>
              <a:tailEnd type="triangle" w="lg" len="med"/>
            </a:ln>
          </p:spPr>
          <p:txBody>
            <a:bodyP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3011">
                                            <p:txEl>
                                              <p:pRg st="0" end="0"/>
                                            </p:txEl>
                                          </p:spTgt>
                                        </p:tgtEl>
                                        <p:attrNameLst>
                                          <p:attrName>style.visibility</p:attrName>
                                        </p:attrNameLst>
                                      </p:cBhvr>
                                      <p:to>
                                        <p:strVal val="visible"/>
                                      </p:to>
                                    </p:set>
                                    <p:animEffect transition="in" filter="box(in)">
                                      <p:cBhvr>
                                        <p:cTn id="25" dur="500"/>
                                        <p:tgtEl>
                                          <p:spTgt spid="430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3011">
                                            <p:txEl>
                                              <p:pRg st="1" end="1"/>
                                            </p:txEl>
                                          </p:spTgt>
                                        </p:tgtEl>
                                        <p:attrNameLst>
                                          <p:attrName>style.visibility</p:attrName>
                                        </p:attrNameLst>
                                      </p:cBhvr>
                                      <p:to>
                                        <p:strVal val="visible"/>
                                      </p:to>
                                    </p:set>
                                    <p:animEffect transition="in" filter="box(in)">
                                      <p:cBhvr>
                                        <p:cTn id="30" dur="500"/>
                                        <p:tgtEl>
                                          <p:spTgt spid="430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3011">
                                            <p:txEl>
                                              <p:pRg st="2" end="2"/>
                                            </p:txEl>
                                          </p:spTgt>
                                        </p:tgtEl>
                                        <p:attrNameLst>
                                          <p:attrName>style.visibility</p:attrName>
                                        </p:attrNameLst>
                                      </p:cBhvr>
                                      <p:to>
                                        <p:strVal val="visible"/>
                                      </p:to>
                                    </p:set>
                                    <p:animEffect transition="in" filter="box(in)">
                                      <p:cBhvr>
                                        <p:cTn id="35" dur="500"/>
                                        <p:tgtEl>
                                          <p:spTgt spid="43011">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43011">
                                            <p:txEl>
                                              <p:pRg st="3" end="3"/>
                                            </p:txEl>
                                          </p:spTgt>
                                        </p:tgtEl>
                                        <p:attrNameLst>
                                          <p:attrName>style.visibility</p:attrName>
                                        </p:attrNameLst>
                                      </p:cBhvr>
                                      <p:to>
                                        <p:strVal val="visible"/>
                                      </p:to>
                                    </p:set>
                                    <p:anim calcmode="lin" valueType="num">
                                      <p:cBhvr>
                                        <p:cTn id="40" dur="1000" fill="hold"/>
                                        <p:tgtEl>
                                          <p:spTgt spid="43011">
                                            <p:txEl>
                                              <p:pRg st="3" end="3"/>
                                            </p:txEl>
                                          </p:spTgt>
                                        </p:tgtEl>
                                        <p:attrNameLst>
                                          <p:attrName>ppt_w</p:attrName>
                                        </p:attrNameLst>
                                      </p:cBhvr>
                                      <p:tavLst>
                                        <p:tav tm="0">
                                          <p:val>
                                            <p:strVal val="#ppt_w*0.70"/>
                                          </p:val>
                                        </p:tav>
                                        <p:tav tm="100000">
                                          <p:val>
                                            <p:strVal val="#ppt_w"/>
                                          </p:val>
                                        </p:tav>
                                      </p:tavLst>
                                    </p:anim>
                                    <p:anim calcmode="lin" valueType="num">
                                      <p:cBhvr>
                                        <p:cTn id="41" dur="1000" fill="hold"/>
                                        <p:tgtEl>
                                          <p:spTgt spid="43011">
                                            <p:txEl>
                                              <p:pRg st="3" end="3"/>
                                            </p:txEl>
                                          </p:spTgt>
                                        </p:tgtEl>
                                        <p:attrNameLst>
                                          <p:attrName>ppt_h</p:attrName>
                                        </p:attrNameLst>
                                      </p:cBhvr>
                                      <p:tavLst>
                                        <p:tav tm="0">
                                          <p:val>
                                            <p:strVal val="#ppt_h"/>
                                          </p:val>
                                        </p:tav>
                                        <p:tav tm="100000">
                                          <p:val>
                                            <p:strVal val="#ppt_h"/>
                                          </p:val>
                                        </p:tav>
                                      </p:tavLst>
                                    </p:anim>
                                    <p:animEffect transition="in" filter="fade">
                                      <p:cBhvr>
                                        <p:cTn id="42" dur="1000"/>
                                        <p:tgtEl>
                                          <p:spTgt spid="4301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3011">
                                            <p:txEl>
                                              <p:pRg st="4" end="4"/>
                                            </p:txEl>
                                          </p:spTgt>
                                        </p:tgtEl>
                                        <p:attrNameLst>
                                          <p:attrName>style.visibility</p:attrName>
                                        </p:attrNameLst>
                                      </p:cBhvr>
                                      <p:to>
                                        <p:strVal val="visible"/>
                                      </p:to>
                                    </p:set>
                                    <p:animEffect transition="in" filter="dissolve">
                                      <p:cBhvr>
                                        <p:cTn id="47" dur="500"/>
                                        <p:tgtEl>
                                          <p:spTgt spid="4301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43011">
                                            <p:txEl>
                                              <p:pRg st="5" end="5"/>
                                            </p:txEl>
                                          </p:spTgt>
                                        </p:tgtEl>
                                        <p:attrNameLst>
                                          <p:attrName>style.visibility</p:attrName>
                                        </p:attrNameLst>
                                      </p:cBhvr>
                                      <p:to>
                                        <p:strVal val="visible"/>
                                      </p:to>
                                    </p:set>
                                    <p:animEffect transition="in" filter="box(out)">
                                      <p:cBhvr>
                                        <p:cTn id="52"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28600" y="336884"/>
            <a:ext cx="8458200" cy="946484"/>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Guidelines for the CAD Transfer Window</a:t>
            </a:r>
          </a:p>
        </p:txBody>
      </p:sp>
      <p:sp>
        <p:nvSpPr>
          <p:cNvPr id="44035" name="Rectangle 4"/>
          <p:cNvSpPr>
            <a:spLocks noChangeArrowheads="1"/>
          </p:cNvSpPr>
          <p:nvPr/>
        </p:nvSpPr>
        <p:spPr bwMode="auto">
          <a:xfrm>
            <a:off x="609600" y="1644402"/>
            <a:ext cx="8077200" cy="3308598"/>
          </a:xfrm>
          <a:prstGeom prst="rect">
            <a:avLst/>
          </a:prstGeom>
          <a:noFill/>
          <a:ln w="9525">
            <a:noFill/>
            <a:miter lim="800000"/>
            <a:headEnd/>
            <a:tailEnd/>
          </a:ln>
        </p:spPr>
        <p:txBody>
          <a:bodyPr wrap="square">
            <a:spAutoFit/>
          </a:bodyPr>
          <a:lstStyle/>
          <a:p>
            <a:pPr marL="457200" indent="-457200"/>
            <a:r>
              <a:rPr lang="en-US" sz="1900" b="1" dirty="0">
                <a:latin typeface="Arial" pitchFamily="34" charset="0"/>
                <a:cs typeface="Arial" pitchFamily="34" charset="0"/>
              </a:rPr>
              <a:t>1. If the Transfer is to a Target </a:t>
            </a:r>
            <a:r>
              <a:rPr lang="en-US" sz="1900" b="1" dirty="0" smtClean="0">
                <a:latin typeface="Arial" pitchFamily="34" charset="0"/>
                <a:cs typeface="Arial" pitchFamily="34" charset="0"/>
              </a:rPr>
              <a:t>CAD date </a:t>
            </a:r>
            <a:r>
              <a:rPr lang="en-US" sz="1900" b="1" dirty="0">
                <a:latin typeface="Arial" pitchFamily="34" charset="0"/>
                <a:cs typeface="Arial" pitchFamily="34" charset="0"/>
              </a:rPr>
              <a:t>that does not already exist, the record is transferred and the entire source </a:t>
            </a:r>
            <a:r>
              <a:rPr lang="en-US" sz="1900" b="1" dirty="0" smtClean="0">
                <a:latin typeface="Arial" pitchFamily="34" charset="0"/>
                <a:cs typeface="Arial" pitchFamily="34" charset="0"/>
              </a:rPr>
              <a:t>is gone.</a:t>
            </a:r>
            <a:endParaRPr lang="en-US" sz="1900" b="1" dirty="0">
              <a:latin typeface="Arial" pitchFamily="34" charset="0"/>
              <a:cs typeface="Arial" pitchFamily="34" charset="0"/>
            </a:endParaRPr>
          </a:p>
          <a:p>
            <a:pPr marL="457200" indent="-457200"/>
            <a:r>
              <a:rPr lang="en-US" sz="1900" b="1" dirty="0">
                <a:latin typeface="Arial" pitchFamily="34" charset="0"/>
                <a:cs typeface="Arial" pitchFamily="34" charset="0"/>
              </a:rPr>
              <a:t>2. If the Transfer is to a Target </a:t>
            </a:r>
            <a:r>
              <a:rPr lang="en-US" sz="1900" b="1" dirty="0" smtClean="0">
                <a:latin typeface="Arial" pitchFamily="34" charset="0"/>
                <a:cs typeface="Arial" pitchFamily="34" charset="0"/>
              </a:rPr>
              <a:t>CAD date </a:t>
            </a:r>
            <a:r>
              <a:rPr lang="en-US" sz="1900" b="1" dirty="0">
                <a:latin typeface="Arial" pitchFamily="34" charset="0"/>
                <a:cs typeface="Arial" pitchFamily="34" charset="0"/>
              </a:rPr>
              <a:t>that already exists, a confirmation message is displayed. (Do you want to overwrite?) </a:t>
            </a:r>
          </a:p>
          <a:p>
            <a:pPr marL="457200" indent="-457200"/>
            <a:r>
              <a:rPr lang="en-US" sz="1900" b="1" dirty="0">
                <a:latin typeface="Arial" pitchFamily="34" charset="0"/>
                <a:cs typeface="Arial" pitchFamily="34" charset="0"/>
              </a:rPr>
              <a:t>3. If a transfer is denied, an error message is displayed.</a:t>
            </a:r>
          </a:p>
          <a:p>
            <a:pPr marL="457200" indent="-457200"/>
            <a:r>
              <a:rPr lang="en-US" sz="1900" b="1" dirty="0">
                <a:latin typeface="Arial" pitchFamily="34" charset="0"/>
                <a:cs typeface="Arial" pitchFamily="34" charset="0"/>
              </a:rPr>
              <a:t>4. A record can only be transferred up to six months into the future.</a:t>
            </a:r>
          </a:p>
          <a:p>
            <a:pPr marL="457200" indent="-457200"/>
            <a:r>
              <a:rPr lang="en-US" sz="1900" b="1" dirty="0">
                <a:latin typeface="Arial" pitchFamily="34" charset="0"/>
                <a:cs typeface="Arial" pitchFamily="34" charset="0"/>
              </a:rPr>
              <a:t>5. A CAD can only be transferred backward to an Effective Date/Time that is later than the Effective Date/Time of the previous input record (</a:t>
            </a:r>
            <a:r>
              <a:rPr lang="en-US" sz="1900" b="1" dirty="0">
                <a:solidFill>
                  <a:srgbClr val="0066FF"/>
                </a:solidFill>
                <a:latin typeface="Arial" pitchFamily="34" charset="0"/>
                <a:cs typeface="Arial" pitchFamily="34" charset="0"/>
              </a:rPr>
              <a:t>Leap-Frog Rule</a:t>
            </a:r>
            <a:r>
              <a:rPr lang="en-US" sz="1900" b="1" dirty="0">
                <a:latin typeface="Arial" pitchFamily="34" charset="0"/>
                <a:cs typeface="Arial" pitchFamily="34" charset="0"/>
              </a:rPr>
              <a:t>). (or earlier than a future CR)</a:t>
            </a:r>
          </a:p>
          <a:p>
            <a:pPr marL="457200" indent="-457200">
              <a:buFontTx/>
              <a:buAutoNum type="arabicPeriod" startAt="6"/>
            </a:pPr>
            <a:r>
              <a:rPr lang="en-US" sz="1900" b="1" dirty="0">
                <a:latin typeface="Arial" pitchFamily="34" charset="0"/>
                <a:cs typeface="Arial" pitchFamily="34" charset="0"/>
              </a:rPr>
              <a:t>A previously existing Active, Disconnect or </a:t>
            </a:r>
            <a:r>
              <a:rPr lang="en-US" sz="1900" b="1" dirty="0" smtClean="0">
                <a:latin typeface="Arial" pitchFamily="34" charset="0"/>
                <a:cs typeface="Arial" pitchFamily="34" charset="0"/>
              </a:rPr>
              <a:t>Sending </a:t>
            </a:r>
            <a:r>
              <a:rPr lang="en-US" sz="1900" b="1" dirty="0">
                <a:latin typeface="Arial" pitchFamily="34" charset="0"/>
                <a:cs typeface="Arial" pitchFamily="34" charset="0"/>
              </a:rPr>
              <a:t>cannot be Transferred.</a:t>
            </a:r>
          </a:p>
        </p:txBody>
      </p:sp>
      <p:pic>
        <p:nvPicPr>
          <p:cNvPr id="44036" name="Picture 5" descr="C:\Program Files\Common Files\Microsoft Shared\Clipart\cagcat50\an02542_.wmf"/>
          <p:cNvPicPr>
            <a:picLocks noChangeAspect="1" noChangeArrowheads="1"/>
          </p:cNvPicPr>
          <p:nvPr/>
        </p:nvPicPr>
        <p:blipFill>
          <a:blip r:embed="rId3" cstate="print"/>
          <a:srcRect/>
          <a:stretch>
            <a:fillRect/>
          </a:stretch>
        </p:blipFill>
        <p:spPr bwMode="auto">
          <a:xfrm>
            <a:off x="6477000" y="4648200"/>
            <a:ext cx="1793875" cy="17351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 calcmode="lin" valueType="num">
                                      <p:cBhvr>
                                        <p:cTn id="12" dur="500" decel="50000" fill="hold">
                                          <p:stCondLst>
                                            <p:cond delay="0"/>
                                          </p:stCondLst>
                                        </p:cTn>
                                        <p:tgtEl>
                                          <p:spTgt spid="44035">
                                            <p:txEl>
                                              <p:pRg st="1" end="1"/>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4035">
                                            <p:txEl>
                                              <p:pRg st="1" end="1"/>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4035">
                                            <p:txEl>
                                              <p:pRg st="1" end="1"/>
                                            </p:txEl>
                                          </p:spTgt>
                                        </p:tgtEl>
                                        <p:attrNameLst>
                                          <p:attrName>ppt_w</p:attrName>
                                        </p:attrNameLst>
                                      </p:cBhvr>
                                      <p:tavLst>
                                        <p:tav tm="0">
                                          <p:val>
                                            <p:strVal val="#ppt_w*.05"/>
                                          </p:val>
                                        </p:tav>
                                        <p:tav tm="100000">
                                          <p:val>
                                            <p:strVal val="#ppt_w"/>
                                          </p:val>
                                        </p:tav>
                                      </p:tavLst>
                                    </p:anim>
                                    <p:anim calcmode="lin" valueType="num">
                                      <p:cBhvr>
                                        <p:cTn id="15" dur="1000" fill="hold"/>
                                        <p:tgtEl>
                                          <p:spTgt spid="44035">
                                            <p:txEl>
                                              <p:pRg st="1" end="1"/>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4035">
                                            <p:txEl>
                                              <p:pRg st="1" end="1"/>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4035">
                                            <p:txEl>
                                              <p:pRg st="1" end="1"/>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4035">
                                            <p:txEl>
                                              <p:pRg st="1" end="1"/>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403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4035">
                                            <p:txEl>
                                              <p:pRg st="2" end="2"/>
                                            </p:txEl>
                                          </p:spTgt>
                                        </p:tgtEl>
                                        <p:attrNameLst>
                                          <p:attrName>style.visibility</p:attrName>
                                        </p:attrNameLst>
                                      </p:cBhvr>
                                      <p:to>
                                        <p:strVal val="visible"/>
                                      </p:to>
                                    </p:set>
                                    <p:animEffect transition="in" filter="box(in)">
                                      <p:cBhvr>
                                        <p:cTn id="24" dur="500"/>
                                        <p:tgtEl>
                                          <p:spTgt spid="4403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44035">
                                            <p:txEl>
                                              <p:pRg st="3" end="3"/>
                                            </p:txEl>
                                          </p:spTgt>
                                        </p:tgtEl>
                                        <p:attrNameLst>
                                          <p:attrName>style.visibility</p:attrName>
                                        </p:attrNameLst>
                                      </p:cBhvr>
                                      <p:to>
                                        <p:strVal val="visible"/>
                                      </p:to>
                                    </p:set>
                                    <p:animEffect transition="in" filter="box(out)">
                                      <p:cBhvr>
                                        <p:cTn id="29" dur="500"/>
                                        <p:tgtEl>
                                          <p:spTgt spid="4403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4035">
                                            <p:txEl>
                                              <p:pRg st="4" end="4"/>
                                            </p:txEl>
                                          </p:spTgt>
                                        </p:tgtEl>
                                        <p:attrNameLst>
                                          <p:attrName>style.visibility</p:attrName>
                                        </p:attrNameLst>
                                      </p:cBhvr>
                                      <p:to>
                                        <p:strVal val="visible"/>
                                      </p:to>
                                    </p:set>
                                    <p:animEffect transition="in" filter="dissolve">
                                      <p:cBhvr>
                                        <p:cTn id="34" dur="500"/>
                                        <p:tgtEl>
                                          <p:spTgt spid="4403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4035">
                                            <p:txEl>
                                              <p:pRg st="5" end="5"/>
                                            </p:txEl>
                                          </p:spTgt>
                                        </p:tgtEl>
                                        <p:attrNameLst>
                                          <p:attrName>style.visibility</p:attrName>
                                        </p:attrNameLst>
                                      </p:cBhvr>
                                      <p:to>
                                        <p:strVal val="visible"/>
                                      </p:to>
                                    </p:set>
                                    <p:anim calcmode="lin" valueType="num">
                                      <p:cBhvr additive="base">
                                        <p:cTn id="39"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1341894" y="304800"/>
            <a:ext cx="7696200" cy="457200"/>
          </a:xfrm>
          <a:prstGeom prst="rect">
            <a:avLst/>
          </a:prstGeom>
          <a:noFill/>
          <a:ln w="9525">
            <a:noFill/>
            <a:miter lim="800000"/>
            <a:headEnd/>
            <a:tailEnd/>
          </a:ln>
        </p:spPr>
        <p:txBody>
          <a:bodyPr>
            <a:spAutoFit/>
          </a:bodyPr>
          <a:lstStyle/>
          <a:p>
            <a:pPr algn="ctr"/>
            <a:endParaRPr lang="en-US" sz="2400"/>
          </a:p>
        </p:txBody>
      </p:sp>
      <p:sp>
        <p:nvSpPr>
          <p:cNvPr id="14340" name="Rectangle 3"/>
          <p:cNvSpPr>
            <a:spLocks noGrp="1" noChangeArrowheads="1"/>
          </p:cNvSpPr>
          <p:nvPr>
            <p:ph type="title" idx="4294967295"/>
          </p:nvPr>
        </p:nvSpPr>
        <p:spPr>
          <a:xfrm>
            <a:off x="357693" y="152400"/>
            <a:ext cx="8458200" cy="533400"/>
          </a:xfrm>
          <a:prstGeom prst="rect">
            <a:avLst/>
          </a:prstGeom>
        </p:spPr>
        <p:txBody>
          <a:bodyPr>
            <a:normAutofit fontScale="90000"/>
          </a:bodyPr>
          <a:lstStyle/>
          <a:p>
            <a:pPr algn="ctr" eaLnBrk="1" hangingPunct="1"/>
            <a:r>
              <a:rPr lang="en-US" sz="3200" b="1" u="sng" dirty="0" smtClean="0">
                <a:solidFill>
                  <a:schemeClr val="tx1"/>
                </a:solidFill>
                <a:latin typeface="Arial" pitchFamily="34" charset="0"/>
                <a:cs typeface="Arial" pitchFamily="34" charset="0"/>
              </a:rPr>
              <a:t>CAD Copy Allowed?</a:t>
            </a:r>
            <a:endParaRPr lang="en-US" sz="3200" b="1" u="sng" dirty="0" smtClean="0">
              <a:latin typeface="Arial" pitchFamily="34" charset="0"/>
              <a:cs typeface="Arial" pitchFamily="34" charset="0"/>
            </a:endParaRPr>
          </a:p>
        </p:txBody>
      </p:sp>
      <p:graphicFrame>
        <p:nvGraphicFramePr>
          <p:cNvPr id="14338" name="Object 0"/>
          <p:cNvGraphicFramePr>
            <a:graphicFrameLocks noChangeAspect="1"/>
          </p:cNvGraphicFramePr>
          <p:nvPr/>
        </p:nvGraphicFramePr>
        <p:xfrm>
          <a:off x="2472194" y="762000"/>
          <a:ext cx="4737100" cy="5791200"/>
        </p:xfrm>
        <a:graphic>
          <a:graphicData uri="http://schemas.openxmlformats.org/presentationml/2006/ole">
            <p:oleObj spid="_x0000_s12290" name="Bitmap Image" r:id="rId4" imgW="3677163" imgH="4495238" progId="PBrush">
              <p:embed/>
            </p:oleObj>
          </a:graphicData>
        </a:graphic>
      </p:graphicFrame>
      <p:sp>
        <p:nvSpPr>
          <p:cNvPr id="14341" name="Rectangle 5"/>
          <p:cNvSpPr>
            <a:spLocks noChangeArrowheads="1"/>
          </p:cNvSpPr>
          <p:nvPr/>
        </p:nvSpPr>
        <p:spPr bwMode="auto">
          <a:xfrm>
            <a:off x="2332494" y="4572000"/>
            <a:ext cx="4953000" cy="457200"/>
          </a:xfrm>
          <a:prstGeom prst="rect">
            <a:avLst/>
          </a:prstGeom>
          <a:noFill/>
          <a:ln w="44450">
            <a:solidFill>
              <a:srgbClr val="FF0000"/>
            </a:solidFill>
            <a:miter lim="800000"/>
            <a:headEnd/>
            <a:tailEnd/>
          </a:ln>
        </p:spPr>
        <p:txBody>
          <a:bodyPr anchor="ctr">
            <a:spAutoFit/>
          </a:bodyPr>
          <a:lstStyle/>
          <a:p>
            <a:endParaRPr lang="en-US"/>
          </a:p>
        </p:txBody>
      </p:sp>
      <p:sp>
        <p:nvSpPr>
          <p:cNvPr id="14342" name="Text Box 6"/>
          <p:cNvSpPr txBox="1">
            <a:spLocks noChangeArrowheads="1"/>
          </p:cNvSpPr>
          <p:nvPr/>
        </p:nvSpPr>
        <p:spPr bwMode="auto">
          <a:xfrm>
            <a:off x="7437893" y="4676775"/>
            <a:ext cx="1313831" cy="646331"/>
          </a:xfrm>
          <a:prstGeom prst="rect">
            <a:avLst/>
          </a:prstGeom>
          <a:noFill/>
          <a:ln w="9525">
            <a:noFill/>
            <a:miter lim="800000"/>
            <a:headEnd/>
            <a:tailEnd/>
          </a:ln>
        </p:spPr>
        <p:txBody>
          <a:bodyPr wrap="square">
            <a:spAutoFit/>
          </a:bodyPr>
          <a:lstStyle/>
          <a:p>
            <a:r>
              <a:rPr lang="en-US" dirty="0"/>
              <a:t>Transfer only</a:t>
            </a:r>
          </a:p>
        </p:txBody>
      </p:sp>
      <p:sp>
        <p:nvSpPr>
          <p:cNvPr id="14343" name="Rectangle 7"/>
          <p:cNvSpPr>
            <a:spLocks noChangeArrowheads="1"/>
          </p:cNvSpPr>
          <p:nvPr/>
        </p:nvSpPr>
        <p:spPr bwMode="auto">
          <a:xfrm>
            <a:off x="2332494" y="5257800"/>
            <a:ext cx="4953000" cy="304800"/>
          </a:xfrm>
          <a:prstGeom prst="rect">
            <a:avLst/>
          </a:prstGeom>
          <a:noFill/>
          <a:ln w="44450">
            <a:solidFill>
              <a:srgbClr val="FF0000"/>
            </a:solidFill>
            <a:miter lim="800000"/>
            <a:headEnd/>
            <a:tailEnd/>
          </a:ln>
        </p:spPr>
        <p:txBody>
          <a:bodyPr anchor="ctr">
            <a:spAutoFit/>
          </a:bodyPr>
          <a:lstStyle/>
          <a:p>
            <a:endParaRPr lang="en-US"/>
          </a:p>
        </p:txBody>
      </p:sp>
      <p:grpSp>
        <p:nvGrpSpPr>
          <p:cNvPr id="2" name="Group 16"/>
          <p:cNvGrpSpPr/>
          <p:nvPr/>
        </p:nvGrpSpPr>
        <p:grpSpPr>
          <a:xfrm>
            <a:off x="7133094" y="1905000"/>
            <a:ext cx="533400" cy="2743200"/>
            <a:chOff x="7239000" y="1905000"/>
            <a:chExt cx="533400" cy="2743200"/>
          </a:xfrm>
        </p:grpSpPr>
        <p:sp>
          <p:nvSpPr>
            <p:cNvPr id="14344" name="AutoShape 8"/>
            <p:cNvSpPr>
              <a:spLocks noChangeArrowheads="1"/>
            </p:cNvSpPr>
            <p:nvPr/>
          </p:nvSpPr>
          <p:spPr bwMode="auto">
            <a:xfrm>
              <a:off x="7239000" y="1905000"/>
              <a:ext cx="533400" cy="304800"/>
            </a:xfrm>
            <a:prstGeom prst="leftArrow">
              <a:avLst>
                <a:gd name="adj1" fmla="val 50000"/>
                <a:gd name="adj2" fmla="val 43750"/>
              </a:avLst>
            </a:prstGeom>
            <a:solidFill>
              <a:srgbClr val="FFFF00"/>
            </a:solidFill>
            <a:ln w="9525">
              <a:solidFill>
                <a:schemeClr val="tx1"/>
              </a:solidFill>
              <a:miter lim="800000"/>
              <a:headEnd/>
              <a:tailEnd/>
            </a:ln>
          </p:spPr>
          <p:txBody>
            <a:bodyPr anchor="ctr">
              <a:spAutoFit/>
            </a:bodyPr>
            <a:lstStyle/>
            <a:p>
              <a:endParaRPr lang="en-US"/>
            </a:p>
          </p:txBody>
        </p:sp>
        <p:sp>
          <p:nvSpPr>
            <p:cNvPr id="14345" name="AutoShape 9"/>
            <p:cNvSpPr>
              <a:spLocks noChangeArrowheads="1"/>
            </p:cNvSpPr>
            <p:nvPr/>
          </p:nvSpPr>
          <p:spPr bwMode="auto">
            <a:xfrm>
              <a:off x="7239000" y="2590800"/>
              <a:ext cx="533400" cy="304800"/>
            </a:xfrm>
            <a:prstGeom prst="leftArrow">
              <a:avLst>
                <a:gd name="adj1" fmla="val 50000"/>
                <a:gd name="adj2" fmla="val 43750"/>
              </a:avLst>
            </a:prstGeom>
            <a:solidFill>
              <a:srgbClr val="FFFF00"/>
            </a:solidFill>
            <a:ln w="9525">
              <a:solidFill>
                <a:schemeClr val="tx1"/>
              </a:solidFill>
              <a:miter lim="800000"/>
              <a:headEnd/>
              <a:tailEnd/>
            </a:ln>
          </p:spPr>
          <p:txBody>
            <a:bodyPr anchor="ctr">
              <a:spAutoFit/>
            </a:bodyPr>
            <a:lstStyle/>
            <a:p>
              <a:endParaRPr lang="en-US"/>
            </a:p>
          </p:txBody>
        </p:sp>
        <p:sp>
          <p:nvSpPr>
            <p:cNvPr id="14346" name="AutoShape 10"/>
            <p:cNvSpPr>
              <a:spLocks noChangeArrowheads="1"/>
            </p:cNvSpPr>
            <p:nvPr/>
          </p:nvSpPr>
          <p:spPr bwMode="auto">
            <a:xfrm>
              <a:off x="7239000" y="3276600"/>
              <a:ext cx="533400" cy="304800"/>
            </a:xfrm>
            <a:prstGeom prst="leftArrow">
              <a:avLst>
                <a:gd name="adj1" fmla="val 50000"/>
                <a:gd name="adj2" fmla="val 43750"/>
              </a:avLst>
            </a:prstGeom>
            <a:solidFill>
              <a:srgbClr val="FFFF00"/>
            </a:solidFill>
            <a:ln w="9525">
              <a:solidFill>
                <a:schemeClr val="tx1"/>
              </a:solidFill>
              <a:miter lim="800000"/>
              <a:headEnd/>
              <a:tailEnd/>
            </a:ln>
          </p:spPr>
          <p:txBody>
            <a:bodyPr anchor="ctr">
              <a:spAutoFit/>
            </a:bodyPr>
            <a:lstStyle/>
            <a:p>
              <a:endParaRPr lang="en-US"/>
            </a:p>
          </p:txBody>
        </p:sp>
        <p:sp>
          <p:nvSpPr>
            <p:cNvPr id="14347" name="AutoShape 11"/>
            <p:cNvSpPr>
              <a:spLocks noChangeArrowheads="1"/>
            </p:cNvSpPr>
            <p:nvPr/>
          </p:nvSpPr>
          <p:spPr bwMode="auto">
            <a:xfrm>
              <a:off x="7239000" y="3886200"/>
              <a:ext cx="533400" cy="304800"/>
            </a:xfrm>
            <a:prstGeom prst="leftArrow">
              <a:avLst>
                <a:gd name="adj1" fmla="val 50000"/>
                <a:gd name="adj2" fmla="val 43750"/>
              </a:avLst>
            </a:prstGeom>
            <a:solidFill>
              <a:srgbClr val="FFFF00"/>
            </a:solidFill>
            <a:ln w="9525">
              <a:solidFill>
                <a:schemeClr val="tx1"/>
              </a:solidFill>
              <a:miter lim="800000"/>
              <a:headEnd/>
              <a:tailEnd/>
            </a:ln>
          </p:spPr>
          <p:txBody>
            <a:bodyPr anchor="ctr">
              <a:spAutoFit/>
            </a:bodyPr>
            <a:lstStyle/>
            <a:p>
              <a:endParaRPr lang="en-US"/>
            </a:p>
          </p:txBody>
        </p:sp>
        <p:sp>
          <p:nvSpPr>
            <p:cNvPr id="14348" name="AutoShape 12"/>
            <p:cNvSpPr>
              <a:spLocks noChangeArrowheads="1"/>
            </p:cNvSpPr>
            <p:nvPr/>
          </p:nvSpPr>
          <p:spPr bwMode="auto">
            <a:xfrm>
              <a:off x="7239000" y="4343400"/>
              <a:ext cx="533400" cy="304800"/>
            </a:xfrm>
            <a:prstGeom prst="leftArrow">
              <a:avLst>
                <a:gd name="adj1" fmla="val 50000"/>
                <a:gd name="adj2" fmla="val 43750"/>
              </a:avLst>
            </a:prstGeom>
            <a:solidFill>
              <a:srgbClr val="FFFF00"/>
            </a:solidFill>
            <a:ln w="9525">
              <a:solidFill>
                <a:schemeClr val="tx1"/>
              </a:solidFill>
              <a:miter lim="800000"/>
              <a:headEnd/>
              <a:tailEnd/>
            </a:ln>
          </p:spPr>
          <p:txBody>
            <a:bodyPr anchor="ctr">
              <a:spAutoFit/>
            </a:bodyPr>
            <a:lstStyle/>
            <a:p>
              <a:endParaRPr lang="en-US"/>
            </a:p>
          </p:txBody>
        </p:sp>
      </p:grpSp>
      <p:sp>
        <p:nvSpPr>
          <p:cNvPr id="13" name="Rectangle 5"/>
          <p:cNvSpPr>
            <a:spLocks noChangeArrowheads="1"/>
          </p:cNvSpPr>
          <p:nvPr/>
        </p:nvSpPr>
        <p:spPr bwMode="auto">
          <a:xfrm>
            <a:off x="2332494" y="762000"/>
            <a:ext cx="4953000" cy="457200"/>
          </a:xfrm>
          <a:prstGeom prst="rect">
            <a:avLst/>
          </a:prstGeom>
          <a:noFill/>
          <a:ln w="44450">
            <a:solidFill>
              <a:srgbClr val="FF0000"/>
            </a:solidFill>
            <a:miter lim="800000"/>
            <a:headEnd/>
            <a:tailEnd/>
          </a:ln>
        </p:spPr>
        <p:txBody>
          <a:bodyPr anchor="ctr">
            <a:spAutoFit/>
          </a:bodyPr>
          <a:lstStyle/>
          <a:p>
            <a:endParaRPr lang="en-US"/>
          </a:p>
        </p:txBody>
      </p:sp>
      <p:sp>
        <p:nvSpPr>
          <p:cNvPr id="16" name="Rounded Rectangle 15"/>
          <p:cNvSpPr/>
          <p:nvPr/>
        </p:nvSpPr>
        <p:spPr>
          <a:xfrm>
            <a:off x="2256294" y="5562600"/>
            <a:ext cx="5105400"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0319575">
            <a:off x="127127" y="3013501"/>
            <a:ext cx="8774197" cy="830997"/>
          </a:xfrm>
          <a:prstGeom prst="rect">
            <a:avLst/>
          </a:prstGeom>
          <a:noFill/>
        </p:spPr>
        <p:txBody>
          <a:bodyPr wrap="none" lIns="91440" tIns="45720" rIns="91440" bIns="45720">
            <a:spAutoFit/>
          </a:bodyPr>
          <a:lstStyle/>
          <a:p>
            <a:pPr algn="ctr"/>
            <a:r>
              <a:rPr lang="en-U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Action of D or R (not to Reserved)</a:t>
            </a:r>
            <a:endParaRPr lang="en-US" sz="4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strVal val="#ppt_w*0.70"/>
                                          </p:val>
                                        </p:tav>
                                        <p:tav tm="100000">
                                          <p:val>
                                            <p:strVal val="#ppt_w"/>
                                          </p:val>
                                        </p:tav>
                                      </p:tavLst>
                                    </p:anim>
                                    <p:anim calcmode="lin" valueType="num">
                                      <p:cBhvr>
                                        <p:cTn id="14" dur="1000" fill="hold"/>
                                        <p:tgtEl>
                                          <p:spTgt spid="13"/>
                                        </p:tgtEl>
                                        <p:attrNameLst>
                                          <p:attrName>ppt_h</p:attrName>
                                        </p:attrNameLst>
                                      </p:cBhvr>
                                      <p:tavLst>
                                        <p:tav tm="0">
                                          <p:val>
                                            <p:strVal val="#ppt_h"/>
                                          </p:val>
                                        </p:tav>
                                        <p:tav tm="100000">
                                          <p:val>
                                            <p:strVal val="#ppt_h"/>
                                          </p:val>
                                        </p:tav>
                                      </p:tavLst>
                                    </p:anim>
                                    <p:animEffect transition="in" filter="fade">
                                      <p:cBhvr>
                                        <p:cTn id="15" dur="1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4341"/>
                                        </p:tgtEl>
                                        <p:attrNameLst>
                                          <p:attrName>style.visibility</p:attrName>
                                        </p:attrNameLst>
                                      </p:cBhvr>
                                      <p:to>
                                        <p:strVal val="visible"/>
                                      </p:to>
                                    </p:set>
                                    <p:anim calcmode="lin" valueType="num">
                                      <p:cBhvr>
                                        <p:cTn id="27" dur="1000" fill="hold"/>
                                        <p:tgtEl>
                                          <p:spTgt spid="14341"/>
                                        </p:tgtEl>
                                        <p:attrNameLst>
                                          <p:attrName>ppt_w</p:attrName>
                                        </p:attrNameLst>
                                      </p:cBhvr>
                                      <p:tavLst>
                                        <p:tav tm="0">
                                          <p:val>
                                            <p:strVal val="#ppt_w*0.70"/>
                                          </p:val>
                                        </p:tav>
                                        <p:tav tm="100000">
                                          <p:val>
                                            <p:strVal val="#ppt_w"/>
                                          </p:val>
                                        </p:tav>
                                      </p:tavLst>
                                    </p:anim>
                                    <p:anim calcmode="lin" valueType="num">
                                      <p:cBhvr>
                                        <p:cTn id="28" dur="1000" fill="hold"/>
                                        <p:tgtEl>
                                          <p:spTgt spid="14341"/>
                                        </p:tgtEl>
                                        <p:attrNameLst>
                                          <p:attrName>ppt_h</p:attrName>
                                        </p:attrNameLst>
                                      </p:cBhvr>
                                      <p:tavLst>
                                        <p:tav tm="0">
                                          <p:val>
                                            <p:strVal val="#ppt_h"/>
                                          </p:val>
                                        </p:tav>
                                        <p:tav tm="100000">
                                          <p:val>
                                            <p:strVal val="#ppt_h"/>
                                          </p:val>
                                        </p:tav>
                                      </p:tavLst>
                                    </p:anim>
                                    <p:animEffect transition="in" filter="fade">
                                      <p:cBhvr>
                                        <p:cTn id="29" dur="1000"/>
                                        <p:tgtEl>
                                          <p:spTgt spid="1434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343"/>
                                        </p:tgtEl>
                                        <p:attrNameLst>
                                          <p:attrName>style.visibility</p:attrName>
                                        </p:attrNameLst>
                                      </p:cBhvr>
                                      <p:to>
                                        <p:strVal val="visible"/>
                                      </p:to>
                                    </p:set>
                                    <p:animEffect transition="in" filter="dissolve">
                                      <p:cBhvr>
                                        <p:cTn id="34" dur="500"/>
                                        <p:tgtEl>
                                          <p:spTgt spid="1434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342"/>
                                        </p:tgtEl>
                                        <p:attrNameLst>
                                          <p:attrName>style.visibility</p:attrName>
                                        </p:attrNameLst>
                                      </p:cBhvr>
                                      <p:to>
                                        <p:strVal val="visible"/>
                                      </p:to>
                                    </p:set>
                                    <p:animEffect transition="in" filter="dissolve">
                                      <p:cBhvr>
                                        <p:cTn id="39" dur="500"/>
                                        <p:tgtEl>
                                          <p:spTgt spid="1434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342" grpId="0"/>
      <p:bldP spid="14343" grpId="0" animBg="1"/>
      <p:bldP spid="13" grpId="0" animBg="1"/>
      <p:bldP spid="16"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075"/>
          <p:cNvSpPr>
            <a:spLocks noGrp="1" noChangeArrowheads="1"/>
          </p:cNvSpPr>
          <p:nvPr>
            <p:ph type="title" idx="4294967295"/>
          </p:nvPr>
        </p:nvSpPr>
        <p:spPr>
          <a:xfrm>
            <a:off x="304800" y="381000"/>
            <a:ext cx="8458200" cy="533400"/>
          </a:xfrm>
          <a:prstGeom prst="rect">
            <a:avLst/>
          </a:prstGeom>
        </p:spPr>
        <p:txBody>
          <a:bodyPr>
            <a:normAutofit/>
          </a:bodyPr>
          <a:lstStyle/>
          <a:p>
            <a:pPr algn="ctr" eaLnBrk="1" hangingPunct="1"/>
            <a:r>
              <a:rPr lang="en-US" sz="2900" u="sng" dirty="0" smtClean="0">
                <a:latin typeface="Arial" pitchFamily="34" charset="0"/>
                <a:cs typeface="Arial" pitchFamily="34" charset="0"/>
              </a:rPr>
              <a:t>When to Copy or Transfer a CAD</a:t>
            </a:r>
          </a:p>
        </p:txBody>
      </p:sp>
      <p:sp>
        <p:nvSpPr>
          <p:cNvPr id="45059" name="Text Box 3085"/>
          <p:cNvSpPr txBox="1">
            <a:spLocks noChangeArrowheads="1"/>
          </p:cNvSpPr>
          <p:nvPr/>
        </p:nvSpPr>
        <p:spPr bwMode="auto">
          <a:xfrm>
            <a:off x="2209800" y="1219200"/>
            <a:ext cx="2209800" cy="1768475"/>
          </a:xfrm>
          <a:prstGeom prst="rect">
            <a:avLst/>
          </a:prstGeom>
          <a:noFill/>
          <a:ln w="9525">
            <a:noFill/>
            <a:miter lim="800000"/>
            <a:headEnd/>
            <a:tailEnd/>
          </a:ln>
        </p:spPr>
        <p:txBody>
          <a:bodyPr>
            <a:spAutoFit/>
          </a:bodyPr>
          <a:lstStyle/>
          <a:p>
            <a:r>
              <a:rPr lang="en-US" sz="2000" b="1" u="sng" dirty="0"/>
              <a:t>Copy Only:</a:t>
            </a:r>
          </a:p>
          <a:p>
            <a:r>
              <a:rPr lang="en-US" sz="2000" b="1" dirty="0"/>
              <a:t> 1. Active</a:t>
            </a:r>
          </a:p>
          <a:p>
            <a:r>
              <a:rPr lang="en-US" sz="2000" b="1" dirty="0"/>
              <a:t> 2. Disconnect</a:t>
            </a:r>
          </a:p>
          <a:p>
            <a:r>
              <a:rPr lang="en-US" sz="2000" b="1" dirty="0"/>
              <a:t> 3. Sending</a:t>
            </a:r>
          </a:p>
        </p:txBody>
      </p:sp>
      <p:sp>
        <p:nvSpPr>
          <p:cNvPr id="45060" name="Text Box 3087"/>
          <p:cNvSpPr txBox="1">
            <a:spLocks noChangeArrowheads="1"/>
          </p:cNvSpPr>
          <p:nvPr/>
        </p:nvSpPr>
        <p:spPr bwMode="auto">
          <a:xfrm>
            <a:off x="5181600" y="1219200"/>
            <a:ext cx="2514600" cy="1768475"/>
          </a:xfrm>
          <a:prstGeom prst="rect">
            <a:avLst/>
          </a:prstGeom>
          <a:noFill/>
          <a:ln w="9525">
            <a:noFill/>
            <a:miter lim="800000"/>
            <a:headEnd/>
            <a:tailEnd/>
          </a:ln>
        </p:spPr>
        <p:txBody>
          <a:bodyPr>
            <a:spAutoFit/>
          </a:bodyPr>
          <a:lstStyle/>
          <a:p>
            <a:r>
              <a:rPr lang="en-US" sz="2000" b="1" u="sng" dirty="0"/>
              <a:t>Transfer Only:</a:t>
            </a:r>
          </a:p>
          <a:p>
            <a:r>
              <a:rPr lang="en-US" sz="2000" b="1" dirty="0"/>
              <a:t>4. Invalid</a:t>
            </a:r>
          </a:p>
          <a:p>
            <a:r>
              <a:rPr lang="en-US" sz="2000" b="1" dirty="0"/>
              <a:t>5. Must Check</a:t>
            </a:r>
          </a:p>
          <a:p>
            <a:r>
              <a:rPr lang="en-US" sz="2000" b="1" dirty="0"/>
              <a:t>6. Failed</a:t>
            </a:r>
            <a:endParaRPr lang="en-US" sz="2000" dirty="0"/>
          </a:p>
        </p:txBody>
      </p:sp>
      <p:sp>
        <p:nvSpPr>
          <p:cNvPr id="45061" name="Text Box 3088"/>
          <p:cNvSpPr txBox="1">
            <a:spLocks noChangeArrowheads="1"/>
          </p:cNvSpPr>
          <p:nvPr/>
        </p:nvSpPr>
        <p:spPr bwMode="auto">
          <a:xfrm>
            <a:off x="1905000" y="3276600"/>
            <a:ext cx="3733800" cy="1768475"/>
          </a:xfrm>
          <a:prstGeom prst="rect">
            <a:avLst/>
          </a:prstGeom>
          <a:noFill/>
          <a:ln w="9525">
            <a:noFill/>
            <a:miter lim="800000"/>
            <a:headEnd/>
            <a:tailEnd/>
          </a:ln>
        </p:spPr>
        <p:txBody>
          <a:bodyPr>
            <a:spAutoFit/>
          </a:bodyPr>
          <a:lstStyle/>
          <a:p>
            <a:r>
              <a:rPr lang="en-US" sz="2000" b="1" u="sng" dirty="0"/>
              <a:t>Copy and/or Transfer:</a:t>
            </a:r>
          </a:p>
          <a:p>
            <a:r>
              <a:rPr lang="en-US" sz="2000" b="1" dirty="0"/>
              <a:t>        7. Pending</a:t>
            </a:r>
          </a:p>
          <a:p>
            <a:r>
              <a:rPr lang="en-US" sz="2000" b="1" dirty="0"/>
              <a:t>        8. Hold</a:t>
            </a:r>
          </a:p>
          <a:p>
            <a:r>
              <a:rPr lang="en-US" sz="2000" b="1" dirty="0"/>
              <a:t>        9. Saved</a:t>
            </a:r>
            <a:endParaRPr lang="en-US" sz="2000" dirty="0"/>
          </a:p>
        </p:txBody>
      </p:sp>
      <p:sp>
        <p:nvSpPr>
          <p:cNvPr id="45062" name="Text Box 3089"/>
          <p:cNvSpPr txBox="1">
            <a:spLocks noChangeArrowheads="1"/>
          </p:cNvSpPr>
          <p:nvPr/>
        </p:nvSpPr>
        <p:spPr bwMode="auto">
          <a:xfrm>
            <a:off x="4876800" y="3276600"/>
            <a:ext cx="2514600" cy="1323439"/>
          </a:xfrm>
          <a:prstGeom prst="rect">
            <a:avLst/>
          </a:prstGeom>
          <a:noFill/>
          <a:ln w="9525">
            <a:noFill/>
            <a:miter lim="800000"/>
            <a:headEnd/>
            <a:tailEnd/>
          </a:ln>
        </p:spPr>
        <p:txBody>
          <a:bodyPr wrap="square">
            <a:spAutoFit/>
          </a:bodyPr>
          <a:lstStyle/>
          <a:p>
            <a:pPr algn="ctr"/>
            <a:r>
              <a:rPr lang="en-US" sz="2000" b="1" u="sng" dirty="0"/>
              <a:t>Never Copy or Transfer of CAD:</a:t>
            </a:r>
          </a:p>
          <a:p>
            <a:r>
              <a:rPr lang="en-US" sz="2000" b="1" dirty="0"/>
              <a:t>     10. Old </a:t>
            </a:r>
            <a:r>
              <a:rPr lang="en-US" sz="2000" b="1" dirty="0">
                <a:solidFill>
                  <a:srgbClr val="FF0066"/>
                </a:solidFill>
              </a:rPr>
              <a:t>(CPR and LAD </a:t>
            </a:r>
            <a:r>
              <a:rPr lang="en-US" sz="2000" b="1" dirty="0" smtClean="0">
                <a:solidFill>
                  <a:srgbClr val="FF0066"/>
                </a:solidFill>
              </a:rPr>
              <a:t> Copy </a:t>
            </a:r>
            <a:r>
              <a:rPr lang="en-US" sz="2000" b="1" dirty="0">
                <a:solidFill>
                  <a:srgbClr val="FF0066"/>
                </a:solidFill>
              </a:rPr>
              <a:t>is </a:t>
            </a:r>
            <a:r>
              <a:rPr lang="en-US" sz="2000" b="1" dirty="0" smtClean="0">
                <a:solidFill>
                  <a:srgbClr val="FF0066"/>
                </a:solidFill>
              </a:rPr>
              <a:t>allowed</a:t>
            </a:r>
            <a:r>
              <a:rPr lang="en-US" sz="2000" b="1" dirty="0">
                <a:solidFill>
                  <a:srgbClr val="FF0066"/>
                </a:solidFill>
              </a:rPr>
              <a:t>)</a:t>
            </a:r>
            <a:endParaRPr lang="en-US" sz="2000" dirty="0">
              <a:solidFill>
                <a:srgbClr val="FF0066"/>
              </a:solidFill>
            </a:endParaRPr>
          </a:p>
        </p:txBody>
      </p:sp>
      <p:sp>
        <p:nvSpPr>
          <p:cNvPr id="45063" name="Text Box 3090"/>
          <p:cNvSpPr txBox="1">
            <a:spLocks noChangeArrowheads="1"/>
          </p:cNvSpPr>
          <p:nvPr/>
        </p:nvSpPr>
        <p:spPr bwMode="auto">
          <a:xfrm>
            <a:off x="304800" y="5391090"/>
            <a:ext cx="8001000" cy="400110"/>
          </a:xfrm>
          <a:prstGeom prst="rect">
            <a:avLst/>
          </a:prstGeom>
          <a:solidFill>
            <a:srgbClr val="FFFF99"/>
          </a:solidFill>
          <a:ln w="9525">
            <a:solidFill>
              <a:schemeClr val="tx1"/>
            </a:solidFill>
            <a:miter lim="800000"/>
            <a:headEnd/>
            <a:tailEnd/>
          </a:ln>
        </p:spPr>
        <p:txBody>
          <a:bodyPr wrap="square">
            <a:spAutoFit/>
          </a:bodyPr>
          <a:lstStyle/>
          <a:p>
            <a:r>
              <a:rPr lang="en-US" sz="2000" b="1" u="sng" dirty="0"/>
              <a:t>Immediate Activation </a:t>
            </a:r>
            <a:r>
              <a:rPr lang="en-US" sz="2000" b="1" u="sng" dirty="0" smtClean="0"/>
              <a:t> </a:t>
            </a:r>
            <a:r>
              <a:rPr lang="en-US" sz="2000" b="1" dirty="0" smtClean="0"/>
              <a:t>1</a:t>
            </a:r>
            <a:r>
              <a:rPr lang="en-US" sz="2000" b="1" dirty="0"/>
              <a:t>. Transfer to </a:t>
            </a:r>
            <a:r>
              <a:rPr lang="en-US" sz="2000" b="1" dirty="0" smtClean="0"/>
              <a:t>NOW  2</a:t>
            </a:r>
            <a:r>
              <a:rPr lang="en-US" sz="2000" b="1" dirty="0"/>
              <a:t>. </a:t>
            </a:r>
            <a:r>
              <a:rPr lang="en-US" sz="2000" b="1" dirty="0" smtClean="0"/>
              <a:t>Update  3. </a:t>
            </a:r>
            <a:r>
              <a:rPr lang="en-US" sz="2000" b="1" dirty="0"/>
              <a:t>Retrieve</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1000" fill="hold"/>
                                        <p:tgtEl>
                                          <p:spTgt spid="45059"/>
                                        </p:tgtEl>
                                        <p:attrNameLst>
                                          <p:attrName>ppt_w</p:attrName>
                                        </p:attrNameLst>
                                      </p:cBhvr>
                                      <p:tavLst>
                                        <p:tav tm="0">
                                          <p:val>
                                            <p:strVal val="#ppt_w*0.70"/>
                                          </p:val>
                                        </p:tav>
                                        <p:tav tm="100000">
                                          <p:val>
                                            <p:strVal val="#ppt_w"/>
                                          </p:val>
                                        </p:tav>
                                      </p:tavLst>
                                    </p:anim>
                                    <p:anim calcmode="lin" valueType="num">
                                      <p:cBhvr>
                                        <p:cTn id="8" dur="1000" fill="hold"/>
                                        <p:tgtEl>
                                          <p:spTgt spid="45059"/>
                                        </p:tgtEl>
                                        <p:attrNameLst>
                                          <p:attrName>ppt_h</p:attrName>
                                        </p:attrNameLst>
                                      </p:cBhvr>
                                      <p:tavLst>
                                        <p:tav tm="0">
                                          <p:val>
                                            <p:strVal val="#ppt_h"/>
                                          </p:val>
                                        </p:tav>
                                        <p:tav tm="100000">
                                          <p:val>
                                            <p:strVal val="#ppt_h"/>
                                          </p:val>
                                        </p:tav>
                                      </p:tavLst>
                                    </p:anim>
                                    <p:animEffect transition="in" filter="fade">
                                      <p:cBhvr>
                                        <p:cTn id="9" dur="1000"/>
                                        <p:tgtEl>
                                          <p:spTgt spid="4505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5060"/>
                                        </p:tgtEl>
                                        <p:attrNameLst>
                                          <p:attrName>style.visibility</p:attrName>
                                        </p:attrNameLst>
                                      </p:cBhvr>
                                      <p:to>
                                        <p:strVal val="visible"/>
                                      </p:to>
                                    </p:set>
                                    <p:anim calcmode="lin" valueType="num">
                                      <p:cBhvr>
                                        <p:cTn id="14" dur="1000" fill="hold"/>
                                        <p:tgtEl>
                                          <p:spTgt spid="45060"/>
                                        </p:tgtEl>
                                        <p:attrNameLst>
                                          <p:attrName>ppt_w</p:attrName>
                                        </p:attrNameLst>
                                      </p:cBhvr>
                                      <p:tavLst>
                                        <p:tav tm="0">
                                          <p:val>
                                            <p:strVal val="#ppt_w*0.70"/>
                                          </p:val>
                                        </p:tav>
                                        <p:tav tm="100000">
                                          <p:val>
                                            <p:strVal val="#ppt_w"/>
                                          </p:val>
                                        </p:tav>
                                      </p:tavLst>
                                    </p:anim>
                                    <p:anim calcmode="lin" valueType="num">
                                      <p:cBhvr>
                                        <p:cTn id="15" dur="1000" fill="hold"/>
                                        <p:tgtEl>
                                          <p:spTgt spid="45060"/>
                                        </p:tgtEl>
                                        <p:attrNameLst>
                                          <p:attrName>ppt_h</p:attrName>
                                        </p:attrNameLst>
                                      </p:cBhvr>
                                      <p:tavLst>
                                        <p:tav tm="0">
                                          <p:val>
                                            <p:strVal val="#ppt_h"/>
                                          </p:val>
                                        </p:tav>
                                        <p:tav tm="100000">
                                          <p:val>
                                            <p:strVal val="#ppt_h"/>
                                          </p:val>
                                        </p:tav>
                                      </p:tavLst>
                                    </p:anim>
                                    <p:animEffect transition="in" filter="fade">
                                      <p:cBhvr>
                                        <p:cTn id="16" dur="1000"/>
                                        <p:tgtEl>
                                          <p:spTgt spid="45060"/>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5061"/>
                                        </p:tgtEl>
                                        <p:attrNameLst>
                                          <p:attrName>style.visibility</p:attrName>
                                        </p:attrNameLst>
                                      </p:cBhvr>
                                      <p:to>
                                        <p:strVal val="visible"/>
                                      </p:to>
                                    </p:set>
                                    <p:anim calcmode="lin" valueType="num">
                                      <p:cBhvr>
                                        <p:cTn id="21" dur="1000" fill="hold"/>
                                        <p:tgtEl>
                                          <p:spTgt spid="45061"/>
                                        </p:tgtEl>
                                        <p:attrNameLst>
                                          <p:attrName>ppt_w</p:attrName>
                                        </p:attrNameLst>
                                      </p:cBhvr>
                                      <p:tavLst>
                                        <p:tav tm="0">
                                          <p:val>
                                            <p:strVal val="#ppt_w*0.70"/>
                                          </p:val>
                                        </p:tav>
                                        <p:tav tm="100000">
                                          <p:val>
                                            <p:strVal val="#ppt_w"/>
                                          </p:val>
                                        </p:tav>
                                      </p:tavLst>
                                    </p:anim>
                                    <p:anim calcmode="lin" valueType="num">
                                      <p:cBhvr>
                                        <p:cTn id="22" dur="1000" fill="hold"/>
                                        <p:tgtEl>
                                          <p:spTgt spid="45061"/>
                                        </p:tgtEl>
                                        <p:attrNameLst>
                                          <p:attrName>ppt_h</p:attrName>
                                        </p:attrNameLst>
                                      </p:cBhvr>
                                      <p:tavLst>
                                        <p:tav tm="0">
                                          <p:val>
                                            <p:strVal val="#ppt_h"/>
                                          </p:val>
                                        </p:tav>
                                        <p:tav tm="100000">
                                          <p:val>
                                            <p:strVal val="#ppt_h"/>
                                          </p:val>
                                        </p:tav>
                                      </p:tavLst>
                                    </p:anim>
                                    <p:animEffect transition="in" filter="fade">
                                      <p:cBhvr>
                                        <p:cTn id="23" dur="1000"/>
                                        <p:tgtEl>
                                          <p:spTgt spid="4506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5062"/>
                                        </p:tgtEl>
                                        <p:attrNameLst>
                                          <p:attrName>style.visibility</p:attrName>
                                        </p:attrNameLst>
                                      </p:cBhvr>
                                      <p:to>
                                        <p:strVal val="visible"/>
                                      </p:to>
                                    </p:set>
                                    <p:anim calcmode="lin" valueType="num">
                                      <p:cBhvr additive="base">
                                        <p:cTn id="28" dur="500" fill="hold"/>
                                        <p:tgtEl>
                                          <p:spTgt spid="45062"/>
                                        </p:tgtEl>
                                        <p:attrNameLst>
                                          <p:attrName>ppt_x</p:attrName>
                                        </p:attrNameLst>
                                      </p:cBhvr>
                                      <p:tavLst>
                                        <p:tav tm="0">
                                          <p:val>
                                            <p:strVal val="1+#ppt_w/2"/>
                                          </p:val>
                                        </p:tav>
                                        <p:tav tm="100000">
                                          <p:val>
                                            <p:strVal val="#ppt_x"/>
                                          </p:val>
                                        </p:tav>
                                      </p:tavLst>
                                    </p:anim>
                                    <p:anim calcmode="lin" valueType="num">
                                      <p:cBhvr additive="base">
                                        <p:cTn id="29"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5" presetClass="entr" presetSubtype="0" fill="hold" grpId="0" nodeType="clickEffect">
                                  <p:stCondLst>
                                    <p:cond delay="0"/>
                                  </p:stCondLst>
                                  <p:childTnLst>
                                    <p:set>
                                      <p:cBhvr>
                                        <p:cTn id="33" dur="1" fill="hold">
                                          <p:stCondLst>
                                            <p:cond delay="0"/>
                                          </p:stCondLst>
                                        </p:cTn>
                                        <p:tgtEl>
                                          <p:spTgt spid="45063"/>
                                        </p:tgtEl>
                                        <p:attrNameLst>
                                          <p:attrName>style.visibility</p:attrName>
                                        </p:attrNameLst>
                                      </p:cBhvr>
                                      <p:to>
                                        <p:strVal val="visible"/>
                                      </p:to>
                                    </p:set>
                                    <p:anim calcmode="lin" valueType="num">
                                      <p:cBhvr>
                                        <p:cTn id="34" dur="1000" fill="hold"/>
                                        <p:tgtEl>
                                          <p:spTgt spid="45063"/>
                                        </p:tgtEl>
                                        <p:attrNameLst>
                                          <p:attrName>ppt_w</p:attrName>
                                        </p:attrNameLst>
                                      </p:cBhvr>
                                      <p:tavLst>
                                        <p:tav tm="0">
                                          <p:val>
                                            <p:fltVal val="0"/>
                                          </p:val>
                                        </p:tav>
                                        <p:tav tm="100000">
                                          <p:val>
                                            <p:strVal val="#ppt_w"/>
                                          </p:val>
                                        </p:tav>
                                      </p:tavLst>
                                    </p:anim>
                                    <p:anim calcmode="lin" valueType="num">
                                      <p:cBhvr>
                                        <p:cTn id="35" dur="1000" fill="hold"/>
                                        <p:tgtEl>
                                          <p:spTgt spid="45063"/>
                                        </p:tgtEl>
                                        <p:attrNameLst>
                                          <p:attrName>ppt_h</p:attrName>
                                        </p:attrNameLst>
                                      </p:cBhvr>
                                      <p:tavLst>
                                        <p:tav tm="0">
                                          <p:val>
                                            <p:fltVal val="0"/>
                                          </p:val>
                                        </p:tav>
                                        <p:tav tm="100000">
                                          <p:val>
                                            <p:strVal val="#ppt_h"/>
                                          </p:val>
                                        </p:tav>
                                      </p:tavLst>
                                    </p:anim>
                                    <p:anim calcmode="lin" valueType="num">
                                      <p:cBhvr>
                                        <p:cTn id="36" dur="1000" fill="hold"/>
                                        <p:tgtEl>
                                          <p:spTgt spid="45063"/>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4506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P spid="45061" grpId="0"/>
      <p:bldP spid="45062" grpId="0"/>
      <p:bldP spid="450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36884" y="1066800"/>
            <a:ext cx="8458200" cy="665747"/>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Customer Records that Need </a:t>
            </a:r>
            <a:br>
              <a:rPr lang="en-US" sz="3200" b="1" u="sng" dirty="0" smtClean="0">
                <a:latin typeface="Arial" pitchFamily="34" charset="0"/>
                <a:cs typeface="Arial" pitchFamily="34" charset="0"/>
              </a:rPr>
            </a:br>
            <a:r>
              <a:rPr lang="en-US" sz="3200" b="1" u="sng" dirty="0" smtClean="0">
                <a:latin typeface="Arial" pitchFamily="34" charset="0"/>
                <a:cs typeface="Arial" pitchFamily="34" charset="0"/>
              </a:rPr>
              <a:t>Only a CAD</a:t>
            </a:r>
          </a:p>
        </p:txBody>
      </p:sp>
      <p:sp>
        <p:nvSpPr>
          <p:cNvPr id="29699" name="Text Box 4"/>
          <p:cNvSpPr txBox="1">
            <a:spLocks noChangeArrowheads="1"/>
          </p:cNvSpPr>
          <p:nvPr/>
        </p:nvSpPr>
        <p:spPr bwMode="auto">
          <a:xfrm>
            <a:off x="533400" y="2165684"/>
            <a:ext cx="8001000" cy="3046988"/>
          </a:xfrm>
          <a:prstGeom prst="rect">
            <a:avLst/>
          </a:prstGeom>
          <a:noFill/>
          <a:ln w="9525">
            <a:noFill/>
            <a:miter lim="800000"/>
            <a:headEnd/>
            <a:tailEnd/>
          </a:ln>
        </p:spPr>
        <p:txBody>
          <a:bodyPr>
            <a:spAutoFit/>
          </a:bodyPr>
          <a:lstStyle/>
          <a:p>
            <a:r>
              <a:rPr lang="en-US" sz="2400" b="1" dirty="0">
                <a:latin typeface="Arial" pitchFamily="34" charset="0"/>
                <a:cs typeface="Arial" pitchFamily="34" charset="0"/>
              </a:rPr>
              <a:t>A Customer Record requires only a CAD if it meets all the following criteria</a:t>
            </a:r>
            <a:r>
              <a:rPr lang="en-US" sz="2400" b="1" dirty="0" smtClean="0">
                <a:latin typeface="Arial" pitchFamily="34" charset="0"/>
                <a:cs typeface="Arial" pitchFamily="34" charset="0"/>
              </a:rPr>
              <a:t>:</a:t>
            </a:r>
          </a:p>
          <a:p>
            <a:endParaRPr lang="en-US" sz="2400" b="1" dirty="0">
              <a:latin typeface="Arial" pitchFamily="34" charset="0"/>
              <a:cs typeface="Arial" pitchFamily="34" charset="0"/>
            </a:endParaRPr>
          </a:p>
          <a:p>
            <a:r>
              <a:rPr lang="en-US" sz="2000" b="1" dirty="0">
                <a:latin typeface="Arial" pitchFamily="34" charset="0"/>
                <a:cs typeface="Arial" pitchFamily="34" charset="0"/>
              </a:rPr>
              <a:t>1. There is no more than one </a:t>
            </a:r>
            <a:r>
              <a:rPr lang="en-US" sz="2000" b="1" dirty="0" err="1">
                <a:latin typeface="Arial" pitchFamily="34" charset="0"/>
                <a:cs typeface="Arial" pitchFamily="34" charset="0"/>
              </a:rPr>
              <a:t>InterLATA</a:t>
            </a:r>
            <a:r>
              <a:rPr lang="en-US" sz="2000" b="1" dirty="0">
                <a:latin typeface="Arial" pitchFamily="34" charset="0"/>
                <a:cs typeface="Arial" pitchFamily="34" charset="0"/>
              </a:rPr>
              <a:t> Carrier.</a:t>
            </a:r>
          </a:p>
          <a:p>
            <a:r>
              <a:rPr lang="en-US" sz="2000" b="1" dirty="0">
                <a:latin typeface="Arial" pitchFamily="34" charset="0"/>
                <a:cs typeface="Arial" pitchFamily="34" charset="0"/>
              </a:rPr>
              <a:t>2. There is no more than one </a:t>
            </a:r>
            <a:r>
              <a:rPr lang="en-US" sz="2000" b="1" dirty="0" err="1">
                <a:latin typeface="Arial" pitchFamily="34" charset="0"/>
                <a:cs typeface="Arial" pitchFamily="34" charset="0"/>
              </a:rPr>
              <a:t>IntraLATA</a:t>
            </a:r>
            <a:r>
              <a:rPr lang="en-US" sz="2000" b="1" dirty="0">
                <a:latin typeface="Arial" pitchFamily="34" charset="0"/>
                <a:cs typeface="Arial" pitchFamily="34" charset="0"/>
              </a:rPr>
              <a:t> Carrier.</a:t>
            </a:r>
          </a:p>
          <a:p>
            <a:r>
              <a:rPr lang="en-US" sz="2000" b="1" dirty="0">
                <a:latin typeface="Arial" pitchFamily="34" charset="0"/>
                <a:cs typeface="Arial" pitchFamily="34" charset="0"/>
              </a:rPr>
              <a:t>3. In the Number (Destination Telephone Number) field, there is:</a:t>
            </a:r>
          </a:p>
          <a:p>
            <a:pPr lvl="1">
              <a:buFontTx/>
              <a:buChar char="•"/>
            </a:pPr>
            <a:r>
              <a:rPr lang="en-US" sz="2000" b="1" dirty="0">
                <a:latin typeface="Arial" pitchFamily="34" charset="0"/>
                <a:cs typeface="Arial" pitchFamily="34" charset="0"/>
              </a:rPr>
              <a:t> only one POTS number, or </a:t>
            </a:r>
          </a:p>
          <a:p>
            <a:pPr lvl="1">
              <a:buFontTx/>
              <a:buChar char="•"/>
            </a:pPr>
            <a:r>
              <a:rPr lang="en-US" sz="2000" b="1" dirty="0">
                <a:latin typeface="Arial" pitchFamily="34" charset="0"/>
                <a:cs typeface="Arial" pitchFamily="34" charset="0"/>
              </a:rPr>
              <a:t> only a Dial Number Turnaround number, or</a:t>
            </a:r>
          </a:p>
          <a:p>
            <a:pPr lvl="1">
              <a:buFontTx/>
              <a:buChar char="•"/>
            </a:pPr>
            <a:r>
              <a:rPr lang="en-US" sz="2000" b="1" dirty="0">
                <a:latin typeface="Arial" pitchFamily="34" charset="0"/>
                <a:cs typeface="Arial" pitchFamily="34" charset="0"/>
              </a:rPr>
              <a:t> one POTS number and a Dial Number Turnaround number.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 calcmode="lin" valueType="num">
                                      <p:cBhvr additive="base">
                                        <p:cTn id="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 calcmode="lin" valueType="num">
                                      <p:cBhvr additive="base">
                                        <p:cTn id="13"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anim calcmode="lin" valueType="num">
                                      <p:cBhvr additive="base">
                                        <p:cTn id="19"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animEffect transition="in" filter="dissolve">
                                      <p:cBhvr>
                                        <p:cTn id="25" dur="500"/>
                                        <p:tgtEl>
                                          <p:spTgt spid="2969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9699">
                                            <p:txEl>
                                              <p:pRg st="6" end="6"/>
                                            </p:txEl>
                                          </p:spTgt>
                                        </p:tgtEl>
                                        <p:attrNameLst>
                                          <p:attrName>style.visibility</p:attrName>
                                        </p:attrNameLst>
                                      </p:cBhvr>
                                      <p:to>
                                        <p:strVal val="visible"/>
                                      </p:to>
                                    </p:set>
                                    <p:animEffect transition="in" filter="dissolve">
                                      <p:cBhvr>
                                        <p:cTn id="30" dur="500"/>
                                        <p:tgtEl>
                                          <p:spTgt spid="2969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animEffect transition="in" filter="dissolve">
                                      <p:cBhvr>
                                        <p:cTn id="35"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673768" y="381000"/>
            <a:ext cx="7772400" cy="457200"/>
          </a:xfrm>
          <a:prstGeom prst="rect">
            <a:avLst/>
          </a:prstGeom>
        </p:spPr>
        <p:txBody>
          <a:bodyPr>
            <a:normAutofit fontScale="90000"/>
          </a:bodyPr>
          <a:lstStyle/>
          <a:p>
            <a:pPr algn="ctr" eaLnBrk="1" hangingPunct="1"/>
            <a:r>
              <a:rPr lang="en-US" sz="3200" b="1" u="sng" dirty="0" smtClean="0"/>
              <a:t>Deleting a Customer Record</a:t>
            </a:r>
          </a:p>
        </p:txBody>
      </p:sp>
      <p:sp>
        <p:nvSpPr>
          <p:cNvPr id="46083" name="Text Box 4"/>
          <p:cNvSpPr txBox="1">
            <a:spLocks noChangeArrowheads="1"/>
          </p:cNvSpPr>
          <p:nvPr/>
        </p:nvSpPr>
        <p:spPr bwMode="auto">
          <a:xfrm>
            <a:off x="381000" y="2254746"/>
            <a:ext cx="8458200" cy="3231654"/>
          </a:xfrm>
          <a:prstGeom prst="rect">
            <a:avLst/>
          </a:prstGeom>
          <a:noFill/>
          <a:ln w="9525">
            <a:noFill/>
            <a:miter lim="800000"/>
            <a:headEnd/>
            <a:tailEnd/>
          </a:ln>
        </p:spPr>
        <p:txBody>
          <a:bodyPr>
            <a:spAutoFit/>
          </a:bodyPr>
          <a:lstStyle/>
          <a:p>
            <a:pPr algn="ctr"/>
            <a:r>
              <a:rPr lang="en-US" sz="2000" b="1" dirty="0" smtClean="0">
                <a:latin typeface="Arial" pitchFamily="34" charset="0"/>
                <a:cs typeface="Arial" pitchFamily="34" charset="0"/>
              </a:rPr>
              <a:t>Future Effective </a:t>
            </a:r>
            <a:r>
              <a:rPr lang="en-US" sz="2000" b="1" dirty="0">
                <a:latin typeface="Arial" pitchFamily="34" charset="0"/>
                <a:cs typeface="Arial" pitchFamily="34" charset="0"/>
              </a:rPr>
              <a:t>Date/Time </a:t>
            </a:r>
            <a:r>
              <a:rPr lang="en-US" sz="2000" b="1" dirty="0" smtClean="0">
                <a:latin typeface="Arial" pitchFamily="34" charset="0"/>
                <a:cs typeface="Arial" pitchFamily="34" charset="0"/>
              </a:rPr>
              <a:t>Pending</a:t>
            </a:r>
            <a:r>
              <a:rPr lang="en-US" sz="2000" b="1" dirty="0">
                <a:latin typeface="Arial" pitchFamily="34" charset="0"/>
                <a:cs typeface="Arial" pitchFamily="34" charset="0"/>
              </a:rPr>
              <a:t>, Saved, Invalid, Hold, or Must Check can be </a:t>
            </a:r>
            <a:r>
              <a:rPr lang="en-US" sz="2000" b="1" dirty="0" smtClean="0">
                <a:latin typeface="Arial" pitchFamily="34" charset="0"/>
                <a:cs typeface="Arial" pitchFamily="34" charset="0"/>
              </a:rPr>
              <a:t>deleted</a:t>
            </a:r>
          </a:p>
          <a:p>
            <a:endParaRPr lang="en-US" sz="2000" b="1" dirty="0">
              <a:latin typeface="Arial" pitchFamily="34" charset="0"/>
              <a:cs typeface="Arial" pitchFamily="34" charset="0"/>
            </a:endParaRPr>
          </a:p>
          <a:p>
            <a:pPr marL="342900" indent="-342900">
              <a:buAutoNum type="arabicPeriod"/>
            </a:pPr>
            <a:r>
              <a:rPr lang="en-US" sz="1800" b="1" dirty="0" smtClean="0">
                <a:latin typeface="Arial" pitchFamily="34" charset="0"/>
                <a:cs typeface="Arial" pitchFamily="34" charset="0"/>
              </a:rPr>
              <a:t>Retrieve the </a:t>
            </a:r>
            <a:r>
              <a:rPr lang="en-US" sz="1800" b="1" dirty="0">
                <a:latin typeface="Arial" pitchFamily="34" charset="0"/>
                <a:cs typeface="Arial" pitchFamily="34" charset="0"/>
              </a:rPr>
              <a:t>record you want to delete. </a:t>
            </a:r>
            <a:r>
              <a:rPr lang="en-US" sz="1800" b="1" dirty="0" smtClean="0">
                <a:latin typeface="Arial" pitchFamily="34" charset="0"/>
                <a:cs typeface="Arial" pitchFamily="34" charset="0"/>
              </a:rPr>
              <a:t> </a:t>
            </a:r>
          </a:p>
          <a:p>
            <a:pPr marL="342900" indent="-342900">
              <a:buAutoNum type="arabicPeriod"/>
            </a:pPr>
            <a:r>
              <a:rPr lang="en-US" sz="1800" b="1" dirty="0" smtClean="0">
                <a:latin typeface="Arial" pitchFamily="34" charset="0"/>
                <a:cs typeface="Arial" pitchFamily="34" charset="0"/>
              </a:rPr>
              <a:t>Press </a:t>
            </a:r>
            <a:r>
              <a:rPr lang="en-US" sz="1800" b="1" dirty="0">
                <a:latin typeface="Arial" pitchFamily="34" charset="0"/>
                <a:cs typeface="Arial" pitchFamily="34" charset="0"/>
              </a:rPr>
              <a:t>the Delete </a:t>
            </a:r>
            <a:r>
              <a:rPr lang="en-US" sz="1800" b="1" dirty="0" smtClean="0">
                <a:latin typeface="Arial" pitchFamily="34" charset="0"/>
                <a:cs typeface="Arial" pitchFamily="34" charset="0"/>
              </a:rPr>
              <a:t>button at bottom of CAD.</a:t>
            </a:r>
            <a:endParaRPr lang="en-US" sz="1800" b="1" dirty="0">
              <a:latin typeface="Arial" pitchFamily="34" charset="0"/>
              <a:cs typeface="Arial" pitchFamily="34" charset="0"/>
            </a:endParaRPr>
          </a:p>
          <a:p>
            <a:r>
              <a:rPr lang="en-US" sz="1800" b="1" dirty="0" smtClean="0">
                <a:latin typeface="Arial" pitchFamily="34" charset="0"/>
                <a:cs typeface="Arial" pitchFamily="34" charset="0"/>
              </a:rPr>
              <a:t>3.  Click </a:t>
            </a:r>
            <a:r>
              <a:rPr lang="en-US" sz="1800" b="1" dirty="0">
                <a:latin typeface="Arial" pitchFamily="34" charset="0"/>
                <a:cs typeface="Arial" pitchFamily="34" charset="0"/>
              </a:rPr>
              <a:t>the Yes to confirm the deletion </a:t>
            </a:r>
            <a:r>
              <a:rPr lang="en-US" sz="1800" b="1" dirty="0" smtClean="0">
                <a:latin typeface="Arial" pitchFamily="34" charset="0"/>
                <a:cs typeface="Arial" pitchFamily="34" charset="0"/>
              </a:rPr>
              <a:t>of the </a:t>
            </a:r>
            <a:r>
              <a:rPr lang="en-US" sz="1800" b="1" dirty="0">
                <a:latin typeface="Arial" pitchFamily="34" charset="0"/>
                <a:cs typeface="Arial" pitchFamily="34" charset="0"/>
              </a:rPr>
              <a:t>record</a:t>
            </a:r>
            <a:r>
              <a:rPr lang="en-US" sz="1800" b="1" dirty="0" smtClean="0">
                <a:latin typeface="Arial" pitchFamily="34" charset="0"/>
                <a:cs typeface="Arial" pitchFamily="34" charset="0"/>
              </a:rPr>
              <a:t>.</a:t>
            </a:r>
          </a:p>
          <a:p>
            <a:endParaRPr lang="en-US" sz="1800" b="1" dirty="0">
              <a:latin typeface="Arial" pitchFamily="34" charset="0"/>
              <a:cs typeface="Arial" pitchFamily="34" charset="0"/>
            </a:endParaRPr>
          </a:p>
          <a:p>
            <a:r>
              <a:rPr lang="en-US" sz="1800" b="1" dirty="0">
                <a:solidFill>
                  <a:srgbClr val="0000FF"/>
                </a:solidFill>
                <a:latin typeface="Arial" pitchFamily="34" charset="0"/>
                <a:cs typeface="Arial" pitchFamily="34" charset="0"/>
              </a:rPr>
              <a:t>Note: </a:t>
            </a:r>
            <a:r>
              <a:rPr lang="en-US" sz="1800" dirty="0">
                <a:solidFill>
                  <a:srgbClr val="0000FF"/>
                </a:solidFill>
                <a:latin typeface="Arial" pitchFamily="34" charset="0"/>
                <a:cs typeface="Arial" pitchFamily="34" charset="0"/>
              </a:rPr>
              <a:t>Deleting the CAD deletes the entire customer record. </a:t>
            </a:r>
            <a:r>
              <a:rPr lang="en-US" sz="1800" dirty="0" smtClean="0">
                <a:solidFill>
                  <a:srgbClr val="0000FF"/>
                </a:solidFill>
                <a:latin typeface="Arial" pitchFamily="34" charset="0"/>
                <a:cs typeface="Arial" pitchFamily="34" charset="0"/>
              </a:rPr>
              <a:t>(CAD, CPR and LAD)</a:t>
            </a:r>
            <a:endParaRPr lang="en-US" sz="1800" dirty="0">
              <a:solidFill>
                <a:srgbClr val="0000FF"/>
              </a:solidFill>
              <a:latin typeface="Arial" pitchFamily="34" charset="0"/>
              <a:cs typeface="Arial" pitchFamily="34" charset="0"/>
            </a:endParaRPr>
          </a:p>
          <a:p>
            <a:r>
              <a:rPr lang="en-US" sz="1800" b="1" dirty="0">
                <a:solidFill>
                  <a:srgbClr val="0000FF"/>
                </a:solidFill>
                <a:latin typeface="Arial" pitchFamily="34" charset="0"/>
                <a:cs typeface="Arial" pitchFamily="34" charset="0"/>
              </a:rPr>
              <a:t>Note: </a:t>
            </a:r>
            <a:r>
              <a:rPr lang="en-US" sz="1800" dirty="0">
                <a:solidFill>
                  <a:srgbClr val="0000FF"/>
                </a:solidFill>
                <a:latin typeface="Arial" pitchFamily="34" charset="0"/>
                <a:cs typeface="Arial" pitchFamily="34" charset="0"/>
              </a:rPr>
              <a:t>If there is only one future record and it is deleted, within the 45 days from being reserved, the Dial Number will be returned to “RESERVED” status.  If past the 45 days from being reserved the number will be returned to “</a:t>
            </a:r>
            <a:r>
              <a:rPr lang="en-US" sz="1800" b="1" u="sng" dirty="0">
                <a:solidFill>
                  <a:srgbClr val="FF0066"/>
                </a:solidFill>
                <a:latin typeface="Arial" pitchFamily="34" charset="0"/>
                <a:cs typeface="Arial" pitchFamily="34" charset="0"/>
              </a:rPr>
              <a:t>SPARE</a:t>
            </a:r>
            <a:r>
              <a:rPr lang="en-US" sz="1800" dirty="0">
                <a:solidFill>
                  <a:srgbClr val="0000FF"/>
                </a:solidFill>
                <a:latin typeface="Arial" pitchFamily="34" charset="0"/>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p:cTn id="7" dur="1000" fill="hold"/>
                                        <p:tgtEl>
                                          <p:spTgt spid="4608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608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608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6083">
                                            <p:txEl>
                                              <p:pRg st="2" end="2"/>
                                            </p:txEl>
                                          </p:spTgt>
                                        </p:tgtEl>
                                        <p:attrNameLst>
                                          <p:attrName>style.visibility</p:attrName>
                                        </p:attrNameLst>
                                      </p:cBhvr>
                                      <p:to>
                                        <p:strVal val="visible"/>
                                      </p:to>
                                    </p:set>
                                    <p:animEffect transition="in" filter="dissolve">
                                      <p:cBhvr>
                                        <p:cTn id="14" dur="500"/>
                                        <p:tgtEl>
                                          <p:spTgt spid="4608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Effect transition="in" filter="dissolve">
                                      <p:cBhvr>
                                        <p:cTn id="19" dur="500"/>
                                        <p:tgtEl>
                                          <p:spTgt spid="4608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6083">
                                            <p:txEl>
                                              <p:pRg st="4" end="4"/>
                                            </p:txEl>
                                          </p:spTgt>
                                        </p:tgtEl>
                                        <p:attrNameLst>
                                          <p:attrName>style.visibility</p:attrName>
                                        </p:attrNameLst>
                                      </p:cBhvr>
                                      <p:to>
                                        <p:strVal val="visible"/>
                                      </p:to>
                                    </p:set>
                                    <p:animEffect transition="in" filter="dissolve">
                                      <p:cBhvr>
                                        <p:cTn id="24" dur="500"/>
                                        <p:tgtEl>
                                          <p:spTgt spid="4608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6083">
                                            <p:txEl>
                                              <p:pRg st="6" end="6"/>
                                            </p:txEl>
                                          </p:spTgt>
                                        </p:tgtEl>
                                        <p:attrNameLst>
                                          <p:attrName>style.visibility</p:attrName>
                                        </p:attrNameLst>
                                      </p:cBhvr>
                                      <p:to>
                                        <p:strVal val="visible"/>
                                      </p:to>
                                    </p:set>
                                    <p:anim calcmode="lin" valueType="num">
                                      <p:cBhvr additive="base">
                                        <p:cTn id="29" dur="500" fill="hold"/>
                                        <p:tgtEl>
                                          <p:spTgt spid="4608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60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46083">
                                            <p:txEl>
                                              <p:pRg st="7" end="7"/>
                                            </p:txEl>
                                          </p:spTgt>
                                        </p:tgtEl>
                                        <p:attrNameLst>
                                          <p:attrName>style.visibility</p:attrName>
                                        </p:attrNameLst>
                                      </p:cBhvr>
                                      <p:to>
                                        <p:strVal val="visible"/>
                                      </p:to>
                                    </p:set>
                                    <p:anim calcmode="lin" valueType="num">
                                      <p:cBhvr additive="base">
                                        <p:cTn id="35" dur="500" fill="hold"/>
                                        <p:tgtEl>
                                          <p:spTgt spid="46083">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08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9"/>
          <p:cNvPicPr>
            <a:picLocks noChangeAspect="1" noChangeArrowheads="1"/>
          </p:cNvPicPr>
          <p:nvPr/>
        </p:nvPicPr>
        <p:blipFill>
          <a:blip r:embed="rId3" cstate="print"/>
          <a:srcRect/>
          <a:stretch>
            <a:fillRect/>
          </a:stretch>
        </p:blipFill>
        <p:spPr bwMode="auto">
          <a:xfrm>
            <a:off x="728663" y="4617243"/>
            <a:ext cx="7881937" cy="1433513"/>
          </a:xfrm>
          <a:prstGeom prst="rect">
            <a:avLst/>
          </a:prstGeom>
          <a:noFill/>
          <a:ln w="38100">
            <a:solidFill>
              <a:schemeClr val="tx1"/>
            </a:solidFill>
            <a:miter lim="800000"/>
            <a:headEnd/>
            <a:tailEnd/>
          </a:ln>
        </p:spPr>
      </p:pic>
      <p:sp>
        <p:nvSpPr>
          <p:cNvPr id="47107" name="Rectangle 2"/>
          <p:cNvSpPr>
            <a:spLocks noGrp="1" noChangeArrowheads="1"/>
          </p:cNvSpPr>
          <p:nvPr>
            <p:ph type="title" idx="4294967295"/>
          </p:nvPr>
        </p:nvSpPr>
        <p:spPr>
          <a:xfrm>
            <a:off x="355600" y="6096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Changing the Control Resp Org</a:t>
            </a:r>
          </a:p>
        </p:txBody>
      </p:sp>
      <p:sp>
        <p:nvSpPr>
          <p:cNvPr id="47108" name="Rectangle 4"/>
          <p:cNvSpPr>
            <a:spLocks noChangeArrowheads="1"/>
          </p:cNvSpPr>
          <p:nvPr/>
        </p:nvSpPr>
        <p:spPr bwMode="auto">
          <a:xfrm>
            <a:off x="1066800" y="3018472"/>
            <a:ext cx="7391400" cy="1200329"/>
          </a:xfrm>
          <a:prstGeom prst="rect">
            <a:avLst/>
          </a:prstGeom>
          <a:noFill/>
          <a:ln w="9525">
            <a:noFill/>
            <a:miter lim="800000"/>
            <a:headEnd/>
            <a:tailEnd/>
          </a:ln>
        </p:spPr>
        <p:txBody>
          <a:bodyPr>
            <a:spAutoFit/>
          </a:bodyPr>
          <a:lstStyle/>
          <a:p>
            <a:r>
              <a:rPr lang="en-US" b="1" dirty="0" smtClean="0">
                <a:latin typeface="Arial" pitchFamily="34" charset="0"/>
                <a:cs typeface="Arial" pitchFamily="34" charset="0"/>
              </a:rPr>
              <a:t>1</a:t>
            </a:r>
            <a:r>
              <a:rPr lang="en-US" sz="1800" b="1" dirty="0" smtClean="0">
                <a:latin typeface="Arial" pitchFamily="34" charset="0"/>
                <a:cs typeface="Arial" pitchFamily="34" charset="0"/>
              </a:rPr>
              <a:t>. Retrieve a </a:t>
            </a:r>
            <a:r>
              <a:rPr lang="en-US" sz="1800" b="1" dirty="0">
                <a:latin typeface="Arial" pitchFamily="34" charset="0"/>
                <a:cs typeface="Arial" pitchFamily="34" charset="0"/>
              </a:rPr>
              <a:t>specific </a:t>
            </a:r>
            <a:r>
              <a:rPr lang="en-US" sz="1800" b="1" dirty="0">
                <a:solidFill>
                  <a:srgbClr val="0066FF"/>
                </a:solidFill>
                <a:latin typeface="Arial" pitchFamily="34" charset="0"/>
                <a:cs typeface="Arial" pitchFamily="34" charset="0"/>
              </a:rPr>
              <a:t>future</a:t>
            </a:r>
            <a:r>
              <a:rPr lang="en-US" sz="1800" b="1" dirty="0">
                <a:latin typeface="Arial" pitchFamily="34" charset="0"/>
                <a:cs typeface="Arial" pitchFamily="34" charset="0"/>
              </a:rPr>
              <a:t> record</a:t>
            </a:r>
            <a:r>
              <a:rPr lang="en-US" b="1" dirty="0" smtClean="0">
                <a:latin typeface="Arial" pitchFamily="34" charset="0"/>
                <a:cs typeface="Arial" pitchFamily="34" charset="0"/>
              </a:rPr>
              <a:t>. (If no future record then copy forward and make RO change)</a:t>
            </a:r>
            <a:endParaRPr lang="en-US" sz="1800" b="1" dirty="0">
              <a:latin typeface="Arial" pitchFamily="34" charset="0"/>
              <a:cs typeface="Arial" pitchFamily="34" charset="0"/>
            </a:endParaRPr>
          </a:p>
          <a:p>
            <a:r>
              <a:rPr lang="en-US" b="1" dirty="0" smtClean="0">
                <a:latin typeface="Arial" pitchFamily="34" charset="0"/>
                <a:cs typeface="Arial" pitchFamily="34" charset="0"/>
              </a:rPr>
              <a:t>2</a:t>
            </a:r>
            <a:r>
              <a:rPr lang="en-US" sz="1800" b="1" dirty="0" smtClean="0">
                <a:latin typeface="Arial" pitchFamily="34" charset="0"/>
                <a:cs typeface="Arial" pitchFamily="34" charset="0"/>
              </a:rPr>
              <a:t>. </a:t>
            </a:r>
            <a:r>
              <a:rPr lang="en-US" sz="1800" b="1" dirty="0">
                <a:latin typeface="Arial" pitchFamily="34" charset="0"/>
                <a:cs typeface="Arial" pitchFamily="34" charset="0"/>
              </a:rPr>
              <a:t>Overwrite the entry in the Resp Org field. </a:t>
            </a:r>
          </a:p>
          <a:p>
            <a:r>
              <a:rPr lang="en-US" b="1" dirty="0">
                <a:latin typeface="Arial" pitchFamily="34" charset="0"/>
                <a:cs typeface="Arial" pitchFamily="34" charset="0"/>
              </a:rPr>
              <a:t>3</a:t>
            </a:r>
            <a:r>
              <a:rPr lang="en-US" sz="1800" b="1" dirty="0" smtClean="0">
                <a:latin typeface="Arial" pitchFamily="34" charset="0"/>
                <a:cs typeface="Arial" pitchFamily="34" charset="0"/>
              </a:rPr>
              <a:t>. </a:t>
            </a:r>
            <a:r>
              <a:rPr lang="en-US" sz="1800" b="1" dirty="0">
                <a:latin typeface="Arial" pitchFamily="34" charset="0"/>
                <a:cs typeface="Arial" pitchFamily="34" charset="0"/>
              </a:rPr>
              <a:t>Press the Update button. </a:t>
            </a:r>
            <a:r>
              <a:rPr lang="en-US" sz="1800" b="1" dirty="0">
                <a:solidFill>
                  <a:schemeClr val="accent2"/>
                </a:solidFill>
                <a:latin typeface="Arial" pitchFamily="34" charset="0"/>
                <a:cs typeface="Arial" pitchFamily="34" charset="0"/>
              </a:rPr>
              <a:t>(Save will also finalize change)</a:t>
            </a:r>
          </a:p>
        </p:txBody>
      </p:sp>
      <p:sp>
        <p:nvSpPr>
          <p:cNvPr id="47109" name="Rectangle 6"/>
          <p:cNvSpPr>
            <a:spLocks noChangeArrowheads="1"/>
          </p:cNvSpPr>
          <p:nvPr/>
        </p:nvSpPr>
        <p:spPr bwMode="auto">
          <a:xfrm>
            <a:off x="762000" y="4769643"/>
            <a:ext cx="1905000" cy="304800"/>
          </a:xfrm>
          <a:prstGeom prst="rect">
            <a:avLst/>
          </a:prstGeom>
          <a:noFill/>
          <a:ln w="9525">
            <a:noFill/>
            <a:miter lim="800000"/>
            <a:headEnd/>
            <a:tailEnd/>
          </a:ln>
        </p:spPr>
        <p:txBody>
          <a:bodyPr wrap="none" anchor="ctr">
            <a:spAutoFit/>
          </a:bodyPr>
          <a:lstStyle/>
          <a:p>
            <a:endParaRPr lang="en-US"/>
          </a:p>
        </p:txBody>
      </p:sp>
      <p:sp>
        <p:nvSpPr>
          <p:cNvPr id="47110" name="Rectangle 7"/>
          <p:cNvSpPr>
            <a:spLocks noChangeArrowheads="1"/>
          </p:cNvSpPr>
          <p:nvPr/>
        </p:nvSpPr>
        <p:spPr bwMode="auto">
          <a:xfrm>
            <a:off x="838200" y="5150643"/>
            <a:ext cx="1981200" cy="381000"/>
          </a:xfrm>
          <a:prstGeom prst="rect">
            <a:avLst/>
          </a:prstGeom>
          <a:noFill/>
          <a:ln w="28575">
            <a:solidFill>
              <a:srgbClr val="FF0000"/>
            </a:solidFill>
            <a:miter lim="800000"/>
            <a:headEnd/>
            <a:tailEnd/>
          </a:ln>
        </p:spPr>
        <p:txBody>
          <a:bodyPr wrap="none" anchor="ctr">
            <a:spAutoFit/>
          </a:bodyPr>
          <a:lstStyle/>
          <a:p>
            <a:endParaRPr lang="en-US"/>
          </a:p>
        </p:txBody>
      </p:sp>
      <p:sp>
        <p:nvSpPr>
          <p:cNvPr id="47111" name="Text Box 10"/>
          <p:cNvSpPr txBox="1">
            <a:spLocks noChangeArrowheads="1"/>
          </p:cNvSpPr>
          <p:nvPr/>
        </p:nvSpPr>
        <p:spPr bwMode="auto">
          <a:xfrm>
            <a:off x="2133600" y="1524000"/>
            <a:ext cx="4572000" cy="1200329"/>
          </a:xfrm>
          <a:prstGeom prst="rect">
            <a:avLst/>
          </a:prstGeom>
          <a:solidFill>
            <a:srgbClr val="FFFF99"/>
          </a:solidFill>
          <a:ln w="9525">
            <a:solidFill>
              <a:schemeClr val="tx1"/>
            </a:solidFill>
            <a:miter lim="800000"/>
            <a:headEnd/>
            <a:tailEnd/>
          </a:ln>
        </p:spPr>
        <p:txBody>
          <a:bodyPr wrap="square">
            <a:spAutoFit/>
          </a:bodyPr>
          <a:lstStyle/>
          <a:p>
            <a:pPr algn="ctr"/>
            <a:r>
              <a:rPr lang="en-US" sz="1800" b="1" u="sng" dirty="0" smtClean="0">
                <a:latin typeface="Arial" pitchFamily="34" charset="0"/>
                <a:cs typeface="Arial" pitchFamily="34" charset="0"/>
              </a:rPr>
              <a:t> </a:t>
            </a:r>
            <a:r>
              <a:rPr lang="en-US" sz="1800" b="1" u="sng" dirty="0">
                <a:latin typeface="Arial" pitchFamily="34" charset="0"/>
                <a:cs typeface="Arial" pitchFamily="34" charset="0"/>
              </a:rPr>
              <a:t>RO Change – 2 ways</a:t>
            </a:r>
          </a:p>
          <a:p>
            <a:r>
              <a:rPr lang="en-US" sz="1800" b="1" dirty="0">
                <a:latin typeface="Arial" pitchFamily="34" charset="0"/>
                <a:cs typeface="Arial" pitchFamily="34" charset="0"/>
              </a:rPr>
              <a:t>1. </a:t>
            </a:r>
            <a:r>
              <a:rPr lang="en-US" sz="1800" b="1" dirty="0" smtClean="0">
                <a:latin typeface="Arial" pitchFamily="34" charset="0"/>
                <a:cs typeface="Arial" pitchFamily="34" charset="0"/>
              </a:rPr>
              <a:t>By </a:t>
            </a:r>
            <a:r>
              <a:rPr lang="en-US" sz="1800" b="1" dirty="0">
                <a:latin typeface="Arial" pitchFamily="34" charset="0"/>
                <a:cs typeface="Arial" pitchFamily="34" charset="0"/>
              </a:rPr>
              <a:t>Current RO = Free                         </a:t>
            </a:r>
          </a:p>
          <a:p>
            <a:r>
              <a:rPr lang="en-US" sz="1800" b="1" dirty="0">
                <a:latin typeface="Arial" pitchFamily="34" charset="0"/>
                <a:cs typeface="Arial" pitchFamily="34" charset="0"/>
              </a:rPr>
              <a:t>2. </a:t>
            </a:r>
            <a:r>
              <a:rPr lang="en-US" sz="1800" b="1" dirty="0" smtClean="0">
                <a:latin typeface="Arial" pitchFamily="34" charset="0"/>
                <a:cs typeface="Arial" pitchFamily="34" charset="0"/>
              </a:rPr>
              <a:t>By </a:t>
            </a:r>
            <a:r>
              <a:rPr lang="en-US" sz="1800" b="1" dirty="0">
                <a:latin typeface="Arial" pitchFamily="34" charset="0"/>
                <a:cs typeface="Arial" pitchFamily="34" charset="0"/>
              </a:rPr>
              <a:t>SMS/800 Help Desk = Tariff Fee  (Must have correct form 10 and LOA)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decel="50000" fill="hold">
                                          <p:stCondLst>
                                            <p:cond delay="0"/>
                                          </p:stCondLst>
                                        </p:cTn>
                                        <p:tgtEl>
                                          <p:spTgt spid="4710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710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7106"/>
                                        </p:tgtEl>
                                        <p:attrNameLst>
                                          <p:attrName>ppt_w</p:attrName>
                                        </p:attrNameLst>
                                      </p:cBhvr>
                                      <p:tavLst>
                                        <p:tav tm="0">
                                          <p:val>
                                            <p:strVal val="#ppt_w*.05"/>
                                          </p:val>
                                        </p:tav>
                                        <p:tav tm="100000">
                                          <p:val>
                                            <p:strVal val="#ppt_w"/>
                                          </p:val>
                                        </p:tav>
                                      </p:tavLst>
                                    </p:anim>
                                    <p:anim calcmode="lin" valueType="num">
                                      <p:cBhvr>
                                        <p:cTn id="10" dur="1000" fill="hold"/>
                                        <p:tgtEl>
                                          <p:spTgt spid="4710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710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710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710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710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7110"/>
                                        </p:tgtEl>
                                        <p:attrNameLst>
                                          <p:attrName>style.visibility</p:attrName>
                                        </p:attrNameLst>
                                      </p:cBhvr>
                                      <p:to>
                                        <p:strVal val="visible"/>
                                      </p:to>
                                    </p:set>
                                    <p:anim calcmode="lin" valueType="num">
                                      <p:cBhvr>
                                        <p:cTn id="19" dur="1000" fill="hold"/>
                                        <p:tgtEl>
                                          <p:spTgt spid="47110"/>
                                        </p:tgtEl>
                                        <p:attrNameLst>
                                          <p:attrName>ppt_w</p:attrName>
                                        </p:attrNameLst>
                                      </p:cBhvr>
                                      <p:tavLst>
                                        <p:tav tm="0">
                                          <p:val>
                                            <p:strVal val="#ppt_w*0.70"/>
                                          </p:val>
                                        </p:tav>
                                        <p:tav tm="100000">
                                          <p:val>
                                            <p:strVal val="#ppt_w"/>
                                          </p:val>
                                        </p:tav>
                                      </p:tavLst>
                                    </p:anim>
                                    <p:anim calcmode="lin" valueType="num">
                                      <p:cBhvr>
                                        <p:cTn id="20" dur="1000" fill="hold"/>
                                        <p:tgtEl>
                                          <p:spTgt spid="47110"/>
                                        </p:tgtEl>
                                        <p:attrNameLst>
                                          <p:attrName>ppt_h</p:attrName>
                                        </p:attrNameLst>
                                      </p:cBhvr>
                                      <p:tavLst>
                                        <p:tav tm="0">
                                          <p:val>
                                            <p:strVal val="#ppt_h"/>
                                          </p:val>
                                        </p:tav>
                                        <p:tav tm="100000">
                                          <p:val>
                                            <p:strVal val="#ppt_h"/>
                                          </p:val>
                                        </p:tav>
                                      </p:tavLst>
                                    </p:anim>
                                    <p:animEffect transition="in" filter="fade">
                                      <p:cBhvr>
                                        <p:cTn id="21" dur="1000"/>
                                        <p:tgtEl>
                                          <p:spTgt spid="47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7111">
                                            <p:txEl>
                                              <p:pRg st="0" end="0"/>
                                            </p:txEl>
                                          </p:spTgt>
                                        </p:tgtEl>
                                        <p:attrNameLst>
                                          <p:attrName>style.visibility</p:attrName>
                                        </p:attrNameLst>
                                      </p:cBhvr>
                                      <p:to>
                                        <p:strVal val="visible"/>
                                      </p:to>
                                    </p:set>
                                    <p:animEffect transition="in" filter="dissolve">
                                      <p:cBhvr>
                                        <p:cTn id="26" dur="500"/>
                                        <p:tgtEl>
                                          <p:spTgt spid="471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7111">
                                            <p:txEl>
                                              <p:pRg st="1" end="1"/>
                                            </p:txEl>
                                          </p:spTgt>
                                        </p:tgtEl>
                                        <p:attrNameLst>
                                          <p:attrName>style.visibility</p:attrName>
                                        </p:attrNameLst>
                                      </p:cBhvr>
                                      <p:to>
                                        <p:strVal val="visible"/>
                                      </p:to>
                                    </p:set>
                                    <p:anim calcmode="lin" valueType="num">
                                      <p:cBhvr additive="base">
                                        <p:cTn id="31" dur="500" fill="hold"/>
                                        <p:tgtEl>
                                          <p:spTgt spid="47111">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7111">
                                            <p:txEl>
                                              <p:pRg st="2" end="2"/>
                                            </p:txEl>
                                          </p:spTgt>
                                        </p:tgtEl>
                                        <p:attrNameLst>
                                          <p:attrName>style.visibility</p:attrName>
                                        </p:attrNameLst>
                                      </p:cBhvr>
                                      <p:to>
                                        <p:strVal val="visible"/>
                                      </p:to>
                                    </p:set>
                                    <p:anim calcmode="lin" valueType="num">
                                      <p:cBhvr additive="base">
                                        <p:cTn id="37" dur="500" fill="hold"/>
                                        <p:tgtEl>
                                          <p:spTgt spid="47111">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71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7108">
                                            <p:txEl>
                                              <p:pRg st="0" end="0"/>
                                            </p:txEl>
                                          </p:spTgt>
                                        </p:tgtEl>
                                        <p:attrNameLst>
                                          <p:attrName>style.visibility</p:attrName>
                                        </p:attrNameLst>
                                      </p:cBhvr>
                                      <p:to>
                                        <p:strVal val="visible"/>
                                      </p:to>
                                    </p:set>
                                    <p:animEffect transition="in" filter="box(in)">
                                      <p:cBhvr>
                                        <p:cTn id="43" dur="500"/>
                                        <p:tgtEl>
                                          <p:spTgt spid="4710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47108">
                                            <p:txEl>
                                              <p:pRg st="1" end="1"/>
                                            </p:txEl>
                                          </p:spTgt>
                                        </p:tgtEl>
                                        <p:attrNameLst>
                                          <p:attrName>style.visibility</p:attrName>
                                        </p:attrNameLst>
                                      </p:cBhvr>
                                      <p:to>
                                        <p:strVal val="visible"/>
                                      </p:to>
                                    </p:set>
                                    <p:anim calcmode="lin" valueType="num">
                                      <p:cBhvr>
                                        <p:cTn id="48" dur="1000" fill="hold"/>
                                        <p:tgtEl>
                                          <p:spTgt spid="47108">
                                            <p:txEl>
                                              <p:pRg st="1" end="1"/>
                                            </p:txEl>
                                          </p:spTgt>
                                        </p:tgtEl>
                                        <p:attrNameLst>
                                          <p:attrName>ppt_w</p:attrName>
                                        </p:attrNameLst>
                                      </p:cBhvr>
                                      <p:tavLst>
                                        <p:tav tm="0">
                                          <p:val>
                                            <p:strVal val="#ppt_w*0.70"/>
                                          </p:val>
                                        </p:tav>
                                        <p:tav tm="100000">
                                          <p:val>
                                            <p:strVal val="#ppt_w"/>
                                          </p:val>
                                        </p:tav>
                                      </p:tavLst>
                                    </p:anim>
                                    <p:anim calcmode="lin" valueType="num">
                                      <p:cBhvr>
                                        <p:cTn id="49" dur="1000" fill="hold"/>
                                        <p:tgtEl>
                                          <p:spTgt spid="47108">
                                            <p:txEl>
                                              <p:pRg st="1" end="1"/>
                                            </p:txEl>
                                          </p:spTgt>
                                        </p:tgtEl>
                                        <p:attrNameLst>
                                          <p:attrName>ppt_h</p:attrName>
                                        </p:attrNameLst>
                                      </p:cBhvr>
                                      <p:tavLst>
                                        <p:tav tm="0">
                                          <p:val>
                                            <p:strVal val="#ppt_h"/>
                                          </p:val>
                                        </p:tav>
                                        <p:tav tm="100000">
                                          <p:val>
                                            <p:strVal val="#ppt_h"/>
                                          </p:val>
                                        </p:tav>
                                      </p:tavLst>
                                    </p:anim>
                                    <p:animEffect transition="in" filter="fade">
                                      <p:cBhvr>
                                        <p:cTn id="50" dur="1000"/>
                                        <p:tgtEl>
                                          <p:spTgt spid="47108">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nodeType="clickEffect">
                                  <p:stCondLst>
                                    <p:cond delay="0"/>
                                  </p:stCondLst>
                                  <p:childTnLst>
                                    <p:set>
                                      <p:cBhvr>
                                        <p:cTn id="54" dur="1" fill="hold">
                                          <p:stCondLst>
                                            <p:cond delay="0"/>
                                          </p:stCondLst>
                                        </p:cTn>
                                        <p:tgtEl>
                                          <p:spTgt spid="47108">
                                            <p:txEl>
                                              <p:pRg st="2" end="2"/>
                                            </p:txEl>
                                          </p:spTgt>
                                        </p:tgtEl>
                                        <p:attrNameLst>
                                          <p:attrName>style.visibility</p:attrName>
                                        </p:attrNameLst>
                                      </p:cBhvr>
                                      <p:to>
                                        <p:strVal val="visible"/>
                                      </p:to>
                                    </p:set>
                                    <p:anim calcmode="lin" valueType="num">
                                      <p:cBhvr>
                                        <p:cTn id="55" dur="1000" fill="hold"/>
                                        <p:tgtEl>
                                          <p:spTgt spid="47108">
                                            <p:txEl>
                                              <p:pRg st="2" end="2"/>
                                            </p:txEl>
                                          </p:spTgt>
                                        </p:tgtEl>
                                        <p:attrNameLst>
                                          <p:attrName>ppt_w</p:attrName>
                                        </p:attrNameLst>
                                      </p:cBhvr>
                                      <p:tavLst>
                                        <p:tav tm="0">
                                          <p:val>
                                            <p:fltVal val="0"/>
                                          </p:val>
                                        </p:tav>
                                        <p:tav tm="100000">
                                          <p:val>
                                            <p:strVal val="#ppt_w"/>
                                          </p:val>
                                        </p:tav>
                                      </p:tavLst>
                                    </p:anim>
                                    <p:anim calcmode="lin" valueType="num">
                                      <p:cBhvr>
                                        <p:cTn id="56" dur="1000" fill="hold"/>
                                        <p:tgtEl>
                                          <p:spTgt spid="47108">
                                            <p:txEl>
                                              <p:pRg st="2" end="2"/>
                                            </p:txEl>
                                          </p:spTgt>
                                        </p:tgtEl>
                                        <p:attrNameLst>
                                          <p:attrName>ppt_h</p:attrName>
                                        </p:attrNameLst>
                                      </p:cBhvr>
                                      <p:tavLst>
                                        <p:tav tm="0">
                                          <p:val>
                                            <p:fltVal val="0"/>
                                          </p:val>
                                        </p:tav>
                                        <p:tav tm="100000">
                                          <p:val>
                                            <p:strVal val="#ppt_h"/>
                                          </p:val>
                                        </p:tav>
                                      </p:tavLst>
                                    </p:anim>
                                    <p:anim calcmode="lin" valueType="num">
                                      <p:cBhvr>
                                        <p:cTn id="57" dur="1000" fill="hold"/>
                                        <p:tgtEl>
                                          <p:spTgt spid="47108">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47108">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04800" y="8382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Disconnecting an Active Record</a:t>
            </a:r>
          </a:p>
        </p:txBody>
      </p:sp>
      <p:sp>
        <p:nvSpPr>
          <p:cNvPr id="48131" name="Text Box 4"/>
          <p:cNvSpPr txBox="1">
            <a:spLocks noChangeArrowheads="1"/>
          </p:cNvSpPr>
          <p:nvPr/>
        </p:nvSpPr>
        <p:spPr bwMode="auto">
          <a:xfrm>
            <a:off x="990600" y="1295400"/>
            <a:ext cx="7086600" cy="336550"/>
          </a:xfrm>
          <a:prstGeom prst="rect">
            <a:avLst/>
          </a:prstGeom>
          <a:noFill/>
          <a:ln w="9525">
            <a:noFill/>
            <a:miter lim="800000"/>
            <a:headEnd/>
            <a:tailEnd/>
          </a:ln>
        </p:spPr>
        <p:txBody>
          <a:bodyPr>
            <a:spAutoFit/>
          </a:bodyPr>
          <a:lstStyle/>
          <a:p>
            <a:endParaRPr lang="en-US"/>
          </a:p>
        </p:txBody>
      </p:sp>
      <p:sp>
        <p:nvSpPr>
          <p:cNvPr id="48132" name="Rectangle 5"/>
          <p:cNvSpPr>
            <a:spLocks noChangeArrowheads="1"/>
          </p:cNvSpPr>
          <p:nvPr/>
        </p:nvSpPr>
        <p:spPr bwMode="auto">
          <a:xfrm>
            <a:off x="1371600" y="2011501"/>
            <a:ext cx="6858000" cy="3170099"/>
          </a:xfrm>
          <a:prstGeom prst="rect">
            <a:avLst/>
          </a:prstGeom>
          <a:noFill/>
          <a:ln w="9525">
            <a:noFill/>
            <a:miter lim="800000"/>
            <a:headEnd/>
            <a:tailEnd/>
          </a:ln>
        </p:spPr>
        <p:txBody>
          <a:bodyPr wrap="square">
            <a:spAutoFit/>
          </a:bodyPr>
          <a:lstStyle/>
          <a:p>
            <a:r>
              <a:rPr lang="en-US" sz="2000" b="1" dirty="0" smtClean="0">
                <a:latin typeface="Arial" pitchFamily="34" charset="0"/>
                <a:cs typeface="Arial" pitchFamily="34" charset="0"/>
              </a:rPr>
              <a:t>1. </a:t>
            </a:r>
            <a:r>
              <a:rPr lang="en-US" sz="2000" b="1" dirty="0">
                <a:latin typeface="Arial" pitchFamily="34" charset="0"/>
                <a:cs typeface="Arial" pitchFamily="34" charset="0"/>
              </a:rPr>
              <a:t>Delete any </a:t>
            </a:r>
            <a:r>
              <a:rPr lang="en-US" sz="2000" b="1" dirty="0">
                <a:solidFill>
                  <a:srgbClr val="3399FF"/>
                </a:solidFill>
                <a:latin typeface="Arial" pitchFamily="34" charset="0"/>
                <a:cs typeface="Arial" pitchFamily="34" charset="0"/>
              </a:rPr>
              <a:t>future</a:t>
            </a:r>
            <a:r>
              <a:rPr lang="en-US" sz="2000" b="1" dirty="0">
                <a:latin typeface="Arial" pitchFamily="34" charset="0"/>
                <a:cs typeface="Arial" pitchFamily="34" charset="0"/>
              </a:rPr>
              <a:t> Effective Date/Time records.</a:t>
            </a:r>
          </a:p>
          <a:p>
            <a:r>
              <a:rPr lang="en-US" sz="2000" b="1" dirty="0">
                <a:latin typeface="Arial" pitchFamily="34" charset="0"/>
                <a:cs typeface="Arial" pitchFamily="34" charset="0"/>
              </a:rPr>
              <a:t>2</a:t>
            </a:r>
            <a:r>
              <a:rPr lang="en-US" sz="2000" b="1" dirty="0" smtClean="0">
                <a:latin typeface="Arial" pitchFamily="34" charset="0"/>
                <a:cs typeface="Arial" pitchFamily="34" charset="0"/>
              </a:rPr>
              <a:t>. </a:t>
            </a:r>
            <a:r>
              <a:rPr lang="en-US" sz="2000" b="1" dirty="0">
                <a:latin typeface="Arial" pitchFamily="34" charset="0"/>
                <a:cs typeface="Arial" pitchFamily="34" charset="0"/>
              </a:rPr>
              <a:t>Press the Retrieve button for the Active record.</a:t>
            </a:r>
          </a:p>
          <a:p>
            <a:r>
              <a:rPr lang="en-US" sz="2000" b="1" dirty="0">
                <a:latin typeface="Arial" pitchFamily="34" charset="0"/>
                <a:cs typeface="Arial" pitchFamily="34" charset="0"/>
              </a:rPr>
              <a:t>3</a:t>
            </a:r>
            <a:r>
              <a:rPr lang="en-US" sz="2000" b="1" dirty="0" smtClean="0">
                <a:latin typeface="Arial" pitchFamily="34" charset="0"/>
                <a:cs typeface="Arial" pitchFamily="34" charset="0"/>
              </a:rPr>
              <a:t>. </a:t>
            </a:r>
            <a:r>
              <a:rPr lang="en-US" sz="2000" b="1" dirty="0">
                <a:latin typeface="Arial" pitchFamily="34" charset="0"/>
                <a:cs typeface="Arial" pitchFamily="34" charset="0"/>
              </a:rPr>
              <a:t>Select the Copy button and copy the record to the Effective Date/Time you want the CR disconnected.</a:t>
            </a:r>
          </a:p>
          <a:p>
            <a:r>
              <a:rPr lang="en-US" sz="2000" b="1" dirty="0">
                <a:latin typeface="Arial" pitchFamily="34" charset="0"/>
                <a:cs typeface="Arial" pitchFamily="34" charset="0"/>
              </a:rPr>
              <a:t>4</a:t>
            </a:r>
            <a:r>
              <a:rPr lang="en-US" sz="2000" b="1" dirty="0" smtClean="0">
                <a:latin typeface="Arial" pitchFamily="34" charset="0"/>
                <a:cs typeface="Arial" pitchFamily="34" charset="0"/>
              </a:rPr>
              <a:t>. </a:t>
            </a:r>
            <a:r>
              <a:rPr lang="en-US" sz="2000" b="1" dirty="0">
                <a:latin typeface="Arial" pitchFamily="34" charset="0"/>
                <a:cs typeface="Arial" pitchFamily="34" charset="0"/>
              </a:rPr>
              <a:t>Enter “D” in the Action field.</a:t>
            </a:r>
          </a:p>
          <a:p>
            <a:r>
              <a:rPr lang="en-US" sz="2000" b="1" dirty="0">
                <a:latin typeface="Arial" pitchFamily="34" charset="0"/>
                <a:cs typeface="Arial" pitchFamily="34" charset="0"/>
              </a:rPr>
              <a:t>5</a:t>
            </a:r>
            <a:r>
              <a:rPr lang="en-US" sz="2000" b="1" dirty="0" smtClean="0">
                <a:latin typeface="Arial" pitchFamily="34" charset="0"/>
                <a:cs typeface="Arial" pitchFamily="34" charset="0"/>
              </a:rPr>
              <a:t>. </a:t>
            </a:r>
            <a:r>
              <a:rPr lang="en-US" sz="2000" b="1" dirty="0">
                <a:latin typeface="Arial" pitchFamily="34" charset="0"/>
                <a:cs typeface="Arial" pitchFamily="34" charset="0"/>
              </a:rPr>
              <a:t>Enter “No” or “Yes” in the Referral field</a:t>
            </a:r>
            <a:r>
              <a:rPr lang="en-US" sz="2000" b="1" dirty="0" smtClean="0">
                <a:latin typeface="Arial" pitchFamily="34" charset="0"/>
                <a:cs typeface="Arial" pitchFamily="34" charset="0"/>
              </a:rPr>
              <a:t>. (Referral is   </a:t>
            </a:r>
          </a:p>
          <a:p>
            <a:r>
              <a:rPr lang="en-US" sz="2000" b="1" dirty="0" smtClean="0">
                <a:latin typeface="Arial" pitchFamily="34" charset="0"/>
                <a:cs typeface="Arial" pitchFamily="34" charset="0"/>
              </a:rPr>
              <a:t>	a message from carrier referring caller to a </a:t>
            </a:r>
          </a:p>
          <a:p>
            <a:r>
              <a:rPr lang="en-US" sz="2000" b="1" dirty="0" smtClean="0">
                <a:latin typeface="Arial" pitchFamily="34" charset="0"/>
                <a:cs typeface="Arial" pitchFamily="34" charset="0"/>
              </a:rPr>
              <a:t>	different number)</a:t>
            </a:r>
            <a:endParaRPr lang="en-US" sz="2000" b="1" dirty="0">
              <a:latin typeface="Arial" pitchFamily="34" charset="0"/>
              <a:cs typeface="Arial" pitchFamily="34" charset="0"/>
            </a:endParaRPr>
          </a:p>
          <a:p>
            <a:r>
              <a:rPr lang="en-US" sz="2000" b="1" dirty="0">
                <a:latin typeface="Arial" pitchFamily="34" charset="0"/>
                <a:cs typeface="Arial" pitchFamily="34" charset="0"/>
              </a:rPr>
              <a:t>6</a:t>
            </a:r>
            <a:r>
              <a:rPr lang="en-US" sz="2000" b="1" dirty="0" smtClean="0">
                <a:latin typeface="Arial" pitchFamily="34" charset="0"/>
                <a:cs typeface="Arial" pitchFamily="34" charset="0"/>
              </a:rPr>
              <a:t>. </a:t>
            </a:r>
            <a:r>
              <a:rPr lang="en-US" sz="2000" b="1" dirty="0">
                <a:latin typeface="Arial" pitchFamily="34" charset="0"/>
                <a:cs typeface="Arial" pitchFamily="34" charset="0"/>
              </a:rPr>
              <a:t>Enter the End Intercept Date. (default is 4 months)</a:t>
            </a:r>
          </a:p>
          <a:p>
            <a:r>
              <a:rPr lang="en-US" sz="2000" b="1" dirty="0" smtClean="0">
                <a:latin typeface="Arial" pitchFamily="34" charset="0"/>
                <a:cs typeface="Arial" pitchFamily="34" charset="0"/>
              </a:rPr>
              <a:t>7. </a:t>
            </a:r>
            <a:r>
              <a:rPr lang="en-US" sz="2000" b="1" dirty="0">
                <a:latin typeface="Arial" pitchFamily="34" charset="0"/>
                <a:cs typeface="Arial" pitchFamily="34" charset="0"/>
              </a:rPr>
              <a:t>Press the Update button.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strips(upRight)">
                                      <p:cBhvr>
                                        <p:cTn id="7" dur="500"/>
                                        <p:tgtEl>
                                          <p:spTgt spid="48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wipe(down)">
                                      <p:cBhvr>
                                        <p:cTn id="12" dur="500"/>
                                        <p:tgtEl>
                                          <p:spTgt spid="481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132">
                                            <p:txEl>
                                              <p:pRg st="2" end="2"/>
                                            </p:txEl>
                                          </p:spTgt>
                                        </p:tgtEl>
                                        <p:attrNameLst>
                                          <p:attrName>style.visibility</p:attrName>
                                        </p:attrNameLst>
                                      </p:cBhvr>
                                      <p:to>
                                        <p:strVal val="visible"/>
                                      </p:to>
                                    </p:set>
                                    <p:anim calcmode="lin" valueType="num">
                                      <p:cBhvr additive="base">
                                        <p:cTn id="17" dur="500" fill="hold"/>
                                        <p:tgtEl>
                                          <p:spTgt spid="4813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8132">
                                            <p:txEl>
                                              <p:pRg st="3" end="3"/>
                                            </p:txEl>
                                          </p:spTgt>
                                        </p:tgtEl>
                                        <p:attrNameLst>
                                          <p:attrName>style.visibility</p:attrName>
                                        </p:attrNameLst>
                                      </p:cBhvr>
                                      <p:to>
                                        <p:strVal val="visible"/>
                                      </p:to>
                                    </p:set>
                                    <p:animEffect transition="in" filter="dissolve">
                                      <p:cBhvr>
                                        <p:cTn id="23" dur="500"/>
                                        <p:tgtEl>
                                          <p:spTgt spid="4813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48132">
                                            <p:txEl>
                                              <p:pRg st="4" end="4"/>
                                            </p:txEl>
                                          </p:spTgt>
                                        </p:tgtEl>
                                        <p:attrNameLst>
                                          <p:attrName>style.visibility</p:attrName>
                                        </p:attrNameLst>
                                      </p:cBhvr>
                                      <p:to>
                                        <p:strVal val="visible"/>
                                      </p:to>
                                    </p:set>
                                    <p:anim calcmode="lin" valueType="num">
                                      <p:cBhvr>
                                        <p:cTn id="28" dur="1000" fill="hold"/>
                                        <p:tgtEl>
                                          <p:spTgt spid="48132">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48132">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48132">
                                            <p:txEl>
                                              <p:pRg st="4" end="4"/>
                                            </p:txEl>
                                          </p:spTgt>
                                        </p:tgtEl>
                                      </p:cBhvr>
                                    </p:animEffect>
                                  </p:childTnLst>
                                </p:cTn>
                              </p:par>
                              <p:par>
                                <p:cTn id="31" presetID="55" presetClass="entr" presetSubtype="0" fill="hold" nodeType="withEffect">
                                  <p:stCondLst>
                                    <p:cond delay="0"/>
                                  </p:stCondLst>
                                  <p:childTnLst>
                                    <p:set>
                                      <p:cBhvr>
                                        <p:cTn id="32" dur="1" fill="hold">
                                          <p:stCondLst>
                                            <p:cond delay="0"/>
                                          </p:stCondLst>
                                        </p:cTn>
                                        <p:tgtEl>
                                          <p:spTgt spid="48132">
                                            <p:txEl>
                                              <p:pRg st="5" end="5"/>
                                            </p:txEl>
                                          </p:spTgt>
                                        </p:tgtEl>
                                        <p:attrNameLst>
                                          <p:attrName>style.visibility</p:attrName>
                                        </p:attrNameLst>
                                      </p:cBhvr>
                                      <p:to>
                                        <p:strVal val="visible"/>
                                      </p:to>
                                    </p:set>
                                    <p:anim calcmode="lin" valueType="num">
                                      <p:cBhvr>
                                        <p:cTn id="33" dur="1000" fill="hold"/>
                                        <p:tgtEl>
                                          <p:spTgt spid="48132">
                                            <p:txEl>
                                              <p:pRg st="5" end="5"/>
                                            </p:txEl>
                                          </p:spTgt>
                                        </p:tgtEl>
                                        <p:attrNameLst>
                                          <p:attrName>ppt_w</p:attrName>
                                        </p:attrNameLst>
                                      </p:cBhvr>
                                      <p:tavLst>
                                        <p:tav tm="0">
                                          <p:val>
                                            <p:strVal val="#ppt_w*0.70"/>
                                          </p:val>
                                        </p:tav>
                                        <p:tav tm="100000">
                                          <p:val>
                                            <p:strVal val="#ppt_w"/>
                                          </p:val>
                                        </p:tav>
                                      </p:tavLst>
                                    </p:anim>
                                    <p:anim calcmode="lin" valueType="num">
                                      <p:cBhvr>
                                        <p:cTn id="34" dur="1000" fill="hold"/>
                                        <p:tgtEl>
                                          <p:spTgt spid="48132">
                                            <p:txEl>
                                              <p:pRg st="5" end="5"/>
                                            </p:txEl>
                                          </p:spTgt>
                                        </p:tgtEl>
                                        <p:attrNameLst>
                                          <p:attrName>ppt_h</p:attrName>
                                        </p:attrNameLst>
                                      </p:cBhvr>
                                      <p:tavLst>
                                        <p:tav tm="0">
                                          <p:val>
                                            <p:strVal val="#ppt_h"/>
                                          </p:val>
                                        </p:tav>
                                        <p:tav tm="100000">
                                          <p:val>
                                            <p:strVal val="#ppt_h"/>
                                          </p:val>
                                        </p:tav>
                                      </p:tavLst>
                                    </p:anim>
                                    <p:animEffect transition="in" filter="fade">
                                      <p:cBhvr>
                                        <p:cTn id="35" dur="1000"/>
                                        <p:tgtEl>
                                          <p:spTgt spid="48132">
                                            <p:txEl>
                                              <p:pRg st="5" end="5"/>
                                            </p:txEl>
                                          </p:spTgt>
                                        </p:tgtEl>
                                      </p:cBhvr>
                                    </p:animEffect>
                                  </p:childTnLst>
                                </p:cTn>
                              </p:par>
                              <p:par>
                                <p:cTn id="36" presetID="55" presetClass="entr" presetSubtype="0" fill="hold" nodeType="withEffect">
                                  <p:stCondLst>
                                    <p:cond delay="0"/>
                                  </p:stCondLst>
                                  <p:childTnLst>
                                    <p:set>
                                      <p:cBhvr>
                                        <p:cTn id="37" dur="1" fill="hold">
                                          <p:stCondLst>
                                            <p:cond delay="0"/>
                                          </p:stCondLst>
                                        </p:cTn>
                                        <p:tgtEl>
                                          <p:spTgt spid="48132">
                                            <p:txEl>
                                              <p:pRg st="6" end="6"/>
                                            </p:txEl>
                                          </p:spTgt>
                                        </p:tgtEl>
                                        <p:attrNameLst>
                                          <p:attrName>style.visibility</p:attrName>
                                        </p:attrNameLst>
                                      </p:cBhvr>
                                      <p:to>
                                        <p:strVal val="visible"/>
                                      </p:to>
                                    </p:set>
                                    <p:anim calcmode="lin" valueType="num">
                                      <p:cBhvr>
                                        <p:cTn id="38" dur="1000" fill="hold"/>
                                        <p:tgtEl>
                                          <p:spTgt spid="48132">
                                            <p:txEl>
                                              <p:pRg st="6" end="6"/>
                                            </p:txEl>
                                          </p:spTgt>
                                        </p:tgtEl>
                                        <p:attrNameLst>
                                          <p:attrName>ppt_w</p:attrName>
                                        </p:attrNameLst>
                                      </p:cBhvr>
                                      <p:tavLst>
                                        <p:tav tm="0">
                                          <p:val>
                                            <p:strVal val="#ppt_w*0.70"/>
                                          </p:val>
                                        </p:tav>
                                        <p:tav tm="100000">
                                          <p:val>
                                            <p:strVal val="#ppt_w"/>
                                          </p:val>
                                        </p:tav>
                                      </p:tavLst>
                                    </p:anim>
                                    <p:anim calcmode="lin" valueType="num">
                                      <p:cBhvr>
                                        <p:cTn id="39" dur="1000" fill="hold"/>
                                        <p:tgtEl>
                                          <p:spTgt spid="48132">
                                            <p:txEl>
                                              <p:pRg st="6" end="6"/>
                                            </p:txEl>
                                          </p:spTgt>
                                        </p:tgtEl>
                                        <p:attrNameLst>
                                          <p:attrName>ppt_h</p:attrName>
                                        </p:attrNameLst>
                                      </p:cBhvr>
                                      <p:tavLst>
                                        <p:tav tm="0">
                                          <p:val>
                                            <p:strVal val="#ppt_h"/>
                                          </p:val>
                                        </p:tav>
                                        <p:tav tm="100000">
                                          <p:val>
                                            <p:strVal val="#ppt_h"/>
                                          </p:val>
                                        </p:tav>
                                      </p:tavLst>
                                    </p:anim>
                                    <p:animEffect transition="in" filter="fade">
                                      <p:cBhvr>
                                        <p:cTn id="40" dur="1000"/>
                                        <p:tgtEl>
                                          <p:spTgt spid="4813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8132">
                                            <p:txEl>
                                              <p:pRg st="7" end="7"/>
                                            </p:txEl>
                                          </p:spTgt>
                                        </p:tgtEl>
                                        <p:attrNameLst>
                                          <p:attrName>style.visibility</p:attrName>
                                        </p:attrNameLst>
                                      </p:cBhvr>
                                      <p:to>
                                        <p:strVal val="visible"/>
                                      </p:to>
                                    </p:set>
                                    <p:anim calcmode="lin" valueType="num">
                                      <p:cBhvr additive="base">
                                        <p:cTn id="45" dur="500" fill="hold"/>
                                        <p:tgtEl>
                                          <p:spTgt spid="4813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813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8132">
                                            <p:txEl>
                                              <p:pRg st="8" end="8"/>
                                            </p:txEl>
                                          </p:spTgt>
                                        </p:tgtEl>
                                        <p:attrNameLst>
                                          <p:attrName>style.visibility</p:attrName>
                                        </p:attrNameLst>
                                      </p:cBhvr>
                                      <p:to>
                                        <p:strVal val="visible"/>
                                      </p:to>
                                    </p:set>
                                    <p:anim calcmode="lin" valueType="num">
                                      <p:cBhvr additive="base">
                                        <p:cTn id="51" dur="500" fill="hold"/>
                                        <p:tgtEl>
                                          <p:spTgt spid="48132">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813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1"/>
          <p:cNvSpPr txBox="1">
            <a:spLocks noChangeArrowheads="1"/>
          </p:cNvSpPr>
          <p:nvPr/>
        </p:nvSpPr>
        <p:spPr bwMode="auto">
          <a:xfrm>
            <a:off x="609600" y="1004428"/>
            <a:ext cx="8153400" cy="5324535"/>
          </a:xfrm>
          <a:prstGeom prst="rect">
            <a:avLst/>
          </a:prstGeom>
          <a:noFill/>
          <a:ln w="9525">
            <a:noFill/>
            <a:miter lim="800000"/>
            <a:headEnd/>
            <a:tailEnd/>
          </a:ln>
        </p:spPr>
        <p:txBody>
          <a:bodyPr>
            <a:spAutoFit/>
          </a:bodyPr>
          <a:lstStyle/>
          <a:p>
            <a:pPr>
              <a:spcBef>
                <a:spcPct val="0"/>
              </a:spcBef>
            </a:pPr>
            <a:r>
              <a:rPr lang="en-US" sz="2000" b="1" dirty="0">
                <a:latin typeface="Arial" pitchFamily="34" charset="0"/>
                <a:cs typeface="Arial" pitchFamily="34" charset="0"/>
              </a:rPr>
              <a:t>— View a list of Customer Records for a single user-entered Dial Number</a:t>
            </a:r>
          </a:p>
          <a:p>
            <a:pPr>
              <a:spcBef>
                <a:spcPct val="0"/>
              </a:spcBef>
            </a:pPr>
            <a:r>
              <a:rPr lang="en-US" sz="2000" b="1" dirty="0">
                <a:latin typeface="Arial" pitchFamily="34" charset="0"/>
                <a:cs typeface="Arial" pitchFamily="34" charset="0"/>
              </a:rPr>
              <a:t>— View any component of CAD, CPR, or LAD for any Customer Record shown </a:t>
            </a:r>
            <a:r>
              <a:rPr lang="en-US" sz="2000" b="1" dirty="0" smtClean="0">
                <a:latin typeface="Arial" pitchFamily="34" charset="0"/>
                <a:cs typeface="Arial" pitchFamily="34" charset="0"/>
              </a:rPr>
              <a:t>in the </a:t>
            </a:r>
            <a:r>
              <a:rPr lang="en-US" sz="2000" b="1" dirty="0">
                <a:latin typeface="Arial" pitchFamily="34" charset="0"/>
                <a:cs typeface="Arial" pitchFamily="34" charset="0"/>
              </a:rPr>
              <a:t>retrieved list of Customer Records for a single Dial Number.</a:t>
            </a:r>
          </a:p>
          <a:p>
            <a:pPr>
              <a:spcBef>
                <a:spcPct val="0"/>
              </a:spcBef>
            </a:pPr>
            <a:r>
              <a:rPr lang="en-US" sz="2000" b="1" dirty="0">
                <a:latin typeface="Arial" pitchFamily="34" charset="0"/>
                <a:cs typeface="Arial" pitchFamily="34" charset="0"/>
              </a:rPr>
              <a:t>— Copy any component of a selected Customer Record of applicable status (Active, Sending, Disco, Hold, Saved, Pending, Old-CPR or LAD) </a:t>
            </a:r>
          </a:p>
          <a:p>
            <a:pPr>
              <a:spcBef>
                <a:spcPct val="0"/>
              </a:spcBef>
            </a:pPr>
            <a:r>
              <a:rPr lang="en-US" sz="2000" b="1" dirty="0">
                <a:latin typeface="Arial" pitchFamily="34" charset="0"/>
                <a:cs typeface="Arial" pitchFamily="34" charset="0"/>
              </a:rPr>
              <a:t>— Transfer any of the components for a selected Customer Record of applicable status (Failed, Hold, Invalid, Must Check, Pending, Saved)</a:t>
            </a:r>
          </a:p>
          <a:p>
            <a:pPr>
              <a:spcBef>
                <a:spcPct val="0"/>
              </a:spcBef>
            </a:pPr>
            <a:r>
              <a:rPr lang="en-US" sz="2000" b="1" dirty="0">
                <a:latin typeface="Arial" pitchFamily="34" charset="0"/>
                <a:cs typeface="Arial" pitchFamily="34" charset="0"/>
              </a:rPr>
              <a:t>— Delete a selected Customer Record of applicable status that is shown in the Customer Record list without retrieving.</a:t>
            </a:r>
          </a:p>
          <a:p>
            <a:pPr>
              <a:spcBef>
                <a:spcPct val="0"/>
              </a:spcBef>
            </a:pPr>
            <a:r>
              <a:rPr lang="en-US" sz="2000" b="1" dirty="0">
                <a:latin typeface="Arial" pitchFamily="34" charset="0"/>
                <a:cs typeface="Arial" pitchFamily="34" charset="0"/>
              </a:rPr>
              <a:t>— Update a selected Customer Record of applicable status that is shown in the Customer Record list without retrieving.</a:t>
            </a:r>
          </a:p>
          <a:p>
            <a:pPr>
              <a:spcBef>
                <a:spcPct val="0"/>
              </a:spcBef>
            </a:pPr>
            <a:r>
              <a:rPr lang="en-US" sz="2000" b="1" dirty="0">
                <a:latin typeface="Arial" pitchFamily="34" charset="0"/>
                <a:cs typeface="Arial" pitchFamily="34" charset="0"/>
              </a:rPr>
              <a:t>— Print the Customer Record list</a:t>
            </a:r>
            <a:r>
              <a:rPr lang="en-US" sz="2000" b="1" dirty="0" smtClean="0">
                <a:latin typeface="Arial" pitchFamily="34" charset="0"/>
                <a:cs typeface="Arial" pitchFamily="34" charset="0"/>
              </a:rPr>
              <a:t>.</a:t>
            </a:r>
          </a:p>
          <a:p>
            <a:r>
              <a:rPr lang="en-US" sz="2000" b="1" dirty="0" smtClean="0">
                <a:latin typeface="Arial" pitchFamily="34" charset="0"/>
                <a:cs typeface="Arial" pitchFamily="34" charset="0"/>
              </a:rPr>
              <a:t>—</a:t>
            </a:r>
            <a:r>
              <a:rPr lang="en-US" sz="2000" b="1" dirty="0" smtClean="0">
                <a:latin typeface="Arial" pitchFamily="34" charset="0"/>
                <a:cs typeface="Arial" pitchFamily="34" charset="0"/>
              </a:rPr>
              <a:t>  Convert a CAD to a Pointer PAD and visa versa</a:t>
            </a:r>
            <a:endParaRPr lang="en-US" sz="2000" b="1" dirty="0">
              <a:latin typeface="Arial" pitchFamily="34" charset="0"/>
              <a:cs typeface="Arial" pitchFamily="34" charset="0"/>
            </a:endParaRPr>
          </a:p>
        </p:txBody>
      </p:sp>
      <p:sp>
        <p:nvSpPr>
          <p:cNvPr id="49155" name="Rectangle 12"/>
          <p:cNvSpPr>
            <a:spLocks noGrp="1" noChangeArrowheads="1"/>
          </p:cNvSpPr>
          <p:nvPr>
            <p:ph type="title" idx="4294967295"/>
          </p:nvPr>
        </p:nvSpPr>
        <p:spPr>
          <a:xfrm>
            <a:off x="685800" y="282394"/>
            <a:ext cx="8458200" cy="609600"/>
          </a:xfrm>
          <a:prstGeom prst="rect">
            <a:avLst/>
          </a:prstGeom>
        </p:spPr>
        <p:txBody>
          <a:bodyPr>
            <a:normAutofit fontScale="90000"/>
          </a:bodyPr>
          <a:lstStyle/>
          <a:p>
            <a:pPr eaLnBrk="1" hangingPunct="1"/>
            <a:r>
              <a:rPr lang="en-US" sz="3200" b="1" u="sng" dirty="0" smtClean="0">
                <a:latin typeface="Arial" pitchFamily="34" charset="0"/>
                <a:cs typeface="Arial" pitchFamily="34" charset="0"/>
              </a:rPr>
              <a:t>Use the REC (Record Selection) to…</a:t>
            </a:r>
            <a:endParaRPr lang="en-US" dirty="0" smtClean="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 calcmode="lin" valueType="num">
                                      <p:cBhvr>
                                        <p:cTn id="12" dur="500" decel="50000" fill="hold">
                                          <p:stCondLst>
                                            <p:cond delay="0"/>
                                          </p:stCondLst>
                                        </p:cTn>
                                        <p:tgtEl>
                                          <p:spTgt spid="49154">
                                            <p:txEl>
                                              <p:pRg st="1" end="1"/>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9154">
                                            <p:txEl>
                                              <p:pRg st="1" end="1"/>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9154">
                                            <p:txEl>
                                              <p:pRg st="1" end="1"/>
                                            </p:txEl>
                                          </p:spTgt>
                                        </p:tgtEl>
                                        <p:attrNameLst>
                                          <p:attrName>ppt_w</p:attrName>
                                        </p:attrNameLst>
                                      </p:cBhvr>
                                      <p:tavLst>
                                        <p:tav tm="0">
                                          <p:val>
                                            <p:strVal val="#ppt_w*.05"/>
                                          </p:val>
                                        </p:tav>
                                        <p:tav tm="100000">
                                          <p:val>
                                            <p:strVal val="#ppt_w"/>
                                          </p:val>
                                        </p:tav>
                                      </p:tavLst>
                                    </p:anim>
                                    <p:anim calcmode="lin" valueType="num">
                                      <p:cBhvr>
                                        <p:cTn id="15" dur="1000" fill="hold"/>
                                        <p:tgtEl>
                                          <p:spTgt spid="49154">
                                            <p:txEl>
                                              <p:pRg st="1" end="1"/>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9154">
                                            <p:txEl>
                                              <p:pRg st="1" end="1"/>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9154">
                                            <p:txEl>
                                              <p:pRg st="1" end="1"/>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9154">
                                            <p:txEl>
                                              <p:pRg st="1" end="1"/>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915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9154">
                                            <p:txEl>
                                              <p:pRg st="2" end="2"/>
                                            </p:txEl>
                                          </p:spTgt>
                                        </p:tgtEl>
                                        <p:attrNameLst>
                                          <p:attrName>style.visibility</p:attrName>
                                        </p:attrNameLst>
                                      </p:cBhvr>
                                      <p:to>
                                        <p:strVal val="visible"/>
                                      </p:to>
                                    </p:set>
                                    <p:animEffect transition="in" filter="box(in)">
                                      <p:cBhvr>
                                        <p:cTn id="24" dur="500"/>
                                        <p:tgtEl>
                                          <p:spTgt spid="4915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49154">
                                            <p:txEl>
                                              <p:pRg st="3" end="3"/>
                                            </p:txEl>
                                          </p:spTgt>
                                        </p:tgtEl>
                                        <p:attrNameLst>
                                          <p:attrName>style.visibility</p:attrName>
                                        </p:attrNameLst>
                                      </p:cBhvr>
                                      <p:to>
                                        <p:strVal val="visible"/>
                                      </p:to>
                                    </p:set>
                                    <p:animEffect transition="in" filter="box(out)">
                                      <p:cBhvr>
                                        <p:cTn id="29" dur="500"/>
                                        <p:tgtEl>
                                          <p:spTgt spid="4915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9154">
                                            <p:txEl>
                                              <p:pRg st="4" end="4"/>
                                            </p:txEl>
                                          </p:spTgt>
                                        </p:tgtEl>
                                        <p:attrNameLst>
                                          <p:attrName>style.visibility</p:attrName>
                                        </p:attrNameLst>
                                      </p:cBhvr>
                                      <p:to>
                                        <p:strVal val="visible"/>
                                      </p:to>
                                    </p:set>
                                    <p:animEffect transition="in" filter="dissolve">
                                      <p:cBhvr>
                                        <p:cTn id="34" dur="500"/>
                                        <p:tgtEl>
                                          <p:spTgt spid="4915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9154">
                                            <p:txEl>
                                              <p:pRg st="5" end="5"/>
                                            </p:txEl>
                                          </p:spTgt>
                                        </p:tgtEl>
                                        <p:attrNameLst>
                                          <p:attrName>style.visibility</p:attrName>
                                        </p:attrNameLst>
                                      </p:cBhvr>
                                      <p:to>
                                        <p:strVal val="visible"/>
                                      </p:to>
                                    </p:set>
                                    <p:anim calcmode="lin" valueType="num">
                                      <p:cBhvr additive="base">
                                        <p:cTn id="39"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1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5" presetClass="entr" presetSubtype="0" fill="hold" nodeType="clickEffect">
                                  <p:stCondLst>
                                    <p:cond delay="0"/>
                                  </p:stCondLst>
                                  <p:childTnLst>
                                    <p:set>
                                      <p:cBhvr>
                                        <p:cTn id="44" dur="1" fill="hold">
                                          <p:stCondLst>
                                            <p:cond delay="0"/>
                                          </p:stCondLst>
                                        </p:cTn>
                                        <p:tgtEl>
                                          <p:spTgt spid="49154">
                                            <p:txEl>
                                              <p:pRg st="6" end="6"/>
                                            </p:txEl>
                                          </p:spTgt>
                                        </p:tgtEl>
                                        <p:attrNameLst>
                                          <p:attrName>style.visibility</p:attrName>
                                        </p:attrNameLst>
                                      </p:cBhvr>
                                      <p:to>
                                        <p:strVal val="visible"/>
                                      </p:to>
                                    </p:set>
                                    <p:anim calcmode="lin" valueType="num">
                                      <p:cBhvr>
                                        <p:cTn id="45" dur="1000" fill="hold"/>
                                        <p:tgtEl>
                                          <p:spTgt spid="49154">
                                            <p:txEl>
                                              <p:pRg st="6" end="6"/>
                                            </p:txEl>
                                          </p:spTgt>
                                        </p:tgtEl>
                                        <p:attrNameLst>
                                          <p:attrName>ppt_w</p:attrName>
                                        </p:attrNameLst>
                                      </p:cBhvr>
                                      <p:tavLst>
                                        <p:tav tm="0">
                                          <p:val>
                                            <p:fltVal val="0"/>
                                          </p:val>
                                        </p:tav>
                                        <p:tav tm="100000">
                                          <p:val>
                                            <p:strVal val="#ppt_w"/>
                                          </p:val>
                                        </p:tav>
                                      </p:tavLst>
                                    </p:anim>
                                    <p:anim calcmode="lin" valueType="num">
                                      <p:cBhvr>
                                        <p:cTn id="46" dur="1000" fill="hold"/>
                                        <p:tgtEl>
                                          <p:spTgt spid="49154">
                                            <p:txEl>
                                              <p:pRg st="6" end="6"/>
                                            </p:txEl>
                                          </p:spTgt>
                                        </p:tgtEl>
                                        <p:attrNameLst>
                                          <p:attrName>ppt_h</p:attrName>
                                        </p:attrNameLst>
                                      </p:cBhvr>
                                      <p:tavLst>
                                        <p:tav tm="0">
                                          <p:val>
                                            <p:fltVal val="0"/>
                                          </p:val>
                                        </p:tav>
                                        <p:tav tm="100000">
                                          <p:val>
                                            <p:strVal val="#ppt_h"/>
                                          </p:val>
                                        </p:tav>
                                      </p:tavLst>
                                    </p:anim>
                                    <p:anim calcmode="lin" valueType="num">
                                      <p:cBhvr>
                                        <p:cTn id="47" dur="1000" fill="hold"/>
                                        <p:tgtEl>
                                          <p:spTgt spid="4915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49154">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nodeType="clickEffect">
                                  <p:stCondLst>
                                    <p:cond delay="0"/>
                                  </p:stCondLst>
                                  <p:childTnLst>
                                    <p:set>
                                      <p:cBhvr>
                                        <p:cTn id="52" dur="1" fill="hold">
                                          <p:stCondLst>
                                            <p:cond delay="0"/>
                                          </p:stCondLst>
                                        </p:cTn>
                                        <p:tgtEl>
                                          <p:spTgt spid="49154">
                                            <p:txEl>
                                              <p:pRg st="7" end="7"/>
                                            </p:txEl>
                                          </p:spTgt>
                                        </p:tgtEl>
                                        <p:attrNameLst>
                                          <p:attrName>style.visibility</p:attrName>
                                        </p:attrNameLst>
                                      </p:cBhvr>
                                      <p:to>
                                        <p:strVal val="visible"/>
                                      </p:to>
                                    </p:set>
                                    <p:anim calcmode="lin" valueType="num">
                                      <p:cBhvr>
                                        <p:cTn id="53" dur="1000" fill="hold"/>
                                        <p:tgtEl>
                                          <p:spTgt spid="49154">
                                            <p:txEl>
                                              <p:pRg st="7" end="7"/>
                                            </p:txEl>
                                          </p:spTgt>
                                        </p:tgtEl>
                                        <p:attrNameLst>
                                          <p:attrName>ppt_w</p:attrName>
                                        </p:attrNameLst>
                                      </p:cBhvr>
                                      <p:tavLst>
                                        <p:tav tm="0">
                                          <p:val>
                                            <p:fltVal val="0"/>
                                          </p:val>
                                        </p:tav>
                                        <p:tav tm="100000">
                                          <p:val>
                                            <p:strVal val="#ppt_w"/>
                                          </p:val>
                                        </p:tav>
                                      </p:tavLst>
                                    </p:anim>
                                    <p:anim calcmode="lin" valueType="num">
                                      <p:cBhvr>
                                        <p:cTn id="54" dur="1000" fill="hold"/>
                                        <p:tgtEl>
                                          <p:spTgt spid="49154">
                                            <p:txEl>
                                              <p:pRg st="7" end="7"/>
                                            </p:txEl>
                                          </p:spTgt>
                                        </p:tgtEl>
                                        <p:attrNameLst>
                                          <p:attrName>ppt_h</p:attrName>
                                        </p:attrNameLst>
                                      </p:cBhvr>
                                      <p:tavLst>
                                        <p:tav tm="0">
                                          <p:val>
                                            <p:fltVal val="0"/>
                                          </p:val>
                                        </p:tav>
                                        <p:tav tm="100000">
                                          <p:val>
                                            <p:strVal val="#ppt_h"/>
                                          </p:val>
                                        </p:tav>
                                      </p:tavLst>
                                    </p:anim>
                                    <p:anim calcmode="lin" valueType="num">
                                      <p:cBhvr>
                                        <p:cTn id="55" dur="1000" fill="hold"/>
                                        <p:tgtEl>
                                          <p:spTgt spid="4915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49154">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srcRect/>
          <a:stretch>
            <a:fillRect/>
          </a:stretch>
        </p:blipFill>
        <p:spPr bwMode="auto">
          <a:xfrm>
            <a:off x="528206" y="1160922"/>
            <a:ext cx="7924800" cy="4665662"/>
          </a:xfrm>
          <a:prstGeom prst="rect">
            <a:avLst/>
          </a:prstGeom>
          <a:noFill/>
          <a:ln w="9525">
            <a:noFill/>
            <a:miter lim="800000"/>
            <a:headEnd/>
            <a:tailEnd/>
          </a:ln>
        </p:spPr>
      </p:pic>
      <p:sp>
        <p:nvSpPr>
          <p:cNvPr id="50178" name="Rectangle 3"/>
          <p:cNvSpPr>
            <a:spLocks noGrp="1" noChangeArrowheads="1"/>
          </p:cNvSpPr>
          <p:nvPr>
            <p:ph type="title" idx="4294967295"/>
          </p:nvPr>
        </p:nvSpPr>
        <p:spPr>
          <a:xfrm>
            <a:off x="348916" y="228600"/>
            <a:ext cx="8458200" cy="609600"/>
          </a:xfrm>
          <a:prstGeom prst="rect">
            <a:avLst/>
          </a:prstGeom>
        </p:spPr>
        <p:txBody>
          <a:bodyPr/>
          <a:lstStyle/>
          <a:p>
            <a:pPr algn="ctr" eaLnBrk="1" hangingPunct="1"/>
            <a:r>
              <a:rPr lang="en-US" sz="3200" b="1" u="sng" dirty="0" smtClean="0">
                <a:latin typeface="Arial" pitchFamily="34" charset="0"/>
                <a:cs typeface="Arial" pitchFamily="34" charset="0"/>
              </a:rPr>
              <a:t>REC (Screen)</a:t>
            </a:r>
            <a:endParaRPr lang="en-US" dirty="0" smtClean="0">
              <a:latin typeface="Arial" pitchFamily="34" charset="0"/>
              <a:cs typeface="Arial" pitchFamily="34" charset="0"/>
            </a:endParaRPr>
          </a:p>
        </p:txBody>
      </p:sp>
      <p:sp>
        <p:nvSpPr>
          <p:cNvPr id="4" name="Rectangle 7"/>
          <p:cNvSpPr>
            <a:spLocks noChangeArrowheads="1"/>
          </p:cNvSpPr>
          <p:nvPr/>
        </p:nvSpPr>
        <p:spPr bwMode="auto">
          <a:xfrm>
            <a:off x="1869141" y="2652595"/>
            <a:ext cx="5025189" cy="381000"/>
          </a:xfrm>
          <a:prstGeom prst="rect">
            <a:avLst/>
          </a:prstGeom>
          <a:noFill/>
          <a:ln w="28575">
            <a:solidFill>
              <a:srgbClr val="FF0000"/>
            </a:solidFill>
            <a:miter lim="800000"/>
            <a:headEnd/>
            <a:tailEnd/>
          </a:ln>
        </p:spPr>
        <p:txBody>
          <a:bodyPr wrap="square" anchor="ctr">
            <a:spAutoFit/>
          </a:bodyPr>
          <a:lstStyle/>
          <a:p>
            <a:endParaRPr lang="en-US"/>
          </a:p>
        </p:txBody>
      </p:sp>
      <p:sp>
        <p:nvSpPr>
          <p:cNvPr id="5" name="Rectangle 7"/>
          <p:cNvSpPr>
            <a:spLocks noChangeArrowheads="1"/>
          </p:cNvSpPr>
          <p:nvPr/>
        </p:nvSpPr>
        <p:spPr bwMode="auto">
          <a:xfrm>
            <a:off x="1833284" y="3025447"/>
            <a:ext cx="5025188" cy="369332"/>
          </a:xfrm>
          <a:prstGeom prst="rect">
            <a:avLst/>
          </a:prstGeom>
          <a:noFill/>
          <a:ln w="28575">
            <a:solidFill>
              <a:srgbClr val="FF0000"/>
            </a:solidFill>
            <a:miter lim="800000"/>
            <a:headEnd/>
            <a:tailEnd/>
          </a:ln>
        </p:spPr>
        <p:txBody>
          <a:bodyPr wrap="square" anchor="ctr">
            <a:spAutoFit/>
          </a:bodyPr>
          <a:lstStyle/>
          <a:p>
            <a:endParaRPr lang="en-US"/>
          </a:p>
        </p:txBody>
      </p:sp>
      <p:sp>
        <p:nvSpPr>
          <p:cNvPr id="7" name="Rectangle 7"/>
          <p:cNvSpPr>
            <a:spLocks noChangeArrowheads="1"/>
          </p:cNvSpPr>
          <p:nvPr/>
        </p:nvSpPr>
        <p:spPr bwMode="auto">
          <a:xfrm>
            <a:off x="770965" y="5346357"/>
            <a:ext cx="7315200" cy="369332"/>
          </a:xfrm>
          <a:prstGeom prst="rect">
            <a:avLst/>
          </a:prstGeom>
          <a:noFill/>
          <a:ln w="28575">
            <a:solidFill>
              <a:srgbClr val="FF0000"/>
            </a:solidFill>
            <a:miter lim="800000"/>
            <a:headEnd/>
            <a:tailEnd/>
          </a:ln>
        </p:spPr>
        <p:txBody>
          <a:bodyPr wrap="squar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0.70"/>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52663" y="228600"/>
            <a:ext cx="8458200" cy="609600"/>
          </a:xfrm>
          <a:prstGeom prst="rect">
            <a:avLst/>
          </a:prstGeom>
        </p:spPr>
        <p:txBody>
          <a:bodyPr/>
          <a:lstStyle/>
          <a:p>
            <a:pPr algn="ctr" eaLnBrk="1" hangingPunct="1"/>
            <a:r>
              <a:rPr lang="en-US" sz="3200" b="1" u="sng" dirty="0" smtClean="0">
                <a:latin typeface="Arial" pitchFamily="34" charset="0"/>
                <a:cs typeface="Arial" pitchFamily="34" charset="0"/>
              </a:rPr>
              <a:t>HPU (High Priority Update)</a:t>
            </a:r>
            <a:endParaRPr lang="en-US" dirty="0" smtClean="0">
              <a:latin typeface="Arial" pitchFamily="34" charset="0"/>
              <a:cs typeface="Arial" pitchFamily="34" charset="0"/>
            </a:endParaRPr>
          </a:p>
        </p:txBody>
      </p:sp>
      <p:graphicFrame>
        <p:nvGraphicFramePr>
          <p:cNvPr id="15362" name="Object 4"/>
          <p:cNvGraphicFramePr>
            <a:graphicFrameLocks noChangeAspect="1"/>
          </p:cNvGraphicFramePr>
          <p:nvPr/>
        </p:nvGraphicFramePr>
        <p:xfrm>
          <a:off x="1447800" y="990600"/>
          <a:ext cx="6096000" cy="5265821"/>
        </p:xfrm>
        <a:graphic>
          <a:graphicData uri="http://schemas.openxmlformats.org/presentationml/2006/ole">
            <p:oleObj spid="_x0000_s13314" name="Bitmap Image" r:id="rId4" imgW="4476190" imgH="4133333" progId="PBrush">
              <p:embed/>
            </p:oleObj>
          </a:graphicData>
        </a:graphic>
      </p:graphicFrame>
      <p:sp>
        <p:nvSpPr>
          <p:cNvPr id="15364" name="Text Box 5"/>
          <p:cNvSpPr txBox="1">
            <a:spLocks noChangeArrowheads="1"/>
          </p:cNvSpPr>
          <p:nvPr/>
        </p:nvSpPr>
        <p:spPr bwMode="auto">
          <a:xfrm>
            <a:off x="4953000" y="1447800"/>
            <a:ext cx="3429000" cy="3170099"/>
          </a:xfrm>
          <a:prstGeom prst="rect">
            <a:avLst/>
          </a:prstGeom>
          <a:solidFill>
            <a:srgbClr val="FFFF99"/>
          </a:solidFill>
          <a:ln w="9525">
            <a:solidFill>
              <a:schemeClr val="tx1"/>
            </a:solidFill>
            <a:miter lim="800000"/>
            <a:headEnd/>
            <a:tailEnd/>
          </a:ln>
        </p:spPr>
        <p:txBody>
          <a:bodyPr>
            <a:spAutoFit/>
          </a:bodyPr>
          <a:lstStyle/>
          <a:p>
            <a:r>
              <a:rPr lang="en-US" sz="2000" dirty="0" smtClean="0">
                <a:solidFill>
                  <a:srgbClr val="FF0000"/>
                </a:solidFill>
                <a:latin typeface="Arial" pitchFamily="34" charset="0"/>
                <a:cs typeface="Arial" pitchFamily="34" charset="0"/>
              </a:rPr>
              <a:t>When SCP Queuing occurs and Immediate updates are required</a:t>
            </a:r>
            <a:r>
              <a:rPr lang="en-US" sz="2000" dirty="0" smtClean="0">
                <a:latin typeface="Arial" pitchFamily="34" charset="0"/>
                <a:cs typeface="Arial" pitchFamily="34" charset="0"/>
              </a:rPr>
              <a:t>… Selecting </a:t>
            </a:r>
            <a:r>
              <a:rPr lang="en-US" sz="2000" dirty="0">
                <a:latin typeface="Arial" pitchFamily="34" charset="0"/>
                <a:cs typeface="Arial" pitchFamily="34" charset="0"/>
              </a:rPr>
              <a:t>Menu item “Action -&gt; Update High Priority” when </a:t>
            </a:r>
            <a:r>
              <a:rPr lang="en-US" sz="2000" b="1" u="sng" dirty="0">
                <a:latin typeface="Arial" pitchFamily="34" charset="0"/>
                <a:cs typeface="Arial" pitchFamily="34" charset="0"/>
              </a:rPr>
              <a:t>transferring a CR to NOW</a:t>
            </a:r>
            <a:r>
              <a:rPr lang="en-US" sz="2000" dirty="0">
                <a:latin typeface="Arial" pitchFamily="34" charset="0"/>
                <a:cs typeface="Arial" pitchFamily="34" charset="0"/>
              </a:rPr>
              <a:t>, puts the record at the top of the Q at the SCP.  (10 Updates per day are allowed per RO Entity)</a:t>
            </a:r>
          </a:p>
        </p:txBody>
      </p:sp>
      <p:sp>
        <p:nvSpPr>
          <p:cNvPr id="15365" name="Line 6"/>
          <p:cNvSpPr>
            <a:spLocks noChangeShapeType="1"/>
          </p:cNvSpPr>
          <p:nvPr/>
        </p:nvSpPr>
        <p:spPr bwMode="auto">
          <a:xfrm flipH="1">
            <a:off x="3048000" y="1981200"/>
            <a:ext cx="1981200" cy="228600"/>
          </a:xfrm>
          <a:prstGeom prst="line">
            <a:avLst/>
          </a:prstGeom>
          <a:noFill/>
          <a:ln w="38100">
            <a:solidFill>
              <a:schemeClr val="tx1"/>
            </a:solidFill>
            <a:round/>
            <a:headEnd/>
            <a:tailEnd type="triangle" w="med" len="med"/>
          </a:ln>
        </p:spPr>
        <p:txBody>
          <a:bodyP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up)">
                                      <p:cBhvr>
                                        <p:cTn id="1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6"/>
          <p:cNvPicPr>
            <a:picLocks noChangeAspect="1" noChangeArrowheads="1"/>
          </p:cNvPicPr>
          <p:nvPr/>
        </p:nvPicPr>
        <p:blipFill>
          <a:blip r:embed="rId3" cstate="print"/>
          <a:srcRect/>
          <a:stretch>
            <a:fillRect/>
          </a:stretch>
        </p:blipFill>
        <p:spPr bwMode="auto">
          <a:xfrm>
            <a:off x="685800" y="952500"/>
            <a:ext cx="7620000" cy="5287879"/>
          </a:xfrm>
          <a:prstGeom prst="rect">
            <a:avLst/>
          </a:prstGeom>
          <a:noFill/>
          <a:ln w="9525">
            <a:noFill/>
            <a:miter lim="800000"/>
            <a:headEnd/>
            <a:tailEnd/>
          </a:ln>
        </p:spPr>
      </p:pic>
      <p:sp>
        <p:nvSpPr>
          <p:cNvPr id="51203" name="Rectangle 2"/>
          <p:cNvSpPr>
            <a:spLocks noGrp="1" noChangeArrowheads="1"/>
          </p:cNvSpPr>
          <p:nvPr>
            <p:ph type="title" idx="4294967295"/>
          </p:nvPr>
        </p:nvSpPr>
        <p:spPr>
          <a:xfrm>
            <a:off x="342900" y="228600"/>
            <a:ext cx="8458200" cy="609600"/>
          </a:xfrm>
          <a:prstGeom prst="rect">
            <a:avLst/>
          </a:prstGeom>
        </p:spPr>
        <p:txBody>
          <a:bodyPr/>
          <a:lstStyle/>
          <a:p>
            <a:pPr algn="ctr" eaLnBrk="1" hangingPunct="1"/>
            <a:r>
              <a:rPr lang="en-US" sz="3200" b="1" u="sng" dirty="0" smtClean="0">
                <a:latin typeface="Arial" pitchFamily="34" charset="0"/>
                <a:cs typeface="Arial" pitchFamily="34" charset="0"/>
              </a:rPr>
              <a:t>HPU Screen</a:t>
            </a:r>
            <a:endParaRPr lang="en-US" dirty="0" smtClean="0">
              <a:latin typeface="Arial" pitchFamily="34" charset="0"/>
              <a:cs typeface="Arial" pitchFamily="34" charset="0"/>
            </a:endParaRPr>
          </a:p>
        </p:txBody>
      </p:sp>
      <p:grpSp>
        <p:nvGrpSpPr>
          <p:cNvPr id="2" name="Group 9"/>
          <p:cNvGrpSpPr/>
          <p:nvPr/>
        </p:nvGrpSpPr>
        <p:grpSpPr>
          <a:xfrm>
            <a:off x="2133600" y="3048000"/>
            <a:ext cx="5943600" cy="2551569"/>
            <a:chOff x="2514600" y="3048000"/>
            <a:chExt cx="5943600" cy="2551569"/>
          </a:xfrm>
        </p:grpSpPr>
        <p:sp>
          <p:nvSpPr>
            <p:cNvPr id="51204" name="Text Box 4"/>
            <p:cNvSpPr txBox="1">
              <a:spLocks noChangeArrowheads="1"/>
            </p:cNvSpPr>
            <p:nvPr/>
          </p:nvSpPr>
          <p:spPr bwMode="auto">
            <a:xfrm>
              <a:off x="4876800" y="3352800"/>
              <a:ext cx="3581400" cy="2246769"/>
            </a:xfrm>
            <a:prstGeom prst="rect">
              <a:avLst/>
            </a:prstGeom>
            <a:solidFill>
              <a:srgbClr val="FFFF99"/>
            </a:solidFill>
            <a:ln w="9525">
              <a:solidFill>
                <a:schemeClr val="tx1"/>
              </a:solidFill>
              <a:miter lim="800000"/>
              <a:headEnd/>
              <a:tailEnd/>
            </a:ln>
          </p:spPr>
          <p:txBody>
            <a:bodyPr wrap="square">
              <a:spAutoFit/>
            </a:bodyPr>
            <a:lstStyle/>
            <a:p>
              <a:r>
                <a:rPr lang="en-US" sz="2000" dirty="0">
                  <a:latin typeface="Arial" pitchFamily="34" charset="0"/>
                  <a:cs typeface="Arial" pitchFamily="34" charset="0"/>
                </a:rPr>
                <a:t>HPU screen allows a RO Administrator to add/delete Logon Ids.  Logon Ids listed on this screen are given permission to perform High Priority Updates. (10 per day/per RO entity)</a:t>
              </a:r>
            </a:p>
          </p:txBody>
        </p:sp>
        <p:sp>
          <p:nvSpPr>
            <p:cNvPr id="51205" name="Line 5"/>
            <p:cNvSpPr>
              <a:spLocks noChangeShapeType="1"/>
            </p:cNvSpPr>
            <p:nvPr/>
          </p:nvSpPr>
          <p:spPr bwMode="auto">
            <a:xfrm flipH="1" flipV="1">
              <a:off x="2514600" y="3048000"/>
              <a:ext cx="2438400" cy="533400"/>
            </a:xfrm>
            <a:prstGeom prst="line">
              <a:avLst/>
            </a:prstGeom>
            <a:noFill/>
            <a:ln w="38100">
              <a:solidFill>
                <a:schemeClr val="tx1"/>
              </a:solidFill>
              <a:round/>
              <a:headEnd/>
              <a:tailEnd type="triangle" w="med" len="med"/>
            </a:ln>
          </p:spPr>
          <p:txBody>
            <a:bodyPr>
              <a:spAutoFit/>
            </a:bodyPr>
            <a:lstStyle/>
            <a:p>
              <a:endParaRPr lang="en-US"/>
            </a:p>
          </p:txBody>
        </p:sp>
      </p:grpSp>
      <p:grpSp>
        <p:nvGrpSpPr>
          <p:cNvPr id="3" name="Group 10"/>
          <p:cNvGrpSpPr/>
          <p:nvPr/>
        </p:nvGrpSpPr>
        <p:grpSpPr>
          <a:xfrm>
            <a:off x="3733800" y="1066800"/>
            <a:ext cx="4114800" cy="1938992"/>
            <a:chOff x="4114800" y="1066800"/>
            <a:chExt cx="4114800" cy="1938992"/>
          </a:xfrm>
        </p:grpSpPr>
        <p:sp>
          <p:nvSpPr>
            <p:cNvPr id="51206" name="Text Box 8"/>
            <p:cNvSpPr txBox="1">
              <a:spLocks noChangeArrowheads="1"/>
            </p:cNvSpPr>
            <p:nvPr/>
          </p:nvSpPr>
          <p:spPr bwMode="auto">
            <a:xfrm>
              <a:off x="4114800" y="1066800"/>
              <a:ext cx="2819400" cy="1938992"/>
            </a:xfrm>
            <a:prstGeom prst="rect">
              <a:avLst/>
            </a:prstGeom>
            <a:solidFill>
              <a:srgbClr val="FFFF99"/>
            </a:solidFill>
            <a:ln w="9525">
              <a:solidFill>
                <a:schemeClr val="tx1"/>
              </a:solidFill>
              <a:miter lim="800000"/>
              <a:headEnd/>
              <a:tailEnd/>
            </a:ln>
          </p:spPr>
          <p:txBody>
            <a:bodyPr wrap="square">
              <a:spAutoFit/>
            </a:bodyPr>
            <a:lstStyle/>
            <a:p>
              <a:r>
                <a:rPr lang="en-US" sz="2000" dirty="0">
                  <a:latin typeface="Arial" pitchFamily="34" charset="0"/>
                  <a:cs typeface="Arial" pitchFamily="34" charset="0"/>
                </a:rPr>
                <a:t>A checkmark in the “Allow All Logon Ids” field gives all Logon Ids in the RO permission to perform “High Priority Updates”</a:t>
              </a:r>
            </a:p>
          </p:txBody>
        </p:sp>
        <p:sp>
          <p:nvSpPr>
            <p:cNvPr id="51207" name="Line 7"/>
            <p:cNvSpPr>
              <a:spLocks noChangeShapeType="1"/>
            </p:cNvSpPr>
            <p:nvPr/>
          </p:nvSpPr>
          <p:spPr bwMode="auto">
            <a:xfrm flipV="1">
              <a:off x="6781800" y="2057400"/>
              <a:ext cx="1447800" cy="228600"/>
            </a:xfrm>
            <a:prstGeom prst="line">
              <a:avLst/>
            </a:prstGeom>
            <a:noFill/>
            <a:ln w="38100">
              <a:solidFill>
                <a:schemeClr val="tx1"/>
              </a:solidFill>
              <a:round/>
              <a:headEnd/>
              <a:tailEnd type="triangle" w="med" len="med"/>
            </a:ln>
          </p:spPr>
          <p:txBody>
            <a:bodyPr>
              <a:spAutoFit/>
            </a:bodyPr>
            <a:lstStyle/>
            <a:p>
              <a:endParaRPr lang="en-US"/>
            </a:p>
          </p:txBody>
        </p:sp>
      </p:grpSp>
      <p:sp>
        <p:nvSpPr>
          <p:cNvPr id="51208" name="Text Box 9"/>
          <p:cNvSpPr txBox="1">
            <a:spLocks noChangeArrowheads="1"/>
          </p:cNvSpPr>
          <p:nvPr/>
        </p:nvSpPr>
        <p:spPr bwMode="auto">
          <a:xfrm>
            <a:off x="2362200" y="1828800"/>
            <a:ext cx="457200" cy="247650"/>
          </a:xfrm>
          <a:prstGeom prst="rect">
            <a:avLst/>
          </a:prstGeom>
          <a:solidFill>
            <a:srgbClr val="DDDDDD"/>
          </a:solidFill>
          <a:ln w="3175">
            <a:solidFill>
              <a:schemeClr val="tx1"/>
            </a:solidFill>
            <a:miter lim="800000"/>
            <a:headEnd/>
            <a:tailEnd/>
          </a:ln>
        </p:spPr>
        <p:txBody>
          <a:bodyPr>
            <a:spAutoFit/>
          </a:bodyPr>
          <a:lstStyle/>
          <a:p>
            <a:r>
              <a:rPr lang="en-US" sz="1000"/>
              <a:t>10</a:t>
            </a:r>
          </a:p>
        </p:txBody>
      </p:sp>
      <p:sp>
        <p:nvSpPr>
          <p:cNvPr id="51209" name="Text Box 10"/>
          <p:cNvSpPr txBox="1">
            <a:spLocks noChangeArrowheads="1"/>
          </p:cNvSpPr>
          <p:nvPr/>
        </p:nvSpPr>
        <p:spPr bwMode="auto">
          <a:xfrm>
            <a:off x="2362200" y="2057400"/>
            <a:ext cx="457200" cy="247650"/>
          </a:xfrm>
          <a:prstGeom prst="rect">
            <a:avLst/>
          </a:prstGeom>
          <a:solidFill>
            <a:srgbClr val="DDDDDD"/>
          </a:solidFill>
          <a:ln w="3175">
            <a:solidFill>
              <a:schemeClr val="tx1"/>
            </a:solidFill>
            <a:miter lim="800000"/>
            <a:headEnd/>
            <a:tailEnd/>
          </a:ln>
        </p:spPr>
        <p:txBody>
          <a:bodyPr>
            <a:spAutoFit/>
          </a:bodyPr>
          <a:lstStyle/>
          <a:p>
            <a:r>
              <a:rPr lang="en-US" sz="1000"/>
              <a:t>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65222" y="457200"/>
            <a:ext cx="8229600" cy="533400"/>
          </a:xfrm>
          <a:prstGeom prst="rect">
            <a:avLst/>
          </a:prstGeom>
        </p:spPr>
        <p:txBody>
          <a:bodyPr>
            <a:normAutofit fontScale="90000"/>
          </a:bodyPr>
          <a:lstStyle/>
          <a:p>
            <a:pPr eaLnBrk="1" hangingPunct="1"/>
            <a:r>
              <a:rPr lang="en-US" sz="3200" b="1" u="sng" dirty="0" smtClean="0">
                <a:latin typeface="Arial" pitchFamily="34" charset="0"/>
                <a:cs typeface="Arial" pitchFamily="34" charset="0"/>
              </a:rPr>
              <a:t>Num Admin Life Cycle of a Toll Free #</a:t>
            </a:r>
          </a:p>
        </p:txBody>
      </p:sp>
      <p:sp>
        <p:nvSpPr>
          <p:cNvPr id="52227" name="Rectangle 6"/>
          <p:cNvSpPr>
            <a:spLocks noChangeArrowheads="1"/>
          </p:cNvSpPr>
          <p:nvPr/>
        </p:nvSpPr>
        <p:spPr bwMode="auto">
          <a:xfrm>
            <a:off x="3352800" y="1905000"/>
            <a:ext cx="1828800" cy="609600"/>
          </a:xfrm>
          <a:prstGeom prst="rect">
            <a:avLst/>
          </a:prstGeom>
          <a:noFill/>
          <a:ln w="9525">
            <a:noFill/>
            <a:miter lim="800000"/>
            <a:headEnd/>
            <a:tailEnd/>
          </a:ln>
        </p:spPr>
        <p:txBody>
          <a:bodyPr wrap="none" anchor="ctr">
            <a:spAutoFit/>
          </a:bodyPr>
          <a:lstStyle/>
          <a:p>
            <a:endParaRPr lang="en-US"/>
          </a:p>
        </p:txBody>
      </p:sp>
      <p:sp>
        <p:nvSpPr>
          <p:cNvPr id="52228" name="Text Box 7"/>
          <p:cNvSpPr txBox="1">
            <a:spLocks noChangeArrowheads="1"/>
          </p:cNvSpPr>
          <p:nvPr/>
        </p:nvSpPr>
        <p:spPr bwMode="auto">
          <a:xfrm>
            <a:off x="3505200" y="1447800"/>
            <a:ext cx="1752600" cy="466725"/>
          </a:xfrm>
          <a:prstGeom prst="rect">
            <a:avLst/>
          </a:prstGeom>
          <a:solidFill>
            <a:srgbClr val="FFFF99"/>
          </a:solidFill>
          <a:ln w="9525">
            <a:solidFill>
              <a:schemeClr val="tx1"/>
            </a:solidFill>
            <a:miter lim="800000"/>
            <a:headEnd/>
            <a:tailEnd/>
          </a:ln>
        </p:spPr>
        <p:txBody>
          <a:bodyPr>
            <a:spAutoFit/>
          </a:bodyPr>
          <a:lstStyle/>
          <a:p>
            <a:pPr algn="ctr"/>
            <a:r>
              <a:rPr lang="en-US" sz="2400" b="1"/>
              <a:t>1. Spare</a:t>
            </a:r>
          </a:p>
        </p:txBody>
      </p:sp>
      <p:sp>
        <p:nvSpPr>
          <p:cNvPr id="52229" name="Text Box 8"/>
          <p:cNvSpPr txBox="1">
            <a:spLocks noChangeArrowheads="1"/>
          </p:cNvSpPr>
          <p:nvPr/>
        </p:nvSpPr>
        <p:spPr bwMode="auto">
          <a:xfrm>
            <a:off x="5562600" y="2286000"/>
            <a:ext cx="1981200" cy="466725"/>
          </a:xfrm>
          <a:prstGeom prst="rect">
            <a:avLst/>
          </a:prstGeom>
          <a:solidFill>
            <a:srgbClr val="FFFF99"/>
          </a:solidFill>
          <a:ln w="9525">
            <a:solidFill>
              <a:schemeClr val="tx1"/>
            </a:solidFill>
            <a:miter lim="800000"/>
            <a:headEnd/>
            <a:tailEnd/>
          </a:ln>
        </p:spPr>
        <p:txBody>
          <a:bodyPr>
            <a:spAutoFit/>
          </a:bodyPr>
          <a:lstStyle/>
          <a:p>
            <a:pPr algn="ctr"/>
            <a:r>
              <a:rPr lang="en-US" sz="2400" b="1"/>
              <a:t>2. Reserved</a:t>
            </a:r>
          </a:p>
        </p:txBody>
      </p:sp>
      <p:sp>
        <p:nvSpPr>
          <p:cNvPr id="52230" name="Text Box 11"/>
          <p:cNvSpPr txBox="1">
            <a:spLocks noChangeArrowheads="1"/>
          </p:cNvSpPr>
          <p:nvPr/>
        </p:nvSpPr>
        <p:spPr bwMode="auto">
          <a:xfrm>
            <a:off x="6400800" y="3733800"/>
            <a:ext cx="1828800" cy="2714625"/>
          </a:xfrm>
          <a:prstGeom prst="rect">
            <a:avLst/>
          </a:prstGeom>
          <a:solidFill>
            <a:srgbClr val="FFCC99"/>
          </a:solidFill>
          <a:ln w="9525">
            <a:solidFill>
              <a:schemeClr val="tx1"/>
            </a:solidFill>
            <a:miter lim="800000"/>
            <a:headEnd/>
            <a:tailEnd/>
          </a:ln>
        </p:spPr>
        <p:txBody>
          <a:bodyPr>
            <a:spAutoFit/>
          </a:bodyPr>
          <a:lstStyle/>
          <a:p>
            <a:pPr marL="457200" indent="-457200">
              <a:buFontTx/>
              <a:buAutoNum type="alphaLcPeriod"/>
            </a:pPr>
            <a:r>
              <a:rPr lang="en-US" sz="1800" b="1" dirty="0"/>
              <a:t>Saved</a:t>
            </a:r>
          </a:p>
          <a:p>
            <a:pPr marL="457200" indent="-457200">
              <a:buFontTx/>
              <a:buAutoNum type="alphaLcPeriod"/>
            </a:pPr>
            <a:r>
              <a:rPr lang="en-US" sz="1800" b="1" dirty="0"/>
              <a:t>Invalid</a:t>
            </a:r>
          </a:p>
          <a:p>
            <a:pPr marL="457200" indent="-457200">
              <a:buFontTx/>
              <a:buAutoNum type="alphaLcPeriod"/>
            </a:pPr>
            <a:r>
              <a:rPr lang="en-US" sz="1800" b="1" dirty="0"/>
              <a:t>Pending</a:t>
            </a:r>
          </a:p>
          <a:p>
            <a:pPr marL="457200" indent="-457200">
              <a:buFontTx/>
              <a:buAutoNum type="alphaLcPeriod"/>
            </a:pPr>
            <a:r>
              <a:rPr lang="en-US" sz="1800" b="1" dirty="0"/>
              <a:t>Hold</a:t>
            </a:r>
          </a:p>
          <a:p>
            <a:pPr marL="457200" indent="-457200">
              <a:buFontTx/>
              <a:buAutoNum type="alphaLcPeriod"/>
            </a:pPr>
            <a:r>
              <a:rPr lang="en-US" sz="1800" b="1" dirty="0"/>
              <a:t>Failed</a:t>
            </a:r>
          </a:p>
          <a:p>
            <a:pPr marL="457200" indent="-457200">
              <a:buFontTx/>
              <a:buAutoNum type="alphaLcPeriod"/>
            </a:pPr>
            <a:r>
              <a:rPr lang="en-US" sz="1800" b="1" dirty="0"/>
              <a:t>Must Check</a:t>
            </a:r>
          </a:p>
        </p:txBody>
      </p:sp>
      <p:sp>
        <p:nvSpPr>
          <p:cNvPr id="52231" name="Text Box 12"/>
          <p:cNvSpPr txBox="1">
            <a:spLocks noChangeArrowheads="1"/>
          </p:cNvSpPr>
          <p:nvPr/>
        </p:nvSpPr>
        <p:spPr bwMode="auto">
          <a:xfrm>
            <a:off x="6324600" y="3276600"/>
            <a:ext cx="1981200" cy="466725"/>
          </a:xfrm>
          <a:prstGeom prst="rect">
            <a:avLst/>
          </a:prstGeom>
          <a:solidFill>
            <a:srgbClr val="FFFF99"/>
          </a:solidFill>
          <a:ln w="9525">
            <a:solidFill>
              <a:schemeClr val="tx1"/>
            </a:solidFill>
            <a:miter lim="800000"/>
            <a:headEnd/>
            <a:tailEnd/>
          </a:ln>
        </p:spPr>
        <p:txBody>
          <a:bodyPr>
            <a:spAutoFit/>
          </a:bodyPr>
          <a:lstStyle/>
          <a:p>
            <a:pPr algn="ctr"/>
            <a:r>
              <a:rPr lang="en-US" sz="2400" b="1"/>
              <a:t>3. Assigned</a:t>
            </a:r>
          </a:p>
        </p:txBody>
      </p:sp>
      <p:sp>
        <p:nvSpPr>
          <p:cNvPr id="52232" name="Text Box 13"/>
          <p:cNvSpPr txBox="1">
            <a:spLocks noChangeArrowheads="1"/>
          </p:cNvSpPr>
          <p:nvPr/>
        </p:nvSpPr>
        <p:spPr bwMode="auto">
          <a:xfrm>
            <a:off x="990600" y="4038600"/>
            <a:ext cx="2438400" cy="466725"/>
          </a:xfrm>
          <a:prstGeom prst="rect">
            <a:avLst/>
          </a:prstGeom>
          <a:solidFill>
            <a:srgbClr val="FFFF99"/>
          </a:solidFill>
          <a:ln w="9525">
            <a:solidFill>
              <a:schemeClr val="tx1"/>
            </a:solidFill>
            <a:miter lim="800000"/>
            <a:headEnd/>
            <a:tailEnd/>
          </a:ln>
        </p:spPr>
        <p:txBody>
          <a:bodyPr>
            <a:spAutoFit/>
          </a:bodyPr>
          <a:lstStyle/>
          <a:p>
            <a:pPr algn="ctr"/>
            <a:r>
              <a:rPr lang="en-US" sz="2400" b="1"/>
              <a:t>5. Disconnect</a:t>
            </a:r>
          </a:p>
        </p:txBody>
      </p:sp>
      <p:sp>
        <p:nvSpPr>
          <p:cNvPr id="52233" name="Text Box 14"/>
          <p:cNvSpPr txBox="1">
            <a:spLocks noChangeArrowheads="1"/>
          </p:cNvSpPr>
          <p:nvPr/>
        </p:nvSpPr>
        <p:spPr bwMode="auto">
          <a:xfrm>
            <a:off x="3352800" y="4572000"/>
            <a:ext cx="1752600" cy="466725"/>
          </a:xfrm>
          <a:prstGeom prst="rect">
            <a:avLst/>
          </a:prstGeom>
          <a:solidFill>
            <a:srgbClr val="FFFF99"/>
          </a:solidFill>
          <a:ln w="9525">
            <a:solidFill>
              <a:schemeClr val="tx1"/>
            </a:solidFill>
            <a:miter lim="800000"/>
            <a:headEnd/>
            <a:tailEnd/>
          </a:ln>
        </p:spPr>
        <p:txBody>
          <a:bodyPr>
            <a:spAutoFit/>
          </a:bodyPr>
          <a:lstStyle/>
          <a:p>
            <a:pPr algn="ctr"/>
            <a:r>
              <a:rPr lang="en-US" sz="2400" b="1"/>
              <a:t>4. Working</a:t>
            </a:r>
          </a:p>
        </p:txBody>
      </p:sp>
      <p:sp>
        <p:nvSpPr>
          <p:cNvPr id="52234" name="Text Box 15"/>
          <p:cNvSpPr txBox="1">
            <a:spLocks noChangeArrowheads="1"/>
          </p:cNvSpPr>
          <p:nvPr/>
        </p:nvSpPr>
        <p:spPr bwMode="auto">
          <a:xfrm>
            <a:off x="1066800" y="2133600"/>
            <a:ext cx="2514600" cy="466725"/>
          </a:xfrm>
          <a:prstGeom prst="rect">
            <a:avLst/>
          </a:prstGeom>
          <a:solidFill>
            <a:srgbClr val="FFFF99"/>
          </a:solidFill>
          <a:ln w="9525">
            <a:solidFill>
              <a:schemeClr val="tx1"/>
            </a:solidFill>
            <a:miter lim="800000"/>
            <a:headEnd/>
            <a:tailEnd/>
          </a:ln>
        </p:spPr>
        <p:txBody>
          <a:bodyPr>
            <a:spAutoFit/>
          </a:bodyPr>
          <a:lstStyle/>
          <a:p>
            <a:pPr algn="ctr"/>
            <a:r>
              <a:rPr lang="en-US" sz="2400" b="1"/>
              <a:t>7. Transitional</a:t>
            </a:r>
          </a:p>
        </p:txBody>
      </p:sp>
      <p:sp>
        <p:nvSpPr>
          <p:cNvPr id="52235" name="Text Box 16"/>
          <p:cNvSpPr txBox="1">
            <a:spLocks noChangeArrowheads="1"/>
          </p:cNvSpPr>
          <p:nvPr/>
        </p:nvSpPr>
        <p:spPr bwMode="auto">
          <a:xfrm>
            <a:off x="3429000" y="5029200"/>
            <a:ext cx="1600200" cy="788988"/>
          </a:xfrm>
          <a:prstGeom prst="rect">
            <a:avLst/>
          </a:prstGeom>
          <a:solidFill>
            <a:srgbClr val="FFCC99"/>
          </a:solidFill>
          <a:ln w="9525">
            <a:solidFill>
              <a:schemeClr val="tx1"/>
            </a:solidFill>
            <a:miter lim="800000"/>
            <a:headEnd/>
            <a:tailEnd/>
          </a:ln>
        </p:spPr>
        <p:txBody>
          <a:bodyPr>
            <a:spAutoFit/>
          </a:bodyPr>
          <a:lstStyle/>
          <a:p>
            <a:pPr marL="457200" indent="-457200">
              <a:buFontTx/>
              <a:buAutoNum type="alphaLcPeriod"/>
            </a:pPr>
            <a:r>
              <a:rPr lang="en-US" sz="1800" b="1"/>
              <a:t>Sending</a:t>
            </a:r>
          </a:p>
          <a:p>
            <a:pPr marL="457200" indent="-457200">
              <a:buFontTx/>
              <a:buAutoNum type="alphaLcPeriod"/>
            </a:pPr>
            <a:r>
              <a:rPr lang="en-US" sz="1800" b="1"/>
              <a:t>Active</a:t>
            </a:r>
          </a:p>
        </p:txBody>
      </p:sp>
      <p:sp>
        <p:nvSpPr>
          <p:cNvPr id="52236" name="AutoShape 17"/>
          <p:cNvSpPr>
            <a:spLocks noChangeArrowheads="1"/>
          </p:cNvSpPr>
          <p:nvPr/>
        </p:nvSpPr>
        <p:spPr bwMode="auto">
          <a:xfrm>
            <a:off x="3810000" y="2514600"/>
            <a:ext cx="1828800" cy="1752600"/>
          </a:xfrm>
          <a:custGeom>
            <a:avLst/>
            <a:gdLst>
              <a:gd name="T0" fmla="*/ 77411997 w 21600"/>
              <a:gd name="T1" fmla="*/ 0 h 21600"/>
              <a:gd name="T2" fmla="*/ 19354798 w 21600"/>
              <a:gd name="T3" fmla="*/ 71102003 h 21600"/>
              <a:gd name="T4" fmla="*/ 77411997 w 21600"/>
              <a:gd name="T5" fmla="*/ 35551001 h 21600"/>
              <a:gd name="T6" fmla="*/ 174193179 w 21600"/>
              <a:gd name="T7" fmla="*/ 71102003 h 21600"/>
              <a:gd name="T8" fmla="*/ 135483593 w 21600"/>
              <a:gd name="T9" fmla="*/ 106653014 h 21600"/>
              <a:gd name="T10" fmla="*/ 96774007 w 21600"/>
              <a:gd name="T11" fmla="*/ 7110200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noFill/>
            <a:miter lim="800000"/>
            <a:headEnd/>
            <a:tailEnd/>
          </a:ln>
        </p:spPr>
        <p:txBody>
          <a:bodyPr wrap="none" anchor="ctr">
            <a:spAutoFit/>
          </a:bodyPr>
          <a:lstStyle/>
          <a:p>
            <a:endParaRPr lang="en-US"/>
          </a:p>
        </p:txBody>
      </p:sp>
      <p:sp>
        <p:nvSpPr>
          <p:cNvPr id="52237" name="AutoShape 18"/>
          <p:cNvSpPr>
            <a:spLocks noChangeArrowheads="1"/>
          </p:cNvSpPr>
          <p:nvPr/>
        </p:nvSpPr>
        <p:spPr bwMode="auto">
          <a:xfrm rot="-8387203">
            <a:off x="3473450" y="2286000"/>
            <a:ext cx="2076450" cy="2133600"/>
          </a:xfrm>
          <a:custGeom>
            <a:avLst/>
            <a:gdLst>
              <a:gd name="T0" fmla="*/ 7864362 w 21600"/>
              <a:gd name="T1" fmla="*/ 64357477 h 21600"/>
              <a:gd name="T2" fmla="*/ 151974023 w 21600"/>
              <a:gd name="T3" fmla="*/ 162045133 h 21600"/>
              <a:gd name="T4" fmla="*/ 53830913 w 21600"/>
              <a:gd name="T5" fmla="*/ 84866799 h 21600"/>
              <a:gd name="T6" fmla="*/ 224564814 w 21600"/>
              <a:gd name="T7" fmla="*/ 105376145 h 21600"/>
              <a:gd name="T8" fmla="*/ 174661538 w 21600"/>
              <a:gd name="T9" fmla="*/ 158064192 h 21600"/>
              <a:gd name="T10" fmla="*/ 124758214 w 21600"/>
              <a:gd name="T11" fmla="*/ 10537614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2205" y="16200"/>
                  <a:pt x="13555" y="15651"/>
                  <a:pt x="14563" y="14672"/>
                </a:cubicBezTo>
                <a:lnTo>
                  <a:pt x="18327" y="18544"/>
                </a:lnTo>
                <a:cubicBezTo>
                  <a:pt x="16311" y="20503"/>
                  <a:pt x="13611"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anchor="ctr">
            <a:spAutoFit/>
          </a:bodyPr>
          <a:lstStyle/>
          <a:p>
            <a:endParaRPr lang="en-US"/>
          </a:p>
        </p:txBody>
      </p:sp>
      <p:sp>
        <p:nvSpPr>
          <p:cNvPr id="52238" name="Text Box 19"/>
          <p:cNvSpPr txBox="1">
            <a:spLocks noChangeArrowheads="1"/>
          </p:cNvSpPr>
          <p:nvPr/>
        </p:nvSpPr>
        <p:spPr bwMode="auto">
          <a:xfrm>
            <a:off x="609600" y="3124200"/>
            <a:ext cx="2438400" cy="466725"/>
          </a:xfrm>
          <a:prstGeom prst="rect">
            <a:avLst/>
          </a:prstGeom>
          <a:solidFill>
            <a:srgbClr val="FFFF99"/>
          </a:solidFill>
          <a:ln w="9525">
            <a:solidFill>
              <a:schemeClr val="tx1"/>
            </a:solidFill>
            <a:miter lim="800000"/>
            <a:headEnd/>
            <a:tailEnd/>
          </a:ln>
        </p:spPr>
        <p:txBody>
          <a:bodyPr>
            <a:spAutoFit/>
          </a:bodyPr>
          <a:lstStyle/>
          <a:p>
            <a:pPr algn="ctr"/>
            <a:r>
              <a:rPr lang="en-US" sz="2400" b="1"/>
              <a:t>6. Suspend</a:t>
            </a:r>
          </a:p>
        </p:txBody>
      </p:sp>
      <p:sp>
        <p:nvSpPr>
          <p:cNvPr id="52239" name="Text Box 20"/>
          <p:cNvSpPr txBox="1">
            <a:spLocks noChangeArrowheads="1"/>
          </p:cNvSpPr>
          <p:nvPr/>
        </p:nvSpPr>
        <p:spPr bwMode="auto">
          <a:xfrm>
            <a:off x="762000" y="5110332"/>
            <a:ext cx="1828800" cy="925512"/>
          </a:xfrm>
          <a:prstGeom prst="rect">
            <a:avLst/>
          </a:prstGeom>
          <a:solidFill>
            <a:srgbClr val="FF99CC"/>
          </a:solidFill>
          <a:ln w="9525">
            <a:solidFill>
              <a:schemeClr val="tx1"/>
            </a:solidFill>
            <a:miter lim="800000"/>
            <a:headEnd/>
            <a:tailEnd/>
          </a:ln>
        </p:spPr>
        <p:txBody>
          <a:bodyPr>
            <a:spAutoFit/>
          </a:bodyPr>
          <a:lstStyle/>
          <a:p>
            <a:pPr algn="ctr"/>
            <a:r>
              <a:rPr lang="en-US" sz="1800" b="1"/>
              <a:t>8. Unavailable – Can be any CR status</a:t>
            </a:r>
          </a:p>
        </p:txBody>
      </p:sp>
      <p:sp>
        <p:nvSpPr>
          <p:cNvPr id="52240" name="Text Box 21"/>
          <p:cNvSpPr txBox="1">
            <a:spLocks noChangeArrowheads="1"/>
          </p:cNvSpPr>
          <p:nvPr/>
        </p:nvSpPr>
        <p:spPr bwMode="auto">
          <a:xfrm>
            <a:off x="3810000" y="1905000"/>
            <a:ext cx="1219200" cy="376238"/>
          </a:xfrm>
          <a:prstGeom prst="rect">
            <a:avLst/>
          </a:prstGeom>
          <a:solidFill>
            <a:srgbClr val="FFCC99"/>
          </a:solidFill>
          <a:ln w="9525">
            <a:solidFill>
              <a:schemeClr val="tx1"/>
            </a:solidFill>
            <a:miter lim="800000"/>
            <a:headEnd/>
            <a:tailEnd/>
          </a:ln>
        </p:spPr>
        <p:txBody>
          <a:bodyPr>
            <a:spAutoFit/>
          </a:bodyPr>
          <a:lstStyle/>
          <a:p>
            <a:pPr marL="457200" indent="-457200"/>
            <a:r>
              <a:rPr lang="en-US" sz="1800" b="1"/>
              <a:t>No CR</a:t>
            </a:r>
          </a:p>
        </p:txBody>
      </p:sp>
      <p:sp>
        <p:nvSpPr>
          <p:cNvPr id="52241" name="Text Box 22"/>
          <p:cNvSpPr txBox="1">
            <a:spLocks noChangeArrowheads="1"/>
          </p:cNvSpPr>
          <p:nvPr/>
        </p:nvSpPr>
        <p:spPr bwMode="auto">
          <a:xfrm>
            <a:off x="6019800" y="2743200"/>
            <a:ext cx="1066800" cy="376238"/>
          </a:xfrm>
          <a:prstGeom prst="rect">
            <a:avLst/>
          </a:prstGeom>
          <a:solidFill>
            <a:srgbClr val="FFCC99"/>
          </a:solidFill>
          <a:ln w="9525">
            <a:solidFill>
              <a:schemeClr val="tx1"/>
            </a:solidFill>
            <a:miter lim="800000"/>
            <a:headEnd/>
            <a:tailEnd/>
          </a:ln>
        </p:spPr>
        <p:txBody>
          <a:bodyPr>
            <a:spAutoFit/>
          </a:bodyPr>
          <a:lstStyle/>
          <a:p>
            <a:pPr marL="457200" indent="-457200"/>
            <a:r>
              <a:rPr lang="en-US" sz="1800" b="1"/>
              <a:t>No CR</a:t>
            </a:r>
          </a:p>
        </p:txBody>
      </p:sp>
      <p:sp>
        <p:nvSpPr>
          <p:cNvPr id="52242" name="Text Box 23"/>
          <p:cNvSpPr txBox="1">
            <a:spLocks noChangeArrowheads="1"/>
          </p:cNvSpPr>
          <p:nvPr/>
        </p:nvSpPr>
        <p:spPr bwMode="auto">
          <a:xfrm>
            <a:off x="1828800" y="2590800"/>
            <a:ext cx="1066800" cy="376238"/>
          </a:xfrm>
          <a:prstGeom prst="rect">
            <a:avLst/>
          </a:prstGeom>
          <a:solidFill>
            <a:srgbClr val="FFCC99"/>
          </a:solidFill>
          <a:ln w="9525">
            <a:solidFill>
              <a:schemeClr val="tx1"/>
            </a:solidFill>
            <a:miter lim="800000"/>
            <a:headEnd/>
            <a:tailEnd/>
          </a:ln>
        </p:spPr>
        <p:txBody>
          <a:bodyPr>
            <a:spAutoFit/>
          </a:bodyPr>
          <a:lstStyle/>
          <a:p>
            <a:pPr marL="457200" indent="-457200"/>
            <a:r>
              <a:rPr lang="en-US" sz="1800" b="1"/>
              <a:t>No CR</a:t>
            </a:r>
          </a:p>
        </p:txBody>
      </p:sp>
      <p:sp>
        <p:nvSpPr>
          <p:cNvPr id="52243" name="Text Box 24"/>
          <p:cNvSpPr txBox="1">
            <a:spLocks noChangeArrowheads="1"/>
          </p:cNvSpPr>
          <p:nvPr/>
        </p:nvSpPr>
        <p:spPr bwMode="auto">
          <a:xfrm>
            <a:off x="1295400" y="3581400"/>
            <a:ext cx="1219200" cy="376238"/>
          </a:xfrm>
          <a:prstGeom prst="rect">
            <a:avLst/>
          </a:prstGeom>
          <a:solidFill>
            <a:srgbClr val="FFCC99"/>
          </a:solidFill>
          <a:ln w="9525">
            <a:solidFill>
              <a:schemeClr val="tx1"/>
            </a:solidFill>
            <a:miter lim="800000"/>
            <a:headEnd/>
            <a:tailEnd/>
          </a:ln>
        </p:spPr>
        <p:txBody>
          <a:bodyPr>
            <a:spAutoFit/>
          </a:bodyPr>
          <a:lstStyle/>
          <a:p>
            <a:pPr marL="457200" indent="-457200"/>
            <a:r>
              <a:rPr lang="en-US" sz="1800" b="1" dirty="0"/>
              <a:t>Pending</a:t>
            </a:r>
          </a:p>
        </p:txBody>
      </p:sp>
      <p:sp>
        <p:nvSpPr>
          <p:cNvPr id="52244" name="Text Box 25"/>
          <p:cNvSpPr txBox="1">
            <a:spLocks noChangeArrowheads="1"/>
          </p:cNvSpPr>
          <p:nvPr/>
        </p:nvSpPr>
        <p:spPr bwMode="auto">
          <a:xfrm>
            <a:off x="1752600" y="4495800"/>
            <a:ext cx="1447800" cy="376238"/>
          </a:xfrm>
          <a:prstGeom prst="rect">
            <a:avLst/>
          </a:prstGeom>
          <a:solidFill>
            <a:srgbClr val="FFCC99"/>
          </a:solidFill>
          <a:ln w="9525">
            <a:solidFill>
              <a:schemeClr val="tx1"/>
            </a:solidFill>
            <a:miter lim="800000"/>
            <a:headEnd/>
            <a:tailEnd/>
          </a:ln>
        </p:spPr>
        <p:txBody>
          <a:bodyPr>
            <a:spAutoFit/>
          </a:bodyPr>
          <a:lstStyle/>
          <a:p>
            <a:pPr marL="457200" indent="-457200"/>
            <a:r>
              <a:rPr lang="en-US" sz="1800" b="1"/>
              <a:t>Disconnect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linds(horizontal)">
                                      <p:cBhvr>
                                        <p:cTn id="7" dur="500"/>
                                        <p:tgtEl>
                                          <p:spTgt spid="522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blinds(horizontal)">
                                      <p:cBhvr>
                                        <p:cTn id="12" dur="5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blinds(horizontal)">
                                      <p:cBhvr>
                                        <p:cTn id="17" dur="500"/>
                                        <p:tgtEl>
                                          <p:spTgt spid="52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33"/>
                                        </p:tgtEl>
                                        <p:attrNameLst>
                                          <p:attrName>style.visibility</p:attrName>
                                        </p:attrNameLst>
                                      </p:cBhvr>
                                      <p:to>
                                        <p:strVal val="visible"/>
                                      </p:to>
                                    </p:set>
                                    <p:animEffect transition="in" filter="blinds(horizontal)">
                                      <p:cBhvr>
                                        <p:cTn id="22" dur="500"/>
                                        <p:tgtEl>
                                          <p:spTgt spid="5223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2232"/>
                                        </p:tgtEl>
                                        <p:attrNameLst>
                                          <p:attrName>style.visibility</p:attrName>
                                        </p:attrNameLst>
                                      </p:cBhvr>
                                      <p:to>
                                        <p:strVal val="visible"/>
                                      </p:to>
                                    </p:set>
                                    <p:animEffect transition="in" filter="box(in)">
                                      <p:cBhvr>
                                        <p:cTn id="27" dur="500"/>
                                        <p:tgtEl>
                                          <p:spTgt spid="5223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2238"/>
                                        </p:tgtEl>
                                        <p:attrNameLst>
                                          <p:attrName>style.visibility</p:attrName>
                                        </p:attrNameLst>
                                      </p:cBhvr>
                                      <p:to>
                                        <p:strVal val="visible"/>
                                      </p:to>
                                    </p:set>
                                    <p:animEffect transition="in" filter="box(in)">
                                      <p:cBhvr>
                                        <p:cTn id="32" dur="500"/>
                                        <p:tgtEl>
                                          <p:spTgt spid="5223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2234"/>
                                        </p:tgtEl>
                                        <p:attrNameLst>
                                          <p:attrName>style.visibility</p:attrName>
                                        </p:attrNameLst>
                                      </p:cBhvr>
                                      <p:to>
                                        <p:strVal val="visible"/>
                                      </p:to>
                                    </p:set>
                                    <p:animEffect transition="in" filter="box(in)">
                                      <p:cBhvr>
                                        <p:cTn id="37" dur="500"/>
                                        <p:tgtEl>
                                          <p:spTgt spid="52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240"/>
                                        </p:tgtEl>
                                        <p:attrNameLst>
                                          <p:attrName>style.visibility</p:attrName>
                                        </p:attrNameLst>
                                      </p:cBhvr>
                                      <p:to>
                                        <p:strVal val="visible"/>
                                      </p:to>
                                    </p:set>
                                    <p:animEffect transition="in" filter="dissolve">
                                      <p:cBhvr>
                                        <p:cTn id="42" dur="500"/>
                                        <p:tgtEl>
                                          <p:spTgt spid="5224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2241"/>
                                        </p:tgtEl>
                                        <p:attrNameLst>
                                          <p:attrName>style.visibility</p:attrName>
                                        </p:attrNameLst>
                                      </p:cBhvr>
                                      <p:to>
                                        <p:strVal val="visible"/>
                                      </p:to>
                                    </p:set>
                                    <p:animEffect transition="in" filter="dissolve">
                                      <p:cBhvr>
                                        <p:cTn id="47" dur="500"/>
                                        <p:tgtEl>
                                          <p:spTgt spid="5224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2230"/>
                                        </p:tgtEl>
                                        <p:attrNameLst>
                                          <p:attrName>style.visibility</p:attrName>
                                        </p:attrNameLst>
                                      </p:cBhvr>
                                      <p:to>
                                        <p:strVal val="visible"/>
                                      </p:to>
                                    </p:set>
                                    <p:animEffect transition="in" filter="dissolve">
                                      <p:cBhvr>
                                        <p:cTn id="52" dur="500"/>
                                        <p:tgtEl>
                                          <p:spTgt spid="5223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2235"/>
                                        </p:tgtEl>
                                        <p:attrNameLst>
                                          <p:attrName>style.visibility</p:attrName>
                                        </p:attrNameLst>
                                      </p:cBhvr>
                                      <p:to>
                                        <p:strVal val="visible"/>
                                      </p:to>
                                    </p:set>
                                    <p:animEffect transition="in" filter="dissolve">
                                      <p:cBhvr>
                                        <p:cTn id="57" dur="500"/>
                                        <p:tgtEl>
                                          <p:spTgt spid="52235"/>
                                        </p:tgtEl>
                                      </p:cBhvr>
                                    </p:animEffec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52244"/>
                                        </p:tgtEl>
                                        <p:attrNameLst>
                                          <p:attrName>style.visibility</p:attrName>
                                        </p:attrNameLst>
                                      </p:cBhvr>
                                      <p:to>
                                        <p:strVal val="visible"/>
                                      </p:to>
                                    </p:set>
                                    <p:anim calcmode="lin" valueType="num">
                                      <p:cBhvr>
                                        <p:cTn id="62" dur="1000" fill="hold"/>
                                        <p:tgtEl>
                                          <p:spTgt spid="52244"/>
                                        </p:tgtEl>
                                        <p:attrNameLst>
                                          <p:attrName>ppt_w</p:attrName>
                                        </p:attrNameLst>
                                      </p:cBhvr>
                                      <p:tavLst>
                                        <p:tav tm="0">
                                          <p:val>
                                            <p:strVal val="#ppt_w*0.70"/>
                                          </p:val>
                                        </p:tav>
                                        <p:tav tm="100000">
                                          <p:val>
                                            <p:strVal val="#ppt_w"/>
                                          </p:val>
                                        </p:tav>
                                      </p:tavLst>
                                    </p:anim>
                                    <p:anim calcmode="lin" valueType="num">
                                      <p:cBhvr>
                                        <p:cTn id="63" dur="1000" fill="hold"/>
                                        <p:tgtEl>
                                          <p:spTgt spid="52244"/>
                                        </p:tgtEl>
                                        <p:attrNameLst>
                                          <p:attrName>ppt_h</p:attrName>
                                        </p:attrNameLst>
                                      </p:cBhvr>
                                      <p:tavLst>
                                        <p:tav tm="0">
                                          <p:val>
                                            <p:strVal val="#ppt_h"/>
                                          </p:val>
                                        </p:tav>
                                        <p:tav tm="100000">
                                          <p:val>
                                            <p:strVal val="#ppt_h"/>
                                          </p:val>
                                        </p:tav>
                                      </p:tavLst>
                                    </p:anim>
                                    <p:animEffect transition="in" filter="fade">
                                      <p:cBhvr>
                                        <p:cTn id="64" dur="1000"/>
                                        <p:tgtEl>
                                          <p:spTgt spid="52244"/>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52243"/>
                                        </p:tgtEl>
                                        <p:attrNameLst>
                                          <p:attrName>style.visibility</p:attrName>
                                        </p:attrNameLst>
                                      </p:cBhvr>
                                      <p:to>
                                        <p:strVal val="visible"/>
                                      </p:to>
                                    </p:set>
                                    <p:anim calcmode="lin" valueType="num">
                                      <p:cBhvr>
                                        <p:cTn id="69" dur="1000" fill="hold"/>
                                        <p:tgtEl>
                                          <p:spTgt spid="52243"/>
                                        </p:tgtEl>
                                        <p:attrNameLst>
                                          <p:attrName>ppt_w</p:attrName>
                                        </p:attrNameLst>
                                      </p:cBhvr>
                                      <p:tavLst>
                                        <p:tav tm="0">
                                          <p:val>
                                            <p:strVal val="#ppt_w*0.70"/>
                                          </p:val>
                                        </p:tav>
                                        <p:tav tm="100000">
                                          <p:val>
                                            <p:strVal val="#ppt_w"/>
                                          </p:val>
                                        </p:tav>
                                      </p:tavLst>
                                    </p:anim>
                                    <p:anim calcmode="lin" valueType="num">
                                      <p:cBhvr>
                                        <p:cTn id="70" dur="1000" fill="hold"/>
                                        <p:tgtEl>
                                          <p:spTgt spid="52243"/>
                                        </p:tgtEl>
                                        <p:attrNameLst>
                                          <p:attrName>ppt_h</p:attrName>
                                        </p:attrNameLst>
                                      </p:cBhvr>
                                      <p:tavLst>
                                        <p:tav tm="0">
                                          <p:val>
                                            <p:strVal val="#ppt_h"/>
                                          </p:val>
                                        </p:tav>
                                        <p:tav tm="100000">
                                          <p:val>
                                            <p:strVal val="#ppt_h"/>
                                          </p:val>
                                        </p:tav>
                                      </p:tavLst>
                                    </p:anim>
                                    <p:animEffect transition="in" filter="fade">
                                      <p:cBhvr>
                                        <p:cTn id="71" dur="1000"/>
                                        <p:tgtEl>
                                          <p:spTgt spid="52243"/>
                                        </p:tgtEl>
                                      </p:cBhvr>
                                    </p:animEffect>
                                  </p:childTnLst>
                                </p:cTn>
                              </p:par>
                            </p:childTnLst>
                          </p:cTn>
                        </p:par>
                      </p:childTnLst>
                    </p:cTn>
                  </p:par>
                  <p:par>
                    <p:cTn id="72" fill="hold">
                      <p:stCondLst>
                        <p:cond delay="indefinite"/>
                      </p:stCondLst>
                      <p:childTnLst>
                        <p:par>
                          <p:cTn id="73" fill="hold">
                            <p:stCondLst>
                              <p:cond delay="0"/>
                            </p:stCondLst>
                            <p:childTnLst>
                              <p:par>
                                <p:cTn id="74" presetID="55" presetClass="entr" presetSubtype="0" fill="hold" grpId="0" nodeType="clickEffect">
                                  <p:stCondLst>
                                    <p:cond delay="0"/>
                                  </p:stCondLst>
                                  <p:childTnLst>
                                    <p:set>
                                      <p:cBhvr>
                                        <p:cTn id="75" dur="1" fill="hold">
                                          <p:stCondLst>
                                            <p:cond delay="0"/>
                                          </p:stCondLst>
                                        </p:cTn>
                                        <p:tgtEl>
                                          <p:spTgt spid="52242"/>
                                        </p:tgtEl>
                                        <p:attrNameLst>
                                          <p:attrName>style.visibility</p:attrName>
                                        </p:attrNameLst>
                                      </p:cBhvr>
                                      <p:to>
                                        <p:strVal val="visible"/>
                                      </p:to>
                                    </p:set>
                                    <p:anim calcmode="lin" valueType="num">
                                      <p:cBhvr>
                                        <p:cTn id="76" dur="1000" fill="hold"/>
                                        <p:tgtEl>
                                          <p:spTgt spid="52242"/>
                                        </p:tgtEl>
                                        <p:attrNameLst>
                                          <p:attrName>ppt_w</p:attrName>
                                        </p:attrNameLst>
                                      </p:cBhvr>
                                      <p:tavLst>
                                        <p:tav tm="0">
                                          <p:val>
                                            <p:strVal val="#ppt_w*0.70"/>
                                          </p:val>
                                        </p:tav>
                                        <p:tav tm="100000">
                                          <p:val>
                                            <p:strVal val="#ppt_w"/>
                                          </p:val>
                                        </p:tav>
                                      </p:tavLst>
                                    </p:anim>
                                    <p:anim calcmode="lin" valueType="num">
                                      <p:cBhvr>
                                        <p:cTn id="77" dur="1000" fill="hold"/>
                                        <p:tgtEl>
                                          <p:spTgt spid="52242"/>
                                        </p:tgtEl>
                                        <p:attrNameLst>
                                          <p:attrName>ppt_h</p:attrName>
                                        </p:attrNameLst>
                                      </p:cBhvr>
                                      <p:tavLst>
                                        <p:tav tm="0">
                                          <p:val>
                                            <p:strVal val="#ppt_h"/>
                                          </p:val>
                                        </p:tav>
                                        <p:tav tm="100000">
                                          <p:val>
                                            <p:strVal val="#ppt_h"/>
                                          </p:val>
                                        </p:tav>
                                      </p:tavLst>
                                    </p:anim>
                                    <p:animEffect transition="in" filter="fade">
                                      <p:cBhvr>
                                        <p:cTn id="78" dur="1000"/>
                                        <p:tgtEl>
                                          <p:spTgt spid="52242"/>
                                        </p:tgtEl>
                                      </p:cBhvr>
                                    </p:animEffect>
                                  </p:childTnLst>
                                </p:cTn>
                              </p:par>
                            </p:childTnLst>
                          </p:cTn>
                        </p:par>
                      </p:childTnLst>
                    </p:cTn>
                  </p:par>
                  <p:par>
                    <p:cTn id="79" fill="hold">
                      <p:stCondLst>
                        <p:cond delay="indefinite"/>
                      </p:stCondLst>
                      <p:childTnLst>
                        <p:par>
                          <p:cTn id="80" fill="hold">
                            <p:stCondLst>
                              <p:cond delay="0"/>
                            </p:stCondLst>
                            <p:childTnLst>
                              <p:par>
                                <p:cTn id="81" presetID="15" presetClass="entr" presetSubtype="0" fill="hold" grpId="0" nodeType="clickEffect">
                                  <p:stCondLst>
                                    <p:cond delay="0"/>
                                  </p:stCondLst>
                                  <p:childTnLst>
                                    <p:set>
                                      <p:cBhvr>
                                        <p:cTn id="82" dur="1" fill="hold">
                                          <p:stCondLst>
                                            <p:cond delay="0"/>
                                          </p:stCondLst>
                                        </p:cTn>
                                        <p:tgtEl>
                                          <p:spTgt spid="52239"/>
                                        </p:tgtEl>
                                        <p:attrNameLst>
                                          <p:attrName>style.visibility</p:attrName>
                                        </p:attrNameLst>
                                      </p:cBhvr>
                                      <p:to>
                                        <p:strVal val="visible"/>
                                      </p:to>
                                    </p:set>
                                    <p:anim calcmode="lin" valueType="num">
                                      <p:cBhvr>
                                        <p:cTn id="83" dur="1000" fill="hold"/>
                                        <p:tgtEl>
                                          <p:spTgt spid="52239"/>
                                        </p:tgtEl>
                                        <p:attrNameLst>
                                          <p:attrName>ppt_w</p:attrName>
                                        </p:attrNameLst>
                                      </p:cBhvr>
                                      <p:tavLst>
                                        <p:tav tm="0">
                                          <p:val>
                                            <p:fltVal val="0"/>
                                          </p:val>
                                        </p:tav>
                                        <p:tav tm="100000">
                                          <p:val>
                                            <p:strVal val="#ppt_w"/>
                                          </p:val>
                                        </p:tav>
                                      </p:tavLst>
                                    </p:anim>
                                    <p:anim calcmode="lin" valueType="num">
                                      <p:cBhvr>
                                        <p:cTn id="84" dur="1000" fill="hold"/>
                                        <p:tgtEl>
                                          <p:spTgt spid="52239"/>
                                        </p:tgtEl>
                                        <p:attrNameLst>
                                          <p:attrName>ppt_h</p:attrName>
                                        </p:attrNameLst>
                                      </p:cBhvr>
                                      <p:tavLst>
                                        <p:tav tm="0">
                                          <p:val>
                                            <p:fltVal val="0"/>
                                          </p:val>
                                        </p:tav>
                                        <p:tav tm="100000">
                                          <p:val>
                                            <p:strVal val="#ppt_h"/>
                                          </p:val>
                                        </p:tav>
                                      </p:tavLst>
                                    </p:anim>
                                    <p:anim calcmode="lin" valueType="num">
                                      <p:cBhvr>
                                        <p:cTn id="85" dur="1000" fill="hold"/>
                                        <p:tgtEl>
                                          <p:spTgt spid="52239"/>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5223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P spid="52229" grpId="0" animBg="1"/>
      <p:bldP spid="52230" grpId="0" animBg="1"/>
      <p:bldP spid="52231" grpId="0" animBg="1"/>
      <p:bldP spid="52232" grpId="0" animBg="1"/>
      <p:bldP spid="52233" grpId="0" animBg="1"/>
      <p:bldP spid="52234" grpId="0" animBg="1"/>
      <p:bldP spid="52235" grpId="0" animBg="1"/>
      <p:bldP spid="52238" grpId="0" animBg="1"/>
      <p:bldP spid="52239" grpId="0" animBg="1"/>
      <p:bldP spid="52240" grpId="0" animBg="1"/>
      <p:bldP spid="52241" grpId="0" animBg="1"/>
      <p:bldP spid="52242" grpId="0" animBg="1"/>
      <p:bldP spid="52243" grpId="0" animBg="1"/>
      <p:bldP spid="5224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64958" y="609600"/>
            <a:ext cx="8458200" cy="5334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Review</a:t>
            </a:r>
          </a:p>
        </p:txBody>
      </p:sp>
      <p:sp>
        <p:nvSpPr>
          <p:cNvPr id="53251" name="Text Box 3"/>
          <p:cNvSpPr txBox="1">
            <a:spLocks noChangeArrowheads="1"/>
          </p:cNvSpPr>
          <p:nvPr/>
        </p:nvSpPr>
        <p:spPr bwMode="auto">
          <a:xfrm>
            <a:off x="1295400" y="2141538"/>
            <a:ext cx="2971800" cy="3046988"/>
          </a:xfrm>
          <a:prstGeom prst="rect">
            <a:avLst/>
          </a:prstGeom>
          <a:noFill/>
          <a:ln w="9525">
            <a:noFill/>
            <a:miter lim="800000"/>
            <a:headEnd/>
            <a:tailEnd/>
          </a:ln>
        </p:spPr>
        <p:txBody>
          <a:bodyPr>
            <a:spAutoFit/>
          </a:bodyPr>
          <a:lstStyle/>
          <a:p>
            <a:pPr marL="457200" indent="-457200">
              <a:buFontTx/>
              <a:buAutoNum type="arabicPeriod"/>
            </a:pPr>
            <a:r>
              <a:rPr lang="en-US" sz="2400" b="1" dirty="0">
                <a:latin typeface="Arial" pitchFamily="34" charset="0"/>
                <a:cs typeface="Arial" pitchFamily="34" charset="0"/>
              </a:rPr>
              <a:t>CR Statuses</a:t>
            </a:r>
          </a:p>
          <a:p>
            <a:pPr marL="457200" indent="-457200">
              <a:buFontTx/>
              <a:buAutoNum type="arabicPeriod"/>
            </a:pPr>
            <a:r>
              <a:rPr lang="en-US" sz="2400" b="1" dirty="0">
                <a:latin typeface="Arial" pitchFamily="34" charset="0"/>
                <a:cs typeface="Arial" pitchFamily="34" charset="0"/>
              </a:rPr>
              <a:t>CR Structure (Parts)</a:t>
            </a:r>
          </a:p>
          <a:p>
            <a:pPr marL="457200" indent="-457200">
              <a:buFontTx/>
              <a:buAutoNum type="arabicPeriod"/>
            </a:pPr>
            <a:r>
              <a:rPr lang="en-US" sz="2400" b="1" dirty="0">
                <a:latin typeface="Arial" pitchFamily="34" charset="0"/>
                <a:cs typeface="Arial" pitchFamily="34" charset="0"/>
              </a:rPr>
              <a:t>CAD fields</a:t>
            </a:r>
          </a:p>
          <a:p>
            <a:pPr marL="457200" indent="-457200">
              <a:buFontTx/>
              <a:buAutoNum type="arabicPeriod"/>
            </a:pPr>
            <a:r>
              <a:rPr lang="en-US" sz="2400" b="1" dirty="0">
                <a:latin typeface="Arial" pitchFamily="34" charset="0"/>
                <a:cs typeface="Arial" pitchFamily="34" charset="0"/>
              </a:rPr>
              <a:t>CAD Views</a:t>
            </a:r>
          </a:p>
          <a:p>
            <a:pPr marL="457200" indent="-457200">
              <a:buFontTx/>
              <a:buAutoNum type="arabicPeriod"/>
            </a:pPr>
            <a:r>
              <a:rPr lang="en-US" sz="2400" b="1" dirty="0">
                <a:latin typeface="Arial" pitchFamily="34" charset="0"/>
                <a:cs typeface="Arial" pitchFamily="34" charset="0"/>
              </a:rPr>
              <a:t>CR New Service</a:t>
            </a:r>
          </a:p>
          <a:p>
            <a:pPr marL="457200" indent="-457200">
              <a:buFontTx/>
              <a:buAutoNum type="arabicPeriod"/>
            </a:pPr>
            <a:r>
              <a:rPr lang="en-US" sz="2400" b="1" dirty="0">
                <a:latin typeface="Arial" pitchFamily="34" charset="0"/>
                <a:cs typeface="Arial" pitchFamily="34" charset="0"/>
              </a:rPr>
              <a:t>Retrieving CRs</a:t>
            </a:r>
          </a:p>
          <a:p>
            <a:pPr marL="457200" indent="-457200">
              <a:buFontTx/>
              <a:buAutoNum type="arabicPeriod"/>
            </a:pPr>
            <a:r>
              <a:rPr lang="en-US" sz="2400" b="1" dirty="0">
                <a:latin typeface="Arial" pitchFamily="34" charset="0"/>
                <a:cs typeface="Arial" pitchFamily="34" charset="0"/>
              </a:rPr>
              <a:t>Copying a CR</a:t>
            </a:r>
          </a:p>
        </p:txBody>
      </p:sp>
      <p:sp>
        <p:nvSpPr>
          <p:cNvPr id="53252" name="Text Box 4"/>
          <p:cNvSpPr txBox="1">
            <a:spLocks noChangeArrowheads="1"/>
          </p:cNvSpPr>
          <p:nvPr/>
        </p:nvSpPr>
        <p:spPr bwMode="auto">
          <a:xfrm>
            <a:off x="4343400" y="2133600"/>
            <a:ext cx="4495800" cy="2677656"/>
          </a:xfrm>
          <a:prstGeom prst="rect">
            <a:avLst/>
          </a:prstGeom>
          <a:noFill/>
          <a:ln w="9525">
            <a:noFill/>
            <a:miter lim="800000"/>
            <a:headEnd/>
            <a:tailEnd/>
          </a:ln>
        </p:spPr>
        <p:txBody>
          <a:bodyPr wrap="square">
            <a:spAutoFit/>
          </a:bodyPr>
          <a:lstStyle/>
          <a:p>
            <a:pPr marL="457200" indent="-457200"/>
            <a:r>
              <a:rPr lang="en-US" sz="2400" b="1" dirty="0">
                <a:latin typeface="Arial" pitchFamily="34" charset="0"/>
                <a:cs typeface="Arial" pitchFamily="34" charset="0"/>
              </a:rPr>
              <a:t>8.  Transferring a  CR</a:t>
            </a:r>
          </a:p>
          <a:p>
            <a:pPr marL="457200" indent="-457200"/>
            <a:r>
              <a:rPr lang="en-US" sz="2400" b="1" dirty="0">
                <a:latin typeface="Arial" pitchFamily="34" charset="0"/>
                <a:cs typeface="Arial" pitchFamily="34" charset="0"/>
              </a:rPr>
              <a:t>9.  Deleting a CR</a:t>
            </a:r>
          </a:p>
          <a:p>
            <a:pPr marL="457200" indent="-457200"/>
            <a:r>
              <a:rPr lang="en-US" sz="2400" b="1" dirty="0">
                <a:latin typeface="Arial" pitchFamily="34" charset="0"/>
                <a:cs typeface="Arial" pitchFamily="34" charset="0"/>
              </a:rPr>
              <a:t>10. Changing the RO of a CR</a:t>
            </a:r>
          </a:p>
          <a:p>
            <a:pPr marL="457200" indent="-457200"/>
            <a:r>
              <a:rPr lang="en-US" sz="2400" b="1" dirty="0">
                <a:latin typeface="Arial" pitchFamily="34" charset="0"/>
                <a:cs typeface="Arial" pitchFamily="34" charset="0"/>
              </a:rPr>
              <a:t>11. Disconnecting an </a:t>
            </a:r>
            <a:r>
              <a:rPr lang="en-US" sz="2400" b="1" dirty="0" smtClean="0">
                <a:latin typeface="Arial" pitchFamily="34" charset="0"/>
                <a:cs typeface="Arial" pitchFamily="34" charset="0"/>
              </a:rPr>
              <a:t>Active</a:t>
            </a:r>
            <a:endParaRPr lang="en-US" sz="2400" b="1" dirty="0">
              <a:latin typeface="Arial" pitchFamily="34" charset="0"/>
              <a:cs typeface="Arial" pitchFamily="34" charset="0"/>
            </a:endParaRPr>
          </a:p>
          <a:p>
            <a:pPr marL="457200" indent="-457200"/>
            <a:r>
              <a:rPr lang="en-US" sz="2400" b="1" dirty="0">
                <a:latin typeface="Arial" pitchFamily="34" charset="0"/>
                <a:cs typeface="Arial" pitchFamily="34" charset="0"/>
              </a:rPr>
              <a:t>12. Using the REC</a:t>
            </a:r>
          </a:p>
          <a:p>
            <a:pPr marL="457200" indent="-457200"/>
            <a:r>
              <a:rPr lang="en-US" sz="2400" b="1" dirty="0">
                <a:latin typeface="Arial" pitchFamily="34" charset="0"/>
                <a:cs typeface="Arial" pitchFamily="34" charset="0"/>
              </a:rPr>
              <a:t>13. HPU (High Priority Update)</a:t>
            </a:r>
          </a:p>
        </p:txBody>
      </p:sp>
      <p:sp>
        <p:nvSpPr>
          <p:cNvPr id="53253" name="Text Box 5"/>
          <p:cNvSpPr txBox="1">
            <a:spLocks noChangeArrowheads="1"/>
          </p:cNvSpPr>
          <p:nvPr/>
        </p:nvSpPr>
        <p:spPr bwMode="auto">
          <a:xfrm>
            <a:off x="2286000" y="5616714"/>
            <a:ext cx="4800600" cy="707886"/>
          </a:xfrm>
          <a:prstGeom prst="rect">
            <a:avLst/>
          </a:prstGeom>
          <a:noFill/>
          <a:ln w="9525">
            <a:noFill/>
            <a:miter lim="800000"/>
            <a:headEnd/>
            <a:tailEnd/>
          </a:ln>
        </p:spPr>
        <p:txBody>
          <a:bodyPr>
            <a:spAutoFit/>
          </a:bodyPr>
          <a:lstStyle/>
          <a:p>
            <a:pPr algn="ctr"/>
            <a:r>
              <a:rPr lang="en-US" sz="2000" dirty="0">
                <a:solidFill>
                  <a:schemeClr val="accent2"/>
                </a:solidFill>
                <a:latin typeface="Arial" pitchFamily="34" charset="0"/>
                <a:cs typeface="Arial" pitchFamily="34" charset="0"/>
              </a:rPr>
              <a:t>Written Exercise CAD #3</a:t>
            </a:r>
          </a:p>
          <a:p>
            <a:pPr algn="ctr"/>
            <a:r>
              <a:rPr lang="en-US" sz="2000" dirty="0">
                <a:solidFill>
                  <a:schemeClr val="accent2"/>
                </a:solidFill>
                <a:latin typeface="Arial" pitchFamily="34" charset="0"/>
                <a:cs typeface="Arial" pitchFamily="34" charset="0"/>
              </a:rPr>
              <a:t>Hands-On Exercises CAD (3A-D)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300789" y="3048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Window</a:t>
            </a:r>
          </a:p>
        </p:txBody>
      </p:sp>
      <p:pic>
        <p:nvPicPr>
          <p:cNvPr id="30723" name="Picture 52"/>
          <p:cNvPicPr>
            <a:picLocks noChangeAspect="1" noChangeArrowheads="1"/>
          </p:cNvPicPr>
          <p:nvPr/>
        </p:nvPicPr>
        <p:blipFill>
          <a:blip r:embed="rId3" cstate="print"/>
          <a:srcRect/>
          <a:stretch>
            <a:fillRect/>
          </a:stretch>
        </p:blipFill>
        <p:spPr bwMode="auto">
          <a:xfrm>
            <a:off x="838200" y="870286"/>
            <a:ext cx="7400925" cy="5383213"/>
          </a:xfrm>
          <a:prstGeom prst="rect">
            <a:avLst/>
          </a:prstGeom>
          <a:noFill/>
          <a:ln w="9525">
            <a:noFill/>
            <a:miter lim="800000"/>
            <a:headEnd/>
            <a:tailEnd/>
          </a:ln>
        </p:spPr>
      </p:pic>
      <p:sp>
        <p:nvSpPr>
          <p:cNvPr id="4" name="Oval 3"/>
          <p:cNvSpPr/>
          <p:nvPr/>
        </p:nvSpPr>
        <p:spPr bwMode="auto">
          <a:xfrm>
            <a:off x="5181600" y="3384886"/>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5" name="Oval 4"/>
          <p:cNvSpPr/>
          <p:nvPr/>
        </p:nvSpPr>
        <p:spPr bwMode="auto">
          <a:xfrm>
            <a:off x="7010400" y="3308686"/>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6" name="Oval 5"/>
          <p:cNvSpPr/>
          <p:nvPr/>
        </p:nvSpPr>
        <p:spPr bwMode="auto">
          <a:xfrm>
            <a:off x="762000" y="4375486"/>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ox(i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42900" y="6096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 Dial Number &amp; Resp Org</a:t>
            </a:r>
          </a:p>
        </p:txBody>
      </p:sp>
      <p:pic>
        <p:nvPicPr>
          <p:cNvPr id="31747" name="Picture 11"/>
          <p:cNvPicPr>
            <a:picLocks noChangeAspect="1" noChangeArrowheads="1"/>
          </p:cNvPicPr>
          <p:nvPr/>
        </p:nvPicPr>
        <p:blipFill>
          <a:blip r:embed="rId3" cstate="print"/>
          <a:srcRect/>
          <a:stretch>
            <a:fillRect/>
          </a:stretch>
        </p:blipFill>
        <p:spPr bwMode="auto">
          <a:xfrm>
            <a:off x="115888" y="1193800"/>
            <a:ext cx="8951912" cy="863600"/>
          </a:xfrm>
          <a:prstGeom prst="rect">
            <a:avLst/>
          </a:prstGeom>
          <a:noFill/>
          <a:ln w="9525">
            <a:noFill/>
            <a:miter lim="800000"/>
            <a:headEnd/>
            <a:tailEnd/>
          </a:ln>
        </p:spPr>
      </p:pic>
      <p:graphicFrame>
        <p:nvGraphicFramePr>
          <p:cNvPr id="59484" name="Group 92"/>
          <p:cNvGraphicFramePr>
            <a:graphicFrameLocks noGrp="1"/>
          </p:cNvGraphicFramePr>
          <p:nvPr/>
        </p:nvGraphicFramePr>
        <p:xfrm>
          <a:off x="342900" y="2462462"/>
          <a:ext cx="8458200" cy="3566160"/>
        </p:xfrm>
        <a:graphic>
          <a:graphicData uri="http://schemas.openxmlformats.org/drawingml/2006/table">
            <a:tbl>
              <a:tblPr/>
              <a:tblGrid>
                <a:gridCol w="3133819"/>
                <a:gridCol w="5324381"/>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Dial Number</a:t>
                      </a:r>
                      <a:r>
                        <a:rPr kumimoji="0" lang="en-US" sz="1600" b="0" i="0" u="none" strike="noStrike" cap="none" normalizeH="0" baseline="0" dirty="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Toll-Free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Effective Date/Time/Status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Used to Enter Date/time (</a:t>
                      </a:r>
                      <a:r>
                        <a:rPr kumimoji="0" lang="en-US" sz="1600" b="0" i="0" u="none" strike="noStrike" cap="none" normalizeH="0" baseline="0" smtClean="0">
                          <a:ln>
                            <a:noFill/>
                          </a:ln>
                          <a:solidFill>
                            <a:srgbClr val="FF0000"/>
                          </a:solidFill>
                          <a:effectLst/>
                          <a:latin typeface="Arial" charset="0"/>
                        </a:rPr>
                        <a:t>15 min time segments</a:t>
                      </a:r>
                      <a:r>
                        <a:rPr kumimoji="0" lang="en-US" sz="1600" b="0" i="0" u="none" strike="noStrike" cap="none" normalizeH="0" baseline="0" smtClean="0">
                          <a:ln>
                            <a:noFill/>
                          </a:ln>
                          <a:solidFill>
                            <a:schemeClr val="tx1"/>
                          </a:solidFill>
                          <a:effectLst/>
                          <a:latin typeface="Arial" charset="0"/>
                        </a:rPr>
                        <a:t>) or select from multiple customer records.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Resp Org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Populated – Resp Org that controls the customer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Approval </a:t>
                      </a:r>
                      <a:r>
                        <a:rPr kumimoji="0" lang="en-US" sz="1600" b="0" i="0" u="none" strike="noStrike" cap="none" normalizeH="0" baseline="0" smtClean="0">
                          <a:ln>
                            <a:noFill/>
                          </a:ln>
                          <a:solidFill>
                            <a:schemeClr val="tx1"/>
                          </a:solidFill>
                          <a:effectLst/>
                          <a:latin typeface="Arial" charset="0"/>
                        </a:rPr>
                        <a:t>- Populated/Protected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Carrier - Approval Status. (Not </a:t>
                      </a:r>
                      <a:r>
                        <a:rPr kumimoji="0" lang="en-US" sz="1600" b="0" i="0" u="none" strike="noStrike" cap="none" normalizeH="0" baseline="0" dirty="0" err="1" smtClean="0">
                          <a:ln>
                            <a:noFill/>
                          </a:ln>
                          <a:solidFill>
                            <a:schemeClr val="tx1"/>
                          </a:solidFill>
                          <a:effectLst/>
                          <a:latin typeface="Arial" charset="0"/>
                        </a:rPr>
                        <a:t>Req</a:t>
                      </a:r>
                      <a:r>
                        <a:rPr kumimoji="0" lang="en-US" sz="1600" b="0" i="0" u="none" strike="noStrike" cap="none" normalizeH="0" baseline="0" dirty="0" smtClean="0">
                          <a:ln>
                            <a:noFill/>
                          </a:ln>
                          <a:solidFill>
                            <a:schemeClr val="tx1"/>
                          </a:solidFill>
                          <a:effectLst/>
                          <a:latin typeface="Arial" charset="0"/>
                        </a:rPr>
                        <a:t>, Await, Denied, 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Last </a:t>
                      </a:r>
                      <a:r>
                        <a:rPr kumimoji="0" lang="en-US" sz="1600" b="0" i="0" u="none" strike="noStrike" cap="none" normalizeH="0" baseline="0" smtClean="0">
                          <a:ln>
                            <a:noFill/>
                          </a:ln>
                          <a:solidFill>
                            <a:schemeClr val="tx1"/>
                          </a:solidFill>
                          <a:effectLst/>
                          <a:latin typeface="Arial" charset="0"/>
                        </a:rPr>
                        <a:t>- Populated/Protected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Date and Time of the last update/save.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Prev. User </a:t>
                      </a:r>
                      <a:r>
                        <a:rPr kumimoji="0" lang="en-US" sz="1600" b="0" i="0" u="none" strike="noStrike" cap="none" normalizeH="0" baseline="0" smtClean="0">
                          <a:ln>
                            <a:noFill/>
                          </a:ln>
                          <a:solidFill>
                            <a:schemeClr val="tx1"/>
                          </a:solidFill>
                          <a:effectLst/>
                          <a:latin typeface="Arial" charset="0"/>
                        </a:rPr>
                        <a:t>- Populated/Protected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Previous non-mass ID to update/save the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By </a:t>
                      </a:r>
                      <a:r>
                        <a:rPr kumimoji="0" lang="en-US" sz="1600" b="0" i="0" u="none" strike="noStrike" cap="none" normalizeH="0" baseline="0" dirty="0" smtClean="0">
                          <a:ln>
                            <a:noFill/>
                          </a:ln>
                          <a:solidFill>
                            <a:schemeClr val="tx1"/>
                          </a:solidFill>
                          <a:effectLst/>
                          <a:latin typeface="Arial" charset="0"/>
                        </a:rPr>
                        <a:t>- Populated/Protected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Logon ID of most recent person (or mass change) to update/save the record. May be populated with **SCPL**, **UPDT** or *SCPAOS* due to mass changes.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Oval 4"/>
          <p:cNvSpPr/>
          <p:nvPr/>
        </p:nvSpPr>
        <p:spPr bwMode="auto">
          <a:xfrm>
            <a:off x="609600" y="1066800"/>
            <a:ext cx="13716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6" name="Oval 5"/>
          <p:cNvSpPr/>
          <p:nvPr/>
        </p:nvSpPr>
        <p:spPr bwMode="auto">
          <a:xfrm>
            <a:off x="2895600" y="1066800"/>
            <a:ext cx="21336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7" name="Oval 6"/>
          <p:cNvSpPr/>
          <p:nvPr/>
        </p:nvSpPr>
        <p:spPr bwMode="auto">
          <a:xfrm>
            <a:off x="609600" y="1600200"/>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8" name="Oval 7"/>
          <p:cNvSpPr/>
          <p:nvPr/>
        </p:nvSpPr>
        <p:spPr bwMode="auto">
          <a:xfrm>
            <a:off x="2133600" y="1600200"/>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9" name="Oval 8"/>
          <p:cNvSpPr/>
          <p:nvPr/>
        </p:nvSpPr>
        <p:spPr bwMode="auto">
          <a:xfrm>
            <a:off x="3505200" y="1524000"/>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0" name="Oval 9"/>
          <p:cNvSpPr/>
          <p:nvPr/>
        </p:nvSpPr>
        <p:spPr bwMode="auto">
          <a:xfrm>
            <a:off x="5486400" y="1524000"/>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1" name="Oval 10"/>
          <p:cNvSpPr/>
          <p:nvPr/>
        </p:nvSpPr>
        <p:spPr bwMode="auto">
          <a:xfrm>
            <a:off x="7391400" y="1447800"/>
            <a:ext cx="9906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46" dur="1000" fill="hold"/>
                                        <p:tgtEl>
                                          <p:spTgt spid="8"/>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58" dur="1000" fill="hold"/>
                                        <p:tgtEl>
                                          <p:spTgt spid="9"/>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70" dur="1000" fill="hold"/>
                                        <p:tgtEl>
                                          <p:spTgt spid="10"/>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82" dur="1000" fill="hold"/>
                                        <p:tgtEl>
                                          <p:spTgt spid="11"/>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304800" y="381000"/>
            <a:ext cx="84582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 Service Order &amp; Hold</a:t>
            </a:r>
          </a:p>
        </p:txBody>
      </p:sp>
      <p:sp>
        <p:nvSpPr>
          <p:cNvPr id="4100" name="Text Box 7"/>
          <p:cNvSpPr txBox="1">
            <a:spLocks noChangeArrowheads="1"/>
          </p:cNvSpPr>
          <p:nvPr/>
        </p:nvSpPr>
        <p:spPr bwMode="auto">
          <a:xfrm>
            <a:off x="914400" y="1981200"/>
            <a:ext cx="3276600" cy="457200"/>
          </a:xfrm>
          <a:prstGeom prst="rect">
            <a:avLst/>
          </a:prstGeom>
          <a:noFill/>
          <a:ln w="9525">
            <a:noFill/>
            <a:miter lim="800000"/>
            <a:headEnd/>
            <a:tailEnd/>
          </a:ln>
        </p:spPr>
        <p:txBody>
          <a:bodyPr>
            <a:spAutoFit/>
          </a:bodyPr>
          <a:lstStyle/>
          <a:p>
            <a:endParaRPr lang="en-US" sz="2400">
              <a:latin typeface="Times New Roman" charset="0"/>
            </a:endParaRPr>
          </a:p>
        </p:txBody>
      </p:sp>
      <p:graphicFrame>
        <p:nvGraphicFramePr>
          <p:cNvPr id="85103" name="Group 111"/>
          <p:cNvGraphicFramePr>
            <a:graphicFrameLocks noGrp="1"/>
          </p:cNvGraphicFramePr>
          <p:nvPr/>
        </p:nvGraphicFramePr>
        <p:xfrm>
          <a:off x="304800" y="2438399"/>
          <a:ext cx="8686800" cy="3632019"/>
        </p:xfrm>
        <a:graphic>
          <a:graphicData uri="http://schemas.openxmlformats.org/drawingml/2006/table">
            <a:tbl>
              <a:tblPr/>
              <a:tblGrid>
                <a:gridCol w="2445798"/>
                <a:gridCol w="6241002"/>
              </a:tblGrid>
              <a:tr h="86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Action</a:t>
                      </a:r>
                      <a:endParaRPr kumimoji="0" lang="en-US"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Arial" charset="0"/>
                        </a:rPr>
                        <a:t>The action being taken.</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N</a:t>
                      </a:r>
                      <a:r>
                        <a:rPr kumimoji="0" lang="en-US" sz="1600" b="0" i="0" u="none" strike="noStrike" cap="none" normalizeH="0" baseline="0" dirty="0" smtClean="0">
                          <a:ln>
                            <a:noFill/>
                          </a:ln>
                          <a:solidFill>
                            <a:srgbClr val="0000FF"/>
                          </a:solidFill>
                          <a:effectLst/>
                          <a:latin typeface="Arial" charset="0"/>
                        </a:rPr>
                        <a:t> – New                 </a:t>
                      </a:r>
                      <a:r>
                        <a:rPr kumimoji="0" lang="en-US" sz="1600" b="1" i="0" u="none" strike="noStrike" cap="none" normalizeH="0" baseline="0" dirty="0" smtClean="0">
                          <a:ln>
                            <a:noFill/>
                          </a:ln>
                          <a:solidFill>
                            <a:srgbClr val="0000FF"/>
                          </a:solidFill>
                          <a:effectLst/>
                          <a:latin typeface="Arial" charset="0"/>
                        </a:rPr>
                        <a:t>C</a:t>
                      </a:r>
                      <a:r>
                        <a:rPr kumimoji="0" lang="en-US" sz="1600" b="0" i="0" u="none" strike="noStrike" cap="none" normalizeH="0" baseline="0" dirty="0" smtClean="0">
                          <a:ln>
                            <a:noFill/>
                          </a:ln>
                          <a:solidFill>
                            <a:srgbClr val="0000FF"/>
                          </a:solidFill>
                          <a:effectLst/>
                          <a:latin typeface="Arial" charset="0"/>
                        </a:rPr>
                        <a:t> – Change</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D</a:t>
                      </a:r>
                      <a:r>
                        <a:rPr kumimoji="0" lang="en-US" sz="1600" b="0" i="0" u="none" strike="noStrike" cap="none" normalizeH="0" baseline="0" dirty="0" smtClean="0">
                          <a:ln>
                            <a:noFill/>
                          </a:ln>
                          <a:solidFill>
                            <a:srgbClr val="0000FF"/>
                          </a:solidFill>
                          <a:effectLst/>
                          <a:latin typeface="Arial" charset="0"/>
                        </a:rPr>
                        <a:t> – Disconnect       </a:t>
                      </a:r>
                      <a:r>
                        <a:rPr kumimoji="0" lang="en-US" sz="1600" b="1" i="0" u="none" strike="noStrike" cap="none" normalizeH="0" baseline="0" dirty="0" smtClean="0">
                          <a:ln>
                            <a:noFill/>
                          </a:ln>
                          <a:solidFill>
                            <a:srgbClr val="0000FF"/>
                          </a:solidFill>
                          <a:effectLst/>
                          <a:latin typeface="Arial" charset="0"/>
                        </a:rPr>
                        <a:t>R</a:t>
                      </a:r>
                      <a:r>
                        <a:rPr kumimoji="0" lang="en-US" sz="1600" b="0" i="0" u="none" strike="noStrike" cap="none" normalizeH="0" baseline="0" dirty="0" smtClean="0">
                          <a:ln>
                            <a:noFill/>
                          </a:ln>
                          <a:solidFill>
                            <a:srgbClr val="0000FF"/>
                          </a:solidFill>
                          <a:effectLst/>
                          <a:latin typeface="Arial" charset="0"/>
                        </a:rPr>
                        <a:t> – Change Disconnect</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Service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rgbClr val="0000FF"/>
                          </a:solidFill>
                          <a:effectLst/>
                          <a:latin typeface="Arial" charset="0"/>
                        </a:rPr>
                        <a:t>The first of 4 to13 characters must be alphabetic.</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charset="0"/>
                        </a:rPr>
                        <a:t>Sup. 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accent2"/>
                          </a:solidFill>
                          <a:effectLst/>
                          <a:latin typeface="Arial" charset="0"/>
                        </a:rPr>
                        <a:t>Supplemental Form. (Can be alternative for Service Order)</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Due Date </a:t>
                      </a:r>
                      <a:r>
                        <a:rPr kumimoji="0" lang="en-US" sz="1600" b="0" i="0" u="none" strike="noStrike" cap="none" normalizeH="0" baseline="0" smtClean="0">
                          <a:ln>
                            <a:noFill/>
                          </a:ln>
                          <a:solidFill>
                            <a:schemeClr val="tx1"/>
                          </a:solidFill>
                          <a:effectLst/>
                          <a:latin typeface="Arial" charset="0"/>
                        </a:rPr>
                        <a:t>- Populated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The date that service should begin.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Customer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Indicates an on-line subscriber who may want to access their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Agent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Identifies a party acting as an agent for the customer record.</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TELCO </a:t>
                      </a:r>
                      <a:r>
                        <a:rPr kumimoji="0" lang="en-US" sz="1600" b="0" i="0" u="none" strike="noStrike" cap="none" normalizeH="0" baseline="0" dirty="0" smtClean="0">
                          <a:ln>
                            <a:noFill/>
                          </a:ln>
                          <a:solidFill>
                            <a:schemeClr val="tx1"/>
                          </a:solidFill>
                          <a:effectLst/>
                          <a:latin typeface="Arial" charset="0"/>
                        </a:rPr>
                        <a:t>– Populated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Data equivalent to the first four characters of the Resp Org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Hold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Yes – Record will not go active upon reaching its effective Date.</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112"/>
          <p:cNvGraphicFramePr>
            <a:graphicFrameLocks noChangeAspect="1"/>
          </p:cNvGraphicFramePr>
          <p:nvPr/>
        </p:nvGraphicFramePr>
        <p:xfrm>
          <a:off x="304800" y="914400"/>
          <a:ext cx="8686800" cy="1066800"/>
        </p:xfrm>
        <a:graphic>
          <a:graphicData uri="http://schemas.openxmlformats.org/presentationml/2006/ole">
            <p:oleObj spid="_x0000_s2050" name="Bitmap Image" r:id="rId4" imgW="8914286" imgH="504762" progId="PBrush">
              <p:embed/>
            </p:oleObj>
          </a:graphicData>
        </a:graphic>
      </p:graphicFrame>
      <p:sp>
        <p:nvSpPr>
          <p:cNvPr id="4130" name="Text Box 113"/>
          <p:cNvSpPr txBox="1">
            <a:spLocks noChangeArrowheads="1"/>
          </p:cNvSpPr>
          <p:nvPr/>
        </p:nvSpPr>
        <p:spPr bwMode="auto">
          <a:xfrm>
            <a:off x="1981200" y="1992868"/>
            <a:ext cx="5638800" cy="369332"/>
          </a:xfrm>
          <a:prstGeom prst="rect">
            <a:avLst/>
          </a:prstGeom>
          <a:noFill/>
          <a:ln w="9525">
            <a:noFill/>
            <a:miter lim="800000"/>
            <a:headEnd/>
            <a:tailEnd/>
          </a:ln>
        </p:spPr>
        <p:txBody>
          <a:bodyPr wrap="square">
            <a:spAutoFit/>
          </a:bodyPr>
          <a:lstStyle/>
          <a:p>
            <a:r>
              <a:rPr lang="en-US" b="1" dirty="0">
                <a:latin typeface="Arial" pitchFamily="34" charset="0"/>
                <a:cs typeface="Arial" pitchFamily="34" charset="0"/>
              </a:rPr>
              <a:t>Required Fields on CAD are Bold </a:t>
            </a:r>
            <a:r>
              <a:rPr lang="en-US" b="1" dirty="0">
                <a:solidFill>
                  <a:schemeClr val="accent2"/>
                </a:solidFill>
                <a:latin typeface="Arial" pitchFamily="34" charset="0"/>
                <a:cs typeface="Arial" pitchFamily="34" charset="0"/>
              </a:rPr>
              <a:t>(Blue below)</a:t>
            </a:r>
          </a:p>
        </p:txBody>
      </p:sp>
      <p:sp>
        <p:nvSpPr>
          <p:cNvPr id="7" name="Oval 6"/>
          <p:cNvSpPr/>
          <p:nvPr/>
        </p:nvSpPr>
        <p:spPr bwMode="auto">
          <a:xfrm>
            <a:off x="685800" y="762000"/>
            <a:ext cx="13716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8" name="Oval 7"/>
          <p:cNvSpPr/>
          <p:nvPr/>
        </p:nvSpPr>
        <p:spPr bwMode="auto">
          <a:xfrm>
            <a:off x="2590800" y="874812"/>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9" name="Oval 8"/>
          <p:cNvSpPr/>
          <p:nvPr/>
        </p:nvSpPr>
        <p:spPr bwMode="auto">
          <a:xfrm>
            <a:off x="5105400" y="874812"/>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0" name="Oval 9"/>
          <p:cNvSpPr/>
          <p:nvPr/>
        </p:nvSpPr>
        <p:spPr bwMode="auto">
          <a:xfrm>
            <a:off x="7086600" y="762000"/>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1" name="Oval 10"/>
          <p:cNvSpPr/>
          <p:nvPr/>
        </p:nvSpPr>
        <p:spPr bwMode="auto">
          <a:xfrm>
            <a:off x="609600" y="1332012"/>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2" name="Oval 11"/>
          <p:cNvSpPr/>
          <p:nvPr/>
        </p:nvSpPr>
        <p:spPr bwMode="auto">
          <a:xfrm>
            <a:off x="2971800" y="1332012"/>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3" name="Oval 12"/>
          <p:cNvSpPr/>
          <p:nvPr/>
        </p:nvSpPr>
        <p:spPr bwMode="auto">
          <a:xfrm>
            <a:off x="5334000" y="1332012"/>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4" name="Oval 13"/>
          <p:cNvSpPr/>
          <p:nvPr/>
        </p:nvSpPr>
        <p:spPr bwMode="auto">
          <a:xfrm>
            <a:off x="7239000" y="1332012"/>
            <a:ext cx="10668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6" dur="1000" fill="hold"/>
                                        <p:tgtEl>
                                          <p:spTgt spid="10"/>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58" dur="1000" fill="hold"/>
                                        <p:tgtEl>
                                          <p:spTgt spid="11"/>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70" dur="1000" fill="hold"/>
                                        <p:tgtEl>
                                          <p:spTgt spid="12"/>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82" dur="1000" fill="hold"/>
                                        <p:tgtEl>
                                          <p:spTgt spid="13"/>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94" dur="1000" fill="hold"/>
                                        <p:tgtEl>
                                          <p:spTgt spid="14"/>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304800" y="381000"/>
            <a:ext cx="8305800" cy="457200"/>
          </a:xfrm>
          <a:prstGeom prst="rect">
            <a:avLst/>
          </a:prstGeom>
        </p:spPr>
        <p:txBody>
          <a:bodyPr>
            <a:normAutofit fontScale="90000"/>
          </a:bodyPr>
          <a:lstStyle/>
          <a:p>
            <a:pPr algn="ctr" eaLnBrk="1" hangingPunct="1"/>
            <a:r>
              <a:rPr lang="en-US" sz="3200" b="1" u="sng" dirty="0" smtClean="0">
                <a:latin typeface="Arial" pitchFamily="34" charset="0"/>
                <a:cs typeface="Arial" pitchFamily="34" charset="0"/>
              </a:rPr>
              <a:t>CAD - Listing &amp; Contact Info</a:t>
            </a:r>
          </a:p>
        </p:txBody>
      </p:sp>
      <p:graphicFrame>
        <p:nvGraphicFramePr>
          <p:cNvPr id="58436" name="Group 68"/>
          <p:cNvGraphicFramePr>
            <a:graphicFrameLocks noGrp="1"/>
          </p:cNvGraphicFramePr>
          <p:nvPr/>
        </p:nvGraphicFramePr>
        <p:xfrm>
          <a:off x="685800" y="2775284"/>
          <a:ext cx="7772400" cy="3413760"/>
        </p:xfrm>
        <a:graphic>
          <a:graphicData uri="http://schemas.openxmlformats.org/drawingml/2006/table">
            <a:tbl>
              <a:tblPr/>
              <a:tblGrid>
                <a:gridCol w="2590800"/>
                <a:gridCol w="5181600"/>
              </a:tblGrid>
              <a:tr h="24130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Directory</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(Not connected to the ATT directory assistance)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Arial" charset="0"/>
                        </a:rPr>
                        <a:t>Directory Assistance </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Arial" charset="0"/>
                        </a:rPr>
                        <a:t>NP – Non-Published</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Arial" charset="0"/>
                        </a:rPr>
                        <a:t>LI – Published Listing</a:t>
                      </a:r>
                    </a:p>
                    <a:p>
                      <a:pPr marL="0" marR="0" lvl="0" indent="0" algn="l"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Arial" charset="0"/>
                        </a:rPr>
                        <a:t>BL – Blocked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2"/>
                          </a:solidFill>
                          <a:effectLst/>
                          <a:latin typeface="Arial" charset="0"/>
                        </a:rPr>
                        <a:t>DA Update </a:t>
                      </a:r>
                      <a:r>
                        <a:rPr kumimoji="0" lang="en-US" sz="1600" b="0" i="0" u="none" strike="noStrike" cap="none" normalizeH="0" baseline="0" smtClean="0">
                          <a:ln>
                            <a:noFill/>
                          </a:ln>
                          <a:solidFill>
                            <a:schemeClr val="tx2"/>
                          </a:solidFill>
                          <a:effectLst/>
                          <a:latin typeface="Arial" charset="0"/>
                        </a:rPr>
                        <a:t>– Populated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Directory Assistance Update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2"/>
                          </a:solidFill>
                          <a:effectLst/>
                          <a:latin typeface="Arial" charset="0"/>
                        </a:rPr>
                        <a:t>DA Type </a:t>
                      </a:r>
                      <a:r>
                        <a:rPr kumimoji="0" lang="en-US" sz="1600" b="0" i="0" u="none" strike="noStrike" cap="none" normalizeH="0" baseline="0" smtClean="0">
                          <a:ln>
                            <a:noFill/>
                          </a:ln>
                          <a:solidFill>
                            <a:schemeClr val="tx2"/>
                          </a:solidFill>
                          <a:effectLst/>
                          <a:latin typeface="Arial" charset="0"/>
                        </a:rPr>
                        <a:t>–Populated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chemeClr val="tx2"/>
                          </a:solidFill>
                          <a:effectLst/>
                          <a:latin typeface="Arial" charset="0"/>
                        </a:rPr>
                        <a:t>Directory Assistance Type</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Listing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Directory Assistance Listing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2"/>
                          </a:solidFill>
                          <a:effectLst/>
                          <a:latin typeface="Arial" charset="0"/>
                        </a:rPr>
                        <a:t>List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2"/>
                          </a:solidFill>
                          <a:effectLst/>
                          <a:latin typeface="Arial" charset="0"/>
                        </a:rPr>
                        <a:t>Directory Assistance Listing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Contact Person</a:t>
                      </a:r>
                      <a:r>
                        <a:rPr kumimoji="0" lang="en-US" sz="1600" b="0"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from NUS screen.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Contact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from NUS screen.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Notes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From NUS - To add notes about the customer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22" name="Object 69"/>
          <p:cNvGraphicFramePr>
            <a:graphicFrameLocks noChangeAspect="1"/>
          </p:cNvGraphicFramePr>
          <p:nvPr/>
        </p:nvGraphicFramePr>
        <p:xfrm>
          <a:off x="288925" y="1134974"/>
          <a:ext cx="8626475" cy="1589176"/>
        </p:xfrm>
        <a:graphic>
          <a:graphicData uri="http://schemas.openxmlformats.org/presentationml/2006/ole">
            <p:oleObj spid="_x0000_s3074" name="Bitmap Image" r:id="rId4" imgW="8869013" imgH="1504762" progId="PBrush">
              <p:embed/>
            </p:oleObj>
          </a:graphicData>
        </a:graphic>
      </p:graphicFrame>
      <p:sp>
        <p:nvSpPr>
          <p:cNvPr id="5" name="Oval 4"/>
          <p:cNvSpPr/>
          <p:nvPr/>
        </p:nvSpPr>
        <p:spPr bwMode="auto">
          <a:xfrm>
            <a:off x="228600" y="1103412"/>
            <a:ext cx="12954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6" name="Oval 5"/>
          <p:cNvSpPr/>
          <p:nvPr/>
        </p:nvSpPr>
        <p:spPr bwMode="auto">
          <a:xfrm>
            <a:off x="1676400" y="1066800"/>
            <a:ext cx="12954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7" name="Oval 6"/>
          <p:cNvSpPr/>
          <p:nvPr/>
        </p:nvSpPr>
        <p:spPr bwMode="auto">
          <a:xfrm>
            <a:off x="3429000" y="1066800"/>
            <a:ext cx="12954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8" name="Oval 7"/>
          <p:cNvSpPr/>
          <p:nvPr/>
        </p:nvSpPr>
        <p:spPr bwMode="auto">
          <a:xfrm>
            <a:off x="304800" y="1600200"/>
            <a:ext cx="12954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9" name="Oval 8"/>
          <p:cNvSpPr/>
          <p:nvPr/>
        </p:nvSpPr>
        <p:spPr bwMode="auto">
          <a:xfrm>
            <a:off x="228600" y="2094012"/>
            <a:ext cx="12954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1" name="Rounded Rectangle 10"/>
          <p:cNvSpPr/>
          <p:nvPr/>
        </p:nvSpPr>
        <p:spPr>
          <a:xfrm>
            <a:off x="5105400" y="1143000"/>
            <a:ext cx="3200400" cy="1447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46" dur="1000" fill="hold"/>
                                        <p:tgtEl>
                                          <p:spTgt spid="8"/>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58" dur="1000" fill="hold"/>
                                        <p:tgtEl>
                                          <p:spTgt spid="9"/>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685800" y="381000"/>
            <a:ext cx="8458200" cy="457200"/>
          </a:xfrm>
          <a:prstGeom prst="rect">
            <a:avLst/>
          </a:prstGeom>
        </p:spPr>
        <p:txBody>
          <a:bodyPr>
            <a:normAutofit fontScale="90000"/>
          </a:bodyPr>
          <a:lstStyle/>
          <a:p>
            <a:pPr eaLnBrk="1" hangingPunct="1"/>
            <a:r>
              <a:rPr lang="en-US" sz="3200" b="1" u="sng" dirty="0" smtClean="0">
                <a:latin typeface="Arial" pitchFamily="34" charset="0"/>
                <a:cs typeface="Arial" pitchFamily="34" charset="0"/>
              </a:rPr>
              <a:t>CAD - Areas of Service &amp; Carriers</a:t>
            </a:r>
          </a:p>
        </p:txBody>
      </p:sp>
      <p:graphicFrame>
        <p:nvGraphicFramePr>
          <p:cNvPr id="64570" name="Group 58"/>
          <p:cNvGraphicFramePr>
            <a:graphicFrameLocks noGrp="1"/>
          </p:cNvGraphicFramePr>
          <p:nvPr/>
        </p:nvGraphicFramePr>
        <p:xfrm>
          <a:off x="990600" y="2667000"/>
          <a:ext cx="7772400" cy="3749040"/>
        </p:xfrm>
        <a:graphic>
          <a:graphicData uri="http://schemas.openxmlformats.org/drawingml/2006/table">
            <a:tbl>
              <a:tblPr/>
              <a:tblGrid>
                <a:gridCol w="2347913"/>
                <a:gridCol w="5424487"/>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Areas of Service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FF"/>
                          </a:solidFill>
                          <a:effectLst/>
                          <a:latin typeface="Arial" charset="0"/>
                        </a:rPr>
                        <a:t>Area covered on the customer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Network (Codes)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rgbClr val="0000FF"/>
                          </a:solidFill>
                          <a:effectLst/>
                          <a:latin typeface="Arial" charset="0"/>
                        </a:rPr>
                        <a:t>US, XA, XB, XC .… </a:t>
                      </a:r>
                      <a:r>
                        <a:rPr kumimoji="0" lang="en-US" sz="1800" b="0" i="0" u="sng" strike="noStrike" cap="none" normalizeH="0" baseline="0" dirty="0" smtClean="0">
                          <a:ln>
                            <a:noFill/>
                          </a:ln>
                          <a:solidFill>
                            <a:srgbClr val="FF0000"/>
                          </a:solidFill>
                          <a:effectLst/>
                          <a:latin typeface="Arial" charset="0"/>
                        </a:rPr>
                        <a:t>(these 4 are mutually exclusive)</a:t>
                      </a:r>
                      <a:endParaRPr kumimoji="0" lang="en-US" sz="1600" b="0" i="0" u="sng" strike="noStrike" cap="none" normalizeH="0" baseline="0" dirty="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AL, AK, AZ …. (Max of 46)</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NPAs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By state, 018, 205 …. (Max of 34)</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LATAs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120, 122, 124 …. (Max of 46)</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Labels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FF"/>
                          </a:solidFill>
                          <a:effectLst/>
                          <a:latin typeface="Arial" charset="0"/>
                        </a:rPr>
                        <a:t>Area of Service (ASL) Labels (Shorthand) (Max of 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IntraLATA Carrier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FF"/>
                          </a:solidFill>
                          <a:effectLst/>
                          <a:latin typeface="Arial" charset="0"/>
                          <a:cs typeface="Arial" charset="0"/>
                        </a:rPr>
                        <a:t>Required field if service covers </a:t>
                      </a:r>
                      <a:r>
                        <a:rPr kumimoji="0" lang="en-US" sz="1600" b="0" i="0" u="none" strike="noStrike" cap="none" normalizeH="0" baseline="0" dirty="0" err="1" smtClean="0">
                          <a:ln>
                            <a:noFill/>
                          </a:ln>
                          <a:solidFill>
                            <a:srgbClr val="0000FF"/>
                          </a:solidFill>
                          <a:effectLst/>
                          <a:latin typeface="Arial" charset="0"/>
                          <a:cs typeface="Arial" charset="0"/>
                        </a:rPr>
                        <a:t>IntraLATA</a:t>
                      </a:r>
                      <a:r>
                        <a:rPr kumimoji="0" lang="en-US" sz="1600" b="0" i="0" u="none" strike="noStrike" cap="none" normalizeH="0" baseline="0" dirty="0" smtClean="0">
                          <a:ln>
                            <a:noFill/>
                          </a:ln>
                          <a:solidFill>
                            <a:srgbClr val="0000FF"/>
                          </a:solidFill>
                          <a:effectLst/>
                          <a:latin typeface="Arial" charset="0"/>
                          <a:cs typeface="Arial" charset="0"/>
                        </a:rPr>
                        <a:t> (within the LATA) areas. (Max of 20) Separated by commas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FF"/>
                          </a:solidFill>
                          <a:effectLst/>
                          <a:latin typeface="Arial" charset="0"/>
                        </a:rPr>
                        <a:t>InterLATA Carrier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FF"/>
                          </a:solidFill>
                          <a:effectLst/>
                          <a:latin typeface="Arial" charset="0"/>
                          <a:cs typeface="Arial" charset="0"/>
                        </a:rPr>
                        <a:t>Required field if service covers </a:t>
                      </a:r>
                      <a:r>
                        <a:rPr kumimoji="0" lang="en-US" sz="1600" b="0" i="0" u="none" strike="noStrike" cap="none" normalizeH="0" baseline="0" dirty="0" err="1" smtClean="0">
                          <a:ln>
                            <a:noFill/>
                          </a:ln>
                          <a:solidFill>
                            <a:srgbClr val="0000FF"/>
                          </a:solidFill>
                          <a:effectLst/>
                          <a:latin typeface="Arial" charset="0"/>
                          <a:cs typeface="Arial" charset="0"/>
                        </a:rPr>
                        <a:t>InterLATA</a:t>
                      </a:r>
                      <a:r>
                        <a:rPr kumimoji="0" lang="en-US" sz="1600" b="0" i="0" u="none" strike="noStrike" cap="none" normalizeH="0" baseline="0" dirty="0" smtClean="0">
                          <a:ln>
                            <a:noFill/>
                          </a:ln>
                          <a:solidFill>
                            <a:srgbClr val="0000FF"/>
                          </a:solidFill>
                          <a:effectLst/>
                          <a:latin typeface="Arial" charset="0"/>
                          <a:cs typeface="Arial" charset="0"/>
                        </a:rPr>
                        <a:t> (between LATAs) areas. (Max of 20) Separated by commas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 name="Object 0"/>
          <p:cNvGraphicFramePr>
            <a:graphicFrameLocks noChangeAspect="1"/>
          </p:cNvGraphicFramePr>
          <p:nvPr/>
        </p:nvGraphicFramePr>
        <p:xfrm>
          <a:off x="533400" y="1066800"/>
          <a:ext cx="8169275" cy="1295400"/>
        </p:xfrm>
        <a:graphic>
          <a:graphicData uri="http://schemas.openxmlformats.org/presentationml/2006/ole">
            <p:oleObj spid="_x0000_s4098" name="Bitmap Image" r:id="rId4" imgW="8869013" imgH="1047619" progId="PBrush">
              <p:embed/>
            </p:oleObj>
          </a:graphicData>
        </a:graphic>
      </p:graphicFrame>
      <p:sp>
        <p:nvSpPr>
          <p:cNvPr id="5" name="Oval 4"/>
          <p:cNvSpPr/>
          <p:nvPr/>
        </p:nvSpPr>
        <p:spPr bwMode="auto">
          <a:xfrm>
            <a:off x="304800" y="1066800"/>
            <a:ext cx="30480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6" name="Oval 5"/>
          <p:cNvSpPr/>
          <p:nvPr/>
        </p:nvSpPr>
        <p:spPr bwMode="auto">
          <a:xfrm>
            <a:off x="4876800" y="1103412"/>
            <a:ext cx="8382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pic>
        <p:nvPicPr>
          <p:cNvPr id="13315" name="Picture 3"/>
          <p:cNvPicPr>
            <a:picLocks noChangeAspect="1" noChangeArrowheads="1"/>
          </p:cNvPicPr>
          <p:nvPr/>
        </p:nvPicPr>
        <p:blipFill>
          <a:blip r:embed="rId5" cstate="print"/>
          <a:srcRect/>
          <a:stretch>
            <a:fillRect/>
          </a:stretch>
        </p:blipFill>
        <p:spPr bwMode="auto">
          <a:xfrm>
            <a:off x="571500" y="2133600"/>
            <a:ext cx="2857500" cy="2857500"/>
          </a:xfrm>
          <a:prstGeom prst="rect">
            <a:avLst/>
          </a:prstGeom>
          <a:noFill/>
          <a:ln w="9525">
            <a:noFill/>
            <a:miter lim="800000"/>
            <a:headEnd/>
            <a:tailEnd/>
          </a:ln>
        </p:spPr>
      </p:pic>
      <p:sp>
        <p:nvSpPr>
          <p:cNvPr id="8" name="TextBox 7"/>
          <p:cNvSpPr txBox="1"/>
          <p:nvPr/>
        </p:nvSpPr>
        <p:spPr>
          <a:xfrm>
            <a:off x="533400" y="1752600"/>
            <a:ext cx="1066800" cy="338554"/>
          </a:xfrm>
          <a:prstGeom prst="rect">
            <a:avLst/>
          </a:prstGeom>
          <a:solidFill>
            <a:schemeClr val="bg2"/>
          </a:solidFill>
          <a:ln w="25400">
            <a:solidFill>
              <a:srgbClr val="FF0000"/>
            </a:solidFill>
          </a:ln>
        </p:spPr>
        <p:txBody>
          <a:bodyPr wrap="square" rtlCol="0">
            <a:spAutoFit/>
          </a:bodyPr>
          <a:lstStyle/>
          <a:p>
            <a:r>
              <a:rPr lang="en-US" sz="1600" dirty="0" smtClean="0"/>
              <a:t>Networks</a:t>
            </a:r>
            <a:endParaRPr lang="en-US" sz="1600" dirty="0"/>
          </a:p>
        </p:txBody>
      </p:sp>
      <p:sp>
        <p:nvSpPr>
          <p:cNvPr id="9" name="Rounded Rectangle 8"/>
          <p:cNvSpPr/>
          <p:nvPr/>
        </p:nvSpPr>
        <p:spPr>
          <a:xfrm>
            <a:off x="533400" y="2362200"/>
            <a:ext cx="1752600" cy="762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47800" y="1752600"/>
            <a:ext cx="2362200" cy="338554"/>
          </a:xfrm>
          <a:prstGeom prst="rect">
            <a:avLst/>
          </a:prstGeom>
          <a:solidFill>
            <a:schemeClr val="bg2"/>
          </a:solidFill>
          <a:ln w="25400">
            <a:solidFill>
              <a:srgbClr val="FF0000"/>
            </a:solidFill>
          </a:ln>
        </p:spPr>
        <p:txBody>
          <a:bodyPr wrap="square" rtlCol="0">
            <a:spAutoFit/>
          </a:bodyPr>
          <a:lstStyle/>
          <a:p>
            <a:r>
              <a:rPr lang="en-US" sz="1600" dirty="0" smtClean="0"/>
              <a:t>CN, CR, AM</a:t>
            </a:r>
            <a:endParaRPr lang="en-US" sz="1600" dirty="0"/>
          </a:p>
        </p:txBody>
      </p:sp>
      <p:sp>
        <p:nvSpPr>
          <p:cNvPr id="12" name="Rounded Rectangle 11"/>
          <p:cNvSpPr/>
          <p:nvPr/>
        </p:nvSpPr>
        <p:spPr>
          <a:xfrm>
            <a:off x="1066800" y="1295400"/>
            <a:ext cx="6096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524000" y="1295400"/>
            <a:ext cx="6096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05000" y="1295400"/>
            <a:ext cx="6096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362200" y="1295400"/>
            <a:ext cx="6096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bwMode="auto">
          <a:xfrm>
            <a:off x="7010400" y="1143000"/>
            <a:ext cx="838200" cy="64918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
        <p:nvSpPr>
          <p:cNvPr id="18" name="TextBox 17"/>
          <p:cNvSpPr txBox="1"/>
          <p:nvPr/>
        </p:nvSpPr>
        <p:spPr>
          <a:xfrm>
            <a:off x="4724400" y="1871246"/>
            <a:ext cx="1066800" cy="338554"/>
          </a:xfrm>
          <a:prstGeom prst="rect">
            <a:avLst/>
          </a:prstGeom>
          <a:solidFill>
            <a:schemeClr val="bg2"/>
          </a:solidFill>
          <a:ln w="25400">
            <a:solidFill>
              <a:srgbClr val="FF0000"/>
            </a:solidFill>
          </a:ln>
        </p:spPr>
        <p:txBody>
          <a:bodyPr wrap="square" rtlCol="0">
            <a:spAutoFit/>
          </a:bodyPr>
          <a:lstStyle/>
          <a:p>
            <a:r>
              <a:rPr lang="en-US" sz="1600" dirty="0" err="1" smtClean="0"/>
              <a:t>IntraLata</a:t>
            </a:r>
            <a:endParaRPr lang="en-US" sz="1600" dirty="0"/>
          </a:p>
        </p:txBody>
      </p:sp>
      <p:sp>
        <p:nvSpPr>
          <p:cNvPr id="19" name="TextBox 18"/>
          <p:cNvSpPr txBox="1"/>
          <p:nvPr/>
        </p:nvSpPr>
        <p:spPr>
          <a:xfrm>
            <a:off x="6629400" y="1905000"/>
            <a:ext cx="1066800" cy="338554"/>
          </a:xfrm>
          <a:prstGeom prst="rect">
            <a:avLst/>
          </a:prstGeom>
          <a:solidFill>
            <a:schemeClr val="bg2"/>
          </a:solidFill>
          <a:ln w="25400">
            <a:solidFill>
              <a:srgbClr val="FF0000"/>
            </a:solidFill>
          </a:ln>
        </p:spPr>
        <p:txBody>
          <a:bodyPr wrap="square" rtlCol="0">
            <a:spAutoFit/>
          </a:bodyPr>
          <a:lstStyle/>
          <a:p>
            <a:r>
              <a:rPr lang="en-US" sz="1600" dirty="0" err="1" smtClean="0"/>
              <a:t>InterLata</a:t>
            </a:r>
            <a:endParaRPr 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left)">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3315"/>
                                        </p:tgtEl>
                                        <p:attrNameLst>
                                          <p:attrName>style.visibility</p:attrName>
                                        </p:attrNameLst>
                                      </p:cBhvr>
                                      <p:to>
                                        <p:strVal val="visible"/>
                                      </p:to>
                                    </p:set>
                                    <p:animEffect transition="in" filter="strips(downRight)">
                                      <p:cBhvr>
                                        <p:cTn id="30" dur="500"/>
                                        <p:tgtEl>
                                          <p:spTgt spid="133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xit" presetSubtype="16" fill="hold" grpId="1" nodeType="clickEffect">
                                  <p:stCondLst>
                                    <p:cond delay="0"/>
                                  </p:stCondLst>
                                  <p:childTnLst>
                                    <p:animEffect transition="out" filter="box(in)">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13315"/>
                                        </p:tgtEl>
                                      </p:cBhvr>
                                    </p:animEffect>
                                    <p:set>
                                      <p:cBhvr>
                                        <p:cTn id="45" dur="1" fill="hold">
                                          <p:stCondLst>
                                            <p:cond delay="499"/>
                                          </p:stCondLst>
                                        </p:cTn>
                                        <p:tgtEl>
                                          <p:spTgt spid="133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5" presetClass="exit" presetSubtype="10" fill="hold" grpId="1" nodeType="clickEffect">
                                  <p:stCondLst>
                                    <p:cond delay="0"/>
                                  </p:stCondLst>
                                  <p:childTnLst>
                                    <p:animEffect transition="out" filter="checkerboard(across)">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xit" presetSubtype="16" fill="hold" grpId="1" nodeType="clickEffect">
                                  <p:stCondLst>
                                    <p:cond delay="0"/>
                                  </p:stCondLst>
                                  <p:childTnLst>
                                    <p:animEffect transition="out" filter="box(in)">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linds(horizontal)">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1" nodeType="clickEffect">
                                  <p:stCondLst>
                                    <p:cond delay="0"/>
                                  </p:stCondLst>
                                  <p:childTnLst>
                                    <p:animEffect transition="out" filter="box(in)">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blinds(horizontal)">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xit" presetSubtype="16" fill="hold" grpId="1" nodeType="clickEffect">
                                  <p:stCondLst>
                                    <p:cond delay="0"/>
                                  </p:stCondLst>
                                  <p:childTnLst>
                                    <p:animEffect transition="out" filter="box(in)">
                                      <p:cBhvr>
                                        <p:cTn id="79" dur="500"/>
                                        <p:tgtEl>
                                          <p:spTgt spid="14"/>
                                        </p:tgtEl>
                                      </p:cBhvr>
                                    </p:animEffect>
                                    <p:set>
                                      <p:cBhvr>
                                        <p:cTn id="80" dur="1" fill="hold">
                                          <p:stCondLst>
                                            <p:cond delay="499"/>
                                          </p:stCondLst>
                                        </p:cTn>
                                        <p:tgtEl>
                                          <p:spTgt spid="1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blinds(horizontal)">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xit" presetSubtype="16" fill="hold" grpId="1" nodeType="clickEffect">
                                  <p:stCondLst>
                                    <p:cond delay="0"/>
                                  </p:stCondLst>
                                  <p:childTnLst>
                                    <p:animEffect transition="out" filter="box(in)">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5"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p:cTn id="95"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96"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7"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98" dur="1000" fill="hold"/>
                                        <p:tgtEl>
                                          <p:spTgt spid="6"/>
                                        </p:tgtEl>
                                        <p:attrNameLst>
                                          <p:attrName>ppt_h</p:attrName>
                                        </p:attrNameLst>
                                      </p:cBhvr>
                                      <p:tavLst>
                                        <p:tav tm="0">
                                          <p:val>
                                            <p:strVal val="#ppt_h"/>
                                          </p:val>
                                        </p:tav>
                                        <p:tav tm="100000">
                                          <p:val>
                                            <p:strVal val="#ppt_h"/>
                                          </p:val>
                                        </p:tav>
                                      </p:tavLst>
                                    </p:anim>
                                    <p:anim calcmode="lin" valueType="num">
                                      <p:cBhvr>
                                        <p:cTn id="99"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00"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01"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02" dur="1000" decel="50000">
                                          <p:stCondLst>
                                            <p:cond delay="0"/>
                                          </p:stCondLst>
                                        </p:cTn>
                                        <p:tgtEl>
                                          <p:spTgt spid="6"/>
                                        </p:tgtEl>
                                      </p:cBhvr>
                                    </p:animEffect>
                                  </p:childTnLst>
                                </p:cTn>
                              </p:par>
                            </p:childTnLst>
                          </p:cTn>
                        </p:par>
                      </p:childTnLst>
                    </p:cTn>
                  </p:par>
                  <p:par>
                    <p:cTn id="103" fill="hold">
                      <p:stCondLst>
                        <p:cond delay="indefinite"/>
                      </p:stCondLst>
                      <p:childTnLst>
                        <p:par>
                          <p:cTn id="104" fill="hold">
                            <p:stCondLst>
                              <p:cond delay="0"/>
                            </p:stCondLst>
                            <p:childTnLst>
                              <p:par>
                                <p:cTn id="105" presetID="25"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p:cTn id="10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110" dur="1000" fill="hold"/>
                                        <p:tgtEl>
                                          <p:spTgt spid="16"/>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16"/>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8"/>
                                        </p:tgtEl>
                                        <p:attrNameLst>
                                          <p:attrName>style.visibility</p:attrName>
                                        </p:attrNameLst>
                                      </p:cBhvr>
                                      <p:to>
                                        <p:strVal val="visible"/>
                                      </p:to>
                                    </p:set>
                                    <p:anim calcmode="lin" valueType="num">
                                      <p:cBhvr additive="base">
                                        <p:cTn id="119" dur="500" fill="hold"/>
                                        <p:tgtEl>
                                          <p:spTgt spid="18"/>
                                        </p:tgtEl>
                                        <p:attrNameLst>
                                          <p:attrName>ppt_x</p:attrName>
                                        </p:attrNameLst>
                                      </p:cBhvr>
                                      <p:tavLst>
                                        <p:tav tm="0">
                                          <p:val>
                                            <p:strVal val="#ppt_x"/>
                                          </p:val>
                                        </p:tav>
                                        <p:tav tm="100000">
                                          <p:val>
                                            <p:strVal val="#ppt_x"/>
                                          </p:val>
                                        </p:tav>
                                      </p:tavLst>
                                    </p:anim>
                                    <p:anim calcmode="lin" valueType="num">
                                      <p:cBhvr additive="base">
                                        <p:cTn id="1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9"/>
                                        </p:tgtEl>
                                        <p:attrNameLst>
                                          <p:attrName>style.visibility</p:attrName>
                                        </p:attrNameLst>
                                      </p:cBhvr>
                                      <p:to>
                                        <p:strVal val="visible"/>
                                      </p:to>
                                    </p:set>
                                    <p:anim calcmode="lin" valueType="num">
                                      <p:cBhvr additive="base">
                                        <p:cTn id="125" dur="500" fill="hold"/>
                                        <p:tgtEl>
                                          <p:spTgt spid="19"/>
                                        </p:tgtEl>
                                        <p:attrNameLst>
                                          <p:attrName>ppt_x</p:attrName>
                                        </p:attrNameLst>
                                      </p:cBhvr>
                                      <p:tavLst>
                                        <p:tav tm="0">
                                          <p:val>
                                            <p:strVal val="#ppt_x"/>
                                          </p:val>
                                        </p:tav>
                                        <p:tav tm="100000">
                                          <p:val>
                                            <p:strVal val="#ppt_x"/>
                                          </p:val>
                                        </p:tav>
                                      </p:tavLst>
                                    </p:anim>
                                    <p:anim calcmode="lin" valueType="num">
                                      <p:cBhvr additive="base">
                                        <p:cTn id="1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8" grpId="0" animBg="1"/>
      <p:bldP spid="9" grpId="0" animBg="1"/>
      <p:bldP spid="9" grpId="1" animBg="1"/>
      <p:bldP spid="12" grpId="0" animBg="1"/>
      <p:bldP spid="12" grpId="1" animBg="1"/>
      <p:bldP spid="13" grpId="0" animBg="1"/>
      <p:bldP spid="13" grpId="1" animBg="1"/>
      <p:bldP spid="14" grpId="0" animBg="1"/>
      <p:bldP spid="14" grpId="1" animBg="1"/>
      <p:bldP spid="15" grpId="0" animBg="1"/>
      <p:bldP spid="15" grpId="1" animBg="1"/>
      <p:bldP spid="16"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6042" y="52138"/>
            <a:ext cx="8686800" cy="990600"/>
          </a:xfrm>
          <a:prstGeom prst="rect">
            <a:avLst/>
          </a:prstGeom>
        </p:spPr>
        <p:txBody>
          <a:bodyPr/>
          <a:lstStyle/>
          <a:p>
            <a:pPr algn="ctr" eaLnBrk="1" hangingPunct="1"/>
            <a:r>
              <a:rPr lang="en-US" sz="2800" b="1" u="sng" dirty="0" smtClean="0">
                <a:latin typeface="Arial" pitchFamily="34" charset="0"/>
                <a:cs typeface="Arial" pitchFamily="34" charset="0"/>
              </a:rPr>
              <a:t>CAD – </a:t>
            </a:r>
            <a:r>
              <a:rPr lang="en-US" sz="2800" b="1" u="sng" dirty="0" err="1" smtClean="0">
                <a:latin typeface="Arial" pitchFamily="34" charset="0"/>
                <a:cs typeface="Arial" pitchFamily="34" charset="0"/>
              </a:rPr>
              <a:t>Dest</a:t>
            </a:r>
            <a:r>
              <a:rPr lang="en-US" sz="2800" b="1" u="sng" dirty="0" smtClean="0">
                <a:latin typeface="Arial" pitchFamily="34" charset="0"/>
                <a:cs typeface="Arial" pitchFamily="34" charset="0"/>
              </a:rPr>
              <a:t>. Numbers &amp; End Intercept</a:t>
            </a:r>
            <a:r>
              <a:rPr lang="en-US" sz="2800" u="sng" dirty="0" smtClean="0">
                <a:latin typeface="Arial" pitchFamily="34" charset="0"/>
                <a:cs typeface="Arial" pitchFamily="34" charset="0"/>
              </a:rPr>
              <a:t> </a:t>
            </a:r>
          </a:p>
        </p:txBody>
      </p:sp>
      <p:graphicFrame>
        <p:nvGraphicFramePr>
          <p:cNvPr id="7170" name="Object 69"/>
          <p:cNvGraphicFramePr>
            <a:graphicFrameLocks noChangeAspect="1"/>
          </p:cNvGraphicFramePr>
          <p:nvPr/>
        </p:nvGraphicFramePr>
        <p:xfrm>
          <a:off x="457200" y="926432"/>
          <a:ext cx="8307388" cy="1524000"/>
        </p:xfrm>
        <a:graphic>
          <a:graphicData uri="http://schemas.openxmlformats.org/presentationml/2006/ole">
            <p:oleObj spid="_x0000_s5122" name="Bitmap Image" r:id="rId4" imgW="8992855" imgH="1295238" progId="PBrush">
              <p:embed/>
            </p:oleObj>
          </a:graphicData>
        </a:graphic>
      </p:graphicFrame>
      <p:sp>
        <p:nvSpPr>
          <p:cNvPr id="6" name="TextBox 5"/>
          <p:cNvSpPr txBox="1"/>
          <p:nvPr/>
        </p:nvSpPr>
        <p:spPr>
          <a:xfrm>
            <a:off x="176462" y="2593517"/>
            <a:ext cx="8763000" cy="4062651"/>
          </a:xfrm>
          <a:prstGeom prst="rect">
            <a:avLst/>
          </a:prstGeom>
          <a:noFill/>
        </p:spPr>
        <p:txBody>
          <a:bodyPr wrap="square" rtlCol="0">
            <a:spAutoFit/>
          </a:bodyPr>
          <a:lstStyle/>
          <a:p>
            <a:pPr fontAlgn="base"/>
            <a:r>
              <a:rPr lang="en-US" sz="2000" b="1" dirty="0" smtClean="0"/>
              <a:t>Destination Numbers</a:t>
            </a:r>
            <a:r>
              <a:rPr lang="en-US" sz="2000" dirty="0" smtClean="0"/>
              <a:t>  - Numbers used to terminate calls. (Dial# or POTS) (Max of 600)</a:t>
            </a:r>
          </a:p>
          <a:p>
            <a:pPr fontAlgn="base"/>
            <a:r>
              <a:rPr lang="en-US" sz="2000" b="1" dirty="0" smtClean="0"/>
              <a:t>#Lines</a:t>
            </a:r>
            <a:r>
              <a:rPr lang="en-US" sz="2000" dirty="0" smtClean="0"/>
              <a:t> - Number of lines (A traffic indicator for the SCP)</a:t>
            </a:r>
          </a:p>
          <a:p>
            <a:pPr fontAlgn="base"/>
            <a:r>
              <a:rPr lang="en-US" sz="2000" b="1" dirty="0" smtClean="0"/>
              <a:t>LSO - </a:t>
            </a:r>
            <a:r>
              <a:rPr lang="en-US" sz="2000" dirty="0" smtClean="0"/>
              <a:t>Required for POTs Numbers. (First 6 digits of Pots# - Auto filled)</a:t>
            </a:r>
          </a:p>
          <a:p>
            <a:pPr fontAlgn="base"/>
            <a:r>
              <a:rPr lang="en-US" sz="2000" b="1" dirty="0" smtClean="0"/>
              <a:t>Billing TN - </a:t>
            </a:r>
            <a:r>
              <a:rPr lang="en-US" sz="2000" dirty="0" smtClean="0"/>
              <a:t>Number used for billing vertical features (no SMS interface).</a:t>
            </a:r>
          </a:p>
          <a:p>
            <a:pPr fontAlgn="base"/>
            <a:r>
              <a:rPr lang="en-US" sz="2000" b="1" dirty="0" smtClean="0"/>
              <a:t>RAO - </a:t>
            </a:r>
            <a:r>
              <a:rPr lang="en-US" sz="2000" dirty="0" smtClean="0"/>
              <a:t>Code of the Revenue Accounting Office (no SMS interface).</a:t>
            </a:r>
          </a:p>
          <a:p>
            <a:pPr fontAlgn="base"/>
            <a:r>
              <a:rPr lang="en-US" sz="2000" b="1" dirty="0" smtClean="0"/>
              <a:t>RCC - </a:t>
            </a:r>
            <a:r>
              <a:rPr lang="en-US" sz="2000" dirty="0" smtClean="0"/>
              <a:t>Populated/Protected - Radio Common Carrier. (pager/beeper)</a:t>
            </a:r>
          </a:p>
          <a:p>
            <a:pPr fontAlgn="base"/>
            <a:r>
              <a:rPr lang="en-US" sz="2000" b="1" dirty="0" smtClean="0"/>
              <a:t>IC/EC - </a:t>
            </a:r>
            <a:r>
              <a:rPr lang="en-US" sz="2000" dirty="0" err="1" smtClean="0"/>
              <a:t>InterExchange</a:t>
            </a:r>
            <a:r>
              <a:rPr lang="en-US" sz="2000" dirty="0" smtClean="0"/>
              <a:t> Carrier/Exchange Carrier.</a:t>
            </a:r>
          </a:p>
          <a:p>
            <a:pPr fontAlgn="base"/>
            <a:r>
              <a:rPr lang="en-US" sz="2000" b="1" dirty="0" smtClean="0"/>
              <a:t>End Intercept - (Disco) </a:t>
            </a:r>
            <a:r>
              <a:rPr lang="en-US" sz="2000" dirty="0" smtClean="0"/>
              <a:t>The date the Customer Record will be deleted from SMS and SCPs.</a:t>
            </a:r>
          </a:p>
          <a:p>
            <a:pPr fontAlgn="base"/>
            <a:r>
              <a:rPr lang="en-US" sz="2000" b="1" dirty="0" smtClean="0"/>
              <a:t>Referral (Disco) - </a:t>
            </a:r>
            <a:r>
              <a:rPr lang="en-US" sz="2000" dirty="0" smtClean="0"/>
              <a:t>A “Y” refers callers to another number. An “N” = no referral.</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15"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box(in)">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dissolv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 calcmode="lin" valueType="num">
                                      <p:cBhvr>
                                        <p:cTn id="40"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42" dur="1000" fill="hold"/>
                                        <p:tgtEl>
                                          <p:spTgt spid="6">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6">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strips(downLeft)">
                                      <p:cBhvr>
                                        <p:cTn id="48" dur="500"/>
                                        <p:tgtEl>
                                          <p:spTgt spid="6">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wipe(down)">
                                      <p:cBhvr>
                                        <p:cTn id="53" dur="500"/>
                                        <p:tgtEl>
                                          <p:spTgt spid="6">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Effect transition="in" filter="blinds(horizontal)">
                                      <p:cBhvr>
                                        <p:cTn id="5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15287FF5AFA143AE89E51A0CD59BB9" ma:contentTypeVersion="0" ma:contentTypeDescription="Create a new document." ma:contentTypeScope="" ma:versionID="bdd438c67d125ac81bad74c94fd3b268">
  <xsd:schema xmlns:xsd="http://www.w3.org/2001/XMLSchema" xmlns:p="http://schemas.microsoft.com/office/2006/metadata/properties" targetNamespace="http://schemas.microsoft.com/office/2006/metadata/properties" ma:root="true" ma:fieldsID="a19fca573a351b578e188d6e2de319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34F2B8-E9C7-4238-BB8F-AF56795A3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F8525DD-B07B-47F7-B887-CA206D6FDF85}">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95403A81-80CA-40F6-8F35-702E5E71FA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823</TotalTime>
  <Words>8549</Words>
  <Application>Microsoft Office PowerPoint</Application>
  <PresentationFormat>On-screen Show (4:3)</PresentationFormat>
  <Paragraphs>805</Paragraphs>
  <Slides>40</Slides>
  <Notes>39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Office Theme</vt:lpstr>
      <vt:lpstr>MS Organization Chart 2.0</vt:lpstr>
      <vt:lpstr>Bitmap Image</vt:lpstr>
      <vt:lpstr>Customer Record Administration (Customer Record Administration folder)</vt:lpstr>
      <vt:lpstr>Customer Record Structure (Three Parts)</vt:lpstr>
      <vt:lpstr>Customer Records that Need  Only a CAD</vt:lpstr>
      <vt:lpstr>CAD Window</vt:lpstr>
      <vt:lpstr>CAD - Dial Number &amp; Resp Org</vt:lpstr>
      <vt:lpstr>CAD - Service Order &amp; Hold</vt:lpstr>
      <vt:lpstr>CAD - Listing &amp; Contact Info</vt:lpstr>
      <vt:lpstr>CAD - Areas of Service &amp; Carriers</vt:lpstr>
      <vt:lpstr>CAD – Dest. Numbers &amp; End Intercept </vt:lpstr>
      <vt:lpstr>CAD - Action Buttons</vt:lpstr>
      <vt:lpstr>CAD - Partial Save, Save, Update Buttons</vt:lpstr>
      <vt:lpstr>CAD - Transaction Failed Message</vt:lpstr>
      <vt:lpstr>CAD – Warning Messages</vt:lpstr>
      <vt:lpstr>Customer Record Statuses</vt:lpstr>
      <vt:lpstr>Data Base Partitions</vt:lpstr>
      <vt:lpstr>Status Comparison</vt:lpstr>
      <vt:lpstr>CR Status Clean-Up</vt:lpstr>
      <vt:lpstr>Views and Permissions for the CAD</vt:lpstr>
      <vt:lpstr>Access a Customer Record</vt:lpstr>
      <vt:lpstr>Save as File a Customer Record</vt:lpstr>
      <vt:lpstr>Establishing New Service</vt:lpstr>
      <vt:lpstr>Changing Existing Service</vt:lpstr>
      <vt:lpstr>Copying a Customer Record</vt:lpstr>
      <vt:lpstr>Guidelines for the CAD Copy Window</vt:lpstr>
      <vt:lpstr>Leap Frog Rule for CAD</vt:lpstr>
      <vt:lpstr>Transferring a Customer Record</vt:lpstr>
      <vt:lpstr>Guidelines for the CAD Transfer Window</vt:lpstr>
      <vt:lpstr>CAD Copy Allowed?</vt:lpstr>
      <vt:lpstr>When to Copy or Transfer a CAD</vt:lpstr>
      <vt:lpstr>Deleting a Customer Record</vt:lpstr>
      <vt:lpstr>Changing the Control Resp Org</vt:lpstr>
      <vt:lpstr>Disconnecting an Active Record</vt:lpstr>
      <vt:lpstr>Use the REC (Record Selection) to…</vt:lpstr>
      <vt:lpstr>REC (Screen)</vt:lpstr>
      <vt:lpstr>HPU (High Priority Update)</vt:lpstr>
      <vt:lpstr>HPU Screen</vt:lpstr>
      <vt:lpstr>Num Admin Life Cycle of a Toll Free #</vt:lpstr>
      <vt:lpstr>CAD Review</vt:lpstr>
      <vt:lpstr>Slide 39</vt:lpstr>
      <vt:lpstr>Slide 40</vt:lpstr>
    </vt:vector>
  </TitlesOfParts>
  <Company>FingerPaint Marketing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Kuester</dc:creator>
  <cp:lastModifiedBy>harmonsm</cp:lastModifiedBy>
  <cp:revision>82</cp:revision>
  <dcterms:created xsi:type="dcterms:W3CDTF">2011-03-21T17:54:20Z</dcterms:created>
  <dcterms:modified xsi:type="dcterms:W3CDTF">2011-12-20T16:08:04Z</dcterms:modified>
</cp:coreProperties>
</file>