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5"/>
  </p:notesMasterIdLst>
  <p:handoutMasterIdLst>
    <p:handoutMasterId r:id="rId46"/>
  </p:handoutMasterIdLst>
  <p:sldIdLst>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Lst>
  <p:sldSz cx="9144000" cy="6858000" type="screen4x3"/>
  <p:notesSz cx="6934200" cy="92202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0D4"/>
    <a:srgbClr val="820024"/>
    <a:srgbClr val="922241"/>
    <a:srgbClr val="9E6C78"/>
    <a:srgbClr val="FFFFFF"/>
    <a:srgbClr val="F7F2F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5" autoAdjust="0"/>
    <p:restoredTop sz="94677" autoAdjust="0"/>
  </p:normalViewPr>
  <p:slideViewPr>
    <p:cSldViewPr snapToGrid="0" snapToObjects="1">
      <p:cViewPr varScale="1">
        <p:scale>
          <a:sx n="59" d="100"/>
          <a:sy n="59" d="100"/>
        </p:scale>
        <p:origin x="-600" y="-78"/>
      </p:cViewPr>
      <p:guideLst>
        <p:guide orient="horz" pos="3962"/>
        <p:guide pos="2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0580" tIns="45290" rIns="90580" bIns="4529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927776" y="0"/>
            <a:ext cx="3004820" cy="461010"/>
          </a:xfrm>
          <a:prstGeom prst="rect">
            <a:avLst/>
          </a:prstGeom>
        </p:spPr>
        <p:txBody>
          <a:bodyPr vert="horz" wrap="square" lIns="90580" tIns="45290" rIns="90580" bIns="45290" numCol="1" anchor="t" anchorCtr="0" compatLnSpc="1">
            <a:prstTxWarp prst="textNoShape">
              <a:avLst/>
            </a:prstTxWarp>
          </a:bodyPr>
          <a:lstStyle>
            <a:lvl1pPr algn="r">
              <a:defRPr sz="1200">
                <a:latin typeface="Calibri" charset="0"/>
              </a:defRPr>
            </a:lvl1pPr>
          </a:lstStyle>
          <a:p>
            <a:fld id="{E3489041-FBE4-49EA-B71D-FE8C7BD0CFFD}" type="datetime1">
              <a:rPr lang="en-US"/>
              <a:pPr/>
              <a:t>11/28/2011</a:t>
            </a:fld>
            <a:endParaRPr lang="en-US" dirty="0"/>
          </a:p>
        </p:txBody>
      </p:sp>
      <p:sp>
        <p:nvSpPr>
          <p:cNvPr id="4" name="Footer Placeholder 3"/>
          <p:cNvSpPr>
            <a:spLocks noGrp="1"/>
          </p:cNvSpPr>
          <p:nvPr>
            <p:ph type="ftr" sz="quarter" idx="2"/>
          </p:nvPr>
        </p:nvSpPr>
        <p:spPr>
          <a:xfrm>
            <a:off x="0" y="8757590"/>
            <a:ext cx="3004820" cy="461010"/>
          </a:xfrm>
          <a:prstGeom prst="rect">
            <a:avLst/>
          </a:prstGeom>
        </p:spPr>
        <p:txBody>
          <a:bodyPr vert="horz" lIns="90580" tIns="45290" rIns="90580" bIns="4529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927776" y="8757590"/>
            <a:ext cx="3004820" cy="461010"/>
          </a:xfrm>
          <a:prstGeom prst="rect">
            <a:avLst/>
          </a:prstGeom>
        </p:spPr>
        <p:txBody>
          <a:bodyPr vert="horz" wrap="square" lIns="90580" tIns="45290" rIns="90580" bIns="45290" numCol="1" anchor="b" anchorCtr="0" compatLnSpc="1">
            <a:prstTxWarp prst="textNoShape">
              <a:avLst/>
            </a:prstTxWarp>
          </a:bodyPr>
          <a:lstStyle>
            <a:lvl1pPr algn="r">
              <a:defRPr sz="1200">
                <a:latin typeface="Calibri" charset="0"/>
              </a:defRPr>
            </a:lvl1pPr>
          </a:lstStyle>
          <a:p>
            <a:fld id="{153FF98A-CC65-4893-8E34-CF733B53E246}" type="slidenum">
              <a:rPr lang="en-US"/>
              <a:pPr/>
              <a:t>‹#›</a:t>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0580" tIns="45290" rIns="90580" bIns="4529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927776" y="0"/>
            <a:ext cx="3004820" cy="461010"/>
          </a:xfrm>
          <a:prstGeom prst="rect">
            <a:avLst/>
          </a:prstGeom>
        </p:spPr>
        <p:txBody>
          <a:bodyPr vert="horz" wrap="square" lIns="90580" tIns="45290" rIns="90580" bIns="45290" numCol="1" anchor="t" anchorCtr="0" compatLnSpc="1">
            <a:prstTxWarp prst="textNoShape">
              <a:avLst/>
            </a:prstTxWarp>
          </a:bodyPr>
          <a:lstStyle>
            <a:lvl1pPr algn="r">
              <a:defRPr sz="1200">
                <a:latin typeface="Calibri" charset="0"/>
              </a:defRPr>
            </a:lvl1pPr>
          </a:lstStyle>
          <a:p>
            <a:fld id="{5E267C50-898E-49DD-A9DE-8F709AF21DA4}" type="datetime1">
              <a:rPr lang="en-US"/>
              <a:pPr/>
              <a:t>11/28/2011</a:t>
            </a:fld>
            <a:endParaRPr lang="en-US" dirty="0"/>
          </a:p>
        </p:txBody>
      </p:sp>
      <p:sp>
        <p:nvSpPr>
          <p:cNvPr id="4" name="Slide Image Placeholder 3"/>
          <p:cNvSpPr>
            <a:spLocks noGrp="1" noRot="1" noChangeAspect="1"/>
          </p:cNvSpPr>
          <p:nvPr>
            <p:ph type="sldImg" idx="2"/>
          </p:nvPr>
        </p:nvSpPr>
        <p:spPr>
          <a:xfrm>
            <a:off x="1162050" y="690563"/>
            <a:ext cx="4610100" cy="3457575"/>
          </a:xfrm>
          <a:prstGeom prst="rect">
            <a:avLst/>
          </a:prstGeom>
          <a:noFill/>
          <a:ln w="12700">
            <a:solidFill>
              <a:prstClr val="black"/>
            </a:solidFill>
          </a:ln>
        </p:spPr>
        <p:txBody>
          <a:bodyPr vert="horz" lIns="90580" tIns="45290" rIns="90580" bIns="45290" rtlCol="0" anchor="ctr"/>
          <a:lstStyle/>
          <a:p>
            <a:pPr lvl="0"/>
            <a:endParaRPr lang="en-US" noProof="0" dirty="0" smtClean="0"/>
          </a:p>
        </p:txBody>
      </p:sp>
      <p:sp>
        <p:nvSpPr>
          <p:cNvPr id="5" name="Notes Placeholder 4"/>
          <p:cNvSpPr>
            <a:spLocks noGrp="1"/>
          </p:cNvSpPr>
          <p:nvPr>
            <p:ph type="body" sz="quarter" idx="3"/>
          </p:nvPr>
        </p:nvSpPr>
        <p:spPr>
          <a:xfrm>
            <a:off x="693420" y="4379595"/>
            <a:ext cx="5547360" cy="4149090"/>
          </a:xfrm>
          <a:prstGeom prst="rect">
            <a:avLst/>
          </a:prstGeom>
        </p:spPr>
        <p:txBody>
          <a:bodyPr vert="horz" lIns="90580" tIns="45290" rIns="90580" bIns="4529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757590"/>
            <a:ext cx="3004820" cy="461010"/>
          </a:xfrm>
          <a:prstGeom prst="rect">
            <a:avLst/>
          </a:prstGeom>
        </p:spPr>
        <p:txBody>
          <a:bodyPr vert="horz" lIns="90580" tIns="45290" rIns="90580" bIns="4529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927776" y="8757590"/>
            <a:ext cx="3004820" cy="461010"/>
          </a:xfrm>
          <a:prstGeom prst="rect">
            <a:avLst/>
          </a:prstGeom>
        </p:spPr>
        <p:txBody>
          <a:bodyPr vert="horz" wrap="square" lIns="90580" tIns="45290" rIns="90580" bIns="45290" numCol="1" anchor="b" anchorCtr="0" compatLnSpc="1">
            <a:prstTxWarp prst="textNoShape">
              <a:avLst/>
            </a:prstTxWarp>
          </a:bodyPr>
          <a:lstStyle>
            <a:lvl1pPr algn="r">
              <a:defRPr sz="1200">
                <a:latin typeface="Calibri" charset="0"/>
              </a:defRPr>
            </a:lvl1pPr>
          </a:lstStyle>
          <a:p>
            <a:fld id="{EEB5E6C3-62F3-4B83-B2DF-2DBE036C9E4A}" type="slidenum">
              <a:rPr lang="en-US"/>
              <a:pPr/>
              <a:t>‹#›</a:t>
            </a:fld>
            <a:endParaRPr lang="en-US" dirty="0"/>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4F7B2B51-A94D-4061-93E6-B839B17AAB2D}" type="slidenum">
              <a:rPr lang="en-US" smtClean="0">
                <a:latin typeface="Times New Roman" charset="0"/>
              </a:rPr>
              <a:pPr/>
              <a:t>1</a:t>
            </a:fld>
            <a:endParaRPr lang="en-US" smtClean="0">
              <a:latin typeface="Times New Roman"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dirty="0" smtClean="0">
                <a:latin typeface="Times New Roman" charset="0"/>
              </a:rPr>
              <a:t>CPR</a:t>
            </a:r>
            <a:r>
              <a:rPr lang="en-US" baseline="0" dirty="0" smtClean="0">
                <a:latin typeface="Times New Roman" charset="0"/>
              </a:rPr>
              <a:t> – Call Processing Record.  Complex Records </a:t>
            </a:r>
          </a:p>
          <a:p>
            <a:pPr eaLnBrk="1" hangingPunct="1"/>
            <a:r>
              <a:rPr lang="en-US" b="0" dirty="0" smtClean="0"/>
              <a:t>(Click)  Introduction</a:t>
            </a:r>
          </a:p>
          <a:p>
            <a:pPr eaLnBrk="1" hangingPunct="1"/>
            <a:r>
              <a:rPr lang="en-US" b="0" dirty="0" smtClean="0"/>
              <a:t>(Click)  CPR window </a:t>
            </a:r>
          </a:p>
          <a:p>
            <a:pPr eaLnBrk="1" hangingPunct="1"/>
            <a:r>
              <a:rPr lang="en-US" b="0" dirty="0" smtClean="0"/>
              <a:t>(Click)  CPR Tasks</a:t>
            </a:r>
          </a:p>
          <a:p>
            <a:pPr eaLnBrk="1" hangingPunct="1"/>
            <a:r>
              <a:rPr lang="en-US" b="0" dirty="0" smtClean="0"/>
              <a:t>(Click)  CPR Examples</a:t>
            </a:r>
            <a:endParaRPr lang="en-US" dirty="0" smtClean="0">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4833EEF9-F55C-4F5D-A2EB-D8F8663594A0}" type="slidenum">
              <a:rPr lang="en-US" smtClean="0">
                <a:latin typeface="Times New Roman" charset="0"/>
              </a:rPr>
              <a:pPr/>
              <a:t>10</a:t>
            </a:fld>
            <a:endParaRPr lang="en-US" smtClean="0">
              <a:latin typeface="Times New Roman" charset="0"/>
            </a:endParaRPr>
          </a:p>
        </p:txBody>
      </p:sp>
      <p:sp>
        <p:nvSpPr>
          <p:cNvPr id="64515" name="Rectangle 1026"/>
          <p:cNvSpPr>
            <a:spLocks noGrp="1" noRot="1" noChangeAspect="1" noChangeArrowheads="1" noTextEdit="1"/>
          </p:cNvSpPr>
          <p:nvPr>
            <p:ph type="sldImg"/>
          </p:nvPr>
        </p:nvSpPr>
        <p:spPr>
          <a:ln/>
        </p:spPr>
      </p:sp>
      <p:sp>
        <p:nvSpPr>
          <p:cNvPr id="64516" name="Rectangle 1027"/>
          <p:cNvSpPr>
            <a:spLocks noGrp="1" noChangeArrowheads="1"/>
          </p:cNvSpPr>
          <p:nvPr>
            <p:ph type="body" idx="1"/>
          </p:nvPr>
        </p:nvSpPr>
        <p:spPr>
          <a:noFill/>
          <a:ln/>
        </p:spPr>
        <p:txBody>
          <a:bodyPr/>
          <a:lstStyle/>
          <a:p>
            <a:pPr eaLnBrk="1" hangingPunct="1"/>
            <a:r>
              <a:rPr lang="en-US" b="0" dirty="0" smtClean="0">
                <a:latin typeface="Times New Roman" charset="0"/>
              </a:rPr>
              <a:t>Let us take a closer look at the CPR screen.</a:t>
            </a:r>
            <a:r>
              <a:rPr lang="en-US" b="0" baseline="0" dirty="0" smtClean="0">
                <a:latin typeface="Times New Roman" charset="0"/>
              </a:rPr>
              <a:t>  I’ve divided it up into 4 parts.</a:t>
            </a:r>
          </a:p>
          <a:p>
            <a:pPr eaLnBrk="1" hangingPunct="1"/>
            <a:r>
              <a:rPr lang="en-US" dirty="0" smtClean="0">
                <a:latin typeface="Arial" charset="0"/>
              </a:rPr>
              <a:t>(Click) (Click) (Click) (Click)</a:t>
            </a:r>
          </a:p>
          <a:p>
            <a:pPr eaLnBrk="1" hangingPunct="1"/>
            <a:r>
              <a:rPr lang="en-US" dirty="0" smtClean="0">
                <a:latin typeface="Arial" charset="0"/>
              </a:rPr>
              <a:t>In the 4</a:t>
            </a:r>
            <a:r>
              <a:rPr lang="en-US" baseline="30000" dirty="0" smtClean="0">
                <a:latin typeface="Arial" charset="0"/>
              </a:rPr>
              <a:t>th</a:t>
            </a:r>
            <a:r>
              <a:rPr lang="en-US" dirty="0" smtClean="0">
                <a:latin typeface="Arial" charset="0"/>
              </a:rPr>
              <a:t> section are two fields to enter the Primary </a:t>
            </a:r>
            <a:r>
              <a:rPr lang="en-US" dirty="0" err="1" smtClean="0">
                <a:latin typeface="Arial" charset="0"/>
              </a:rPr>
              <a:t>Interlata</a:t>
            </a:r>
            <a:r>
              <a:rPr lang="en-US" dirty="0" smtClean="0">
                <a:latin typeface="Arial" charset="0"/>
              </a:rPr>
              <a:t> or </a:t>
            </a:r>
            <a:r>
              <a:rPr lang="en-US" dirty="0" err="1" smtClean="0">
                <a:latin typeface="Arial" charset="0"/>
              </a:rPr>
              <a:t>Intralata</a:t>
            </a:r>
            <a:r>
              <a:rPr lang="en-US" dirty="0" smtClean="0">
                <a:latin typeface="Arial" charset="0"/>
              </a:rPr>
              <a:t> carriers.</a:t>
            </a:r>
          </a:p>
          <a:p>
            <a:pPr eaLnBrk="1" hangingPunct="1"/>
            <a:r>
              <a:rPr lang="en-US" dirty="0" smtClean="0">
                <a:latin typeface="Arial" charset="0"/>
              </a:rPr>
              <a:t>(Click) if there is only one of each, by filling out these fields,  the user will not have to have a carrier column</a:t>
            </a:r>
          </a:p>
          <a:p>
            <a:pPr eaLnBrk="1" hangingPunct="1"/>
            <a:r>
              <a:rPr lang="en-US" dirty="0" smtClean="0">
                <a:latin typeface="Arial" charset="0"/>
              </a:rPr>
              <a:t>(Click) Also in section 4 is the Default Time zone for this CPR.  </a:t>
            </a:r>
            <a:endParaRPr lang="en-US" b="0" dirty="0" smtClean="0">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C91C677A-FA83-43D2-9220-5224CE5FAABF}" type="slidenum">
              <a:rPr lang="en-US" smtClean="0">
                <a:latin typeface="Times New Roman" charset="0"/>
              </a:rPr>
              <a:pPr/>
              <a:t>11</a:t>
            </a:fld>
            <a:endParaRPr lang="en-US" smtClean="0">
              <a:latin typeface="Times New Roman"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normAutofit fontScale="92500"/>
          </a:bodyPr>
          <a:lstStyle/>
          <a:p>
            <a:pPr rtl="0" eaLnBrk="1" fontAlgn="base" latinLnBrk="0" hangingPunct="1"/>
            <a:r>
              <a:rPr lang="en-US" dirty="0" smtClean="0">
                <a:ea typeface="+mn-ea"/>
                <a:cs typeface="+mn-cs"/>
              </a:rPr>
              <a:t>Let us look at the first (top) section of the CPR</a:t>
            </a:r>
          </a:p>
          <a:p>
            <a:pPr rtl="0" eaLnBrk="1" fontAlgn="base" latinLnBrk="0" hangingPunct="1"/>
            <a:r>
              <a:rPr lang="en-US" dirty="0" smtClean="0">
                <a:ea typeface="+mn-ea"/>
                <a:cs typeface="+mn-cs"/>
              </a:rPr>
              <a:t>(Click)  </a:t>
            </a:r>
          </a:p>
          <a:p>
            <a:pPr rtl="0" eaLnBrk="1" fontAlgn="base" latinLnBrk="0" hangingPunct="1"/>
            <a:r>
              <a:rPr lang="en-US" dirty="0" smtClean="0">
                <a:ea typeface="+mn-ea"/>
                <a:cs typeface="+mn-cs"/>
              </a:rPr>
              <a:t>Section 1 is the same on the CAD and the LAD (The 3 parts of a CR)</a:t>
            </a:r>
          </a:p>
          <a:p>
            <a:pPr defTabSz="914319" eaLnBrk="1" hangingPunct="1">
              <a:spcBef>
                <a:spcPts val="0"/>
              </a:spcBef>
              <a:spcAft>
                <a:spcPts val="0"/>
              </a:spcAft>
              <a:defRPr/>
            </a:pPr>
            <a:r>
              <a:rPr lang="en-US" dirty="0" smtClean="0">
                <a:ea typeface="+mn-ea"/>
                <a:cs typeface="+mn-cs"/>
              </a:rPr>
              <a:t>(Click)</a:t>
            </a:r>
          </a:p>
          <a:p>
            <a:pPr defTabSz="914319" eaLnBrk="1" hangingPunct="1">
              <a:spcBef>
                <a:spcPts val="0"/>
              </a:spcBef>
              <a:spcAft>
                <a:spcPts val="0"/>
              </a:spcAft>
              <a:defRPr/>
            </a:pPr>
            <a:r>
              <a:rPr lang="en-US" dirty="0" smtClean="0">
                <a:ea typeface="+mn-ea"/>
                <a:cs typeface="+mn-cs"/>
              </a:rPr>
              <a:t>The first field is the</a:t>
            </a:r>
          </a:p>
          <a:p>
            <a:pPr defTabSz="914319" eaLnBrk="1" hangingPunct="1">
              <a:spcBef>
                <a:spcPts val="0"/>
              </a:spcBef>
              <a:spcAft>
                <a:spcPts val="0"/>
              </a:spcAft>
              <a:defRPr/>
            </a:pPr>
            <a:r>
              <a:rPr lang="en-US" dirty="0" smtClean="0">
                <a:ea typeface="+mn-ea"/>
                <a:cs typeface="+mn-cs"/>
              </a:rPr>
              <a:t>(Click)  </a:t>
            </a:r>
          </a:p>
          <a:p>
            <a:pPr rtl="0" eaLnBrk="1" fontAlgn="base" latinLnBrk="0" hangingPunct="1"/>
            <a:r>
              <a:rPr lang="en-US" dirty="0" smtClean="0">
                <a:ea typeface="+mn-ea"/>
                <a:cs typeface="+mn-cs"/>
              </a:rPr>
              <a:t>Dial# - The Toll Free number that identifies this Customer record.  This field is a key.</a:t>
            </a:r>
          </a:p>
          <a:p>
            <a:pPr defTabSz="914319" eaLnBrk="1" hangingPunct="1">
              <a:spcBef>
                <a:spcPts val="0"/>
              </a:spcBef>
              <a:spcAft>
                <a:spcPts val="0"/>
              </a:spcAft>
              <a:defRPr/>
            </a:pPr>
            <a:r>
              <a:rPr lang="en-US" dirty="0" smtClean="0">
                <a:ea typeface="+mn-ea"/>
                <a:cs typeface="+mn-cs"/>
              </a:rPr>
              <a:t>(Click)  </a:t>
            </a:r>
          </a:p>
          <a:p>
            <a:pPr rtl="0" eaLnBrk="1" fontAlgn="base" latinLnBrk="0" hangingPunct="1"/>
            <a:r>
              <a:rPr lang="en-US" dirty="0" smtClean="0">
                <a:ea typeface="+mn-ea"/>
                <a:cs typeface="+mn-cs"/>
              </a:rPr>
              <a:t>Eff. Date/Time/Status - Displays the version of the record by Date and Status.  This field is also a key.</a:t>
            </a:r>
          </a:p>
          <a:p>
            <a:pPr defTabSz="914319" eaLnBrk="1" hangingPunct="1">
              <a:spcBef>
                <a:spcPts val="0"/>
              </a:spcBef>
              <a:spcAft>
                <a:spcPts val="0"/>
              </a:spcAft>
              <a:defRPr/>
            </a:pPr>
            <a:r>
              <a:rPr lang="en-US" dirty="0" smtClean="0">
                <a:ea typeface="+mn-ea"/>
                <a:cs typeface="+mn-cs"/>
              </a:rPr>
              <a:t>(Click)  </a:t>
            </a:r>
          </a:p>
          <a:p>
            <a:pPr rtl="0" eaLnBrk="1" fontAlgn="base" latinLnBrk="0" hangingPunct="1"/>
            <a:r>
              <a:rPr lang="en-US" dirty="0" smtClean="0">
                <a:ea typeface="+mn-ea"/>
                <a:cs typeface="+mn-cs"/>
              </a:rPr>
              <a:t>Resp Org - Responsible Organization who controls the Customer Record.</a:t>
            </a:r>
          </a:p>
          <a:p>
            <a:pPr defTabSz="914319" eaLnBrk="1" hangingPunct="1">
              <a:spcBef>
                <a:spcPts val="0"/>
              </a:spcBef>
              <a:spcAft>
                <a:spcPts val="0"/>
              </a:spcAft>
              <a:defRPr/>
            </a:pPr>
            <a:r>
              <a:rPr lang="en-US" dirty="0" smtClean="0">
                <a:ea typeface="+mn-ea"/>
                <a:cs typeface="+mn-cs"/>
              </a:rPr>
              <a:t>(Click)  </a:t>
            </a:r>
          </a:p>
          <a:p>
            <a:pPr rtl="0" eaLnBrk="1" fontAlgn="base" latinLnBrk="0" hangingPunct="1"/>
            <a:r>
              <a:rPr lang="en-US" dirty="0" smtClean="0">
                <a:ea typeface="+mn-ea"/>
                <a:cs typeface="+mn-cs"/>
              </a:rPr>
              <a:t>Approval - Indicates the CRs Carrier Approval Status.</a:t>
            </a:r>
          </a:p>
          <a:p>
            <a:pPr defTabSz="914319" eaLnBrk="1" hangingPunct="1">
              <a:spcBef>
                <a:spcPts val="0"/>
              </a:spcBef>
              <a:spcAft>
                <a:spcPts val="0"/>
              </a:spcAft>
              <a:defRPr/>
            </a:pPr>
            <a:r>
              <a:rPr lang="en-US" dirty="0" smtClean="0">
                <a:ea typeface="+mn-ea"/>
                <a:cs typeface="+mn-cs"/>
              </a:rPr>
              <a:t>(Click)  </a:t>
            </a:r>
          </a:p>
          <a:p>
            <a:pPr rtl="0" eaLnBrk="1" fontAlgn="base" latinLnBrk="0" hangingPunct="1"/>
            <a:r>
              <a:rPr lang="en-US" dirty="0" smtClean="0">
                <a:ea typeface="+mn-ea"/>
                <a:cs typeface="+mn-cs"/>
              </a:rPr>
              <a:t>Last - The date and time of the last Update.</a:t>
            </a:r>
          </a:p>
          <a:p>
            <a:pPr defTabSz="914319" eaLnBrk="1" hangingPunct="1">
              <a:spcBef>
                <a:spcPts val="0"/>
              </a:spcBef>
              <a:spcAft>
                <a:spcPts val="0"/>
              </a:spcAft>
              <a:defRPr/>
            </a:pPr>
            <a:r>
              <a:rPr lang="en-US" dirty="0" smtClean="0">
                <a:ea typeface="+mn-ea"/>
                <a:cs typeface="+mn-cs"/>
              </a:rPr>
              <a:t>(Click)  </a:t>
            </a:r>
          </a:p>
          <a:p>
            <a:pPr rtl="0" eaLnBrk="1" fontAlgn="base" latinLnBrk="0" hangingPunct="1"/>
            <a:r>
              <a:rPr lang="en-US" dirty="0" smtClean="0">
                <a:ea typeface="+mn-ea"/>
                <a:cs typeface="+mn-cs"/>
              </a:rPr>
              <a:t>Previous User - The 8-character Logon ID of the previous (non-mass change) ID to update the CR.</a:t>
            </a:r>
          </a:p>
          <a:p>
            <a:pPr defTabSz="914319" eaLnBrk="1" hangingPunct="1">
              <a:spcBef>
                <a:spcPts val="0"/>
              </a:spcBef>
              <a:spcAft>
                <a:spcPts val="0"/>
              </a:spcAft>
              <a:defRPr/>
            </a:pPr>
            <a:r>
              <a:rPr lang="en-US" dirty="0" smtClean="0">
                <a:ea typeface="+mn-ea"/>
                <a:cs typeface="+mn-cs"/>
              </a:rPr>
              <a:t>(Click)  </a:t>
            </a:r>
          </a:p>
          <a:p>
            <a:pPr rtl="0" eaLnBrk="1" fontAlgn="base" latinLnBrk="0" hangingPunct="1"/>
            <a:r>
              <a:rPr lang="en-US" dirty="0" smtClean="0">
                <a:ea typeface="+mn-ea"/>
                <a:cs typeface="+mn-cs"/>
              </a:rPr>
              <a:t>By - The 8-character Logon ID of the most recent person (or mass change) to update the CR.</a:t>
            </a:r>
          </a:p>
          <a:p>
            <a:pPr eaLnBrk="1" hangingPunct="1"/>
            <a:endParaRPr lang="en-US" b="0" dirty="0" smtClean="0">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A94F618F-9F47-4CC0-AC36-0D9CCBFB10D5}" type="slidenum">
              <a:rPr lang="en-US" smtClean="0">
                <a:latin typeface="Times New Roman" charset="0"/>
              </a:rPr>
              <a:pPr/>
              <a:t>12</a:t>
            </a:fld>
            <a:endParaRPr lang="en-US" smtClean="0">
              <a:latin typeface="Times New Roman"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dirty="0" smtClean="0">
                <a:latin typeface="Times New Roman" charset="0"/>
              </a:rPr>
              <a:t>Section 2 of the CPR is unique to the CPR.  Here a user can add or delete</a:t>
            </a:r>
            <a:r>
              <a:rPr lang="en-US" baseline="0" dirty="0" smtClean="0">
                <a:latin typeface="Times New Roman" charset="0"/>
              </a:rPr>
              <a:t> a CPR section.</a:t>
            </a:r>
            <a:endParaRPr lang="en-US" dirty="0" smtClean="0">
              <a:latin typeface="Times New Roman" charset="0"/>
            </a:endParaRPr>
          </a:p>
          <a:p>
            <a:pPr defTabSz="914319" eaLnBrk="1" fontAlgn="auto" hangingPunct="1">
              <a:spcBef>
                <a:spcPts val="0"/>
              </a:spcBef>
              <a:spcAft>
                <a:spcPts val="0"/>
              </a:spcAft>
              <a:defRPr/>
            </a:pPr>
            <a:r>
              <a:rPr lang="en-US" dirty="0" smtClean="0">
                <a:ea typeface="+mn-ea"/>
                <a:cs typeface="+mn-cs"/>
              </a:rPr>
              <a:t>(Click)  </a:t>
            </a:r>
          </a:p>
          <a:p>
            <a:pPr eaLnBrk="1" hangingPunct="1"/>
            <a:r>
              <a:rPr lang="en-US" dirty="0" smtClean="0">
                <a:latin typeface="Times New Roman" charset="0"/>
              </a:rPr>
              <a:t>The Section drop down</a:t>
            </a:r>
          </a:p>
          <a:p>
            <a:pPr eaLnBrk="1" hangingPunct="1"/>
            <a:r>
              <a:rPr lang="en-US" dirty="0" smtClean="0">
                <a:latin typeface="Times New Roman" charset="0"/>
              </a:rPr>
              <a:t>(Click)</a:t>
            </a:r>
          </a:p>
          <a:p>
            <a:pPr fontAlgn="base"/>
            <a:r>
              <a:rPr lang="en-US" dirty="0" smtClean="0"/>
              <a:t>Allows a choice of Main Section or Sub Section</a:t>
            </a:r>
          </a:p>
          <a:p>
            <a:pPr fontAlgn="base"/>
            <a:r>
              <a:rPr lang="en-US" dirty="0" smtClean="0"/>
              <a:t>	Mains – Divides routing up into several mains</a:t>
            </a:r>
          </a:p>
          <a:p>
            <a:pPr fontAlgn="base"/>
            <a:r>
              <a:rPr lang="en-US" dirty="0" smtClean="0"/>
              <a:t>	Sub – For use with the GOTO column header.</a:t>
            </a:r>
          </a:p>
          <a:p>
            <a:pPr eaLnBrk="1" hangingPunct="1"/>
            <a:r>
              <a:rPr lang="en-US" dirty="0" smtClean="0">
                <a:latin typeface="Times New Roman" charset="0"/>
              </a:rPr>
              <a:t>(Click)</a:t>
            </a:r>
          </a:p>
          <a:p>
            <a:pPr defTabSz="914319" eaLnBrk="1" fontAlgn="auto" hangingPunct="1">
              <a:spcBef>
                <a:spcPts val="0"/>
              </a:spcBef>
              <a:spcAft>
                <a:spcPts val="0"/>
              </a:spcAft>
              <a:defRPr/>
            </a:pPr>
            <a:r>
              <a:rPr lang="en-US" b="1" dirty="0" smtClean="0"/>
              <a:t>Add Section - </a:t>
            </a:r>
            <a:r>
              <a:rPr lang="en-US" dirty="0" smtClean="0"/>
              <a:t>Allows a user to create a new Main or Sub Section. (Main names start with letter M) (Sub names start with letter S) </a:t>
            </a:r>
          </a:p>
          <a:p>
            <a:pPr defTabSz="914319" eaLnBrk="1" fontAlgn="auto" hangingPunct="1">
              <a:spcBef>
                <a:spcPts val="0"/>
              </a:spcBef>
              <a:spcAft>
                <a:spcPts val="0"/>
              </a:spcAft>
              <a:defRPr/>
            </a:pPr>
            <a:r>
              <a:rPr lang="en-US" dirty="0" smtClean="0"/>
              <a:t>(Click)</a:t>
            </a:r>
          </a:p>
          <a:p>
            <a:pPr defTabSz="914319" eaLnBrk="1" fontAlgn="auto" hangingPunct="1">
              <a:spcBef>
                <a:spcPts val="0"/>
              </a:spcBef>
              <a:spcAft>
                <a:spcPts val="0"/>
              </a:spcAft>
              <a:defRPr/>
            </a:pPr>
            <a:r>
              <a:rPr lang="en-US" b="1" dirty="0" smtClean="0"/>
              <a:t>Delete Section - </a:t>
            </a:r>
            <a:r>
              <a:rPr lang="en-US" dirty="0" smtClean="0"/>
              <a:t>Allows a user to delete a future Main or Sub Section</a:t>
            </a:r>
          </a:p>
          <a:p>
            <a:pPr defTabSz="914319" eaLnBrk="1" fontAlgn="auto" hangingPunct="1">
              <a:spcBef>
                <a:spcPts val="0"/>
              </a:spcBef>
              <a:spcAft>
                <a:spcPts val="0"/>
              </a:spcAft>
              <a:defRPr/>
            </a:pPr>
            <a:r>
              <a:rPr lang="en-US" dirty="0" smtClean="0"/>
              <a:t>(Click)</a:t>
            </a:r>
          </a:p>
          <a:p>
            <a:pPr eaLnBrk="1" hangingPunct="1"/>
            <a:endParaRPr lang="en-US" dirty="0" smtClean="0">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B4EB6002-7909-4467-AEE4-A5CF0AF5C21C}" type="slidenum">
              <a:rPr lang="en-US" smtClean="0">
                <a:latin typeface="Times New Roman" charset="0"/>
              </a:rPr>
              <a:pPr/>
              <a:t>13</a:t>
            </a:fld>
            <a:endParaRPr lang="en-US" smtClean="0">
              <a:latin typeface="Times New Roman" charset="0"/>
            </a:endParaRPr>
          </a:p>
        </p:txBody>
      </p:sp>
      <p:sp>
        <p:nvSpPr>
          <p:cNvPr id="67587" name="Rectangle 1026"/>
          <p:cNvSpPr>
            <a:spLocks noGrp="1" noRot="1" noChangeAspect="1" noChangeArrowheads="1" noTextEdit="1"/>
          </p:cNvSpPr>
          <p:nvPr>
            <p:ph type="sldImg"/>
          </p:nvPr>
        </p:nvSpPr>
        <p:spPr>
          <a:ln/>
        </p:spPr>
      </p:sp>
      <p:sp>
        <p:nvSpPr>
          <p:cNvPr id="67588" name="Rectangle 1027"/>
          <p:cNvSpPr>
            <a:spLocks noGrp="1" noChangeArrowheads="1"/>
          </p:cNvSpPr>
          <p:nvPr>
            <p:ph type="body" idx="1"/>
          </p:nvPr>
        </p:nvSpPr>
        <p:spPr>
          <a:noFill/>
          <a:ln/>
        </p:spPr>
        <p:txBody>
          <a:bodyPr/>
          <a:lstStyle/>
          <a:p>
            <a:pPr eaLnBrk="1" hangingPunct="1"/>
            <a:r>
              <a:rPr lang="en-US" dirty="0" smtClean="0">
                <a:latin typeface="Times New Roman" charset="0"/>
              </a:rPr>
              <a:t>Section 3 of the CPR contains 2 rows</a:t>
            </a:r>
            <a:r>
              <a:rPr lang="en-US" baseline="0" dirty="0" smtClean="0">
                <a:latin typeface="Times New Roman" charset="0"/>
              </a:rPr>
              <a:t> for column headers and  the data cells where row by row complex routing is determined.</a:t>
            </a:r>
          </a:p>
          <a:p>
            <a:pPr eaLnBrk="1" hangingPunct="1"/>
            <a:r>
              <a:rPr lang="en-US" baseline="0" dirty="0" smtClean="0">
                <a:latin typeface="Times New Roman" charset="0"/>
              </a:rPr>
              <a:t>(Click) </a:t>
            </a:r>
          </a:p>
          <a:p>
            <a:pPr rtl="0" eaLnBrk="1" fontAlgn="base" latinLnBrk="0" hangingPunct="1"/>
            <a:r>
              <a:rPr lang="en-US" b="1" dirty="0" smtClean="0">
                <a:ea typeface="+mn-ea"/>
                <a:cs typeface="+mn-cs"/>
              </a:rPr>
              <a:t>&lt;select&gt; Drop Down – </a:t>
            </a:r>
            <a:r>
              <a:rPr lang="en-US" dirty="0" smtClean="0">
                <a:ea typeface="+mn-ea"/>
                <a:cs typeface="+mn-cs"/>
              </a:rPr>
              <a:t>This</a:t>
            </a:r>
            <a:r>
              <a:rPr lang="en-US" b="1" dirty="0" smtClean="0">
                <a:ea typeface="+mn-ea"/>
                <a:cs typeface="+mn-cs"/>
              </a:rPr>
              <a:t> </a:t>
            </a:r>
            <a:r>
              <a:rPr lang="en-US" dirty="0" smtClean="0">
                <a:ea typeface="+mn-ea"/>
                <a:cs typeface="+mn-cs"/>
              </a:rPr>
              <a:t>Drop down that allows a user to choose Column Headers (Nodes)</a:t>
            </a:r>
          </a:p>
          <a:p>
            <a:pPr rtl="0" eaLnBrk="1" fontAlgn="base" latinLnBrk="0" hangingPunct="1"/>
            <a:r>
              <a:rPr lang="en-US" dirty="0" smtClean="0">
                <a:ea typeface="+mn-ea"/>
                <a:cs typeface="+mn-cs"/>
              </a:rPr>
              <a:t>(Click)</a:t>
            </a:r>
          </a:p>
          <a:p>
            <a:pPr rtl="0" eaLnBrk="1" fontAlgn="base" latinLnBrk="0" hangingPunct="1"/>
            <a:r>
              <a:rPr lang="en-US" b="1" dirty="0" smtClean="0">
                <a:ea typeface="+mn-ea"/>
                <a:cs typeface="+mn-cs"/>
              </a:rPr>
              <a:t>Table Display Area - </a:t>
            </a:r>
            <a:r>
              <a:rPr lang="en-US" dirty="0" smtClean="0">
                <a:ea typeface="+mn-ea"/>
                <a:cs typeface="+mn-cs"/>
              </a:rPr>
              <a:t>Allows a display of 10 Rows and 10 columns at a time with scroll options to display up to 1000 rows and 20 columns.</a:t>
            </a:r>
          </a:p>
          <a:p>
            <a:pPr eaLnBrk="1" hangingPunct="1"/>
            <a:r>
              <a:rPr lang="en-US" baseline="0" dirty="0" smtClean="0">
                <a:latin typeface="Times New Roman" charset="0"/>
              </a:rPr>
              <a:t>(Click)</a:t>
            </a:r>
          </a:p>
          <a:p>
            <a:pPr eaLnBrk="1" hangingPunct="1"/>
            <a:endParaRPr lang="en-US" baseline="0" dirty="0" smtClean="0">
              <a:latin typeface="Times New Roman" charset="0"/>
            </a:endParaRPr>
          </a:p>
          <a:p>
            <a:pPr eaLnBrk="1" hangingPunct="1"/>
            <a:endParaRPr lang="en-US" baseline="0" dirty="0" smtClean="0">
              <a:latin typeface="Times New Roman" charset="0"/>
            </a:endParaRPr>
          </a:p>
          <a:p>
            <a:pPr eaLnBrk="1" hangingPunct="1"/>
            <a:endParaRPr lang="en-US" baseline="0" dirty="0" smtClean="0">
              <a:latin typeface="Times New Roman" charset="0"/>
            </a:endParaRPr>
          </a:p>
          <a:p>
            <a:pPr eaLnBrk="1" hangingPunct="1"/>
            <a:endParaRPr lang="en-US" baseline="0" dirty="0" smtClean="0">
              <a:latin typeface="Times New Roman" charset="0"/>
            </a:endParaRPr>
          </a:p>
          <a:p>
            <a:pPr eaLnBrk="1" hangingPunct="1"/>
            <a:endParaRPr lang="en-US" baseline="0" dirty="0" smtClean="0">
              <a:latin typeface="Times New Roman" charset="0"/>
            </a:endParaRPr>
          </a:p>
          <a:p>
            <a:pPr eaLnBrk="1" hangingPunct="1"/>
            <a:endParaRPr lang="en-US" baseline="0" dirty="0" smtClean="0">
              <a:latin typeface="Times New Roman" charset="0"/>
            </a:endParaRPr>
          </a:p>
          <a:p>
            <a:pPr eaLnBrk="1" hangingPunct="1"/>
            <a:endParaRPr lang="en-US" baseline="0" dirty="0" smtClean="0">
              <a:latin typeface="Times New Roman" charset="0"/>
            </a:endParaRPr>
          </a:p>
          <a:p>
            <a:pPr eaLnBrk="1" hangingPunct="1"/>
            <a:endParaRPr lang="en-US" dirty="0" smtClean="0">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893B28BB-5101-42DD-AFF3-3AE8C46E8A7A}" type="slidenum">
              <a:rPr lang="en-US" smtClean="0">
                <a:latin typeface="Times New Roman" charset="0"/>
              </a:rPr>
              <a:pPr/>
              <a:t>14</a:t>
            </a:fld>
            <a:endParaRPr lang="en-US" smtClean="0">
              <a:latin typeface="Times New Roman"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dirty="0" smtClean="0">
                <a:latin typeface="Times New Roman" charset="0"/>
              </a:rPr>
              <a:t>Section 4 includes</a:t>
            </a:r>
            <a:r>
              <a:rPr lang="en-US" baseline="0" dirty="0" smtClean="0">
                <a:latin typeface="Times New Roman" charset="0"/>
              </a:rPr>
              <a:t> 2 rows of CPR fields.</a:t>
            </a:r>
          </a:p>
          <a:p>
            <a:pPr eaLnBrk="1" hangingPunct="1"/>
            <a:r>
              <a:rPr lang="en-US" baseline="0" dirty="0" smtClean="0">
                <a:latin typeface="Times New Roman" charset="0"/>
              </a:rPr>
              <a:t>(Click) (Click)</a:t>
            </a:r>
          </a:p>
          <a:p>
            <a:pPr fontAlgn="base"/>
            <a:r>
              <a:rPr lang="en-US" b="1" dirty="0" smtClean="0"/>
              <a:t>CPR Table Buttons (Insert/Delete Row or Column) - </a:t>
            </a:r>
            <a:r>
              <a:rPr lang="en-US" dirty="0" smtClean="0"/>
              <a:t>6 Action Buttons that perform action from where the cursor is in the CPR table. (I.e. Insert Row above) </a:t>
            </a:r>
          </a:p>
          <a:p>
            <a:pPr defTabSz="914319" eaLnBrk="1" hangingPunct="1">
              <a:spcBef>
                <a:spcPts val="0"/>
              </a:spcBef>
              <a:spcAft>
                <a:spcPts val="0"/>
              </a:spcAft>
              <a:defRPr/>
            </a:pPr>
            <a:r>
              <a:rPr lang="en-US" baseline="0" dirty="0" smtClean="0">
                <a:latin typeface="Times New Roman" charset="0"/>
              </a:rPr>
              <a:t>(Click) (Click) </a:t>
            </a:r>
          </a:p>
          <a:p>
            <a:pPr fontAlgn="base"/>
            <a:r>
              <a:rPr lang="en-US" b="1" dirty="0" smtClean="0"/>
              <a:t>Tree Button (to be removed) - </a:t>
            </a:r>
            <a:r>
              <a:rPr lang="en-US" dirty="0" smtClean="0"/>
              <a:t>Allows a display of a Call Routing Tree for the CPR created in the current table.</a:t>
            </a:r>
          </a:p>
          <a:p>
            <a:pPr defTabSz="914319" eaLnBrk="1" hangingPunct="1">
              <a:spcBef>
                <a:spcPts val="0"/>
              </a:spcBef>
              <a:spcAft>
                <a:spcPts val="0"/>
              </a:spcAft>
              <a:defRPr/>
            </a:pPr>
            <a:r>
              <a:rPr lang="en-US" baseline="0" dirty="0" smtClean="0">
                <a:latin typeface="Times New Roman" charset="0"/>
              </a:rPr>
              <a:t>(Click) (Click) </a:t>
            </a:r>
          </a:p>
          <a:p>
            <a:pPr fontAlgn="base"/>
            <a:r>
              <a:rPr lang="en-US" b="1" dirty="0" smtClean="0"/>
              <a:t>Search Button - </a:t>
            </a:r>
            <a:r>
              <a:rPr lang="en-US" dirty="0" smtClean="0"/>
              <a:t>Brings up a Search window allowing a search for data in a specific column of the CPR table.</a:t>
            </a:r>
          </a:p>
          <a:p>
            <a:pPr defTabSz="914319" eaLnBrk="1" hangingPunct="1">
              <a:spcBef>
                <a:spcPts val="0"/>
              </a:spcBef>
              <a:spcAft>
                <a:spcPts val="0"/>
              </a:spcAft>
              <a:defRPr/>
            </a:pPr>
            <a:r>
              <a:rPr lang="en-US" baseline="0" dirty="0" smtClean="0">
                <a:latin typeface="Times New Roman" charset="0"/>
              </a:rPr>
              <a:t>(Click) (Click) </a:t>
            </a:r>
          </a:p>
          <a:p>
            <a:pPr fontAlgn="base"/>
            <a:r>
              <a:rPr lang="en-US" b="1" dirty="0" smtClean="0"/>
              <a:t>(Intra or Inter) </a:t>
            </a:r>
            <a:r>
              <a:rPr lang="en-US" b="1" dirty="0" err="1" smtClean="0"/>
              <a:t>Lata</a:t>
            </a:r>
            <a:r>
              <a:rPr lang="en-US" b="1" dirty="0" smtClean="0"/>
              <a:t> fields - </a:t>
            </a:r>
            <a:r>
              <a:rPr lang="en-US" dirty="0" smtClean="0"/>
              <a:t>Drop down requiring a choice of primary carriers.</a:t>
            </a:r>
          </a:p>
          <a:p>
            <a:pPr defTabSz="914319" eaLnBrk="1" hangingPunct="1">
              <a:spcBef>
                <a:spcPts val="0"/>
              </a:spcBef>
              <a:spcAft>
                <a:spcPts val="0"/>
              </a:spcAft>
              <a:defRPr/>
            </a:pPr>
            <a:r>
              <a:rPr lang="en-US" baseline="0" dirty="0" smtClean="0">
                <a:latin typeface="Times New Roman" charset="0"/>
              </a:rPr>
              <a:t>(Click) (Click) </a:t>
            </a:r>
          </a:p>
          <a:p>
            <a:pPr defTabSz="914319" eaLnBrk="1" hangingPunct="1">
              <a:spcBef>
                <a:spcPts val="0"/>
              </a:spcBef>
              <a:spcAft>
                <a:spcPts val="0"/>
              </a:spcAft>
              <a:defRPr/>
            </a:pPr>
            <a:r>
              <a:rPr lang="en-US" b="1" dirty="0" smtClean="0"/>
              <a:t>Time Zone - </a:t>
            </a:r>
            <a:r>
              <a:rPr lang="en-US" dirty="0" smtClean="0"/>
              <a:t>Drop down allowing user to select another default Time Zone for this CR. (normal default is Central)</a:t>
            </a:r>
            <a:r>
              <a:rPr lang="en-US" baseline="0" dirty="0" smtClean="0">
                <a:latin typeface="Times New Roman" charset="0"/>
              </a:rPr>
              <a:t> </a:t>
            </a:r>
          </a:p>
          <a:p>
            <a:pPr defTabSz="914319" eaLnBrk="1" hangingPunct="1">
              <a:spcBef>
                <a:spcPts val="0"/>
              </a:spcBef>
              <a:spcAft>
                <a:spcPts val="0"/>
              </a:spcAft>
              <a:defRPr/>
            </a:pPr>
            <a:r>
              <a:rPr lang="en-US" baseline="0" dirty="0" smtClean="0">
                <a:latin typeface="Times New Roman" charset="0"/>
              </a:rPr>
              <a:t>(Click) (Click) </a:t>
            </a:r>
          </a:p>
          <a:p>
            <a:pPr fontAlgn="base"/>
            <a:r>
              <a:rPr lang="en-US" b="1" dirty="0" smtClean="0"/>
              <a:t>Daylight Savings - </a:t>
            </a:r>
            <a:r>
              <a:rPr lang="en-US" dirty="0" smtClean="0"/>
              <a:t>Allows a user to unselect the default option of observing Daylight Savings time for this CR. (not in IN, HI, AZ, PR)</a:t>
            </a:r>
          </a:p>
          <a:p>
            <a:pPr defTabSz="914319" eaLnBrk="1" hangingPunct="1">
              <a:spcBef>
                <a:spcPts val="0"/>
              </a:spcBef>
              <a:spcAft>
                <a:spcPts val="0"/>
              </a:spcAft>
              <a:defRPr/>
            </a:pPr>
            <a:r>
              <a:rPr lang="en-US" baseline="0" dirty="0" smtClean="0">
                <a:latin typeface="Times New Roman" charset="0"/>
              </a:rPr>
              <a:t>(Click) (Click) </a:t>
            </a:r>
          </a:p>
          <a:p>
            <a:pPr defTabSz="914319" eaLnBrk="1" hangingPunct="1">
              <a:spcBef>
                <a:spcPts val="0"/>
              </a:spcBef>
              <a:spcAft>
                <a:spcPts val="0"/>
              </a:spcAft>
              <a:defRPr/>
            </a:pPr>
            <a:endParaRPr lang="en-US" baseline="0" dirty="0" smtClean="0">
              <a:latin typeface="Times New Roman" charset="0"/>
            </a:endParaRPr>
          </a:p>
          <a:p>
            <a:pPr fontAlgn="base"/>
            <a:endParaRPr lang="en-US" dirty="0" smtClean="0"/>
          </a:p>
          <a:p>
            <a:pPr eaLnBrk="1" hangingPunct="1"/>
            <a:endParaRPr lang="en-US" dirty="0" smtClean="0">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B0CF31D4-918A-447B-BC0F-D47F304624E5}" type="slidenum">
              <a:rPr lang="en-US" smtClean="0">
                <a:latin typeface="Times New Roman" charset="0"/>
              </a:rPr>
              <a:pPr/>
              <a:t>15</a:t>
            </a:fld>
            <a:endParaRPr lang="en-US" smtClean="0">
              <a:latin typeface="Times New Roman"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rtl="0" eaLnBrk="1" fontAlgn="base" latinLnBrk="0" hangingPunct="1"/>
            <a:r>
              <a:rPr lang="en-US" b="1" u="sng" dirty="0" smtClean="0">
                <a:ea typeface="+mn-ea"/>
                <a:cs typeface="+mn-cs"/>
              </a:rPr>
              <a:t>Handy Keyboard Shortcuts (listed under ACTION menu)</a:t>
            </a:r>
          </a:p>
          <a:p>
            <a:pPr rtl="0" eaLnBrk="1" fontAlgn="base" latinLnBrk="0" hangingPunct="1"/>
            <a:endParaRPr lang="en-US" dirty="0" smtClean="0">
              <a:ea typeface="+mn-ea"/>
              <a:cs typeface="+mn-cs"/>
            </a:endParaRPr>
          </a:p>
          <a:p>
            <a:pPr rtl="0" eaLnBrk="1" fontAlgn="base" latinLnBrk="0" hangingPunct="1"/>
            <a:r>
              <a:rPr lang="en-US" dirty="0" smtClean="0">
                <a:ea typeface="+mn-ea"/>
                <a:cs typeface="+mn-cs"/>
              </a:rPr>
              <a:t>(Click) Ctrl R = Retrieve</a:t>
            </a:r>
          </a:p>
          <a:p>
            <a:pPr rtl="0" eaLnBrk="1" fontAlgn="base" latinLnBrk="0" hangingPunct="1"/>
            <a:r>
              <a:rPr lang="en-US" dirty="0" smtClean="0">
                <a:ea typeface="+mn-ea"/>
                <a:cs typeface="+mn-cs"/>
              </a:rPr>
              <a:t>(Click) Ctrl O = Go to screen</a:t>
            </a:r>
          </a:p>
          <a:p>
            <a:pPr rtl="0" eaLnBrk="1" fontAlgn="base" latinLnBrk="0" hangingPunct="1"/>
            <a:r>
              <a:rPr lang="en-US" dirty="0" smtClean="0">
                <a:ea typeface="+mn-ea"/>
                <a:cs typeface="+mn-cs"/>
              </a:rPr>
              <a:t>(Click) Ctrl S = Save</a:t>
            </a:r>
          </a:p>
          <a:p>
            <a:pPr rtl="0" eaLnBrk="1" fontAlgn="base" latinLnBrk="0" hangingPunct="1"/>
            <a:r>
              <a:rPr lang="en-US" dirty="0" smtClean="0">
                <a:ea typeface="+mn-ea"/>
                <a:cs typeface="+mn-cs"/>
              </a:rPr>
              <a:t>(Click) Ctrl N = Search</a:t>
            </a:r>
          </a:p>
          <a:p>
            <a:pPr rtl="0" eaLnBrk="1" fontAlgn="base" latinLnBrk="0" hangingPunct="1"/>
            <a:r>
              <a:rPr lang="en-US" dirty="0" smtClean="0">
                <a:ea typeface="+mn-ea"/>
                <a:cs typeface="+mn-cs"/>
              </a:rPr>
              <a:t>(Click) Ctrl U = Update</a:t>
            </a:r>
          </a:p>
          <a:p>
            <a:pPr rtl="0" eaLnBrk="1" fontAlgn="base" latinLnBrk="0" hangingPunct="1"/>
            <a:r>
              <a:rPr lang="en-US" dirty="0" smtClean="0">
                <a:ea typeface="+mn-ea"/>
                <a:cs typeface="+mn-cs"/>
              </a:rPr>
              <a:t>(Click) Ctrl G = Get Info</a:t>
            </a:r>
          </a:p>
          <a:p>
            <a:pPr rtl="0" eaLnBrk="1" fontAlgn="base" latinLnBrk="0" hangingPunct="1"/>
            <a:r>
              <a:rPr lang="en-US" dirty="0" smtClean="0">
                <a:ea typeface="+mn-ea"/>
                <a:cs typeface="+mn-cs"/>
              </a:rPr>
              <a:t>(Click) Ctrl P = Print</a:t>
            </a:r>
          </a:p>
          <a:p>
            <a:pPr rtl="0" eaLnBrk="1" fontAlgn="base" latinLnBrk="0" hangingPunct="1"/>
            <a:r>
              <a:rPr lang="en-US" dirty="0" smtClean="0">
                <a:ea typeface="+mn-ea"/>
                <a:cs typeface="+mn-cs"/>
              </a:rPr>
              <a:t>(Click) Ctrl L = Clear</a:t>
            </a:r>
          </a:p>
          <a:p>
            <a:pPr rtl="0" eaLnBrk="1" fontAlgn="base" latinLnBrk="0" hangingPunct="1"/>
            <a:r>
              <a:rPr lang="en-US" dirty="0" smtClean="0">
                <a:ea typeface="+mn-ea"/>
                <a:cs typeface="+mn-cs"/>
              </a:rPr>
              <a:t>(Click) Ctrl (X,C,V) = Cut, Copy, Paste</a:t>
            </a:r>
          </a:p>
          <a:p>
            <a:pPr rtl="0" eaLnBrk="1" fontAlgn="base" latinLnBrk="0" hangingPunct="1"/>
            <a:r>
              <a:rPr lang="en-US" dirty="0" smtClean="0">
                <a:ea typeface="+mn-ea"/>
                <a:cs typeface="+mn-cs"/>
              </a:rPr>
              <a:t>(Click) Ctrl T = Transfer screen</a:t>
            </a:r>
          </a:p>
          <a:p>
            <a:pPr rtl="0" eaLnBrk="1" fontAlgn="base" latinLnBrk="0" hangingPunct="1"/>
            <a:r>
              <a:rPr lang="en-US" dirty="0" smtClean="0">
                <a:ea typeface="+mn-ea"/>
                <a:cs typeface="+mn-cs"/>
              </a:rPr>
              <a:t>(Click) Ctrl K = List of Keys</a:t>
            </a:r>
          </a:p>
          <a:p>
            <a:pPr rtl="0" eaLnBrk="1" fontAlgn="base" latinLnBrk="0" hangingPunct="1"/>
            <a:r>
              <a:rPr lang="en-US" dirty="0" smtClean="0">
                <a:ea typeface="+mn-ea"/>
                <a:cs typeface="+mn-cs"/>
              </a:rPr>
              <a:t>(Click) Ctrl Y = Copy screen</a:t>
            </a:r>
          </a:p>
          <a:p>
            <a:pPr eaLnBrk="1" hangingPunct="1"/>
            <a:r>
              <a:rPr lang="en-US" dirty="0" smtClean="0">
                <a:ea typeface="+mn-ea"/>
                <a:cs typeface="+mn-cs"/>
              </a:rPr>
              <a:t>(Click) </a:t>
            </a:r>
            <a:endParaRPr lang="en-US" dirty="0" smtClean="0">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BDFAC54D-201A-42E2-98A9-F904FB835F48}" type="slidenum">
              <a:rPr lang="en-US" smtClean="0">
                <a:latin typeface="Times New Roman" charset="0"/>
              </a:rPr>
              <a:pPr/>
              <a:t>16</a:t>
            </a:fld>
            <a:endParaRPr lang="en-US" smtClean="0">
              <a:latin typeface="Times New Roman"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dirty="0" smtClean="0">
                <a:latin typeface="Times New Roman" charset="0"/>
              </a:rPr>
              <a:t>The Buttons at the bottom of the CPR</a:t>
            </a:r>
          </a:p>
          <a:p>
            <a:pPr eaLnBrk="1" hangingPunct="1"/>
            <a:r>
              <a:rPr lang="en-US" dirty="0" smtClean="0">
                <a:latin typeface="Times New Roman" charset="0"/>
              </a:rPr>
              <a:t>(Click)</a:t>
            </a:r>
          </a:p>
          <a:p>
            <a:pPr fontAlgn="base"/>
            <a:r>
              <a:rPr lang="en-US" b="1" dirty="0" smtClean="0"/>
              <a:t>Buttons – (on CPR)</a:t>
            </a:r>
          </a:p>
          <a:p>
            <a:pPr defTabSz="914319" eaLnBrk="1" hangingPunct="1">
              <a:spcBef>
                <a:spcPts val="0"/>
              </a:spcBef>
              <a:spcAft>
                <a:spcPts val="0"/>
              </a:spcAft>
              <a:defRPr/>
            </a:pPr>
            <a:r>
              <a:rPr lang="en-US" dirty="0" smtClean="0">
                <a:latin typeface="Times New Roman" charset="0"/>
              </a:rPr>
              <a:t>(Click)</a:t>
            </a:r>
          </a:p>
          <a:p>
            <a:pPr fontAlgn="base"/>
            <a:r>
              <a:rPr lang="en-US" dirty="0" smtClean="0"/>
              <a:t>Most  Buttons are the same on all Customer Record windows. (except Partial Save – Just on CAD window) (it is listed under Action Menu)</a:t>
            </a:r>
          </a:p>
          <a:p>
            <a:pPr defTabSz="914319" eaLnBrk="1" hangingPunct="1">
              <a:spcBef>
                <a:spcPts val="0"/>
              </a:spcBef>
              <a:spcAft>
                <a:spcPts val="0"/>
              </a:spcAft>
              <a:defRPr/>
            </a:pPr>
            <a:r>
              <a:rPr lang="en-US" dirty="0" smtClean="0">
                <a:latin typeface="Times New Roman" charset="0"/>
              </a:rPr>
              <a:t>(Click)</a:t>
            </a:r>
          </a:p>
          <a:p>
            <a:pPr fontAlgn="base"/>
            <a:r>
              <a:rPr lang="en-US" b="1" dirty="0" smtClean="0"/>
              <a:t>Display Other -</a:t>
            </a:r>
            <a:endParaRPr lang="en-US" dirty="0" smtClean="0"/>
          </a:p>
          <a:p>
            <a:pPr fontAlgn="base"/>
            <a:r>
              <a:rPr lang="en-US" dirty="0" smtClean="0"/>
              <a:t>To be removed.  Not needed anymore as release 17.1 allows carrier view of other rows except for Carrier and Tel# column Data.</a:t>
            </a:r>
          </a:p>
          <a:p>
            <a:pPr defTabSz="914319" eaLnBrk="1" hangingPunct="1">
              <a:spcBef>
                <a:spcPts val="0"/>
              </a:spcBef>
              <a:spcAft>
                <a:spcPts val="0"/>
              </a:spcAft>
              <a:defRPr/>
            </a:pPr>
            <a:r>
              <a:rPr lang="en-US" dirty="0" smtClean="0">
                <a:latin typeface="Times New Roman" charset="0"/>
              </a:rPr>
              <a:t>(Click)</a:t>
            </a:r>
          </a:p>
          <a:p>
            <a:pPr fontAlgn="base"/>
            <a:endParaRPr lang="en-US" dirty="0" smtClean="0"/>
          </a:p>
          <a:p>
            <a:pPr eaLnBrk="1" hangingPunct="1"/>
            <a:endParaRPr lang="en-US" dirty="0" smtClean="0">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A102B3A6-AFF4-430B-A020-25A3D21B056D}" type="slidenum">
              <a:rPr lang="en-US" smtClean="0">
                <a:latin typeface="Times New Roman" charset="0"/>
              </a:rPr>
              <a:pPr/>
              <a:t>17</a:t>
            </a:fld>
            <a:endParaRPr lang="en-US" smtClean="0">
              <a:latin typeface="Times New Roman"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n-US" dirty="0" smtClean="0">
                <a:latin typeface="Times New Roman" charset="0"/>
              </a:rPr>
              <a:t>CPR – Other</a:t>
            </a:r>
            <a:r>
              <a:rPr lang="en-US" baseline="0" dirty="0" smtClean="0">
                <a:latin typeface="Times New Roman" charset="0"/>
              </a:rPr>
              <a:t> Carrier View</a:t>
            </a:r>
          </a:p>
          <a:p>
            <a:pPr defTabSz="914319" eaLnBrk="1" fontAlgn="auto" hangingPunct="1">
              <a:spcBef>
                <a:spcPts val="0"/>
              </a:spcBef>
              <a:spcAft>
                <a:spcPts val="0"/>
              </a:spcAft>
              <a:defRPr/>
            </a:pPr>
            <a:r>
              <a:rPr lang="en-US" dirty="0" smtClean="0">
                <a:latin typeface="Times New Roman" charset="0"/>
              </a:rPr>
              <a:t>(Click)</a:t>
            </a:r>
          </a:p>
          <a:p>
            <a:pPr eaLnBrk="1" hangingPunct="1"/>
            <a:r>
              <a:rPr lang="en-US" dirty="0" smtClean="0">
                <a:latin typeface="Times New Roman" charset="0"/>
              </a:rPr>
              <a:t>Carriers can access a CPR and view their routing (only their row(s)) for that CPR.</a:t>
            </a:r>
            <a:r>
              <a:rPr lang="en-US" baseline="0" dirty="0" smtClean="0">
                <a:latin typeface="Times New Roman" charset="0"/>
              </a:rPr>
              <a:t>  </a:t>
            </a:r>
            <a:r>
              <a:rPr lang="en-US" dirty="0" smtClean="0">
                <a:latin typeface="Times New Roman" charset="0"/>
              </a:rPr>
              <a:t>i.e. If carrier ZBC-9902 accesses this</a:t>
            </a:r>
            <a:r>
              <a:rPr lang="en-US" baseline="0" dirty="0" smtClean="0">
                <a:latin typeface="Times New Roman" charset="0"/>
              </a:rPr>
              <a:t> </a:t>
            </a:r>
            <a:r>
              <a:rPr lang="en-US" dirty="0" smtClean="0">
                <a:latin typeface="Times New Roman" charset="0"/>
              </a:rPr>
              <a:t>CPR they will not be able to see the Carrier or destination number for the row where they are not listed.</a:t>
            </a:r>
          </a:p>
          <a:p>
            <a:pPr defTabSz="914319" eaLnBrk="1" fontAlgn="auto" hangingPunct="1">
              <a:spcBef>
                <a:spcPts val="0"/>
              </a:spcBef>
              <a:spcAft>
                <a:spcPts val="0"/>
              </a:spcAft>
              <a:defRPr/>
            </a:pPr>
            <a:r>
              <a:rPr lang="en-US" dirty="0" smtClean="0">
                <a:latin typeface="Times New Roman" charset="0"/>
              </a:rPr>
              <a:t>(Click) (Click)</a:t>
            </a:r>
            <a:r>
              <a:rPr lang="en-US" baseline="0" dirty="0" smtClean="0">
                <a:latin typeface="Times New Roman" charset="0"/>
              </a:rPr>
              <a:t> </a:t>
            </a:r>
            <a:r>
              <a:rPr lang="en-US" dirty="0" smtClean="0">
                <a:latin typeface="Times New Roman" charset="0"/>
              </a:rPr>
              <a:t>(Click)</a:t>
            </a:r>
          </a:p>
          <a:p>
            <a:pPr defTabSz="914319" eaLnBrk="1" fontAlgn="auto" hangingPunct="1">
              <a:spcBef>
                <a:spcPts val="0"/>
              </a:spcBef>
              <a:spcAft>
                <a:spcPts val="0"/>
              </a:spcAft>
              <a:defRPr/>
            </a:pPr>
            <a:endParaRPr lang="en-US" dirty="0" smtClean="0">
              <a:latin typeface="Times New Roman" charset="0"/>
            </a:endParaRPr>
          </a:p>
          <a:p>
            <a:pPr eaLnBrk="1" hangingPunct="1"/>
            <a:endParaRPr lang="en-US" dirty="0" smtClean="0">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9CDCD28E-B51C-4A33-A73A-DD28D0D69EF7}" type="slidenum">
              <a:rPr lang="en-US" smtClean="0">
                <a:latin typeface="Times New Roman" charset="0"/>
              </a:rPr>
              <a:pPr/>
              <a:t>18</a:t>
            </a:fld>
            <a:endParaRPr lang="en-US" smtClean="0">
              <a:latin typeface="Times New Roman"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b="0" dirty="0" smtClean="0">
                <a:latin typeface="Times New Roman" charset="0"/>
              </a:rPr>
              <a:t>To Create a NEW CPR,</a:t>
            </a:r>
            <a:r>
              <a:rPr lang="en-US" b="0" baseline="0" dirty="0" smtClean="0">
                <a:latin typeface="Times New Roman" charset="0"/>
              </a:rPr>
              <a:t> proceed with the following steps:</a:t>
            </a:r>
          </a:p>
          <a:p>
            <a:pPr eaLnBrk="1" hangingPunct="1"/>
            <a:r>
              <a:rPr lang="en-US" b="0" baseline="0" dirty="0" smtClean="0">
                <a:latin typeface="Times New Roman" charset="0"/>
              </a:rPr>
              <a:t>(Click)</a:t>
            </a:r>
          </a:p>
          <a:p>
            <a:pPr marL="457160" indent="-457160">
              <a:lnSpc>
                <a:spcPct val="90000"/>
              </a:lnSpc>
              <a:spcBef>
                <a:spcPct val="20000"/>
              </a:spcBef>
              <a:buFontTx/>
              <a:buAutoNum type="arabicPeriod"/>
            </a:pPr>
            <a:r>
              <a:rPr lang="en-US" dirty="0" smtClean="0">
                <a:latin typeface="Arial" charset="0"/>
                <a:cs typeface="Arial" charset="0"/>
              </a:rPr>
              <a:t>Determine what Criteria are to be used as Column headers in the CPR. </a:t>
            </a:r>
          </a:p>
          <a:p>
            <a:pPr marL="457160" indent="-457160" defTabSz="914319" eaLnBrk="1" fontAlgn="auto" hangingPunct="1">
              <a:lnSpc>
                <a:spcPct val="90000"/>
              </a:lnSpc>
              <a:spcBef>
                <a:spcPct val="20000"/>
              </a:spcBef>
              <a:spcAft>
                <a:spcPts val="0"/>
              </a:spcAft>
              <a:defRPr/>
            </a:pPr>
            <a:r>
              <a:rPr lang="en-US" b="0" baseline="0" dirty="0" smtClean="0">
                <a:latin typeface="Times New Roman" charset="0"/>
              </a:rPr>
              <a:t>(Click)</a:t>
            </a:r>
            <a:endParaRPr lang="en-US" dirty="0" smtClean="0">
              <a:latin typeface="Arial" charset="0"/>
              <a:cs typeface="Times New Roman" charset="0"/>
            </a:endParaRPr>
          </a:p>
          <a:p>
            <a:pPr marL="457160" indent="-457160">
              <a:lnSpc>
                <a:spcPct val="90000"/>
              </a:lnSpc>
              <a:spcBef>
                <a:spcPct val="20000"/>
              </a:spcBef>
              <a:buFontTx/>
              <a:buAutoNum type="arabicPeriod" startAt="2"/>
            </a:pPr>
            <a:r>
              <a:rPr lang="en-US" dirty="0" smtClean="0">
                <a:latin typeface="Arial" charset="0"/>
                <a:cs typeface="Arial" charset="0"/>
              </a:rPr>
              <a:t>Put the Criteria (headers) in order from General (left) to specific (right). Decision on left.  Action on right.</a:t>
            </a:r>
          </a:p>
          <a:p>
            <a:pPr marL="457160" indent="-457160" defTabSz="914319" eaLnBrk="1" fontAlgn="auto" hangingPunct="1">
              <a:lnSpc>
                <a:spcPct val="90000"/>
              </a:lnSpc>
              <a:spcBef>
                <a:spcPct val="20000"/>
              </a:spcBef>
              <a:spcAft>
                <a:spcPts val="0"/>
              </a:spcAft>
              <a:defRPr/>
            </a:pPr>
            <a:r>
              <a:rPr lang="en-US" b="0" baseline="0" dirty="0" smtClean="0">
                <a:latin typeface="Times New Roman" charset="0"/>
              </a:rPr>
              <a:t>(Click)</a:t>
            </a:r>
          </a:p>
          <a:p>
            <a:pPr marL="457160" indent="-457160">
              <a:lnSpc>
                <a:spcPct val="90000"/>
              </a:lnSpc>
              <a:spcBef>
                <a:spcPct val="20000"/>
              </a:spcBef>
              <a:buAutoNum type="arabicPeriod" startAt="3"/>
            </a:pPr>
            <a:r>
              <a:rPr lang="en-US" dirty="0" smtClean="0">
                <a:latin typeface="Arial" charset="0"/>
                <a:cs typeface="Arial" charset="0"/>
              </a:rPr>
              <a:t>Enter any new Terminating Telephone numbers in the </a:t>
            </a:r>
            <a:r>
              <a:rPr lang="en-US" u="sng" dirty="0" smtClean="0">
                <a:latin typeface="Arial" charset="0"/>
                <a:cs typeface="Arial" charset="0"/>
              </a:rPr>
              <a:t>CAD.</a:t>
            </a:r>
            <a:r>
              <a:rPr lang="en-US" dirty="0" smtClean="0">
                <a:latin typeface="Arial" charset="0"/>
                <a:cs typeface="Arial" charset="0"/>
              </a:rPr>
              <a:t> </a:t>
            </a:r>
          </a:p>
          <a:p>
            <a:pPr marL="457160" indent="-457160" defTabSz="914319" eaLnBrk="1" fontAlgn="auto" hangingPunct="1">
              <a:lnSpc>
                <a:spcPct val="90000"/>
              </a:lnSpc>
              <a:spcBef>
                <a:spcPct val="20000"/>
              </a:spcBef>
              <a:spcAft>
                <a:spcPts val="0"/>
              </a:spcAft>
              <a:defRPr/>
            </a:pPr>
            <a:r>
              <a:rPr lang="en-US" b="0" baseline="0" dirty="0" smtClean="0">
                <a:latin typeface="Times New Roman" charset="0"/>
              </a:rPr>
              <a:t>(Click)</a:t>
            </a:r>
          </a:p>
          <a:p>
            <a:pPr marL="457160" indent="-457160">
              <a:lnSpc>
                <a:spcPct val="90000"/>
              </a:lnSpc>
              <a:spcBef>
                <a:spcPct val="20000"/>
              </a:spcBef>
              <a:buAutoNum type="arabicPeriod" startAt="4"/>
            </a:pPr>
            <a:r>
              <a:rPr lang="en-US" dirty="0" smtClean="0">
                <a:latin typeface="Arial" charset="0"/>
                <a:cs typeface="Arial" charset="0"/>
              </a:rPr>
              <a:t>Enter AOS (Area of Service) in the </a:t>
            </a:r>
            <a:r>
              <a:rPr lang="en-US" u="sng" dirty="0" smtClean="0">
                <a:latin typeface="Arial" charset="0"/>
                <a:cs typeface="Arial" charset="0"/>
              </a:rPr>
              <a:t>CAD.</a:t>
            </a:r>
          </a:p>
          <a:p>
            <a:pPr marL="457160" indent="-457160" defTabSz="914319" eaLnBrk="1" fontAlgn="auto" hangingPunct="1">
              <a:lnSpc>
                <a:spcPct val="90000"/>
              </a:lnSpc>
              <a:spcBef>
                <a:spcPct val="20000"/>
              </a:spcBef>
              <a:spcAft>
                <a:spcPts val="0"/>
              </a:spcAft>
              <a:defRPr/>
            </a:pPr>
            <a:r>
              <a:rPr lang="en-US" b="0" baseline="0" dirty="0" smtClean="0">
                <a:latin typeface="Times New Roman" charset="0"/>
              </a:rPr>
              <a:t>(Click)</a:t>
            </a:r>
          </a:p>
          <a:p>
            <a:pPr marL="457160" indent="-457160">
              <a:lnSpc>
                <a:spcPct val="90000"/>
              </a:lnSpc>
              <a:spcBef>
                <a:spcPct val="20000"/>
              </a:spcBef>
              <a:buAutoNum type="arabicPeriod" startAt="5"/>
            </a:pPr>
            <a:r>
              <a:rPr lang="en-US" dirty="0" smtClean="0">
                <a:latin typeface="Arial" charset="0"/>
                <a:cs typeface="Arial" charset="0"/>
              </a:rPr>
              <a:t>Enter Carriers in the </a:t>
            </a:r>
            <a:r>
              <a:rPr lang="en-US" u="sng" dirty="0" smtClean="0">
                <a:latin typeface="Arial" charset="0"/>
                <a:cs typeface="Arial" charset="0"/>
              </a:rPr>
              <a:t>CAD</a:t>
            </a:r>
            <a:r>
              <a:rPr lang="en-US" dirty="0" smtClean="0">
                <a:latin typeface="Arial" charset="0"/>
                <a:cs typeface="Arial" charset="0"/>
              </a:rPr>
              <a:t> .</a:t>
            </a:r>
          </a:p>
          <a:p>
            <a:pPr marL="457160" indent="-457160" defTabSz="914319" eaLnBrk="1" fontAlgn="auto" hangingPunct="1">
              <a:lnSpc>
                <a:spcPct val="90000"/>
              </a:lnSpc>
              <a:spcBef>
                <a:spcPct val="20000"/>
              </a:spcBef>
              <a:spcAft>
                <a:spcPts val="0"/>
              </a:spcAft>
              <a:defRPr/>
            </a:pPr>
            <a:r>
              <a:rPr lang="en-US" b="0" baseline="0" dirty="0" smtClean="0">
                <a:latin typeface="Times New Roman" charset="0"/>
              </a:rPr>
              <a:t>(Click)</a:t>
            </a:r>
          </a:p>
          <a:p>
            <a:pPr marL="457160" indent="-457160">
              <a:lnSpc>
                <a:spcPct val="90000"/>
              </a:lnSpc>
              <a:spcBef>
                <a:spcPct val="20000"/>
              </a:spcBef>
              <a:buAutoNum type="arabicPeriod" startAt="6"/>
            </a:pPr>
            <a:r>
              <a:rPr lang="en-US" dirty="0" smtClean="0">
                <a:latin typeface="Arial" charset="0"/>
                <a:cs typeface="Arial" charset="0"/>
              </a:rPr>
              <a:t>Draw out your Call Routing Diagram (Tree). </a:t>
            </a:r>
          </a:p>
          <a:p>
            <a:pPr marL="457160" indent="-457160" defTabSz="914319" eaLnBrk="1" fontAlgn="auto" hangingPunct="1">
              <a:lnSpc>
                <a:spcPct val="90000"/>
              </a:lnSpc>
              <a:spcBef>
                <a:spcPct val="20000"/>
              </a:spcBef>
              <a:spcAft>
                <a:spcPts val="0"/>
              </a:spcAft>
              <a:defRPr/>
            </a:pPr>
            <a:r>
              <a:rPr lang="en-US" b="0" baseline="0" dirty="0" smtClean="0">
                <a:latin typeface="Times New Roman" charset="0"/>
              </a:rPr>
              <a:t>(Click)</a:t>
            </a:r>
          </a:p>
          <a:p>
            <a:pPr marL="457160" indent="-457160">
              <a:lnSpc>
                <a:spcPct val="90000"/>
              </a:lnSpc>
              <a:spcBef>
                <a:spcPct val="20000"/>
              </a:spcBef>
              <a:buAutoNum type="arabicPeriod" startAt="7"/>
            </a:pPr>
            <a:r>
              <a:rPr lang="en-US" dirty="0" smtClean="0">
                <a:latin typeface="Arial" charset="0"/>
                <a:cs typeface="Arial" charset="0"/>
              </a:rPr>
              <a:t>Enter the data in the CPR.</a:t>
            </a:r>
          </a:p>
          <a:p>
            <a:pPr marL="457160" indent="-457160" defTabSz="914319" eaLnBrk="1" fontAlgn="auto" hangingPunct="1">
              <a:lnSpc>
                <a:spcPct val="90000"/>
              </a:lnSpc>
              <a:spcBef>
                <a:spcPct val="20000"/>
              </a:spcBef>
              <a:spcAft>
                <a:spcPts val="0"/>
              </a:spcAft>
              <a:defRPr/>
            </a:pPr>
            <a:r>
              <a:rPr lang="en-US" b="0" baseline="0" dirty="0" smtClean="0">
                <a:latin typeface="Times New Roman" charset="0"/>
              </a:rPr>
              <a:t>(Click)</a:t>
            </a:r>
          </a:p>
          <a:p>
            <a:pPr marL="457160" indent="-457160">
              <a:lnSpc>
                <a:spcPct val="90000"/>
              </a:lnSpc>
              <a:spcBef>
                <a:spcPct val="20000"/>
              </a:spcBef>
              <a:buAutoNum type="arabicPeriod" startAt="8"/>
            </a:pPr>
            <a:r>
              <a:rPr lang="en-US" dirty="0" smtClean="0">
                <a:latin typeface="Arial" charset="0"/>
                <a:cs typeface="Times New Roman" charset="0"/>
              </a:rPr>
              <a:t>Update and correct Errors until record status is </a:t>
            </a:r>
            <a:r>
              <a:rPr lang="en-US" u="sng" dirty="0" smtClean="0">
                <a:latin typeface="Arial" charset="0"/>
                <a:cs typeface="Times New Roman" charset="0"/>
              </a:rPr>
              <a:t>Pending</a:t>
            </a:r>
            <a:r>
              <a:rPr lang="en-US" dirty="0" smtClean="0">
                <a:latin typeface="Arial" charset="0"/>
                <a:cs typeface="Times New Roman" charset="0"/>
              </a:rPr>
              <a:t>.</a:t>
            </a:r>
          </a:p>
          <a:p>
            <a:pPr marL="457160" indent="-457160" defTabSz="914319" eaLnBrk="1" fontAlgn="auto" hangingPunct="1">
              <a:lnSpc>
                <a:spcPct val="90000"/>
              </a:lnSpc>
              <a:spcBef>
                <a:spcPct val="20000"/>
              </a:spcBef>
              <a:spcAft>
                <a:spcPts val="0"/>
              </a:spcAft>
              <a:defRPr/>
            </a:pPr>
            <a:r>
              <a:rPr lang="en-US" b="0" baseline="0" dirty="0" smtClean="0">
                <a:latin typeface="Times New Roman" charset="0"/>
              </a:rPr>
              <a:t>(Click)</a:t>
            </a:r>
          </a:p>
          <a:p>
            <a:pPr marL="457160" indent="-457160">
              <a:lnSpc>
                <a:spcPct val="90000"/>
              </a:lnSpc>
              <a:spcBef>
                <a:spcPct val="20000"/>
              </a:spcBef>
            </a:pPr>
            <a:endParaRPr lang="en-US" dirty="0" smtClean="0">
              <a:latin typeface="Arial" charset="0"/>
              <a:cs typeface="Times New Roman" charset="0"/>
            </a:endParaRPr>
          </a:p>
          <a:p>
            <a:pPr eaLnBrk="1" hangingPunct="1"/>
            <a:endParaRPr lang="en-US" b="0" dirty="0" smtClean="0">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52C22C58-4C4D-4C4F-884A-0769891884AD}" type="slidenum">
              <a:rPr lang="en-US" smtClean="0">
                <a:latin typeface="Times New Roman" charset="0"/>
              </a:rPr>
              <a:pPr/>
              <a:t>19</a:t>
            </a:fld>
            <a:endParaRPr lang="en-US" smtClean="0">
              <a:latin typeface="Times New Roman"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normAutofit fontScale="92500" lnSpcReduction="20000"/>
          </a:bodyPr>
          <a:lstStyle/>
          <a:p>
            <a:pPr eaLnBrk="1" hangingPunct="1"/>
            <a:r>
              <a:rPr lang="en-US" b="0" dirty="0" smtClean="0">
                <a:latin typeface="Times New Roman" charset="0"/>
              </a:rPr>
              <a:t>If a CPR already exists for a customer record and the</a:t>
            </a:r>
            <a:r>
              <a:rPr lang="en-US" b="0" baseline="0" dirty="0" smtClean="0">
                <a:latin typeface="Times New Roman" charset="0"/>
              </a:rPr>
              <a:t> user wants to make changes follow these steps:</a:t>
            </a:r>
          </a:p>
          <a:p>
            <a:pPr eaLnBrk="1" hangingPunct="1"/>
            <a:r>
              <a:rPr lang="en-US" b="0" baseline="0" dirty="0" smtClean="0">
                <a:latin typeface="Times New Roman" charset="0"/>
              </a:rPr>
              <a:t>(Click) </a:t>
            </a:r>
          </a:p>
          <a:p>
            <a:pPr marL="457160" indent="-457160">
              <a:lnSpc>
                <a:spcPct val="90000"/>
              </a:lnSpc>
              <a:spcBef>
                <a:spcPct val="20000"/>
              </a:spcBef>
              <a:buFontTx/>
              <a:buAutoNum type="arabicPeriod"/>
            </a:pPr>
            <a:r>
              <a:rPr lang="en-US" dirty="0" smtClean="0">
                <a:latin typeface="Arial" charset="0"/>
              </a:rPr>
              <a:t>Retrieve  the CPR.  (CAD must already exist)</a:t>
            </a:r>
          </a:p>
          <a:p>
            <a:pPr marL="457160" indent="-457160">
              <a:lnSpc>
                <a:spcPct val="90000"/>
              </a:lnSpc>
              <a:spcBef>
                <a:spcPct val="20000"/>
              </a:spcBef>
            </a:pPr>
            <a:r>
              <a:rPr lang="en-US" dirty="0" smtClean="0">
                <a:latin typeface="Arial" charset="0"/>
              </a:rPr>
              <a:t>	&lt; Type Dial# in Dial# field and press the Retrieve button&gt;</a:t>
            </a:r>
          </a:p>
          <a:p>
            <a:pPr marL="457160" indent="-457160">
              <a:lnSpc>
                <a:spcPct val="90000"/>
              </a:lnSpc>
              <a:spcBef>
                <a:spcPct val="20000"/>
              </a:spcBef>
            </a:pPr>
            <a:r>
              <a:rPr lang="en-US" dirty="0" smtClean="0">
                <a:latin typeface="Arial" charset="0"/>
              </a:rPr>
              <a:t>(Click)</a:t>
            </a:r>
          </a:p>
          <a:p>
            <a:pPr marL="457160" indent="-457160">
              <a:lnSpc>
                <a:spcPct val="90000"/>
              </a:lnSpc>
              <a:spcBef>
                <a:spcPct val="20000"/>
              </a:spcBef>
              <a:buAutoNum type="arabicPeriod" startAt="2"/>
            </a:pPr>
            <a:r>
              <a:rPr lang="en-US" dirty="0" smtClean="0">
                <a:latin typeface="Arial" charset="0"/>
              </a:rPr>
              <a:t>If the CR is (Active, Sending or Disconnect) copy the record forward.</a:t>
            </a:r>
          </a:p>
          <a:p>
            <a:pPr marL="457160" indent="-457160" defTabSz="914319" eaLnBrk="1" fontAlgn="auto" hangingPunct="1">
              <a:lnSpc>
                <a:spcPct val="90000"/>
              </a:lnSpc>
              <a:spcBef>
                <a:spcPct val="20000"/>
              </a:spcBef>
              <a:spcAft>
                <a:spcPts val="0"/>
              </a:spcAft>
              <a:defRPr/>
            </a:pPr>
            <a:r>
              <a:rPr lang="en-US" dirty="0" smtClean="0">
                <a:latin typeface="Arial" charset="0"/>
              </a:rPr>
              <a:t>(Click)</a:t>
            </a:r>
          </a:p>
          <a:p>
            <a:pPr marL="457160" indent="-457160">
              <a:lnSpc>
                <a:spcPct val="90000"/>
              </a:lnSpc>
              <a:spcBef>
                <a:spcPct val="20000"/>
              </a:spcBef>
              <a:buAutoNum type="arabicPeriod" startAt="3"/>
            </a:pPr>
            <a:r>
              <a:rPr lang="en-US" dirty="0" smtClean="0">
                <a:latin typeface="Arial" charset="0"/>
              </a:rPr>
              <a:t>If viewing CAD, click on the CPR button.</a:t>
            </a:r>
          </a:p>
          <a:p>
            <a:pPr marL="457160" indent="-457160" defTabSz="914319" eaLnBrk="1" fontAlgn="auto" hangingPunct="1">
              <a:lnSpc>
                <a:spcPct val="90000"/>
              </a:lnSpc>
              <a:spcBef>
                <a:spcPct val="20000"/>
              </a:spcBef>
              <a:spcAft>
                <a:spcPts val="0"/>
              </a:spcAft>
              <a:defRPr/>
            </a:pPr>
            <a:r>
              <a:rPr lang="en-US" dirty="0" smtClean="0">
                <a:latin typeface="Arial" charset="0"/>
              </a:rPr>
              <a:t>(Click)</a:t>
            </a:r>
          </a:p>
          <a:p>
            <a:pPr marL="457160" indent="-457160">
              <a:lnSpc>
                <a:spcPct val="90000"/>
              </a:lnSpc>
              <a:spcBef>
                <a:spcPct val="20000"/>
              </a:spcBef>
              <a:buAutoNum type="arabicPeriod" startAt="4"/>
            </a:pPr>
            <a:r>
              <a:rPr lang="en-US" dirty="0" smtClean="0">
                <a:latin typeface="Arial" charset="0"/>
              </a:rPr>
              <a:t>Re-Draw your Call Routing Diagram (Tree).</a:t>
            </a:r>
          </a:p>
          <a:p>
            <a:pPr marL="457160" indent="-457160" defTabSz="914319" eaLnBrk="1" fontAlgn="auto" hangingPunct="1">
              <a:lnSpc>
                <a:spcPct val="90000"/>
              </a:lnSpc>
              <a:spcBef>
                <a:spcPct val="20000"/>
              </a:spcBef>
              <a:spcAft>
                <a:spcPts val="0"/>
              </a:spcAft>
              <a:defRPr/>
            </a:pPr>
            <a:r>
              <a:rPr lang="en-US" dirty="0" smtClean="0">
                <a:latin typeface="Arial" charset="0"/>
              </a:rPr>
              <a:t>(Click)</a:t>
            </a:r>
          </a:p>
          <a:p>
            <a:pPr marL="457160" indent="-457160">
              <a:lnSpc>
                <a:spcPct val="90000"/>
              </a:lnSpc>
              <a:spcBef>
                <a:spcPct val="20000"/>
              </a:spcBef>
              <a:buAutoNum type="arabicPeriod" startAt="5"/>
            </a:pPr>
            <a:r>
              <a:rPr lang="en-US" dirty="0" smtClean="0">
                <a:latin typeface="Arial" charset="0"/>
              </a:rPr>
              <a:t>Change or confirm Column Headers (drop down).</a:t>
            </a:r>
          </a:p>
          <a:p>
            <a:pPr marL="457160" indent="-457160" defTabSz="914319" eaLnBrk="1" fontAlgn="auto" hangingPunct="1">
              <a:lnSpc>
                <a:spcPct val="90000"/>
              </a:lnSpc>
              <a:spcBef>
                <a:spcPct val="20000"/>
              </a:spcBef>
              <a:spcAft>
                <a:spcPts val="0"/>
              </a:spcAft>
              <a:defRPr/>
            </a:pPr>
            <a:r>
              <a:rPr lang="en-US" dirty="0" smtClean="0">
                <a:latin typeface="Arial" charset="0"/>
              </a:rPr>
              <a:t>(Click)</a:t>
            </a:r>
          </a:p>
          <a:p>
            <a:pPr marL="457160" indent="-457160">
              <a:lnSpc>
                <a:spcPct val="90000"/>
              </a:lnSpc>
              <a:spcBef>
                <a:spcPct val="20000"/>
              </a:spcBef>
              <a:buAutoNum type="arabicPeriod" startAt="6"/>
            </a:pPr>
            <a:r>
              <a:rPr lang="en-US" dirty="0" smtClean="0">
                <a:latin typeface="Arial" charset="0"/>
              </a:rPr>
              <a:t>Type New Data into the Cells (fields) of the CPR table.</a:t>
            </a:r>
          </a:p>
          <a:p>
            <a:pPr marL="457160" indent="-457160" defTabSz="914319" eaLnBrk="1" fontAlgn="auto" hangingPunct="1">
              <a:lnSpc>
                <a:spcPct val="90000"/>
              </a:lnSpc>
              <a:spcBef>
                <a:spcPct val="20000"/>
              </a:spcBef>
              <a:spcAft>
                <a:spcPts val="0"/>
              </a:spcAft>
              <a:defRPr/>
            </a:pPr>
            <a:r>
              <a:rPr lang="en-US" dirty="0" smtClean="0">
                <a:latin typeface="Arial" charset="0"/>
              </a:rPr>
              <a:t>(Click)</a:t>
            </a:r>
          </a:p>
          <a:p>
            <a:pPr marL="457160" indent="-457160">
              <a:lnSpc>
                <a:spcPct val="90000"/>
              </a:lnSpc>
              <a:spcBef>
                <a:spcPct val="20000"/>
              </a:spcBef>
              <a:buAutoNum type="arabicPeriod" startAt="7"/>
            </a:pPr>
            <a:r>
              <a:rPr lang="en-US" dirty="0" smtClean="0">
                <a:latin typeface="Arial" charset="0"/>
              </a:rPr>
              <a:t>Change or Confirm the (Primary Carriers, Time Zone, Daylight Savings) fields.</a:t>
            </a:r>
          </a:p>
          <a:p>
            <a:pPr marL="457160" indent="-457160" defTabSz="914319" eaLnBrk="1" fontAlgn="auto" hangingPunct="1">
              <a:lnSpc>
                <a:spcPct val="90000"/>
              </a:lnSpc>
              <a:spcBef>
                <a:spcPct val="20000"/>
              </a:spcBef>
              <a:spcAft>
                <a:spcPts val="0"/>
              </a:spcAft>
              <a:defRPr/>
            </a:pPr>
            <a:r>
              <a:rPr lang="en-US" dirty="0" smtClean="0">
                <a:latin typeface="Arial" charset="0"/>
              </a:rPr>
              <a:t>(Click)</a:t>
            </a:r>
          </a:p>
          <a:p>
            <a:pPr marL="457160" indent="-457160">
              <a:lnSpc>
                <a:spcPct val="90000"/>
              </a:lnSpc>
              <a:spcBef>
                <a:spcPct val="20000"/>
              </a:spcBef>
              <a:buAutoNum type="arabicPeriod" startAt="8"/>
            </a:pPr>
            <a:r>
              <a:rPr lang="en-US" dirty="0" smtClean="0">
                <a:latin typeface="Arial" charset="0"/>
              </a:rPr>
              <a:t>Update the CPR. (</a:t>
            </a:r>
            <a:r>
              <a:rPr lang="en-US" dirty="0" smtClean="0">
                <a:solidFill>
                  <a:srgbClr val="FF0000"/>
                </a:solidFill>
                <a:latin typeface="Arial" charset="0"/>
              </a:rPr>
              <a:t>Update actually Validates and Saves </a:t>
            </a:r>
            <a:r>
              <a:rPr lang="en-US" dirty="0" smtClean="0">
                <a:latin typeface="Arial" charset="0"/>
              </a:rPr>
              <a:t>the Entire Customer Record – CAD, CPR and LAD)</a:t>
            </a:r>
          </a:p>
          <a:p>
            <a:pPr marL="457160" indent="-457160" defTabSz="914319" eaLnBrk="1" fontAlgn="auto" hangingPunct="1">
              <a:lnSpc>
                <a:spcPct val="90000"/>
              </a:lnSpc>
              <a:spcBef>
                <a:spcPct val="20000"/>
              </a:spcBef>
              <a:spcAft>
                <a:spcPts val="0"/>
              </a:spcAft>
              <a:defRPr/>
            </a:pPr>
            <a:r>
              <a:rPr lang="en-US" dirty="0" smtClean="0">
                <a:latin typeface="Arial" charset="0"/>
              </a:rPr>
              <a:t>(Click)</a:t>
            </a:r>
          </a:p>
          <a:p>
            <a:pPr marL="457160" indent="-457160">
              <a:lnSpc>
                <a:spcPct val="90000"/>
              </a:lnSpc>
              <a:spcBef>
                <a:spcPct val="20000"/>
              </a:spcBef>
              <a:buAutoNum type="arabicPeriod" startAt="9"/>
            </a:pPr>
            <a:r>
              <a:rPr lang="en-US" dirty="0" smtClean="0">
                <a:latin typeface="Arial" charset="0"/>
              </a:rPr>
              <a:t>Correct Errors and Update again. (Goal is to get a Pending record)</a:t>
            </a:r>
          </a:p>
          <a:p>
            <a:pPr marL="457160" indent="-457160" defTabSz="914319" eaLnBrk="1" fontAlgn="auto" hangingPunct="1">
              <a:lnSpc>
                <a:spcPct val="90000"/>
              </a:lnSpc>
              <a:spcBef>
                <a:spcPct val="20000"/>
              </a:spcBef>
              <a:spcAft>
                <a:spcPts val="0"/>
              </a:spcAft>
              <a:defRPr/>
            </a:pPr>
            <a:r>
              <a:rPr lang="en-US" dirty="0" smtClean="0">
                <a:latin typeface="Arial" charset="0"/>
              </a:rPr>
              <a:t>(Click)</a:t>
            </a:r>
          </a:p>
          <a:p>
            <a:pPr marL="457160" indent="-457160">
              <a:lnSpc>
                <a:spcPct val="90000"/>
              </a:lnSpc>
              <a:spcBef>
                <a:spcPct val="20000"/>
              </a:spcBef>
            </a:pPr>
            <a:r>
              <a:rPr lang="en-US" dirty="0" smtClean="0">
                <a:latin typeface="Arial" charset="0"/>
              </a:rPr>
              <a:t>10.	If you want the changes to be in active immediately, </a:t>
            </a:r>
            <a:r>
              <a:rPr lang="en-US" dirty="0" smtClean="0">
                <a:solidFill>
                  <a:srgbClr val="3399FF"/>
                </a:solidFill>
                <a:latin typeface="Arial" charset="0"/>
              </a:rPr>
              <a:t>Transfer</a:t>
            </a:r>
            <a:r>
              <a:rPr lang="en-US" dirty="0" smtClean="0">
                <a:latin typeface="Arial" charset="0"/>
              </a:rPr>
              <a:t> the entire CR to NOW and Update.</a:t>
            </a:r>
          </a:p>
          <a:p>
            <a:pPr eaLnBrk="1" hangingPunct="1"/>
            <a:r>
              <a:rPr lang="en-US" b="0" baseline="0" dirty="0" smtClean="0">
                <a:latin typeface="Times New Roman" charset="0"/>
              </a:rPr>
              <a:t>Click) </a:t>
            </a:r>
            <a:endParaRPr lang="en-US" b="0" dirty="0" smtClean="0">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(Click)  This course is a 5 day course.</a:t>
            </a:r>
            <a:r>
              <a:rPr lang="en-US" baseline="0" dirty="0" smtClean="0"/>
              <a:t>  Monday we will cover the Welcome </a:t>
            </a:r>
          </a:p>
          <a:p>
            <a:r>
              <a:rPr lang="en-US" baseline="0" dirty="0" smtClean="0"/>
              <a:t>(Click) , Benefits</a:t>
            </a:r>
          </a:p>
          <a:p>
            <a:r>
              <a:rPr lang="en-US" baseline="0" dirty="0" smtClean="0"/>
              <a:t>(Click) , Introduction</a:t>
            </a:r>
          </a:p>
          <a:p>
            <a:r>
              <a:rPr lang="en-US" baseline="0" dirty="0" smtClean="0"/>
              <a:t>(Click) , NUS (Reserving numbers</a:t>
            </a:r>
          </a:p>
          <a:p>
            <a:r>
              <a:rPr lang="en-US" baseline="0" dirty="0" smtClean="0"/>
              <a:t>(Click) , and CAD (Building customer records</a:t>
            </a:r>
          </a:p>
          <a:p>
            <a:r>
              <a:rPr lang="en-US" baseline="0" dirty="0" smtClean="0"/>
              <a:t>(Click) .  Tuesday we will build Complex Records using the CPR</a:t>
            </a:r>
          </a:p>
          <a:p>
            <a:r>
              <a:rPr lang="en-US" baseline="0" dirty="0" smtClean="0"/>
              <a:t>(Click) . Wednesday we will add Label definitions (LAD) to our complex routing</a:t>
            </a:r>
          </a:p>
          <a:p>
            <a:r>
              <a:rPr lang="en-US" baseline="0" dirty="0" smtClean="0"/>
              <a:t>(Click) .  Thursday we will cover several feature screens: TRQ</a:t>
            </a:r>
          </a:p>
          <a:p>
            <a:r>
              <a:rPr lang="en-US" baseline="0" dirty="0" smtClean="0"/>
              <a:t>(Click) , ASL</a:t>
            </a:r>
          </a:p>
          <a:p>
            <a:r>
              <a:rPr lang="en-US" baseline="0" dirty="0" smtClean="0"/>
              <a:t>(Click) , ROP</a:t>
            </a:r>
          </a:p>
          <a:p>
            <a:r>
              <a:rPr lang="en-US" baseline="0" dirty="0" smtClean="0"/>
              <a:t>(Click) , CRA</a:t>
            </a:r>
          </a:p>
          <a:p>
            <a:r>
              <a:rPr lang="en-US" baseline="0" dirty="0" smtClean="0"/>
              <a:t>(Click) , AUTOMATION</a:t>
            </a:r>
          </a:p>
          <a:p>
            <a:r>
              <a:rPr lang="en-US" baseline="0" dirty="0" smtClean="0"/>
              <a:t>(Click)  AND  CARRIER</a:t>
            </a:r>
          </a:p>
          <a:p>
            <a:r>
              <a:rPr lang="en-US" baseline="0" dirty="0" smtClean="0"/>
              <a:t>(Click) .  Friday We will learn how to use the WRS Reporting System</a:t>
            </a:r>
          </a:p>
          <a:p>
            <a:r>
              <a:rPr lang="en-US" baseline="0" dirty="0" smtClean="0"/>
              <a:t>(Click)  and review the SMS/800 business website</a:t>
            </a:r>
          </a:p>
          <a:p>
            <a:r>
              <a:rPr lang="en-US" baseline="0" dirty="0" smtClean="0"/>
              <a:t>(Click) . Let us begin…</a:t>
            </a:r>
            <a:endParaRPr lang="en-US" dirty="0"/>
          </a:p>
        </p:txBody>
      </p:sp>
      <p:sp>
        <p:nvSpPr>
          <p:cNvPr id="4" name="Slide Number Placeholder 3"/>
          <p:cNvSpPr>
            <a:spLocks noGrp="1"/>
          </p:cNvSpPr>
          <p:nvPr>
            <p:ph type="sldNum" sz="quarter" idx="10"/>
          </p:nvPr>
        </p:nvSpPr>
        <p:spPr/>
        <p:txBody>
          <a:bodyPr/>
          <a:lstStyle/>
          <a:p>
            <a:fld id="{F28BB66E-672D-4C51-99DB-324693B5E68C}" type="slidenum">
              <a:rPr lang="en-US" smtClean="0"/>
              <a:pPr/>
              <a:t>2</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2D9B8A44-4217-45F7-9604-D91A56961C9C}" type="slidenum">
              <a:rPr lang="en-US" smtClean="0">
                <a:latin typeface="Times New Roman" charset="0"/>
              </a:rPr>
              <a:pPr/>
              <a:t>20</a:t>
            </a:fld>
            <a:endParaRPr lang="en-US" smtClean="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b="0" dirty="0" smtClean="0">
                <a:latin typeface="Times New Roman" charset="0"/>
              </a:rPr>
              <a:t>To delete a CPR, the</a:t>
            </a:r>
            <a:r>
              <a:rPr lang="en-US" b="0" baseline="0" dirty="0" smtClean="0">
                <a:latin typeface="Times New Roman" charset="0"/>
              </a:rPr>
              <a:t> CPR must have a future </a:t>
            </a:r>
            <a:r>
              <a:rPr lang="en-US" b="0" baseline="0" dirty="0" err="1" smtClean="0">
                <a:latin typeface="Times New Roman" charset="0"/>
              </a:rPr>
              <a:t>Eff</a:t>
            </a:r>
            <a:r>
              <a:rPr lang="en-US" b="0" baseline="0" dirty="0" smtClean="0">
                <a:latin typeface="Times New Roman" charset="0"/>
              </a:rPr>
              <a:t> Date/Time.</a:t>
            </a:r>
          </a:p>
          <a:p>
            <a:pPr eaLnBrk="1" hangingPunct="1"/>
            <a:r>
              <a:rPr lang="en-US" b="0" baseline="0" dirty="0" smtClean="0">
                <a:latin typeface="Times New Roman" charset="0"/>
              </a:rPr>
              <a:t>(Click) </a:t>
            </a:r>
          </a:p>
          <a:p>
            <a:pPr marL="457160" indent="-457160">
              <a:lnSpc>
                <a:spcPct val="90000"/>
              </a:lnSpc>
              <a:spcBef>
                <a:spcPct val="20000"/>
              </a:spcBef>
              <a:buFontTx/>
              <a:buAutoNum type="arabicPeriod"/>
            </a:pPr>
            <a:r>
              <a:rPr lang="en-US" dirty="0" smtClean="0">
                <a:latin typeface="Arial" charset="0"/>
              </a:rPr>
              <a:t>CPR must be a </a:t>
            </a:r>
            <a:r>
              <a:rPr lang="en-US" dirty="0" smtClean="0">
                <a:solidFill>
                  <a:srgbClr val="0066FF"/>
                </a:solidFill>
                <a:latin typeface="Arial" charset="0"/>
              </a:rPr>
              <a:t>future</a:t>
            </a:r>
            <a:r>
              <a:rPr lang="en-US" dirty="0" smtClean="0">
                <a:latin typeface="Arial" charset="0"/>
              </a:rPr>
              <a:t> Eff. Date/Time.</a:t>
            </a:r>
          </a:p>
          <a:p>
            <a:pPr marL="457160" indent="-457160" defTabSz="914319" eaLnBrk="1" fontAlgn="auto" hangingPunct="1">
              <a:lnSpc>
                <a:spcPct val="90000"/>
              </a:lnSpc>
              <a:spcBef>
                <a:spcPct val="20000"/>
              </a:spcBef>
              <a:spcAft>
                <a:spcPts val="0"/>
              </a:spcAft>
              <a:defRPr/>
            </a:pPr>
            <a:r>
              <a:rPr lang="en-US" b="0" baseline="0" dirty="0" smtClean="0">
                <a:latin typeface="Times New Roman" charset="0"/>
              </a:rPr>
              <a:t>(Click) </a:t>
            </a:r>
          </a:p>
          <a:p>
            <a:pPr marL="457160" indent="-457160">
              <a:lnSpc>
                <a:spcPct val="90000"/>
              </a:lnSpc>
              <a:spcBef>
                <a:spcPct val="20000"/>
              </a:spcBef>
            </a:pPr>
            <a:r>
              <a:rPr lang="en-US" dirty="0" smtClean="0">
                <a:latin typeface="Arial" charset="0"/>
              </a:rPr>
              <a:t>1.  Press the Delete button at the Bottom of the CPR window.  (Be careful not to press the Delete button on the CAD as this could put the number back to Spare.)</a:t>
            </a:r>
          </a:p>
          <a:p>
            <a:pPr marL="457160" indent="-457160" defTabSz="914319" eaLnBrk="1" fontAlgn="auto" hangingPunct="1">
              <a:lnSpc>
                <a:spcPct val="90000"/>
              </a:lnSpc>
              <a:spcBef>
                <a:spcPct val="20000"/>
              </a:spcBef>
              <a:spcAft>
                <a:spcPts val="0"/>
              </a:spcAft>
              <a:defRPr/>
            </a:pPr>
            <a:r>
              <a:rPr lang="en-US" b="0" baseline="0" dirty="0" smtClean="0">
                <a:latin typeface="Times New Roman" charset="0"/>
              </a:rPr>
              <a:t>(Click) </a:t>
            </a:r>
          </a:p>
          <a:p>
            <a:pPr marL="457160" indent="-457160">
              <a:lnSpc>
                <a:spcPct val="90000"/>
              </a:lnSpc>
              <a:spcBef>
                <a:spcPct val="20000"/>
              </a:spcBef>
              <a:buFontTx/>
              <a:buAutoNum type="arabicPeriod" startAt="2"/>
            </a:pPr>
            <a:r>
              <a:rPr lang="en-US" dirty="0" smtClean="0">
                <a:latin typeface="Arial" charset="0"/>
              </a:rPr>
              <a:t>Reply to the confirmation window. (Yes or No)</a:t>
            </a:r>
          </a:p>
          <a:p>
            <a:pPr marL="228580" indent="-228580" eaLnBrk="1" hangingPunct="1"/>
            <a:r>
              <a:rPr lang="en-US" b="0" baseline="0" dirty="0" smtClean="0">
                <a:latin typeface="Times New Roman" charset="0"/>
              </a:rPr>
              <a:t>(Click)</a:t>
            </a:r>
          </a:p>
          <a:p>
            <a:pPr eaLnBrk="1" hangingPunct="1"/>
            <a:endParaRPr lang="en-US" b="0" dirty="0" smtClean="0">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78A713ED-FD92-4B6D-8251-2CC7058987AA}" type="slidenum">
              <a:rPr lang="en-US" smtClean="0">
                <a:latin typeface="Times New Roman" charset="0"/>
              </a:rPr>
              <a:pPr/>
              <a:t>21</a:t>
            </a:fld>
            <a:endParaRPr lang="en-US" smtClean="0">
              <a:latin typeface="Times New Roman"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dirty="0" smtClean="0">
                <a:latin typeface="Times New Roman" charset="0"/>
              </a:rPr>
              <a:t>To Copy a CPR to a Different Customer Record…</a:t>
            </a:r>
          </a:p>
          <a:p>
            <a:pPr marL="457160" indent="-457160">
              <a:lnSpc>
                <a:spcPct val="90000"/>
              </a:lnSpc>
              <a:spcBef>
                <a:spcPct val="20000"/>
              </a:spcBef>
            </a:pPr>
            <a:r>
              <a:rPr lang="en-US" dirty="0" smtClean="0">
                <a:latin typeface="Times New Roman" charset="0"/>
              </a:rPr>
              <a:t>(Click)</a:t>
            </a:r>
            <a:r>
              <a:rPr lang="en-US" dirty="0" smtClean="0">
                <a:latin typeface="Arial" charset="0"/>
              </a:rPr>
              <a:t> </a:t>
            </a:r>
          </a:p>
          <a:p>
            <a:pPr marL="457160" indent="-457160">
              <a:lnSpc>
                <a:spcPct val="90000"/>
              </a:lnSpc>
              <a:spcBef>
                <a:spcPct val="20000"/>
              </a:spcBef>
            </a:pPr>
            <a:r>
              <a:rPr lang="en-US" dirty="0" smtClean="0">
                <a:latin typeface="Arial" charset="0"/>
              </a:rPr>
              <a:t>1. From one of the Customer Record windows, click on the Copy button or press </a:t>
            </a:r>
            <a:r>
              <a:rPr lang="en-US" dirty="0" err="1" smtClean="0">
                <a:latin typeface="Arial" charset="0"/>
              </a:rPr>
              <a:t>Ctrl+Y</a:t>
            </a:r>
            <a:r>
              <a:rPr lang="en-US" dirty="0" smtClean="0">
                <a:latin typeface="Arial" charset="0"/>
              </a:rPr>
              <a:t>.</a:t>
            </a:r>
          </a:p>
          <a:p>
            <a:pPr marL="457160" indent="-457160">
              <a:lnSpc>
                <a:spcPct val="90000"/>
              </a:lnSpc>
              <a:spcBef>
                <a:spcPct val="20000"/>
              </a:spcBef>
            </a:pPr>
            <a:r>
              <a:rPr lang="en-US" dirty="0" smtClean="0">
                <a:latin typeface="Times New Roman" charset="0"/>
              </a:rPr>
              <a:t>(Click)</a:t>
            </a:r>
            <a:r>
              <a:rPr lang="en-US" dirty="0" smtClean="0">
                <a:latin typeface="Arial" charset="0"/>
              </a:rPr>
              <a:t> </a:t>
            </a:r>
          </a:p>
          <a:p>
            <a:pPr marL="457160" indent="-457160">
              <a:lnSpc>
                <a:spcPct val="90000"/>
              </a:lnSpc>
              <a:spcBef>
                <a:spcPct val="20000"/>
              </a:spcBef>
            </a:pPr>
            <a:r>
              <a:rPr lang="en-US" dirty="0" smtClean="0">
                <a:latin typeface="Arial" charset="0"/>
              </a:rPr>
              <a:t>2. Confirm or change the </a:t>
            </a:r>
            <a:r>
              <a:rPr lang="en-US" dirty="0" smtClean="0">
                <a:solidFill>
                  <a:srgbClr val="FF0000"/>
                </a:solidFill>
                <a:latin typeface="Arial" charset="0"/>
              </a:rPr>
              <a:t>Target</a:t>
            </a:r>
            <a:r>
              <a:rPr lang="en-US" dirty="0" smtClean="0">
                <a:latin typeface="Arial" charset="0"/>
              </a:rPr>
              <a:t> Record DIAL# field.</a:t>
            </a:r>
          </a:p>
          <a:p>
            <a:pPr marL="457160" indent="-457160">
              <a:lnSpc>
                <a:spcPct val="90000"/>
              </a:lnSpc>
              <a:spcBef>
                <a:spcPct val="20000"/>
              </a:spcBef>
            </a:pPr>
            <a:r>
              <a:rPr lang="en-US" dirty="0" smtClean="0">
                <a:latin typeface="Times New Roman" charset="0"/>
              </a:rPr>
              <a:t>(Click)</a:t>
            </a:r>
            <a:r>
              <a:rPr lang="en-US" dirty="0" smtClean="0">
                <a:latin typeface="Arial" charset="0"/>
              </a:rPr>
              <a:t> </a:t>
            </a:r>
          </a:p>
          <a:p>
            <a:pPr marL="457160" indent="-457160">
              <a:lnSpc>
                <a:spcPct val="90000"/>
              </a:lnSpc>
              <a:spcBef>
                <a:spcPct val="20000"/>
              </a:spcBef>
            </a:pPr>
            <a:r>
              <a:rPr lang="en-US" dirty="0" smtClean="0">
                <a:latin typeface="Arial" charset="0"/>
              </a:rPr>
              <a:t>3. Type the Eff. Date/Time for the new record.</a:t>
            </a:r>
          </a:p>
          <a:p>
            <a:pPr marL="457160" indent="-457160">
              <a:lnSpc>
                <a:spcPct val="90000"/>
              </a:lnSpc>
              <a:spcBef>
                <a:spcPct val="20000"/>
              </a:spcBef>
            </a:pPr>
            <a:r>
              <a:rPr lang="en-US" dirty="0" smtClean="0">
                <a:latin typeface="Times New Roman" charset="0"/>
              </a:rPr>
              <a:t>(Click)</a:t>
            </a:r>
            <a:r>
              <a:rPr lang="en-US" dirty="0" smtClean="0">
                <a:latin typeface="Arial" charset="0"/>
              </a:rPr>
              <a:t> </a:t>
            </a:r>
          </a:p>
          <a:p>
            <a:pPr marL="457160" indent="-457160">
              <a:lnSpc>
                <a:spcPct val="90000"/>
              </a:lnSpc>
              <a:spcBef>
                <a:spcPct val="20000"/>
              </a:spcBef>
            </a:pPr>
            <a:r>
              <a:rPr lang="en-US" dirty="0" smtClean="0">
                <a:latin typeface="Arial" charset="0"/>
              </a:rPr>
              <a:t>4. Select only the CPR in the Copy Portions options.</a:t>
            </a:r>
          </a:p>
          <a:p>
            <a:pPr marL="457160" indent="-457160">
              <a:lnSpc>
                <a:spcPct val="90000"/>
              </a:lnSpc>
              <a:spcBef>
                <a:spcPct val="20000"/>
              </a:spcBef>
            </a:pPr>
            <a:r>
              <a:rPr lang="en-US" dirty="0" smtClean="0">
                <a:latin typeface="Times New Roman" charset="0"/>
              </a:rPr>
              <a:t>(Click)</a:t>
            </a:r>
            <a:r>
              <a:rPr lang="en-US" dirty="0" smtClean="0">
                <a:latin typeface="Arial" charset="0"/>
              </a:rPr>
              <a:t> </a:t>
            </a:r>
          </a:p>
          <a:p>
            <a:pPr marL="457160" indent="-457160">
              <a:lnSpc>
                <a:spcPct val="90000"/>
              </a:lnSpc>
              <a:spcBef>
                <a:spcPct val="20000"/>
              </a:spcBef>
            </a:pPr>
            <a:r>
              <a:rPr lang="en-US" dirty="0" smtClean="0">
                <a:latin typeface="Arial" charset="0"/>
              </a:rPr>
              <a:t>5. Press the “Perform Copy” Button. (nearest CAD will be attached)</a:t>
            </a:r>
          </a:p>
          <a:p>
            <a:pPr marL="457160" indent="-457160">
              <a:lnSpc>
                <a:spcPct val="90000"/>
              </a:lnSpc>
              <a:spcBef>
                <a:spcPct val="20000"/>
              </a:spcBef>
            </a:pPr>
            <a:r>
              <a:rPr lang="en-US" dirty="0" smtClean="0">
                <a:latin typeface="Times New Roman" charset="0"/>
              </a:rPr>
              <a:t>(Click)</a:t>
            </a:r>
            <a:r>
              <a:rPr lang="en-US" dirty="0" smtClean="0">
                <a:latin typeface="Arial" charset="0"/>
              </a:rPr>
              <a:t> </a:t>
            </a:r>
          </a:p>
          <a:p>
            <a:pPr marL="457160" indent="-457160">
              <a:lnSpc>
                <a:spcPct val="90000"/>
              </a:lnSpc>
              <a:spcBef>
                <a:spcPct val="20000"/>
              </a:spcBef>
            </a:pPr>
            <a:r>
              <a:rPr lang="en-US" dirty="0" smtClean="0">
                <a:latin typeface="Arial" charset="0"/>
              </a:rPr>
              <a:t>6. After viewing the newly created CR, save or update.</a:t>
            </a:r>
          </a:p>
          <a:p>
            <a:pPr marL="457160" indent="-457160">
              <a:lnSpc>
                <a:spcPct val="90000"/>
              </a:lnSpc>
              <a:spcBef>
                <a:spcPct val="20000"/>
              </a:spcBef>
            </a:pPr>
            <a:r>
              <a:rPr lang="en-US" dirty="0" smtClean="0">
                <a:latin typeface="Times New Roman" charset="0"/>
              </a:rPr>
              <a:t>(Click)</a:t>
            </a:r>
            <a:r>
              <a:rPr lang="en-US" dirty="0" smtClean="0">
                <a:latin typeface="Arial" charset="0"/>
              </a:rPr>
              <a:t> </a:t>
            </a:r>
          </a:p>
          <a:p>
            <a:pPr eaLnBrk="1" hangingPunct="1"/>
            <a:r>
              <a:rPr lang="en-US" dirty="0" smtClean="0">
                <a:latin typeface="Times New Roman" charset="0"/>
              </a:rPr>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C1F387DC-A138-4A7B-A43E-E04751E2C644}" type="slidenum">
              <a:rPr lang="en-US" smtClean="0">
                <a:latin typeface="Times New Roman" charset="0"/>
              </a:rPr>
              <a:pPr/>
              <a:t>22</a:t>
            </a:fld>
            <a:endParaRPr lang="en-US" smtClean="0">
              <a:latin typeface="Times New Roman"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marL="228580" indent="-228580" eaLnBrk="1" hangingPunct="1"/>
            <a:r>
              <a:rPr lang="en-US" dirty="0" smtClean="0">
                <a:latin typeface="Times New Roman" charset="0"/>
              </a:rPr>
              <a:t>To Transfer a CPR is like Cut and Paste.  The original will</a:t>
            </a:r>
            <a:r>
              <a:rPr lang="en-US" baseline="0" dirty="0" smtClean="0">
                <a:latin typeface="Times New Roman" charset="0"/>
              </a:rPr>
              <a:t> no longer exist.</a:t>
            </a:r>
          </a:p>
          <a:p>
            <a:pPr marL="228580" indent="-228580" eaLnBrk="1" hangingPunct="1"/>
            <a:r>
              <a:rPr lang="en-US" baseline="0" dirty="0" smtClean="0">
                <a:latin typeface="Times New Roman" charset="0"/>
              </a:rPr>
              <a:t>(Click)</a:t>
            </a:r>
            <a:endParaRPr lang="en-US" dirty="0" smtClean="0">
              <a:latin typeface="Times New Roman" charset="0"/>
            </a:endParaRPr>
          </a:p>
          <a:p>
            <a:pPr marL="457160" indent="-457160">
              <a:lnSpc>
                <a:spcPct val="90000"/>
              </a:lnSpc>
              <a:spcBef>
                <a:spcPct val="20000"/>
              </a:spcBef>
            </a:pPr>
            <a:r>
              <a:rPr lang="en-US" dirty="0" smtClean="0">
                <a:latin typeface="Arial" charset="0"/>
              </a:rPr>
              <a:t>1. From one of the Customer Record windows, click on the Transfer button or Press </a:t>
            </a:r>
            <a:r>
              <a:rPr lang="en-US" dirty="0" err="1" smtClean="0">
                <a:latin typeface="Arial" charset="0"/>
              </a:rPr>
              <a:t>Ctrl+T</a:t>
            </a:r>
            <a:r>
              <a:rPr lang="en-US" dirty="0" smtClean="0">
                <a:latin typeface="Arial" charset="0"/>
              </a:rPr>
              <a:t>.</a:t>
            </a:r>
          </a:p>
          <a:p>
            <a:pPr marL="457160" indent="-457160" defTabSz="914319" eaLnBrk="1" fontAlgn="auto" hangingPunct="1">
              <a:lnSpc>
                <a:spcPct val="90000"/>
              </a:lnSpc>
              <a:spcBef>
                <a:spcPct val="20000"/>
              </a:spcBef>
              <a:spcAft>
                <a:spcPts val="0"/>
              </a:spcAft>
              <a:defRPr/>
            </a:pPr>
            <a:r>
              <a:rPr lang="en-US" baseline="0" dirty="0" smtClean="0">
                <a:latin typeface="Times New Roman" charset="0"/>
              </a:rPr>
              <a:t>(Click)</a:t>
            </a:r>
            <a:endParaRPr lang="en-US" dirty="0" smtClean="0">
              <a:latin typeface="Times New Roman" charset="0"/>
            </a:endParaRPr>
          </a:p>
          <a:p>
            <a:pPr marL="457160" indent="-457160">
              <a:lnSpc>
                <a:spcPct val="90000"/>
              </a:lnSpc>
              <a:spcBef>
                <a:spcPct val="20000"/>
              </a:spcBef>
            </a:pPr>
            <a:r>
              <a:rPr lang="en-US" dirty="0" smtClean="0">
                <a:latin typeface="Arial" charset="0"/>
              </a:rPr>
              <a:t>2. Confirm or change the </a:t>
            </a:r>
            <a:r>
              <a:rPr lang="en-US" dirty="0" smtClean="0">
                <a:solidFill>
                  <a:srgbClr val="FF0000"/>
                </a:solidFill>
                <a:latin typeface="Arial" charset="0"/>
              </a:rPr>
              <a:t>Target</a:t>
            </a:r>
            <a:r>
              <a:rPr lang="en-US" dirty="0" smtClean="0">
                <a:latin typeface="Arial" charset="0"/>
              </a:rPr>
              <a:t> Record DIAL# field.</a:t>
            </a:r>
          </a:p>
          <a:p>
            <a:pPr marL="457160" indent="-457160" defTabSz="914319" eaLnBrk="1" fontAlgn="auto" hangingPunct="1">
              <a:lnSpc>
                <a:spcPct val="90000"/>
              </a:lnSpc>
              <a:spcBef>
                <a:spcPct val="20000"/>
              </a:spcBef>
              <a:spcAft>
                <a:spcPts val="0"/>
              </a:spcAft>
              <a:defRPr/>
            </a:pPr>
            <a:r>
              <a:rPr lang="en-US" baseline="0" dirty="0" smtClean="0">
                <a:latin typeface="Times New Roman" charset="0"/>
              </a:rPr>
              <a:t>(Click)</a:t>
            </a:r>
            <a:endParaRPr lang="en-US" dirty="0" smtClean="0">
              <a:latin typeface="Times New Roman" charset="0"/>
            </a:endParaRPr>
          </a:p>
          <a:p>
            <a:pPr marL="457160" indent="-457160">
              <a:lnSpc>
                <a:spcPct val="90000"/>
              </a:lnSpc>
              <a:spcBef>
                <a:spcPct val="20000"/>
              </a:spcBef>
            </a:pPr>
            <a:r>
              <a:rPr lang="en-US" dirty="0" smtClean="0">
                <a:latin typeface="Arial" charset="0"/>
              </a:rPr>
              <a:t>3. Type the Eff. Date/Time for the new record.</a:t>
            </a:r>
          </a:p>
          <a:p>
            <a:pPr marL="457160" indent="-457160" defTabSz="914319" eaLnBrk="1" fontAlgn="auto" hangingPunct="1">
              <a:lnSpc>
                <a:spcPct val="90000"/>
              </a:lnSpc>
              <a:spcBef>
                <a:spcPct val="20000"/>
              </a:spcBef>
              <a:spcAft>
                <a:spcPts val="0"/>
              </a:spcAft>
              <a:defRPr/>
            </a:pPr>
            <a:r>
              <a:rPr lang="en-US" baseline="0" dirty="0" smtClean="0">
                <a:latin typeface="Times New Roman" charset="0"/>
              </a:rPr>
              <a:t>(Click)</a:t>
            </a:r>
            <a:endParaRPr lang="en-US" dirty="0" smtClean="0">
              <a:latin typeface="Times New Roman" charset="0"/>
            </a:endParaRPr>
          </a:p>
          <a:p>
            <a:pPr marL="457160" indent="-457160">
              <a:lnSpc>
                <a:spcPct val="90000"/>
              </a:lnSpc>
              <a:spcBef>
                <a:spcPct val="20000"/>
              </a:spcBef>
            </a:pPr>
            <a:r>
              <a:rPr lang="en-US" dirty="0" smtClean="0">
                <a:latin typeface="Arial" charset="0"/>
              </a:rPr>
              <a:t>4. Select the CPR Only in the Transfer Portions options.</a:t>
            </a:r>
          </a:p>
          <a:p>
            <a:pPr marL="457160" indent="-457160" defTabSz="914319" eaLnBrk="1" fontAlgn="auto" hangingPunct="1">
              <a:lnSpc>
                <a:spcPct val="90000"/>
              </a:lnSpc>
              <a:spcBef>
                <a:spcPct val="20000"/>
              </a:spcBef>
              <a:spcAft>
                <a:spcPts val="0"/>
              </a:spcAft>
              <a:defRPr/>
            </a:pPr>
            <a:r>
              <a:rPr lang="en-US" baseline="0" dirty="0" smtClean="0">
                <a:latin typeface="Times New Roman" charset="0"/>
              </a:rPr>
              <a:t>(Click)</a:t>
            </a:r>
            <a:endParaRPr lang="en-US" dirty="0" smtClean="0">
              <a:latin typeface="Times New Roman" charset="0"/>
            </a:endParaRPr>
          </a:p>
          <a:p>
            <a:pPr marL="457160" indent="-457160">
              <a:lnSpc>
                <a:spcPct val="90000"/>
              </a:lnSpc>
              <a:spcBef>
                <a:spcPct val="20000"/>
              </a:spcBef>
            </a:pPr>
            <a:r>
              <a:rPr lang="en-US" dirty="0" smtClean="0">
                <a:latin typeface="Arial" charset="0"/>
              </a:rPr>
              <a:t>5. Press the “Perform Transfer” Button.</a:t>
            </a:r>
          </a:p>
          <a:p>
            <a:pPr marL="457160" indent="-457160" defTabSz="914319" eaLnBrk="1" fontAlgn="auto" hangingPunct="1">
              <a:lnSpc>
                <a:spcPct val="90000"/>
              </a:lnSpc>
              <a:spcBef>
                <a:spcPct val="20000"/>
              </a:spcBef>
              <a:spcAft>
                <a:spcPts val="0"/>
              </a:spcAft>
              <a:defRPr/>
            </a:pPr>
            <a:r>
              <a:rPr lang="en-US" baseline="0" dirty="0" smtClean="0">
                <a:latin typeface="Times New Roman" charset="0"/>
              </a:rPr>
              <a:t>(Click)</a:t>
            </a:r>
            <a:endParaRPr lang="en-US" dirty="0" smtClean="0">
              <a:latin typeface="Times New Roman" charset="0"/>
            </a:endParaRPr>
          </a:p>
          <a:p>
            <a:pPr marL="457160" indent="-457160">
              <a:lnSpc>
                <a:spcPct val="90000"/>
              </a:lnSpc>
              <a:spcBef>
                <a:spcPct val="20000"/>
              </a:spcBef>
            </a:pPr>
            <a:r>
              <a:rPr lang="en-US" dirty="0" smtClean="0">
                <a:latin typeface="Arial" charset="0"/>
              </a:rPr>
              <a:t>6. After viewing the newly moved CR, save or update.</a:t>
            </a:r>
          </a:p>
          <a:p>
            <a:pPr marL="457160" indent="-457160" defTabSz="914319" eaLnBrk="1" fontAlgn="auto" hangingPunct="1">
              <a:lnSpc>
                <a:spcPct val="90000"/>
              </a:lnSpc>
              <a:spcBef>
                <a:spcPct val="20000"/>
              </a:spcBef>
              <a:spcAft>
                <a:spcPts val="0"/>
              </a:spcAft>
              <a:defRPr/>
            </a:pPr>
            <a:r>
              <a:rPr lang="en-US" baseline="0" dirty="0" smtClean="0">
                <a:latin typeface="Times New Roman" charset="0"/>
              </a:rPr>
              <a:t>(Click)</a:t>
            </a:r>
            <a:endParaRPr lang="en-US" dirty="0" smtClean="0">
              <a:latin typeface="Times New Roman" charset="0"/>
            </a:endParaRPr>
          </a:p>
          <a:p>
            <a:pPr marL="457160" indent="-457160">
              <a:lnSpc>
                <a:spcPct val="90000"/>
              </a:lnSpc>
              <a:spcBef>
                <a:spcPct val="20000"/>
              </a:spcBef>
            </a:pPr>
            <a:endParaRPr lang="en-US" dirty="0" smtClean="0">
              <a:latin typeface="Arial" charset="0"/>
            </a:endParaRPr>
          </a:p>
          <a:p>
            <a:pPr eaLnBrk="1" hangingPunct="1"/>
            <a:endParaRPr lang="en-US" dirty="0" smtClean="0">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27D1CCC6-F127-49EE-B0E1-F0CD3116A875}" type="slidenum">
              <a:rPr lang="en-US" smtClean="0">
                <a:latin typeface="Times New Roman" charset="0"/>
              </a:rPr>
              <a:pPr/>
              <a:t>23</a:t>
            </a:fld>
            <a:endParaRPr lang="en-US" smtClean="0">
              <a:latin typeface="Times New Roman"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marL="457160" indent="-457160">
              <a:lnSpc>
                <a:spcPct val="90000"/>
              </a:lnSpc>
              <a:spcBef>
                <a:spcPct val="20000"/>
              </a:spcBef>
            </a:pPr>
            <a:r>
              <a:rPr lang="en-US" dirty="0" smtClean="0">
                <a:latin typeface="Arial" charset="0"/>
              </a:rPr>
              <a:t>To use the Search feature for the CPR:</a:t>
            </a:r>
          </a:p>
          <a:p>
            <a:pPr marL="457160" indent="-457160">
              <a:lnSpc>
                <a:spcPct val="90000"/>
              </a:lnSpc>
              <a:spcBef>
                <a:spcPct val="20000"/>
              </a:spcBef>
            </a:pPr>
            <a:r>
              <a:rPr lang="en-US" dirty="0" smtClean="0">
                <a:latin typeface="Arial" charset="0"/>
              </a:rPr>
              <a:t>(Click)</a:t>
            </a:r>
          </a:p>
          <a:p>
            <a:pPr marL="457160" indent="-457160">
              <a:lnSpc>
                <a:spcPct val="90000"/>
              </a:lnSpc>
              <a:spcBef>
                <a:spcPct val="20000"/>
              </a:spcBef>
            </a:pPr>
            <a:r>
              <a:rPr lang="en-US" dirty="0" smtClean="0">
                <a:latin typeface="Arial" charset="0"/>
              </a:rPr>
              <a:t>1.  From the CPR window, press the Search Button.</a:t>
            </a:r>
          </a:p>
          <a:p>
            <a:pPr marL="457160" indent="-457160" defTabSz="914319" eaLnBrk="1" fontAlgn="auto" hangingPunct="1">
              <a:lnSpc>
                <a:spcPct val="90000"/>
              </a:lnSpc>
              <a:spcBef>
                <a:spcPct val="20000"/>
              </a:spcBef>
              <a:spcAft>
                <a:spcPts val="0"/>
              </a:spcAft>
              <a:defRPr/>
            </a:pPr>
            <a:r>
              <a:rPr lang="en-US" dirty="0" smtClean="0">
                <a:latin typeface="Arial" charset="0"/>
              </a:rPr>
              <a:t>(Click) (Click)</a:t>
            </a:r>
          </a:p>
          <a:p>
            <a:pPr marL="457160" indent="-457160">
              <a:lnSpc>
                <a:spcPct val="90000"/>
              </a:lnSpc>
              <a:spcBef>
                <a:spcPct val="20000"/>
              </a:spcBef>
            </a:pPr>
            <a:r>
              <a:rPr lang="en-US" dirty="0" smtClean="0">
                <a:latin typeface="Arial" charset="0"/>
              </a:rPr>
              <a:t>2.  In the Search window, type what you are looking for under the appropriate column.</a:t>
            </a:r>
          </a:p>
          <a:p>
            <a:pPr marL="457160" indent="-457160" defTabSz="914319" eaLnBrk="1" fontAlgn="auto" hangingPunct="1">
              <a:lnSpc>
                <a:spcPct val="90000"/>
              </a:lnSpc>
              <a:spcBef>
                <a:spcPct val="20000"/>
              </a:spcBef>
              <a:spcAft>
                <a:spcPts val="0"/>
              </a:spcAft>
              <a:defRPr/>
            </a:pPr>
            <a:r>
              <a:rPr lang="en-US" dirty="0" smtClean="0">
                <a:latin typeface="Arial" charset="0"/>
              </a:rPr>
              <a:t>(Click) (Click)</a:t>
            </a:r>
          </a:p>
          <a:p>
            <a:pPr marL="457160" indent="-457160">
              <a:lnSpc>
                <a:spcPct val="90000"/>
              </a:lnSpc>
              <a:spcBef>
                <a:spcPct val="20000"/>
              </a:spcBef>
            </a:pPr>
            <a:r>
              <a:rPr lang="en-US" dirty="0" smtClean="0">
                <a:latin typeface="Arial" charset="0"/>
              </a:rPr>
              <a:t>3.  Select the Search Button. Entry is highlighted in the CPR table.</a:t>
            </a:r>
          </a:p>
          <a:p>
            <a:pPr marL="457160" indent="-457160" defTabSz="914319" eaLnBrk="1" fontAlgn="auto" hangingPunct="1">
              <a:lnSpc>
                <a:spcPct val="90000"/>
              </a:lnSpc>
              <a:spcBef>
                <a:spcPct val="20000"/>
              </a:spcBef>
              <a:spcAft>
                <a:spcPts val="0"/>
              </a:spcAft>
              <a:defRPr/>
            </a:pPr>
            <a:r>
              <a:rPr lang="en-US" dirty="0" smtClean="0">
                <a:latin typeface="Arial" charset="0"/>
              </a:rPr>
              <a:t>(Click) </a:t>
            </a:r>
          </a:p>
          <a:p>
            <a:pPr marL="457160" indent="-457160">
              <a:lnSpc>
                <a:spcPct val="90000"/>
              </a:lnSpc>
              <a:spcBef>
                <a:spcPct val="20000"/>
              </a:spcBef>
            </a:pPr>
            <a:r>
              <a:rPr lang="en-US" dirty="0" smtClean="0">
                <a:latin typeface="Arial" charset="0"/>
              </a:rPr>
              <a:t>4.  User then has the option to change the entry by typing the new entry in the “Change To” field.  (This enables the three change buttons)</a:t>
            </a:r>
          </a:p>
          <a:p>
            <a:pPr marL="457160" indent="-457160" defTabSz="914319" eaLnBrk="1" fontAlgn="auto" hangingPunct="1">
              <a:lnSpc>
                <a:spcPct val="90000"/>
              </a:lnSpc>
              <a:spcBef>
                <a:spcPct val="20000"/>
              </a:spcBef>
              <a:spcAft>
                <a:spcPts val="0"/>
              </a:spcAft>
              <a:defRPr/>
            </a:pPr>
            <a:r>
              <a:rPr lang="en-US" dirty="0" smtClean="0">
                <a:latin typeface="Arial" charset="0"/>
              </a:rPr>
              <a:t>(Click)</a:t>
            </a:r>
          </a:p>
          <a:p>
            <a:pPr marL="457160" indent="-457160">
              <a:lnSpc>
                <a:spcPct val="90000"/>
              </a:lnSpc>
              <a:spcBef>
                <a:spcPct val="20000"/>
              </a:spcBef>
            </a:pPr>
            <a:endParaRPr lang="en-US" dirty="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037A9A45-A4E8-4FAD-B2C6-BA505886CB38}" type="slidenum">
              <a:rPr lang="en-US" smtClean="0">
                <a:latin typeface="Times New Roman" charset="0"/>
              </a:rPr>
              <a:pPr/>
              <a:t>24</a:t>
            </a:fld>
            <a:endParaRPr lang="en-US" smtClean="0">
              <a:latin typeface="Times New Roman"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defTabSz="914319" eaLnBrk="1" fontAlgn="auto" hangingPunct="1">
              <a:spcBef>
                <a:spcPts val="0"/>
              </a:spcBef>
              <a:spcAft>
                <a:spcPts val="0"/>
              </a:spcAft>
              <a:defRPr/>
            </a:pPr>
            <a:r>
              <a:rPr lang="en-US" dirty="0" smtClean="0">
                <a:latin typeface="Arial" pitchFamily="34" charset="0"/>
                <a:cs typeface="Arial" pitchFamily="34" charset="0"/>
              </a:rPr>
              <a:t>If a CR has not been saved or updated since last changed, the following message will be displayed when attempting to close</a:t>
            </a:r>
            <a:r>
              <a:rPr lang="en-US" baseline="0" dirty="0" smtClean="0">
                <a:latin typeface="Arial" pitchFamily="34" charset="0"/>
                <a:cs typeface="Arial" pitchFamily="34" charset="0"/>
              </a:rPr>
              <a:t> the record.</a:t>
            </a:r>
          </a:p>
          <a:p>
            <a:pPr defTabSz="914319" eaLnBrk="1" fontAlgn="auto" hangingPunct="1">
              <a:spcBef>
                <a:spcPts val="0"/>
              </a:spcBef>
              <a:spcAft>
                <a:spcPts val="0"/>
              </a:spcAft>
              <a:defRPr/>
            </a:pPr>
            <a:r>
              <a:rPr lang="en-US" baseline="0" dirty="0" smtClean="0">
                <a:latin typeface="Arial" pitchFamily="34" charset="0"/>
                <a:cs typeface="Arial" pitchFamily="34" charset="0"/>
              </a:rPr>
              <a:t>(Click)</a:t>
            </a:r>
          </a:p>
          <a:p>
            <a:pPr defTabSz="914319" eaLnBrk="1" fontAlgn="auto" hangingPunct="1">
              <a:spcBef>
                <a:spcPts val="0"/>
              </a:spcBef>
              <a:spcAft>
                <a:spcPts val="0"/>
              </a:spcAft>
              <a:defRPr/>
            </a:pPr>
            <a:r>
              <a:rPr lang="en-US" baseline="0" dirty="0" smtClean="0">
                <a:latin typeface="Arial" pitchFamily="34" charset="0"/>
                <a:cs typeface="Arial" pitchFamily="34" charset="0"/>
              </a:rPr>
              <a:t>If, for some reason, the CR cannot be Updated or Saved you will have to select Ignore.  You will lose your current entries but have no choice.  </a:t>
            </a:r>
          </a:p>
          <a:p>
            <a:pPr defTabSz="914319" eaLnBrk="1" fontAlgn="auto" hangingPunct="1">
              <a:spcBef>
                <a:spcPts val="0"/>
              </a:spcBef>
              <a:spcAft>
                <a:spcPts val="0"/>
              </a:spcAft>
              <a:defRPr/>
            </a:pPr>
            <a:r>
              <a:rPr lang="en-US" baseline="0" dirty="0" smtClean="0">
                <a:latin typeface="Arial" pitchFamily="34" charset="0"/>
                <a:cs typeface="Arial" pitchFamily="34" charset="0"/>
              </a:rPr>
              <a:t>(Click)</a:t>
            </a:r>
          </a:p>
          <a:p>
            <a:pPr defTabSz="914319" eaLnBrk="1" fontAlgn="auto" hangingPunct="1">
              <a:spcBef>
                <a:spcPts val="0"/>
              </a:spcBef>
              <a:spcAft>
                <a:spcPts val="0"/>
              </a:spcAft>
              <a:defRPr/>
            </a:pPr>
            <a:r>
              <a:rPr lang="en-US" baseline="0" dirty="0" smtClean="0">
                <a:latin typeface="Arial" pitchFamily="34" charset="0"/>
                <a:cs typeface="Arial" pitchFamily="34" charset="0"/>
              </a:rPr>
              <a:t>As you work do a Partial Save (check your messages for transaction Completed) to make sure you don’t do a lot of work only to have to ignore. </a:t>
            </a:r>
          </a:p>
          <a:p>
            <a:pPr defTabSz="914319" eaLnBrk="1" fontAlgn="auto" hangingPunct="1">
              <a:spcBef>
                <a:spcPts val="0"/>
              </a:spcBef>
              <a:spcAft>
                <a:spcPts val="0"/>
              </a:spcAft>
              <a:defRPr/>
            </a:pPr>
            <a:r>
              <a:rPr lang="en-US" dirty="0" smtClean="0">
                <a:latin typeface="Arial" pitchFamily="34" charset="0"/>
                <a:cs typeface="Arial" pitchFamily="34" charset="0"/>
              </a:rPr>
              <a:t>(Click)</a:t>
            </a:r>
          </a:p>
          <a:p>
            <a:pPr eaLnBrk="1" hangingPunct="1"/>
            <a:endParaRPr lang="en-US" dirty="0" smtClean="0">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3FC1C2CF-B3BD-468C-AF2A-B05707BF32FD}" type="slidenum">
              <a:rPr lang="en-US" smtClean="0">
                <a:latin typeface="Times New Roman" charset="0"/>
              </a:rPr>
              <a:pPr/>
              <a:t>25</a:t>
            </a:fld>
            <a:endParaRPr lang="en-US" smtClean="0">
              <a:latin typeface="Times New Roman" charset="0"/>
            </a:endParaRPr>
          </a:p>
        </p:txBody>
      </p:sp>
      <p:sp>
        <p:nvSpPr>
          <p:cNvPr id="79875" name="Rectangle 1026"/>
          <p:cNvSpPr>
            <a:spLocks noGrp="1" noRot="1" noChangeAspect="1" noChangeArrowheads="1" noTextEdit="1"/>
          </p:cNvSpPr>
          <p:nvPr>
            <p:ph type="sldImg"/>
          </p:nvPr>
        </p:nvSpPr>
        <p:spPr>
          <a:ln/>
        </p:spPr>
      </p:sp>
      <p:sp>
        <p:nvSpPr>
          <p:cNvPr id="79876" name="Rectangle 1027"/>
          <p:cNvSpPr>
            <a:spLocks noGrp="1" noChangeArrowheads="1"/>
          </p:cNvSpPr>
          <p:nvPr>
            <p:ph type="body" idx="1"/>
          </p:nvPr>
        </p:nvSpPr>
        <p:spPr>
          <a:noFill/>
          <a:ln/>
        </p:spPr>
        <p:txBody>
          <a:bodyPr/>
          <a:lstStyle/>
          <a:p>
            <a:pPr eaLnBrk="1" hangingPunct="1"/>
            <a:r>
              <a:rPr lang="en-US" dirty="0" smtClean="0">
                <a:latin typeface="Times New Roman" charset="0"/>
              </a:rPr>
              <a:t>Let us build a Tree and CPR for Example #01</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2FA9295-5272-4556-ACCE-07DDA2EC9ACB}" type="slidenum">
              <a:rPr lang="en-US" smtClean="0">
                <a:latin typeface="Times New Roman" charset="0"/>
              </a:rPr>
              <a:pPr/>
              <a:t>26</a:t>
            </a:fld>
            <a:endParaRPr lang="en-US" smtClean="0">
              <a:latin typeface="Times New Roman"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dirty="0" smtClean="0">
                <a:latin typeface="Times New Roman" charset="0"/>
              </a:rPr>
              <a:t>Let us build a Tree and CPR for Example #02</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04B08F88-FC07-4AC2-AF53-D3EECB30BF21}" type="slidenum">
              <a:rPr lang="en-US" smtClean="0">
                <a:latin typeface="Times New Roman" charset="0"/>
              </a:rPr>
              <a:pPr/>
              <a:t>27</a:t>
            </a:fld>
            <a:endParaRPr lang="en-US" smtClean="0">
              <a:latin typeface="Times New Roman"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defTabSz="914319" eaLnBrk="1" fontAlgn="auto" hangingPunct="1">
              <a:spcBef>
                <a:spcPts val="0"/>
              </a:spcBef>
              <a:spcAft>
                <a:spcPts val="0"/>
              </a:spcAft>
              <a:defRPr/>
            </a:pPr>
            <a:r>
              <a:rPr lang="en-US" dirty="0" smtClean="0">
                <a:latin typeface="Times New Roman" charset="0"/>
              </a:rPr>
              <a:t>Let us build a Tree and CPR for Example #03</a:t>
            </a:r>
          </a:p>
          <a:p>
            <a:pPr eaLnBrk="1" hangingPunct="1"/>
            <a:endParaRPr lang="en-US" dirty="0" smtClean="0">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85F2193F-EE11-4AB6-85F1-3CEA462C98E1}" type="slidenum">
              <a:rPr lang="en-US" smtClean="0">
                <a:latin typeface="Times New Roman" charset="0"/>
              </a:rPr>
              <a:pPr/>
              <a:t>28</a:t>
            </a:fld>
            <a:endParaRPr lang="en-US" smtClean="0">
              <a:latin typeface="Times New Roman"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dirty="0" smtClean="0">
                <a:latin typeface="Times New Roman" charset="0"/>
              </a:rPr>
              <a:t>Let us build a Tree and CPR for Example #04</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93A6C9D9-C34F-4CDA-9AD5-4FFD6D493AE6}" type="slidenum">
              <a:rPr lang="en-US" smtClean="0">
                <a:latin typeface="Times New Roman" charset="0"/>
              </a:rPr>
              <a:pPr/>
              <a:t>29</a:t>
            </a:fld>
            <a:endParaRPr lang="en-US" smtClean="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en-US" dirty="0" smtClean="0">
                <a:latin typeface="Times New Roman" charset="0"/>
              </a:rPr>
              <a:t>Let us just review this complex record.  Take</a:t>
            </a:r>
            <a:r>
              <a:rPr lang="en-US" baseline="0" dirty="0" smtClean="0">
                <a:latin typeface="Times New Roman" charset="0"/>
              </a:rPr>
              <a:t> notice of the use of “Suffix”.</a:t>
            </a:r>
            <a:endParaRPr lang="en-US" dirty="0" smtClean="0">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28D765A5-6D37-4F53-99AF-271092807A13}" type="slidenum">
              <a:rPr lang="en-US" smtClean="0">
                <a:latin typeface="Times New Roman" charset="0"/>
              </a:rPr>
              <a:pPr/>
              <a:t>3</a:t>
            </a:fld>
            <a:endParaRPr lang="en-US" smtClean="0">
              <a:latin typeface="Times New Roman"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dirty="0" smtClean="0">
                <a:latin typeface="Times New Roman" charset="0"/>
              </a:rPr>
              <a:t>When is a CPR necessary?</a:t>
            </a:r>
          </a:p>
          <a:p>
            <a:pPr eaLnBrk="1" hangingPunct="1"/>
            <a:r>
              <a:rPr lang="en-US" b="0" dirty="0" smtClean="0"/>
              <a:t>(Click)  A customer record requires a</a:t>
            </a:r>
            <a:r>
              <a:rPr lang="en-US" b="0" baseline="0" dirty="0" smtClean="0"/>
              <a:t> CPR if any of the following conditions are true:</a:t>
            </a:r>
          </a:p>
          <a:p>
            <a:pPr eaLnBrk="1" hangingPunct="1"/>
            <a:r>
              <a:rPr lang="en-US" b="0" dirty="0" smtClean="0"/>
              <a:t>(Click)  If there is more than one </a:t>
            </a:r>
            <a:r>
              <a:rPr lang="en-US" b="0" dirty="0" err="1" smtClean="0"/>
              <a:t>intralata</a:t>
            </a:r>
            <a:r>
              <a:rPr lang="en-US" b="0" dirty="0" smtClean="0"/>
              <a:t> carrier</a:t>
            </a:r>
          </a:p>
          <a:p>
            <a:pPr eaLnBrk="1" hangingPunct="1"/>
            <a:r>
              <a:rPr lang="en-US" b="0" dirty="0" smtClean="0"/>
              <a:t>(Click)  If there</a:t>
            </a:r>
            <a:r>
              <a:rPr lang="en-US" b="0" baseline="0" dirty="0" smtClean="0"/>
              <a:t> is more than one </a:t>
            </a:r>
            <a:r>
              <a:rPr lang="en-US" b="0" baseline="0" dirty="0" err="1" smtClean="0"/>
              <a:t>interlata</a:t>
            </a:r>
            <a:r>
              <a:rPr lang="en-US" b="0" baseline="0" dirty="0" smtClean="0"/>
              <a:t> carriers.</a:t>
            </a:r>
          </a:p>
          <a:p>
            <a:pPr eaLnBrk="1" hangingPunct="1"/>
            <a:r>
              <a:rPr lang="en-US" b="0" dirty="0" smtClean="0"/>
              <a:t>(Click)  If there is more than one POTS</a:t>
            </a:r>
            <a:r>
              <a:rPr lang="en-US" b="0" baseline="0" dirty="0" smtClean="0"/>
              <a:t> destination number.</a:t>
            </a:r>
          </a:p>
          <a:p>
            <a:pPr eaLnBrk="1" hangingPunct="1"/>
            <a:r>
              <a:rPr lang="en-US" b="0" dirty="0" smtClean="0"/>
              <a:t>(Click)  If</a:t>
            </a:r>
            <a:r>
              <a:rPr lang="en-US" b="0" baseline="0" dirty="0" smtClean="0"/>
              <a:t> Vertical features, (i.e. time of day, blocking, least cost multicarrier routing)  are needed or desired.</a:t>
            </a:r>
          </a:p>
          <a:p>
            <a:pPr eaLnBrk="1" hangingPunct="1"/>
            <a:endParaRPr lang="en-US" dirty="0" smtClean="0">
              <a:latin typeface="Times New Roman"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E40E3CA-F049-48E3-87D2-AB71EA550277}" type="slidenum">
              <a:rPr lang="en-US" smtClean="0">
                <a:latin typeface="Times New Roman" charset="0"/>
              </a:rPr>
              <a:pPr/>
              <a:t>30</a:t>
            </a:fld>
            <a:endParaRPr lang="en-US" smtClean="0">
              <a:latin typeface="Times New Roman"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US" dirty="0" smtClean="0">
                <a:latin typeface="Times New Roman" charset="0"/>
              </a:rPr>
              <a:t>Example 1 Tree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3F13C96-2CC2-4326-BE09-D34954371014}" type="slidenum">
              <a:rPr lang="en-US" smtClean="0">
                <a:latin typeface="Times New Roman" charset="0"/>
              </a:rPr>
              <a:pPr/>
              <a:t>31</a:t>
            </a:fld>
            <a:endParaRPr lang="en-US" smtClean="0">
              <a:latin typeface="Times New Roman"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n-US" dirty="0" smtClean="0">
                <a:latin typeface="Times New Roman" charset="0"/>
              </a:rPr>
              <a:t>Example</a:t>
            </a:r>
            <a:r>
              <a:rPr lang="en-US" baseline="0" dirty="0" smtClean="0">
                <a:latin typeface="Times New Roman" charset="0"/>
              </a:rPr>
              <a:t> 1 CPR</a:t>
            </a:r>
            <a:endParaRPr lang="en-US" dirty="0" smtClean="0">
              <a:latin typeface="Times New Roman"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D5DF5827-150A-4708-82EC-AB66BC1A2768}" type="slidenum">
              <a:rPr lang="en-US" smtClean="0">
                <a:latin typeface="Times New Roman" charset="0"/>
              </a:rPr>
              <a:pPr/>
              <a:t>32</a:t>
            </a:fld>
            <a:endParaRPr lang="en-US" smtClean="0">
              <a:latin typeface="Times New Roman"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dirty="0" smtClean="0">
                <a:latin typeface="Times New Roman" charset="0"/>
              </a:rPr>
              <a:t>Example</a:t>
            </a:r>
            <a:r>
              <a:rPr lang="en-US" baseline="0" dirty="0" smtClean="0">
                <a:latin typeface="Times New Roman" charset="0"/>
              </a:rPr>
              <a:t> 2 Tree</a:t>
            </a:r>
            <a:endParaRPr lang="en-US" dirty="0" smtClean="0">
              <a:latin typeface="Times New Roman"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2FD9F3BC-9ACF-4287-BB3D-23B6159C5263}" type="slidenum">
              <a:rPr lang="en-US" smtClean="0">
                <a:latin typeface="Times New Roman" charset="0"/>
              </a:rPr>
              <a:pPr/>
              <a:t>33</a:t>
            </a:fld>
            <a:endParaRPr lang="en-US" smtClean="0">
              <a:latin typeface="Times New Roman"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n-US" dirty="0" smtClean="0">
                <a:latin typeface="Times New Roman" charset="0"/>
              </a:rPr>
              <a:t>Example 2 CPR</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9E46A37-1B57-4A6A-925D-403150CBE210}" type="slidenum">
              <a:rPr lang="en-US" smtClean="0">
                <a:latin typeface="Times New Roman" charset="0"/>
              </a:rPr>
              <a:pPr/>
              <a:t>34</a:t>
            </a:fld>
            <a:endParaRPr lang="en-US" smtClean="0">
              <a:latin typeface="Times New Roman"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dirty="0" smtClean="0">
                <a:latin typeface="Times New Roman" charset="0"/>
              </a:rPr>
              <a:t>Example 3 Tree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D5E7D81E-D309-48C2-9EA5-4E39E9B9F37F}" type="slidenum">
              <a:rPr lang="en-US" smtClean="0">
                <a:latin typeface="Times New Roman" charset="0"/>
              </a:rPr>
              <a:pPr/>
              <a:t>35</a:t>
            </a:fld>
            <a:endParaRPr lang="en-US" smtClean="0">
              <a:latin typeface="Times New Roman" charset="0"/>
            </a:endParaRPr>
          </a:p>
        </p:txBody>
      </p:sp>
      <p:sp>
        <p:nvSpPr>
          <p:cNvPr id="90115" name="Rectangle 4098"/>
          <p:cNvSpPr>
            <a:spLocks noGrp="1" noRot="1" noChangeAspect="1" noChangeArrowheads="1" noTextEdit="1"/>
          </p:cNvSpPr>
          <p:nvPr>
            <p:ph type="sldImg"/>
          </p:nvPr>
        </p:nvSpPr>
        <p:spPr>
          <a:ln/>
        </p:spPr>
      </p:sp>
      <p:sp>
        <p:nvSpPr>
          <p:cNvPr id="90116" name="Rectangle 4099"/>
          <p:cNvSpPr>
            <a:spLocks noGrp="1" noChangeArrowheads="1"/>
          </p:cNvSpPr>
          <p:nvPr>
            <p:ph type="body" idx="1"/>
          </p:nvPr>
        </p:nvSpPr>
        <p:spPr>
          <a:noFill/>
          <a:ln/>
        </p:spPr>
        <p:txBody>
          <a:bodyPr/>
          <a:lstStyle/>
          <a:p>
            <a:pPr eaLnBrk="1" hangingPunct="1"/>
            <a:r>
              <a:rPr lang="en-US" dirty="0" smtClean="0">
                <a:latin typeface="Times New Roman" charset="0"/>
              </a:rPr>
              <a:t>Example 3 CPR</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5CE24114-64AF-4808-9D77-9873CBDB2D9F}" type="slidenum">
              <a:rPr lang="en-US" smtClean="0">
                <a:latin typeface="Times New Roman" charset="0"/>
              </a:rPr>
              <a:pPr/>
              <a:t>36</a:t>
            </a:fld>
            <a:endParaRPr lang="en-US" smtClean="0">
              <a:latin typeface="Times New Roman" charset="0"/>
            </a:endParaRPr>
          </a:p>
        </p:txBody>
      </p:sp>
      <p:sp>
        <p:nvSpPr>
          <p:cNvPr id="91139" name="Rectangle 1026"/>
          <p:cNvSpPr>
            <a:spLocks noGrp="1" noRot="1" noChangeAspect="1" noChangeArrowheads="1" noTextEdit="1"/>
          </p:cNvSpPr>
          <p:nvPr>
            <p:ph type="sldImg"/>
          </p:nvPr>
        </p:nvSpPr>
        <p:spPr>
          <a:ln/>
        </p:spPr>
      </p:sp>
      <p:sp>
        <p:nvSpPr>
          <p:cNvPr id="91140" name="Rectangle 1027"/>
          <p:cNvSpPr>
            <a:spLocks noGrp="1" noChangeArrowheads="1"/>
          </p:cNvSpPr>
          <p:nvPr>
            <p:ph type="body" idx="1"/>
          </p:nvPr>
        </p:nvSpPr>
        <p:spPr>
          <a:noFill/>
          <a:ln/>
        </p:spPr>
        <p:txBody>
          <a:bodyPr/>
          <a:lstStyle/>
          <a:p>
            <a:pPr eaLnBrk="1" hangingPunct="1"/>
            <a:r>
              <a:rPr lang="en-US" dirty="0" smtClean="0">
                <a:latin typeface="Times New Roman" charset="0"/>
              </a:rPr>
              <a:t>Example 4 Tree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F47756EB-B3F3-4496-A311-5D5E78B8BB92}" type="slidenum">
              <a:rPr lang="en-US" smtClean="0">
                <a:latin typeface="Times New Roman" charset="0"/>
              </a:rPr>
              <a:pPr/>
              <a:t>37</a:t>
            </a:fld>
            <a:endParaRPr lang="en-US" smtClean="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dirty="0" smtClean="0">
                <a:latin typeface="Times New Roman" charset="0"/>
              </a:rPr>
              <a:t>Example 4 CPR</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0DBA36CF-C525-4271-9328-0BC87A9424DA}" type="slidenum">
              <a:rPr lang="en-US" smtClean="0">
                <a:latin typeface="Times New Roman" charset="0"/>
              </a:rPr>
              <a:pPr/>
              <a:t>38</a:t>
            </a:fld>
            <a:endParaRPr lang="en-US" smtClean="0">
              <a:latin typeface="Times New Roman"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r>
              <a:rPr lang="en-US" dirty="0" smtClean="0">
                <a:latin typeface="Times New Roman" charset="0"/>
              </a:rPr>
              <a:t>Example 5 Tree.  </a:t>
            </a:r>
          </a:p>
          <a:p>
            <a:pPr eaLnBrk="1" hangingPunct="1"/>
            <a:r>
              <a:rPr lang="en-US" dirty="0" smtClean="0">
                <a:latin typeface="Times New Roman" charset="0"/>
              </a:rPr>
              <a:t>Suffix will link like branches </a:t>
            </a:r>
          </a:p>
          <a:p>
            <a:pPr eaLnBrk="1" hangingPunct="1"/>
            <a:r>
              <a:rPr lang="en-US" dirty="0" smtClean="0">
                <a:latin typeface="Times New Roman" charset="0"/>
              </a:rPr>
              <a:t>(Click)</a:t>
            </a:r>
          </a:p>
          <a:p>
            <a:pPr eaLnBrk="1" hangingPunct="1"/>
            <a:r>
              <a:rPr lang="en-US" dirty="0" smtClean="0">
                <a:latin typeface="Times New Roman" charset="0"/>
              </a:rPr>
              <a:t>These 4 branches are linked under a single ON. Linked with a</a:t>
            </a:r>
            <a:r>
              <a:rPr lang="en-US" baseline="0" dirty="0" smtClean="0">
                <a:latin typeface="Times New Roman" charset="0"/>
              </a:rPr>
              <a:t> Numeric character</a:t>
            </a:r>
          </a:p>
          <a:p>
            <a:pPr eaLnBrk="1" hangingPunct="1"/>
            <a:r>
              <a:rPr lang="en-US" baseline="0" dirty="0" smtClean="0">
                <a:latin typeface="Times New Roman" charset="0"/>
              </a:rPr>
              <a:t>(Click)</a:t>
            </a:r>
            <a:endParaRPr lang="en-US" dirty="0" smtClean="0">
              <a:latin typeface="Times New Roman" charset="0"/>
            </a:endParaRPr>
          </a:p>
          <a:p>
            <a:pPr eaLnBrk="1" hangingPunct="1"/>
            <a:r>
              <a:rPr lang="en-US" dirty="0" smtClean="0">
                <a:latin typeface="Times New Roman" charset="0"/>
              </a:rPr>
              <a:t>These 2 branches are linked under a single 50%. Linked with an</a:t>
            </a:r>
            <a:r>
              <a:rPr lang="en-US" baseline="0" dirty="0" smtClean="0">
                <a:latin typeface="Times New Roman" charset="0"/>
              </a:rPr>
              <a:t> Alpha character.</a:t>
            </a:r>
            <a:endParaRPr lang="en-US" dirty="0" smtClean="0">
              <a:latin typeface="Times New Roman"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F0859E38-32C9-4CB5-A6C1-1A0CF73F7A2A}" type="slidenum">
              <a:rPr lang="en-US" smtClean="0">
                <a:latin typeface="Times New Roman" charset="0"/>
              </a:rPr>
              <a:pPr/>
              <a:t>39</a:t>
            </a:fld>
            <a:endParaRPr lang="en-US" smtClean="0">
              <a:latin typeface="Times New Roman"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r>
              <a:rPr lang="en-US" dirty="0" smtClean="0">
                <a:latin typeface="Times New Roman" charset="0"/>
              </a:rPr>
              <a:t>Example 5 Tree.  </a:t>
            </a:r>
          </a:p>
          <a:p>
            <a:pPr eaLnBrk="1" hangingPunct="1"/>
            <a:r>
              <a:rPr lang="en-US" dirty="0" smtClean="0">
                <a:latin typeface="Times New Roman" charset="0"/>
              </a:rPr>
              <a:t>Suffix will link like branches </a:t>
            </a:r>
          </a:p>
          <a:p>
            <a:pPr eaLnBrk="1" hangingPunct="1"/>
            <a:r>
              <a:rPr lang="en-US" dirty="0" smtClean="0">
                <a:latin typeface="Times New Roman" charset="0"/>
              </a:rPr>
              <a:t>(Click)</a:t>
            </a:r>
          </a:p>
          <a:p>
            <a:pPr eaLnBrk="1" hangingPunct="1"/>
            <a:r>
              <a:rPr lang="en-US" dirty="0" smtClean="0">
                <a:latin typeface="Times New Roman" charset="0"/>
              </a:rPr>
              <a:t>These 4 branches are linked under a single ON. Linked with a</a:t>
            </a:r>
            <a:r>
              <a:rPr lang="en-US" baseline="0" dirty="0" smtClean="0">
                <a:latin typeface="Times New Roman" charset="0"/>
              </a:rPr>
              <a:t> Numeric character ON1</a:t>
            </a:r>
          </a:p>
          <a:p>
            <a:pPr eaLnBrk="1" hangingPunct="1"/>
            <a:r>
              <a:rPr lang="en-US" baseline="0" dirty="0" smtClean="0">
                <a:latin typeface="Times New Roman" charset="0"/>
              </a:rPr>
              <a:t>(Click)</a:t>
            </a:r>
            <a:endParaRPr lang="en-US" dirty="0" smtClean="0">
              <a:latin typeface="Times New Roman" charset="0"/>
            </a:endParaRPr>
          </a:p>
          <a:p>
            <a:pPr eaLnBrk="1" hangingPunct="1"/>
            <a:r>
              <a:rPr lang="en-US" dirty="0" smtClean="0">
                <a:latin typeface="Times New Roman" charset="0"/>
              </a:rPr>
              <a:t>These 2 branches are linked under a single 50%. Linked with an</a:t>
            </a:r>
            <a:r>
              <a:rPr lang="en-US" baseline="0" dirty="0" smtClean="0">
                <a:latin typeface="Times New Roman" charset="0"/>
              </a:rPr>
              <a:t> Alpha character 50A.</a:t>
            </a:r>
            <a:endParaRPr lang="en-US" dirty="0" smtClean="0">
              <a:latin typeface="Times New Roman" charset="0"/>
            </a:endParaRPr>
          </a:p>
          <a:p>
            <a:pPr eaLnBrk="1" hangingPunct="1"/>
            <a:endParaRPr lang="en-US" dirty="0" smtClean="0">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84C703C0-5BA1-4226-87B0-2F0AA53AD952}" type="slidenum">
              <a:rPr lang="en-US" smtClean="0">
                <a:latin typeface="Times New Roman" charset="0"/>
              </a:rPr>
              <a:pPr/>
              <a:t>4</a:t>
            </a:fld>
            <a:endParaRPr lang="en-US" smtClean="0">
              <a:latin typeface="Times New Roman"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dirty="0" smtClean="0">
                <a:latin typeface="Times New Roman" charset="0"/>
              </a:rPr>
              <a:t>Calls to a Toll Free number can be routed through several carriers and/or to several destination numbers.</a:t>
            </a:r>
            <a:r>
              <a:rPr lang="en-US" baseline="0" dirty="0" smtClean="0">
                <a:latin typeface="Times New Roman" charset="0"/>
              </a:rPr>
              <a:t>  </a:t>
            </a:r>
          </a:p>
          <a:p>
            <a:pPr eaLnBrk="1" hangingPunct="1"/>
            <a:r>
              <a:rPr lang="en-US" b="0" dirty="0" smtClean="0"/>
              <a:t>(Click)  </a:t>
            </a:r>
            <a:r>
              <a:rPr lang="en-US" baseline="0" dirty="0" smtClean="0">
                <a:latin typeface="Times New Roman" charset="0"/>
              </a:rPr>
              <a:t>Here is a Chicago\Milwaukee example:</a:t>
            </a:r>
          </a:p>
          <a:p>
            <a:pPr eaLnBrk="1" hangingPunct="1"/>
            <a:r>
              <a:rPr lang="en-US" b="0" dirty="0" smtClean="0"/>
              <a:t>(Click)</a:t>
            </a:r>
          </a:p>
          <a:p>
            <a:pPr defTabSz="914319" eaLnBrk="1" fontAlgn="auto" hangingPunct="1">
              <a:spcBef>
                <a:spcPts val="0"/>
              </a:spcBef>
              <a:spcAft>
                <a:spcPts val="0"/>
              </a:spcAft>
              <a:defRPr/>
            </a:pPr>
            <a:r>
              <a:rPr lang="en-US" dirty="0" smtClean="0">
                <a:latin typeface="Arial" charset="0"/>
              </a:rPr>
              <a:t>A Dial Number customer might request that from 9:00am to 5:00pm on Monday through Friday, all calls should be routed through carrier 1111 to an office in downtown Chicago. At all other times, calls to the same Dial Number should be routed through carrier 2222 to an office in Milwaukee.</a:t>
            </a:r>
          </a:p>
          <a:p>
            <a:pPr defTabSz="914319" eaLnBrk="1" fontAlgn="auto" hangingPunct="1">
              <a:spcBef>
                <a:spcPts val="0"/>
              </a:spcBef>
              <a:spcAft>
                <a:spcPts val="0"/>
              </a:spcAft>
              <a:defRPr/>
            </a:pPr>
            <a:r>
              <a:rPr lang="en-US" dirty="0" smtClean="0">
                <a:latin typeface="Arial" charset="0"/>
              </a:rPr>
              <a:t>(Click) </a:t>
            </a:r>
          </a:p>
          <a:p>
            <a:pPr defTabSz="914319" eaLnBrk="1" fontAlgn="auto" hangingPunct="1">
              <a:spcBef>
                <a:spcPts val="0"/>
              </a:spcBef>
              <a:spcAft>
                <a:spcPts val="0"/>
              </a:spcAft>
              <a:defRPr/>
            </a:pPr>
            <a:r>
              <a:rPr lang="en-US" dirty="0" smtClean="0">
                <a:latin typeface="Arial" charset="0"/>
              </a:rPr>
              <a:t>Steps to create the call routing scheme:</a:t>
            </a:r>
          </a:p>
          <a:p>
            <a:pPr defTabSz="914319" eaLnBrk="1" fontAlgn="auto" hangingPunct="1">
              <a:spcBef>
                <a:spcPts val="0"/>
              </a:spcBef>
              <a:spcAft>
                <a:spcPts val="0"/>
              </a:spcAft>
              <a:defRPr/>
            </a:pPr>
            <a:r>
              <a:rPr lang="en-US" dirty="0" smtClean="0">
                <a:latin typeface="Arial" charset="0"/>
              </a:rPr>
              <a:t>(Click) Draw a call routing diagram, to help clarify all of the relevant criteria for routing the calls.</a:t>
            </a:r>
          </a:p>
          <a:p>
            <a:pPr defTabSz="914319" eaLnBrk="1" fontAlgn="auto" hangingPunct="1">
              <a:spcBef>
                <a:spcPts val="0"/>
              </a:spcBef>
              <a:spcAft>
                <a:spcPts val="0"/>
              </a:spcAft>
              <a:defRPr/>
            </a:pPr>
            <a:r>
              <a:rPr lang="en-US" dirty="0" smtClean="0">
                <a:latin typeface="Arial" charset="0"/>
              </a:rPr>
              <a:t>(Click) Enter the call routing data in the CPR.</a:t>
            </a:r>
          </a:p>
          <a:p>
            <a:pPr defTabSz="914319" eaLnBrk="1" fontAlgn="auto" hangingPunct="1">
              <a:spcBef>
                <a:spcPts val="0"/>
              </a:spcBef>
              <a:spcAft>
                <a:spcPts val="0"/>
              </a:spcAft>
              <a:defRPr/>
            </a:pPr>
            <a:r>
              <a:rPr lang="en-US" dirty="0" smtClean="0">
                <a:latin typeface="Arial" charset="0"/>
              </a:rPr>
              <a:t>(Click)</a:t>
            </a:r>
          </a:p>
          <a:p>
            <a:pPr defTabSz="914319" eaLnBrk="1" fontAlgn="auto" hangingPunct="1">
              <a:spcBef>
                <a:spcPts val="0"/>
              </a:spcBef>
              <a:spcAft>
                <a:spcPts val="0"/>
              </a:spcAft>
              <a:defRPr/>
            </a:pPr>
            <a:endParaRPr lang="en-US" dirty="0" smtClean="0">
              <a:latin typeface="Arial" charset="0"/>
            </a:endParaRPr>
          </a:p>
          <a:p>
            <a:pPr eaLnBrk="1" hangingPunct="1"/>
            <a:endParaRPr lang="en-US" dirty="0" smtClean="0">
              <a:latin typeface="Times New Roman"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66EBD173-66BC-4EE8-BBE7-D5A50C9E6C91}" type="slidenum">
              <a:rPr lang="en-US" smtClean="0">
                <a:latin typeface="Times New Roman" charset="0"/>
              </a:rPr>
              <a:pPr/>
              <a:t>40</a:t>
            </a:fld>
            <a:endParaRPr lang="en-US" smtClean="0">
              <a:latin typeface="Times New Roman" charset="0"/>
            </a:endParaRPr>
          </a:p>
        </p:txBody>
      </p:sp>
      <p:sp>
        <p:nvSpPr>
          <p:cNvPr id="95235" name="Rectangle 2050"/>
          <p:cNvSpPr>
            <a:spLocks noGrp="1" noRot="1" noChangeAspect="1" noChangeArrowheads="1" noTextEdit="1"/>
          </p:cNvSpPr>
          <p:nvPr>
            <p:ph type="sldImg"/>
          </p:nvPr>
        </p:nvSpPr>
        <p:spPr>
          <a:ln/>
        </p:spPr>
      </p:sp>
      <p:sp>
        <p:nvSpPr>
          <p:cNvPr id="95236" name="Rectangle 2051"/>
          <p:cNvSpPr>
            <a:spLocks noGrp="1" noChangeArrowheads="1"/>
          </p:cNvSpPr>
          <p:nvPr>
            <p:ph type="body" idx="1"/>
          </p:nvPr>
        </p:nvSpPr>
        <p:spPr>
          <a:noFill/>
          <a:ln/>
        </p:spPr>
        <p:txBody>
          <a:bodyPr/>
          <a:lstStyle/>
          <a:p>
            <a:pPr eaLnBrk="1" hangingPunct="1"/>
            <a:r>
              <a:rPr lang="en-US" dirty="0" smtClean="0">
                <a:latin typeface="Times New Roman" charset="0"/>
              </a:rPr>
              <a:t>Please complete the Written and Hands On Exercises </a:t>
            </a:r>
            <a:r>
              <a:rPr lang="en-US" smtClean="0">
                <a:latin typeface="Times New Roman" charset="0"/>
              </a:rPr>
              <a:t>for Module 4 - CPR</a:t>
            </a:r>
            <a:endParaRPr lang="en-US" dirty="0" smtClean="0">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8E845FB-727C-48A6-B34D-B9C26399F4E5}" type="slidenum">
              <a:rPr lang="en-US" smtClean="0">
                <a:latin typeface="Times New Roman" charset="0"/>
              </a:rPr>
              <a:pPr/>
              <a:t>5</a:t>
            </a:fld>
            <a:endParaRPr lang="en-US" smtClean="0">
              <a:latin typeface="Times New Roman"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normAutofit fontScale="92500" lnSpcReduction="20000"/>
          </a:bodyPr>
          <a:lstStyle/>
          <a:p>
            <a:pPr eaLnBrk="1" hangingPunct="1"/>
            <a:r>
              <a:rPr lang="en-US" dirty="0" smtClean="0">
                <a:latin typeface="Times New Roman" charset="0"/>
              </a:rPr>
              <a:t>Here is the Call Routing Diagram (Tree) for the example:</a:t>
            </a:r>
          </a:p>
          <a:p>
            <a:pPr defTabSz="914319" eaLnBrk="1" fontAlgn="auto" hangingPunct="1">
              <a:spcBef>
                <a:spcPts val="0"/>
              </a:spcBef>
              <a:spcAft>
                <a:spcPts val="0"/>
              </a:spcAft>
              <a:defRPr/>
            </a:pPr>
            <a:r>
              <a:rPr lang="en-US" dirty="0" smtClean="0">
                <a:latin typeface="Times New Roman" charset="0"/>
              </a:rPr>
              <a:t>(Click) </a:t>
            </a:r>
          </a:p>
          <a:p>
            <a:pPr defTabSz="914319" eaLnBrk="1" fontAlgn="auto" hangingPunct="1">
              <a:spcBef>
                <a:spcPts val="0"/>
              </a:spcBef>
              <a:spcAft>
                <a:spcPts val="0"/>
              </a:spcAft>
              <a:defRPr/>
            </a:pPr>
            <a:r>
              <a:rPr lang="en-US" dirty="0" smtClean="0">
                <a:latin typeface="Times New Roman" charset="0"/>
              </a:rPr>
              <a:t>(Click) </a:t>
            </a:r>
            <a:r>
              <a:rPr lang="en-US" dirty="0" smtClean="0">
                <a:latin typeface="Arial" charset="0"/>
              </a:rPr>
              <a:t>There are two originating call </a:t>
            </a:r>
            <a:r>
              <a:rPr lang="en-US" u="sng" dirty="0" smtClean="0">
                <a:latin typeface="Arial" charset="0"/>
              </a:rPr>
              <a:t>Decisions</a:t>
            </a:r>
            <a:r>
              <a:rPr lang="en-US" dirty="0" smtClean="0">
                <a:latin typeface="Arial" charset="0"/>
              </a:rPr>
              <a:t> that affect how calls are routed:  </a:t>
            </a:r>
          </a:p>
          <a:p>
            <a:pPr defTabSz="914319" eaLnBrk="1" fontAlgn="auto" hangingPunct="1">
              <a:spcBef>
                <a:spcPts val="0"/>
              </a:spcBef>
              <a:spcAft>
                <a:spcPts val="0"/>
              </a:spcAft>
              <a:defRPr/>
            </a:pPr>
            <a:r>
              <a:rPr lang="en-US" dirty="0" smtClean="0">
                <a:latin typeface="Arial" charset="0"/>
              </a:rPr>
              <a:t>  </a:t>
            </a:r>
            <a:r>
              <a:rPr lang="en-US" dirty="0" smtClean="0">
                <a:latin typeface="Times New Roman" charset="0"/>
              </a:rPr>
              <a:t>(Click) </a:t>
            </a:r>
            <a:r>
              <a:rPr lang="en-US" dirty="0" smtClean="0">
                <a:latin typeface="Arial" charset="0"/>
              </a:rPr>
              <a:t>     </a:t>
            </a:r>
            <a:r>
              <a:rPr lang="en-US" sz="1100" u="sng" dirty="0" smtClean="0">
                <a:latin typeface="Arial" charset="0"/>
              </a:rPr>
              <a:t>Day</a:t>
            </a:r>
            <a:r>
              <a:rPr lang="en-US" sz="1100" dirty="0" smtClean="0">
                <a:latin typeface="Arial" charset="0"/>
              </a:rPr>
              <a:t>-of-Week </a:t>
            </a:r>
          </a:p>
          <a:p>
            <a:pPr defTabSz="914319" eaLnBrk="1" fontAlgn="auto" hangingPunct="1">
              <a:spcBef>
                <a:spcPts val="0"/>
              </a:spcBef>
              <a:spcAft>
                <a:spcPts val="0"/>
              </a:spcAft>
              <a:defRPr/>
            </a:pPr>
            <a:r>
              <a:rPr lang="en-US" sz="1100" dirty="0" smtClean="0">
                <a:latin typeface="Times New Roman" charset="0"/>
              </a:rPr>
              <a:t>(Click) </a:t>
            </a:r>
            <a:r>
              <a:rPr lang="en-US" sz="1100" dirty="0" smtClean="0">
                <a:latin typeface="Arial" charset="0"/>
              </a:rPr>
              <a:t>        </a:t>
            </a:r>
            <a:r>
              <a:rPr lang="en-US" sz="1100" u="sng" dirty="0" smtClean="0">
                <a:latin typeface="Arial" charset="0"/>
              </a:rPr>
              <a:t>Time</a:t>
            </a:r>
            <a:r>
              <a:rPr lang="en-US" sz="1100" dirty="0" smtClean="0">
                <a:latin typeface="Arial" charset="0"/>
              </a:rPr>
              <a:t>-of-Day</a:t>
            </a:r>
            <a:endParaRPr lang="en-US" dirty="0" smtClean="0">
              <a:latin typeface="Times New Roman" charset="0"/>
            </a:endParaRPr>
          </a:p>
          <a:p>
            <a:pPr eaLnBrk="1" hangingPunct="1"/>
            <a:r>
              <a:rPr lang="en-US" dirty="0" smtClean="0">
                <a:latin typeface="Times New Roman" charset="0"/>
              </a:rPr>
              <a:t>(Click) </a:t>
            </a:r>
          </a:p>
          <a:p>
            <a:pPr eaLnBrk="1" hangingPunct="1"/>
            <a:r>
              <a:rPr lang="en-US" dirty="0" smtClean="0">
                <a:latin typeface="Arial" charset="0"/>
              </a:rPr>
              <a:t>Once the conditions and decisions are made, there are two </a:t>
            </a:r>
            <a:r>
              <a:rPr lang="en-US" u="sng" dirty="0" smtClean="0">
                <a:latin typeface="Arial" charset="0"/>
              </a:rPr>
              <a:t>Actions</a:t>
            </a:r>
            <a:r>
              <a:rPr lang="en-US" dirty="0" smtClean="0">
                <a:latin typeface="Arial" charset="0"/>
              </a:rPr>
              <a:t> that need to be determined:        </a:t>
            </a:r>
          </a:p>
          <a:p>
            <a:pPr eaLnBrk="1" hangingPunct="1"/>
            <a:r>
              <a:rPr lang="en-US" dirty="0" smtClean="0">
                <a:latin typeface="Times New Roman" charset="0"/>
              </a:rPr>
              <a:t>(Click)    </a:t>
            </a:r>
            <a:r>
              <a:rPr lang="en-US" u="sng" dirty="0" smtClean="0">
                <a:latin typeface="Arial" charset="0"/>
              </a:rPr>
              <a:t>Carrier</a:t>
            </a:r>
            <a:r>
              <a:rPr lang="en-US" dirty="0" smtClean="0">
                <a:latin typeface="Arial" charset="0"/>
              </a:rPr>
              <a:t>      </a:t>
            </a:r>
          </a:p>
          <a:p>
            <a:pPr eaLnBrk="1" hangingPunct="1"/>
            <a:r>
              <a:rPr lang="en-US" dirty="0" smtClean="0">
                <a:latin typeface="Times New Roman" charset="0"/>
              </a:rPr>
              <a:t>(Click) </a:t>
            </a:r>
            <a:r>
              <a:rPr lang="en-US" dirty="0" smtClean="0">
                <a:latin typeface="Arial" charset="0"/>
              </a:rPr>
              <a:t>    </a:t>
            </a:r>
            <a:r>
              <a:rPr lang="en-US" u="sng" dirty="0" smtClean="0">
                <a:latin typeface="Arial" charset="0"/>
              </a:rPr>
              <a:t>Tel#</a:t>
            </a:r>
          </a:p>
          <a:p>
            <a:pPr eaLnBrk="1" hangingPunct="1"/>
            <a:endParaRPr lang="en-US" dirty="0" smtClean="0">
              <a:latin typeface="Times New Roman" charset="0"/>
            </a:endParaRPr>
          </a:p>
          <a:p>
            <a:pPr eaLnBrk="1" hangingPunct="1"/>
            <a:r>
              <a:rPr lang="en-US" dirty="0" smtClean="0">
                <a:latin typeface="Times New Roman" charset="0"/>
              </a:rPr>
              <a:t>    There are 3 branches to this Call Routing Diagram (TREE)</a:t>
            </a:r>
          </a:p>
          <a:p>
            <a:pPr eaLnBrk="1" hangingPunct="1"/>
            <a:r>
              <a:rPr lang="en-US" baseline="0" dirty="0" smtClean="0">
                <a:latin typeface="Times New Roman" charset="0"/>
              </a:rPr>
              <a:t>    </a:t>
            </a:r>
            <a:r>
              <a:rPr lang="en-US" dirty="0" smtClean="0">
                <a:latin typeface="Times New Roman" charset="0"/>
              </a:rPr>
              <a:t>Branch 1 of the tree reads as follows:  </a:t>
            </a:r>
          </a:p>
          <a:p>
            <a:pPr eaLnBrk="1" hangingPunct="1"/>
            <a:r>
              <a:rPr lang="en-US" dirty="0" smtClean="0">
                <a:latin typeface="Times New Roman" charset="0"/>
              </a:rPr>
              <a:t>(Click)  When a call is made to 800-234-5678</a:t>
            </a:r>
          </a:p>
          <a:p>
            <a:pPr eaLnBrk="1" hangingPunct="1"/>
            <a:r>
              <a:rPr lang="en-US" dirty="0" smtClean="0">
                <a:latin typeface="Times New Roman" charset="0"/>
              </a:rPr>
              <a:t>(Click)   On Monday through</a:t>
            </a:r>
            <a:r>
              <a:rPr lang="en-US" baseline="0" dirty="0" smtClean="0">
                <a:latin typeface="Times New Roman" charset="0"/>
              </a:rPr>
              <a:t> Friday</a:t>
            </a:r>
          </a:p>
          <a:p>
            <a:pPr eaLnBrk="1" hangingPunct="1"/>
            <a:r>
              <a:rPr lang="en-US" dirty="0" smtClean="0">
                <a:latin typeface="Times New Roman" charset="0"/>
              </a:rPr>
              <a:t>(Click)   between 9:00am</a:t>
            </a:r>
            <a:r>
              <a:rPr lang="en-US" baseline="0" dirty="0" smtClean="0">
                <a:latin typeface="Times New Roman" charset="0"/>
              </a:rPr>
              <a:t> and 5:00pm</a:t>
            </a:r>
          </a:p>
          <a:p>
            <a:pPr eaLnBrk="1" hangingPunct="1"/>
            <a:r>
              <a:rPr lang="en-US" dirty="0" smtClean="0">
                <a:latin typeface="Times New Roman" charset="0"/>
              </a:rPr>
              <a:t>(Click)  send the traffic to carrier 1111 and</a:t>
            </a:r>
          </a:p>
          <a:p>
            <a:pPr eaLnBrk="1" hangingPunct="1"/>
            <a:r>
              <a:rPr lang="en-US" dirty="0" smtClean="0">
                <a:latin typeface="Times New Roman" charset="0"/>
              </a:rPr>
              <a:t>(Click)   Terminate at the POTS </a:t>
            </a:r>
            <a:r>
              <a:rPr lang="en-US" baseline="0" dirty="0" smtClean="0">
                <a:latin typeface="Times New Roman" charset="0"/>
              </a:rPr>
              <a:t> number 312-222-3333</a:t>
            </a:r>
          </a:p>
          <a:p>
            <a:pPr eaLnBrk="1" hangingPunct="1"/>
            <a:r>
              <a:rPr lang="en-US" baseline="0" dirty="0" smtClean="0">
                <a:latin typeface="Times New Roman" charset="0"/>
              </a:rPr>
              <a:t>Branch 2 of the Tree reads:  </a:t>
            </a:r>
            <a:r>
              <a:rPr lang="en-US" dirty="0" smtClean="0">
                <a:latin typeface="Times New Roman" charset="0"/>
              </a:rPr>
              <a:t>On</a:t>
            </a:r>
            <a:r>
              <a:rPr lang="en-US" baseline="0" dirty="0" smtClean="0">
                <a:latin typeface="Times New Roman" charset="0"/>
              </a:rPr>
              <a:t> M-F all </a:t>
            </a:r>
          </a:p>
          <a:p>
            <a:pPr eaLnBrk="1" hangingPunct="1"/>
            <a:r>
              <a:rPr lang="en-US" dirty="0" smtClean="0">
                <a:latin typeface="Times New Roman" charset="0"/>
              </a:rPr>
              <a:t>(Click)   </a:t>
            </a:r>
            <a:r>
              <a:rPr lang="en-US" baseline="0" dirty="0" smtClean="0">
                <a:latin typeface="Times New Roman" charset="0"/>
              </a:rPr>
              <a:t>OTHER times use carrier</a:t>
            </a:r>
          </a:p>
          <a:p>
            <a:pPr eaLnBrk="1" hangingPunct="1"/>
            <a:r>
              <a:rPr lang="en-US" dirty="0" smtClean="0">
                <a:latin typeface="Times New Roman" charset="0"/>
              </a:rPr>
              <a:t>(Click)   2222 and terminate at</a:t>
            </a:r>
          </a:p>
          <a:p>
            <a:pPr eaLnBrk="1" hangingPunct="1"/>
            <a:r>
              <a:rPr lang="en-US" dirty="0" smtClean="0">
                <a:latin typeface="Times New Roman" charset="0"/>
              </a:rPr>
              <a:t>(Click)   414-555-6666 </a:t>
            </a:r>
          </a:p>
          <a:p>
            <a:pPr eaLnBrk="1" hangingPunct="1"/>
            <a:r>
              <a:rPr lang="en-US" dirty="0" smtClean="0">
                <a:latin typeface="Times New Roman" charset="0"/>
              </a:rPr>
              <a:t>(Click)   OTHER days of the week are also sent to carrier 2222 to 414-555-6666</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65074BD-52BC-49B3-A6FA-7362E01D9C6E}" type="slidenum">
              <a:rPr lang="en-US" smtClean="0">
                <a:latin typeface="Times New Roman" charset="0"/>
              </a:rPr>
              <a:pPr/>
              <a:t>6</a:t>
            </a:fld>
            <a:endParaRPr lang="en-US" smtClean="0">
              <a:latin typeface="Times New Roman" charset="0"/>
            </a:endParaRPr>
          </a:p>
        </p:txBody>
      </p:sp>
      <p:sp>
        <p:nvSpPr>
          <p:cNvPr id="60419" name="Rectangle 2050"/>
          <p:cNvSpPr>
            <a:spLocks noGrp="1" noRot="1" noChangeAspect="1" noChangeArrowheads="1" noTextEdit="1"/>
          </p:cNvSpPr>
          <p:nvPr>
            <p:ph type="sldImg"/>
          </p:nvPr>
        </p:nvSpPr>
        <p:spPr>
          <a:ln/>
        </p:spPr>
      </p:sp>
      <p:sp>
        <p:nvSpPr>
          <p:cNvPr id="60420" name="Rectangle 2051"/>
          <p:cNvSpPr>
            <a:spLocks noGrp="1" noChangeArrowheads="1"/>
          </p:cNvSpPr>
          <p:nvPr>
            <p:ph type="body" idx="1"/>
          </p:nvPr>
        </p:nvSpPr>
        <p:spPr>
          <a:noFill/>
          <a:ln/>
        </p:spPr>
        <p:txBody>
          <a:bodyPr/>
          <a:lstStyle/>
          <a:p>
            <a:pPr eaLnBrk="1" hangingPunct="1"/>
            <a:r>
              <a:rPr lang="en-US" dirty="0" smtClean="0">
                <a:latin typeface="Times New Roman" charset="0"/>
              </a:rPr>
              <a:t>After</a:t>
            </a:r>
            <a:r>
              <a:rPr lang="en-US" baseline="0" dirty="0" smtClean="0">
                <a:latin typeface="Times New Roman" charset="0"/>
              </a:rPr>
              <a:t> drawing out the Call Routing diagram Tree, the user puts the data into the CPR.</a:t>
            </a:r>
          </a:p>
          <a:p>
            <a:pPr eaLnBrk="1" hangingPunct="1"/>
            <a:r>
              <a:rPr lang="en-US" baseline="0" dirty="0" smtClean="0">
                <a:latin typeface="Times New Roman" charset="0"/>
              </a:rPr>
              <a:t>(Click) </a:t>
            </a:r>
          </a:p>
          <a:p>
            <a:pPr eaLnBrk="1" hangingPunct="1"/>
            <a:r>
              <a:rPr lang="en-US" baseline="0" dirty="0" smtClean="0">
                <a:latin typeface="Times New Roman" charset="0"/>
              </a:rPr>
              <a:t>At the top of the CPR are the Column Headers: Day, Time, Carrier, Tel#</a:t>
            </a:r>
          </a:p>
          <a:p>
            <a:pPr defTabSz="914319" eaLnBrk="1" fontAlgn="auto" hangingPunct="1">
              <a:spcBef>
                <a:spcPts val="0"/>
              </a:spcBef>
              <a:spcAft>
                <a:spcPts val="0"/>
              </a:spcAft>
              <a:defRPr/>
            </a:pPr>
            <a:r>
              <a:rPr lang="en-US" baseline="0" dirty="0" smtClean="0">
                <a:latin typeface="Times New Roman" charset="0"/>
              </a:rPr>
              <a:t>(Click) </a:t>
            </a:r>
          </a:p>
          <a:p>
            <a:pPr defTabSz="914319" eaLnBrk="1" fontAlgn="auto" hangingPunct="1">
              <a:spcBef>
                <a:spcPts val="0"/>
              </a:spcBef>
              <a:spcAft>
                <a:spcPts val="0"/>
              </a:spcAft>
              <a:defRPr/>
            </a:pPr>
            <a:r>
              <a:rPr lang="en-US" baseline="0" dirty="0" smtClean="0">
                <a:latin typeface="Times New Roman" charset="0"/>
              </a:rPr>
              <a:t>The first branch of the Tree is entered in the first data row of the CPR</a:t>
            </a:r>
            <a:endParaRPr lang="en-US" dirty="0" smtClean="0">
              <a:latin typeface="Times New Roman" charset="0"/>
            </a:endParaRPr>
          </a:p>
          <a:p>
            <a:pPr defTabSz="914319" eaLnBrk="1" fontAlgn="auto" hangingPunct="1">
              <a:spcBef>
                <a:spcPts val="0"/>
              </a:spcBef>
              <a:spcAft>
                <a:spcPts val="0"/>
              </a:spcAft>
              <a:defRPr/>
            </a:pPr>
            <a:r>
              <a:rPr lang="en-US" baseline="0" dirty="0" smtClean="0">
                <a:latin typeface="Times New Roman" charset="0"/>
              </a:rPr>
              <a:t>(Click) </a:t>
            </a:r>
          </a:p>
          <a:p>
            <a:pPr defTabSz="914319" eaLnBrk="1" fontAlgn="auto" hangingPunct="1">
              <a:spcBef>
                <a:spcPts val="0"/>
              </a:spcBef>
              <a:spcAft>
                <a:spcPts val="0"/>
              </a:spcAft>
              <a:defRPr/>
            </a:pPr>
            <a:r>
              <a:rPr lang="en-US" baseline="0" dirty="0" smtClean="0">
                <a:latin typeface="Times New Roman" charset="0"/>
              </a:rPr>
              <a:t>The Second branch of the Tree is entered in the 2</a:t>
            </a:r>
            <a:r>
              <a:rPr lang="en-US" baseline="30000" dirty="0" smtClean="0">
                <a:latin typeface="Times New Roman" charset="0"/>
              </a:rPr>
              <a:t>nd</a:t>
            </a:r>
            <a:r>
              <a:rPr lang="en-US" baseline="0" dirty="0" smtClean="0">
                <a:latin typeface="Times New Roman" charset="0"/>
              </a:rPr>
              <a:t> data row of the CPR</a:t>
            </a:r>
          </a:p>
          <a:p>
            <a:pPr defTabSz="914319" eaLnBrk="1" fontAlgn="auto" hangingPunct="1">
              <a:spcBef>
                <a:spcPts val="0"/>
              </a:spcBef>
              <a:spcAft>
                <a:spcPts val="0"/>
              </a:spcAft>
              <a:defRPr/>
            </a:pPr>
            <a:r>
              <a:rPr lang="en-US" baseline="0" dirty="0" smtClean="0">
                <a:latin typeface="Times New Roman" charset="0"/>
              </a:rPr>
              <a:t>(Click)</a:t>
            </a:r>
          </a:p>
          <a:p>
            <a:pPr defTabSz="914319" eaLnBrk="1" fontAlgn="auto" hangingPunct="1">
              <a:spcBef>
                <a:spcPts val="0"/>
              </a:spcBef>
              <a:spcAft>
                <a:spcPts val="0"/>
              </a:spcAft>
              <a:defRPr/>
            </a:pPr>
            <a:r>
              <a:rPr lang="en-US" baseline="0" dirty="0" smtClean="0">
                <a:latin typeface="Times New Roman" charset="0"/>
              </a:rPr>
              <a:t>The Third branch of the Tree “all OTHER days” is entered in the 3</a:t>
            </a:r>
            <a:r>
              <a:rPr lang="en-US" baseline="30000" dirty="0" smtClean="0">
                <a:latin typeface="Times New Roman" charset="0"/>
              </a:rPr>
              <a:t>rd</a:t>
            </a:r>
            <a:r>
              <a:rPr lang="en-US" baseline="0" dirty="0" smtClean="0">
                <a:latin typeface="Times New Roman" charset="0"/>
              </a:rPr>
              <a:t> </a:t>
            </a:r>
            <a:r>
              <a:rPr lang="en-US" baseline="0" dirty="0" err="1" smtClean="0">
                <a:latin typeface="Times New Roman" charset="0"/>
              </a:rPr>
              <a:t>roww</a:t>
            </a:r>
            <a:r>
              <a:rPr lang="en-US" baseline="0" dirty="0" smtClean="0">
                <a:latin typeface="Times New Roman" charset="0"/>
              </a:rPr>
              <a:t> of the CPR.</a:t>
            </a:r>
          </a:p>
          <a:p>
            <a:pPr defTabSz="914319" eaLnBrk="1" fontAlgn="auto" hangingPunct="1">
              <a:spcBef>
                <a:spcPts val="0"/>
              </a:spcBef>
              <a:spcAft>
                <a:spcPts val="0"/>
              </a:spcAft>
              <a:defRPr/>
            </a:pPr>
            <a:r>
              <a:rPr lang="en-US" baseline="0" dirty="0" smtClean="0">
                <a:latin typeface="Times New Roman" charset="0"/>
              </a:rPr>
              <a:t>(Click)</a:t>
            </a:r>
          </a:p>
          <a:p>
            <a:pPr defTabSz="914319" eaLnBrk="1" fontAlgn="auto" hangingPunct="1">
              <a:spcBef>
                <a:spcPts val="0"/>
              </a:spcBef>
              <a:spcAft>
                <a:spcPts val="0"/>
              </a:spcAft>
              <a:defRPr/>
            </a:pPr>
            <a:r>
              <a:rPr lang="en-US" baseline="0" dirty="0" smtClean="0">
                <a:latin typeface="Times New Roman" charset="0"/>
              </a:rPr>
              <a:t>The correct format for Days of the week are: M, </a:t>
            </a:r>
            <a:r>
              <a:rPr lang="en-US" baseline="0" dirty="0" err="1" smtClean="0">
                <a:latin typeface="Times New Roman" charset="0"/>
              </a:rPr>
              <a:t>Tu</a:t>
            </a:r>
            <a:r>
              <a:rPr lang="en-US" baseline="0" dirty="0" smtClean="0">
                <a:latin typeface="Times New Roman" charset="0"/>
              </a:rPr>
              <a:t>, W, </a:t>
            </a:r>
            <a:r>
              <a:rPr lang="en-US" baseline="0" dirty="0" err="1" smtClean="0">
                <a:latin typeface="Times New Roman" charset="0"/>
              </a:rPr>
              <a:t>Th</a:t>
            </a:r>
            <a:r>
              <a:rPr lang="en-US" baseline="0" dirty="0" smtClean="0">
                <a:latin typeface="Times New Roman" charset="0"/>
              </a:rPr>
              <a:t>, F, Sa, Su </a:t>
            </a:r>
            <a:endParaRPr lang="en-US" dirty="0" smtClean="0">
              <a:latin typeface="Times New Roman" charset="0"/>
            </a:endParaRPr>
          </a:p>
          <a:p>
            <a:pPr defTabSz="914319" eaLnBrk="1" fontAlgn="auto" hangingPunct="1">
              <a:spcBef>
                <a:spcPts val="0"/>
              </a:spcBef>
              <a:spcAft>
                <a:spcPts val="0"/>
              </a:spcAft>
              <a:defRPr/>
            </a:pPr>
            <a:r>
              <a:rPr lang="en-US" baseline="0" dirty="0" smtClean="0">
                <a:latin typeface="Times New Roman" charset="0"/>
              </a:rPr>
              <a:t>(Click) </a:t>
            </a:r>
            <a:endParaRPr lang="en-US" dirty="0" smtClean="0">
              <a:latin typeface="Times New Roman" charset="0"/>
            </a:endParaRPr>
          </a:p>
          <a:p>
            <a:pPr eaLnBrk="1" hangingPunct="1"/>
            <a:r>
              <a:rPr lang="en-US" dirty="0" smtClean="0">
                <a:latin typeface="Times New Roman" charset="0"/>
              </a:rPr>
              <a:t>The correct</a:t>
            </a:r>
            <a:r>
              <a:rPr lang="en-US" baseline="0" dirty="0" smtClean="0">
                <a:latin typeface="Times New Roman" charset="0"/>
              </a:rPr>
              <a:t> time format is 9:00a-5:00p</a:t>
            </a:r>
          </a:p>
          <a:p>
            <a:pPr defTabSz="914319" eaLnBrk="1" fontAlgn="auto" hangingPunct="1">
              <a:spcBef>
                <a:spcPts val="0"/>
              </a:spcBef>
              <a:spcAft>
                <a:spcPts val="0"/>
              </a:spcAft>
              <a:defRPr/>
            </a:pPr>
            <a:r>
              <a:rPr lang="en-US" baseline="0" dirty="0" smtClean="0">
                <a:latin typeface="Times New Roman" charset="0"/>
              </a:rPr>
              <a:t>(Click) </a:t>
            </a:r>
            <a:endParaRPr lang="en-US" dirty="0" smtClean="0">
              <a:latin typeface="Times New Roman" charset="0"/>
            </a:endParaRPr>
          </a:p>
          <a:p>
            <a:pPr eaLnBrk="1" hangingPunct="1"/>
            <a:r>
              <a:rPr lang="en-US" dirty="0" smtClean="0">
                <a:latin typeface="Times New Roman" charset="0"/>
              </a:rPr>
              <a:t>The default time zone for SMS/800 is Central.  Other time zones can be selected in dropdown to the right of the column header.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67016017-EB9D-4A29-AB24-9D2B671F6150}" type="slidenum">
              <a:rPr lang="en-US" smtClean="0">
                <a:latin typeface="Times New Roman" charset="0"/>
              </a:rPr>
              <a:pPr/>
              <a:t>7</a:t>
            </a:fld>
            <a:endParaRPr lang="en-US" smtClean="0">
              <a:latin typeface="Times New Roman"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normAutofit fontScale="85000" lnSpcReduction="20000"/>
          </a:bodyPr>
          <a:lstStyle/>
          <a:p>
            <a:pPr eaLnBrk="1" hangingPunct="1"/>
            <a:r>
              <a:rPr lang="en-US" b="0" dirty="0" smtClean="0">
                <a:latin typeface="Times New Roman" charset="0"/>
              </a:rPr>
              <a:t>There are a total of 15 possible Column headers or nodes that can be used on the CPR.</a:t>
            </a:r>
          </a:p>
          <a:p>
            <a:pPr eaLnBrk="1" hangingPunct="1"/>
            <a:r>
              <a:rPr lang="en-US" b="0" dirty="0" smtClean="0">
                <a:latin typeface="Times New Roman" charset="0"/>
              </a:rPr>
              <a:t>There are 11 Decision Nodes and </a:t>
            </a:r>
          </a:p>
          <a:p>
            <a:pPr defTabSz="914319" eaLnBrk="1" fontAlgn="auto" hangingPunct="1">
              <a:spcBef>
                <a:spcPts val="0"/>
              </a:spcBef>
              <a:spcAft>
                <a:spcPts val="0"/>
              </a:spcAft>
              <a:defRPr/>
            </a:pPr>
            <a:r>
              <a:rPr lang="en-US" b="0" baseline="0" dirty="0" smtClean="0">
                <a:latin typeface="Times New Roman" charset="0"/>
              </a:rPr>
              <a:t>(Click) </a:t>
            </a:r>
            <a:endParaRPr lang="en-US" b="0" dirty="0" smtClean="0">
              <a:latin typeface="Times New Roman" charset="0"/>
            </a:endParaRPr>
          </a:p>
          <a:p>
            <a:pPr eaLnBrk="1" hangingPunct="1"/>
            <a:r>
              <a:rPr lang="en-US" b="0" dirty="0" smtClean="0">
                <a:latin typeface="Times New Roman" charset="0"/>
              </a:rPr>
              <a:t>Four</a:t>
            </a:r>
            <a:r>
              <a:rPr lang="en-US" b="0" baseline="0" dirty="0" smtClean="0">
                <a:latin typeface="Times New Roman" charset="0"/>
              </a:rPr>
              <a:t> action nodes</a:t>
            </a:r>
          </a:p>
          <a:p>
            <a:pPr defTabSz="914319" eaLnBrk="1" fontAlgn="auto" hangingPunct="1">
              <a:spcBef>
                <a:spcPts val="0"/>
              </a:spcBef>
              <a:spcAft>
                <a:spcPts val="0"/>
              </a:spcAft>
              <a:defRPr/>
            </a:pPr>
            <a:r>
              <a:rPr lang="en-US" b="0" baseline="0" dirty="0" smtClean="0">
                <a:latin typeface="Times New Roman" charset="0"/>
              </a:rPr>
              <a:t>(Click) </a:t>
            </a:r>
          </a:p>
          <a:p>
            <a:pPr defTabSz="914319" eaLnBrk="1" fontAlgn="auto" hangingPunct="1">
              <a:spcBef>
                <a:spcPts val="0"/>
              </a:spcBef>
              <a:spcAft>
                <a:spcPts val="0"/>
              </a:spcAft>
              <a:defRPr/>
            </a:pPr>
            <a:r>
              <a:rPr lang="en-US" b="0" baseline="0" dirty="0" smtClean="0">
                <a:latin typeface="Times New Roman" charset="0"/>
              </a:rPr>
              <a:t>The 11 Decision Nodes (Column Headers) include:</a:t>
            </a:r>
          </a:p>
          <a:p>
            <a:pPr rtl="0" eaLnBrk="1" fontAlgn="base" latinLnBrk="0" hangingPunct="1"/>
            <a:r>
              <a:rPr lang="en-US" dirty="0" smtClean="0">
                <a:ea typeface="+mn-ea"/>
                <a:cs typeface="+mn-cs"/>
              </a:rPr>
              <a:t>1. State - States from which calls originate. (4 state codes only)</a:t>
            </a:r>
          </a:p>
          <a:p>
            <a:pPr rtl="0" eaLnBrk="1" fontAlgn="base" latinLnBrk="0" hangingPunct="1"/>
            <a:r>
              <a:rPr lang="en-US" dirty="0" smtClean="0">
                <a:ea typeface="+mn-ea"/>
                <a:cs typeface="+mn-cs"/>
              </a:rPr>
              <a:t>2. </a:t>
            </a:r>
            <a:r>
              <a:rPr lang="en-US" dirty="0" err="1" smtClean="0">
                <a:ea typeface="+mn-ea"/>
                <a:cs typeface="+mn-cs"/>
              </a:rPr>
              <a:t>Lata</a:t>
            </a:r>
            <a:r>
              <a:rPr lang="en-US" dirty="0" smtClean="0">
                <a:ea typeface="+mn-ea"/>
                <a:cs typeface="+mn-cs"/>
              </a:rPr>
              <a:t> - </a:t>
            </a:r>
            <a:r>
              <a:rPr lang="en-US" dirty="0" err="1" smtClean="0">
                <a:ea typeface="+mn-ea"/>
                <a:cs typeface="+mn-cs"/>
              </a:rPr>
              <a:t>Latas</a:t>
            </a:r>
            <a:r>
              <a:rPr lang="en-US" dirty="0" smtClean="0">
                <a:ea typeface="+mn-ea"/>
                <a:cs typeface="+mn-cs"/>
              </a:rPr>
              <a:t> from which calls originate. (3 </a:t>
            </a:r>
            <a:r>
              <a:rPr lang="en-US" dirty="0" err="1" smtClean="0">
                <a:ea typeface="+mn-ea"/>
                <a:cs typeface="+mn-cs"/>
              </a:rPr>
              <a:t>Latas</a:t>
            </a:r>
            <a:r>
              <a:rPr lang="en-US" dirty="0" smtClean="0">
                <a:ea typeface="+mn-ea"/>
                <a:cs typeface="+mn-cs"/>
              </a:rPr>
              <a:t>)</a:t>
            </a:r>
          </a:p>
          <a:p>
            <a:pPr rtl="0" eaLnBrk="1" fontAlgn="base" latinLnBrk="0" hangingPunct="1"/>
            <a:r>
              <a:rPr lang="en-US" dirty="0" smtClean="0">
                <a:ea typeface="+mn-ea"/>
                <a:cs typeface="+mn-cs"/>
              </a:rPr>
              <a:t>3. Area Code - Area codes from which calls originate. (3 Area Codes)</a:t>
            </a:r>
          </a:p>
          <a:p>
            <a:pPr rtl="0" eaLnBrk="1" fontAlgn="base" latinLnBrk="0" hangingPunct="1"/>
            <a:r>
              <a:rPr lang="en-US" dirty="0" smtClean="0">
                <a:ea typeface="+mn-ea"/>
                <a:cs typeface="+mn-cs"/>
              </a:rPr>
              <a:t>4. NXX - NXXs from which calls originate. (3 NXXs)</a:t>
            </a:r>
          </a:p>
          <a:p>
            <a:pPr rtl="0" eaLnBrk="1" fontAlgn="base" latinLnBrk="0" hangingPunct="1"/>
            <a:r>
              <a:rPr lang="en-US" dirty="0" smtClean="0">
                <a:ea typeface="+mn-ea"/>
                <a:cs typeface="+mn-cs"/>
              </a:rPr>
              <a:t>5. 6-digit - NPA-NXXs from which calls originate. (2 – 6#s)</a:t>
            </a:r>
          </a:p>
          <a:p>
            <a:pPr rtl="0" eaLnBrk="1" fontAlgn="base" latinLnBrk="0" hangingPunct="1"/>
            <a:r>
              <a:rPr lang="en-US" dirty="0" smtClean="0">
                <a:ea typeface="+mn-ea"/>
                <a:cs typeface="+mn-cs"/>
              </a:rPr>
              <a:t>6. 10-digit - Pots number from which calls originate. (1 – 10#s)</a:t>
            </a:r>
          </a:p>
          <a:p>
            <a:pPr rtl="0" eaLnBrk="1" fontAlgn="base" latinLnBrk="0" hangingPunct="1"/>
            <a:r>
              <a:rPr lang="en-US" dirty="0" smtClean="0">
                <a:ea typeface="+mn-ea"/>
                <a:cs typeface="+mn-cs"/>
              </a:rPr>
              <a:t>7. Date - Date(s) on which calls are made. (2 dates)</a:t>
            </a:r>
          </a:p>
          <a:p>
            <a:pPr rtl="0" eaLnBrk="1" fontAlgn="base" latinLnBrk="0" hangingPunct="1"/>
            <a:r>
              <a:rPr lang="en-US" dirty="0" smtClean="0">
                <a:ea typeface="+mn-ea"/>
                <a:cs typeface="+mn-cs"/>
              </a:rPr>
              <a:t>8. Day - Day(s) on which calls are made. (4 days or range)</a:t>
            </a:r>
          </a:p>
          <a:p>
            <a:pPr rtl="0" eaLnBrk="1" fontAlgn="base" latinLnBrk="0" hangingPunct="1"/>
            <a:r>
              <a:rPr lang="en-US" dirty="0" smtClean="0">
                <a:ea typeface="+mn-ea"/>
                <a:cs typeface="+mn-cs"/>
              </a:rPr>
              <a:t>9. Time - Time which calls are made. (range)</a:t>
            </a:r>
          </a:p>
          <a:p>
            <a:pPr rtl="0" eaLnBrk="1" fontAlgn="base" latinLnBrk="0" hangingPunct="1"/>
            <a:r>
              <a:rPr lang="en-US" dirty="0" smtClean="0">
                <a:ea typeface="+mn-ea"/>
                <a:cs typeface="+mn-cs"/>
              </a:rPr>
              <a:t>10. Switch - Used to create Emergency routing (On or Off)</a:t>
            </a:r>
          </a:p>
          <a:p>
            <a:pPr rtl="0" eaLnBrk="1" fontAlgn="base" latinLnBrk="0" hangingPunct="1"/>
            <a:r>
              <a:rPr lang="en-US" dirty="0" smtClean="0">
                <a:ea typeface="+mn-ea"/>
                <a:cs typeface="+mn-cs"/>
              </a:rPr>
              <a:t>11. Percent - Used to allocate a percentage of calls to different destinations.</a:t>
            </a:r>
          </a:p>
          <a:p>
            <a:pPr rtl="0" eaLnBrk="1" fontAlgn="base" latinLnBrk="0" hangingPunct="1"/>
            <a:r>
              <a:rPr lang="en-US" dirty="0" smtClean="0">
                <a:ea typeface="+mn-ea"/>
                <a:cs typeface="+mn-cs"/>
              </a:rPr>
              <a:t>(Click) </a:t>
            </a:r>
          </a:p>
          <a:p>
            <a:pPr defTabSz="914319" eaLnBrk="1" fontAlgn="auto" hangingPunct="1">
              <a:spcBef>
                <a:spcPts val="0"/>
              </a:spcBef>
              <a:spcAft>
                <a:spcPts val="0"/>
              </a:spcAft>
              <a:defRPr/>
            </a:pPr>
            <a:r>
              <a:rPr lang="en-US" b="0" baseline="0" dirty="0" smtClean="0">
                <a:latin typeface="Times New Roman" charset="0"/>
              </a:rPr>
              <a:t>There are Four action Nodes (Columns) that define what to do with the Decision Nodes.</a:t>
            </a:r>
          </a:p>
          <a:p>
            <a:pPr defTabSz="914319" eaLnBrk="1" fontAlgn="auto" hangingPunct="1">
              <a:spcBef>
                <a:spcPts val="0"/>
              </a:spcBef>
              <a:spcAft>
                <a:spcPts val="0"/>
              </a:spcAft>
              <a:defRPr/>
            </a:pPr>
            <a:r>
              <a:rPr lang="en-US" dirty="0" smtClean="0">
                <a:ea typeface="+mn-ea"/>
                <a:cs typeface="+mn-cs"/>
              </a:rPr>
              <a:t>(Click) </a:t>
            </a:r>
          </a:p>
          <a:p>
            <a:pPr defTabSz="914319" eaLnBrk="1" fontAlgn="auto" hangingPunct="1">
              <a:spcBef>
                <a:spcPts val="0"/>
              </a:spcBef>
              <a:spcAft>
                <a:spcPts val="0"/>
              </a:spcAft>
              <a:defRPr/>
            </a:pPr>
            <a:r>
              <a:rPr lang="en-US" b="0" baseline="0" dirty="0" smtClean="0">
                <a:latin typeface="Times New Roman" charset="0"/>
              </a:rPr>
              <a:t>12. Carrier – Which carrier to use when a specific decision row is set up</a:t>
            </a:r>
          </a:p>
          <a:p>
            <a:pPr defTabSz="914319" eaLnBrk="1" fontAlgn="auto" hangingPunct="1">
              <a:spcBef>
                <a:spcPts val="0"/>
              </a:spcBef>
              <a:spcAft>
                <a:spcPts val="0"/>
              </a:spcAft>
              <a:defRPr/>
            </a:pPr>
            <a:r>
              <a:rPr lang="en-US" dirty="0" smtClean="0">
                <a:ea typeface="+mn-ea"/>
                <a:cs typeface="+mn-cs"/>
              </a:rPr>
              <a:t>(Click) </a:t>
            </a:r>
          </a:p>
          <a:p>
            <a:pPr defTabSz="914319" eaLnBrk="1" fontAlgn="auto" hangingPunct="1">
              <a:spcBef>
                <a:spcPts val="0"/>
              </a:spcBef>
              <a:spcAft>
                <a:spcPts val="0"/>
              </a:spcAft>
              <a:defRPr/>
            </a:pPr>
            <a:r>
              <a:rPr lang="en-US" b="0" baseline="0" dirty="0" smtClean="0">
                <a:latin typeface="Times New Roman" charset="0"/>
              </a:rPr>
              <a:t>13.  Tel# - The destination ring to number.  Can be either Dial# or Pots.</a:t>
            </a:r>
          </a:p>
          <a:p>
            <a:pPr defTabSz="914319" eaLnBrk="1" fontAlgn="auto" hangingPunct="1">
              <a:spcBef>
                <a:spcPts val="0"/>
              </a:spcBef>
              <a:spcAft>
                <a:spcPts val="0"/>
              </a:spcAft>
              <a:defRPr/>
            </a:pPr>
            <a:r>
              <a:rPr lang="en-US" dirty="0" smtClean="0">
                <a:ea typeface="+mn-ea"/>
                <a:cs typeface="+mn-cs"/>
              </a:rPr>
              <a:t>(Click) </a:t>
            </a:r>
          </a:p>
          <a:p>
            <a:pPr defTabSz="914319" eaLnBrk="1" fontAlgn="auto" hangingPunct="1">
              <a:spcBef>
                <a:spcPts val="0"/>
              </a:spcBef>
              <a:spcAft>
                <a:spcPts val="0"/>
              </a:spcAft>
              <a:defRPr/>
            </a:pPr>
            <a:r>
              <a:rPr lang="en-US" b="0" baseline="0" dirty="0" smtClean="0">
                <a:latin typeface="Times New Roman" charset="0"/>
              </a:rPr>
              <a:t>14.  Announce – Used to Block calls (OBA out of Band) or VCA (Vacant code )</a:t>
            </a:r>
          </a:p>
          <a:p>
            <a:pPr defTabSz="914319" eaLnBrk="1" fontAlgn="auto" hangingPunct="1">
              <a:spcBef>
                <a:spcPts val="0"/>
              </a:spcBef>
              <a:spcAft>
                <a:spcPts val="0"/>
              </a:spcAft>
              <a:defRPr/>
            </a:pPr>
            <a:r>
              <a:rPr lang="en-US" dirty="0" smtClean="0">
                <a:ea typeface="+mn-ea"/>
                <a:cs typeface="+mn-cs"/>
              </a:rPr>
              <a:t>(Click) </a:t>
            </a:r>
          </a:p>
          <a:p>
            <a:pPr defTabSz="914319" eaLnBrk="1" fontAlgn="auto" hangingPunct="1">
              <a:spcBef>
                <a:spcPts val="0"/>
              </a:spcBef>
              <a:spcAft>
                <a:spcPts val="0"/>
              </a:spcAft>
              <a:defRPr/>
            </a:pPr>
            <a:r>
              <a:rPr lang="en-US" b="0" baseline="0" dirty="0" smtClean="0">
                <a:latin typeface="Times New Roman" charset="0"/>
              </a:rPr>
              <a:t>15.  GOTO -  used to point to a Sub Section for routing instructions.</a:t>
            </a:r>
          </a:p>
          <a:p>
            <a:pPr defTabSz="914319" eaLnBrk="1" fontAlgn="auto" hangingPunct="1">
              <a:spcBef>
                <a:spcPts val="0"/>
              </a:spcBef>
              <a:spcAft>
                <a:spcPts val="0"/>
              </a:spcAft>
              <a:defRPr/>
            </a:pPr>
            <a:endParaRPr lang="en-US" b="0" dirty="0" smtClean="0">
              <a:latin typeface="Times New Roman" charset="0"/>
            </a:endParaRPr>
          </a:p>
          <a:p>
            <a:pPr eaLnBrk="1" hangingPunct="1"/>
            <a:endParaRPr lang="en-US" b="0" dirty="0" smtClean="0">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1FBE2AE7-E6E5-4153-A012-8A552E6A198A}" type="slidenum">
              <a:rPr lang="en-US" smtClean="0">
                <a:latin typeface="Times New Roman" charset="0"/>
              </a:rPr>
              <a:pPr/>
              <a:t>8</a:t>
            </a:fld>
            <a:endParaRPr lang="en-US" smtClean="0">
              <a:latin typeface="Times New Roman"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normAutofit lnSpcReduction="10000"/>
          </a:bodyPr>
          <a:lstStyle/>
          <a:p>
            <a:pPr marL="457160" indent="-457160">
              <a:lnSpc>
                <a:spcPct val="90000"/>
              </a:lnSpc>
              <a:spcBef>
                <a:spcPct val="20000"/>
              </a:spcBef>
            </a:pPr>
            <a:r>
              <a:rPr lang="en-US" dirty="0" smtClean="0">
                <a:latin typeface="Arial" charset="0"/>
              </a:rPr>
              <a:t>General Rules for Building CPRs (slide 1)</a:t>
            </a:r>
          </a:p>
          <a:p>
            <a:pPr marL="457160" indent="-457160">
              <a:lnSpc>
                <a:spcPct val="90000"/>
              </a:lnSpc>
              <a:spcBef>
                <a:spcPct val="20000"/>
              </a:spcBef>
            </a:pPr>
            <a:r>
              <a:rPr lang="en-US" dirty="0" smtClean="0">
                <a:latin typeface="Arial" charset="0"/>
              </a:rPr>
              <a:t>(Click)</a:t>
            </a:r>
          </a:p>
          <a:p>
            <a:pPr marL="457160" indent="-457160">
              <a:lnSpc>
                <a:spcPct val="90000"/>
              </a:lnSpc>
              <a:spcBef>
                <a:spcPct val="20000"/>
              </a:spcBef>
            </a:pPr>
            <a:r>
              <a:rPr lang="en-US" dirty="0" smtClean="0">
                <a:latin typeface="Arial" charset="0"/>
              </a:rPr>
              <a:t>1. Arrange decision nodes (criteria) in order (left to right) from general to specific, such as “</a:t>
            </a:r>
            <a:r>
              <a:rPr lang="en-US" dirty="0" err="1" smtClean="0">
                <a:latin typeface="Arial" charset="0"/>
              </a:rPr>
              <a:t>State,AREA</a:t>
            </a:r>
            <a:r>
              <a:rPr lang="en-US" dirty="0" smtClean="0">
                <a:latin typeface="Arial" charset="0"/>
              </a:rPr>
              <a:t> CD, 6#” rather than “6#, STATE, AREA CD”.</a:t>
            </a:r>
          </a:p>
          <a:p>
            <a:pPr marL="457160" indent="-457160" defTabSz="914319" eaLnBrk="1" fontAlgn="auto" hangingPunct="1">
              <a:lnSpc>
                <a:spcPct val="90000"/>
              </a:lnSpc>
              <a:spcBef>
                <a:spcPct val="20000"/>
              </a:spcBef>
              <a:spcAft>
                <a:spcPts val="0"/>
              </a:spcAft>
              <a:defRPr/>
            </a:pPr>
            <a:r>
              <a:rPr lang="en-US" dirty="0" smtClean="0">
                <a:latin typeface="Arial" charset="0"/>
              </a:rPr>
              <a:t>(Click)</a:t>
            </a:r>
          </a:p>
          <a:p>
            <a:pPr marL="457160" indent="-457160">
              <a:lnSpc>
                <a:spcPct val="90000"/>
              </a:lnSpc>
              <a:spcBef>
                <a:spcPct val="20000"/>
              </a:spcBef>
            </a:pPr>
            <a:r>
              <a:rPr lang="en-US" dirty="0" smtClean="0">
                <a:latin typeface="Arial" charset="0"/>
              </a:rPr>
              <a:t>2. Avoid duplicating nodes (criteria) on the CPR (Except where necessary to specify different time zones). This increases the efficiency of the system’s query and lookup process.</a:t>
            </a:r>
          </a:p>
          <a:p>
            <a:pPr marL="457160" indent="-457160" defTabSz="914319" eaLnBrk="1" fontAlgn="auto" hangingPunct="1">
              <a:lnSpc>
                <a:spcPct val="90000"/>
              </a:lnSpc>
              <a:spcBef>
                <a:spcPct val="20000"/>
              </a:spcBef>
              <a:spcAft>
                <a:spcPts val="0"/>
              </a:spcAft>
              <a:defRPr/>
            </a:pPr>
            <a:r>
              <a:rPr lang="en-US" dirty="0" smtClean="0">
                <a:latin typeface="Arial" charset="0"/>
              </a:rPr>
              <a:t>(Click)</a:t>
            </a:r>
          </a:p>
          <a:p>
            <a:pPr marL="457160" indent="-457160">
              <a:lnSpc>
                <a:spcPct val="90000"/>
              </a:lnSpc>
              <a:spcBef>
                <a:spcPct val="20000"/>
              </a:spcBef>
            </a:pPr>
            <a:r>
              <a:rPr lang="en-US" dirty="0" smtClean="0">
                <a:latin typeface="Arial" charset="0"/>
              </a:rPr>
              <a:t>3. A 6# node cannot be on the same CPR with an NXX node.</a:t>
            </a:r>
          </a:p>
          <a:p>
            <a:pPr marL="457160" indent="-457160" defTabSz="914319" eaLnBrk="1" fontAlgn="auto" hangingPunct="1">
              <a:lnSpc>
                <a:spcPct val="90000"/>
              </a:lnSpc>
              <a:spcBef>
                <a:spcPct val="20000"/>
              </a:spcBef>
              <a:spcAft>
                <a:spcPts val="0"/>
              </a:spcAft>
              <a:defRPr/>
            </a:pPr>
            <a:r>
              <a:rPr lang="en-US" dirty="0" smtClean="0">
                <a:latin typeface="Arial" charset="0"/>
              </a:rPr>
              <a:t>(Click)</a:t>
            </a:r>
          </a:p>
          <a:p>
            <a:pPr marL="457160" indent="-457160">
              <a:lnSpc>
                <a:spcPct val="90000"/>
              </a:lnSpc>
              <a:spcBef>
                <a:spcPct val="20000"/>
              </a:spcBef>
            </a:pPr>
            <a:r>
              <a:rPr lang="en-US" dirty="0" smtClean="0">
                <a:latin typeface="Arial" charset="0"/>
              </a:rPr>
              <a:t>4. An NXX node must be preceded by an Area CD Node. (Exception = LAD)</a:t>
            </a:r>
          </a:p>
          <a:p>
            <a:pPr marL="457160" indent="-457160" defTabSz="914319" eaLnBrk="1" fontAlgn="auto" hangingPunct="1">
              <a:lnSpc>
                <a:spcPct val="90000"/>
              </a:lnSpc>
              <a:spcBef>
                <a:spcPct val="20000"/>
              </a:spcBef>
              <a:spcAft>
                <a:spcPts val="0"/>
              </a:spcAft>
              <a:defRPr/>
            </a:pPr>
            <a:r>
              <a:rPr lang="en-US" dirty="0" smtClean="0">
                <a:latin typeface="Arial" charset="0"/>
              </a:rPr>
              <a:t>(Click)</a:t>
            </a:r>
          </a:p>
          <a:p>
            <a:pPr marL="457160" indent="-457160">
              <a:lnSpc>
                <a:spcPct val="90000"/>
              </a:lnSpc>
              <a:spcBef>
                <a:spcPct val="20000"/>
              </a:spcBef>
            </a:pPr>
            <a:r>
              <a:rPr lang="en-US" dirty="0" smtClean="0">
                <a:latin typeface="Arial" charset="0"/>
              </a:rPr>
              <a:t>5. In any case, we strongly recommend that you </a:t>
            </a:r>
            <a:r>
              <a:rPr lang="en-US" u="sng" dirty="0" smtClean="0">
                <a:solidFill>
                  <a:srgbClr val="FF0000"/>
                </a:solidFill>
                <a:latin typeface="Arial" charset="0"/>
              </a:rPr>
              <a:t>do not use NXX as the first node</a:t>
            </a:r>
            <a:r>
              <a:rPr lang="en-US" dirty="0" smtClean="0">
                <a:latin typeface="Arial" charset="0"/>
              </a:rPr>
              <a:t> of a CPR and that you always place an AREA CODE node or LATA node before an NXX node. This improves the searching efficiency of the SMS/800 system when it comes time to query the SCPs.</a:t>
            </a:r>
          </a:p>
          <a:p>
            <a:pPr marL="457160" indent="-457160" defTabSz="914319" fontAlgn="auto">
              <a:spcBef>
                <a:spcPct val="20000"/>
              </a:spcBef>
              <a:spcAft>
                <a:spcPts val="0"/>
              </a:spcAft>
              <a:defRPr/>
            </a:pPr>
            <a:r>
              <a:rPr lang="en-US" dirty="0" smtClean="0">
                <a:latin typeface="Arial" charset="0"/>
              </a:rPr>
              <a:t>(Click)</a:t>
            </a:r>
          </a:p>
          <a:p>
            <a:pPr marL="457160" indent="-457160">
              <a:spcBef>
                <a:spcPct val="20000"/>
              </a:spcBef>
            </a:pPr>
            <a:r>
              <a:rPr lang="en-US" dirty="0" smtClean="0">
                <a:latin typeface="Arial" charset="0"/>
              </a:rPr>
              <a:t>6. A CPR can have both a TEL# and an ANNOUNCE node.  However, on any given row (branch) of the CPR, only one of these nodes may be filled in; the other must be left blank.</a:t>
            </a:r>
          </a:p>
          <a:p>
            <a:pPr defTabSz="914319" eaLnBrk="1" fontAlgn="auto" hangingPunct="1">
              <a:spcBef>
                <a:spcPts val="0"/>
              </a:spcBef>
              <a:spcAft>
                <a:spcPts val="0"/>
              </a:spcAft>
              <a:defRPr/>
            </a:pPr>
            <a:r>
              <a:rPr lang="en-US" dirty="0" smtClean="0">
                <a:latin typeface="Arial" charset="0"/>
              </a:rPr>
              <a:t>(Click)</a:t>
            </a:r>
          </a:p>
          <a:p>
            <a:pPr eaLnBrk="1" hangingPunct="1"/>
            <a:endParaRPr lang="en-US" b="0" dirty="0" smtClean="0">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D75B93E6-EC11-4724-9F6D-8067F16C8931}" type="slidenum">
              <a:rPr lang="en-US" smtClean="0">
                <a:latin typeface="Times New Roman" charset="0"/>
              </a:rPr>
              <a:pPr/>
              <a:t>9</a:t>
            </a:fld>
            <a:endParaRPr lang="en-US" smtClean="0">
              <a:latin typeface="Times New Roman" charset="0"/>
            </a:endParaRPr>
          </a:p>
        </p:txBody>
      </p:sp>
      <p:sp>
        <p:nvSpPr>
          <p:cNvPr id="63491" name="Rectangle 1026"/>
          <p:cNvSpPr>
            <a:spLocks noGrp="1" noRot="1" noChangeAspect="1" noChangeArrowheads="1" noTextEdit="1"/>
          </p:cNvSpPr>
          <p:nvPr>
            <p:ph type="sldImg"/>
          </p:nvPr>
        </p:nvSpPr>
        <p:spPr>
          <a:ln/>
        </p:spPr>
      </p:sp>
      <p:sp>
        <p:nvSpPr>
          <p:cNvPr id="63492" name="Rectangle 1027"/>
          <p:cNvSpPr>
            <a:spLocks noGrp="1" noChangeArrowheads="1"/>
          </p:cNvSpPr>
          <p:nvPr>
            <p:ph type="body" idx="1"/>
          </p:nvPr>
        </p:nvSpPr>
        <p:spPr>
          <a:noFill/>
          <a:ln/>
        </p:spPr>
        <p:txBody>
          <a:bodyPr/>
          <a:lstStyle/>
          <a:p>
            <a:pPr marL="457160" indent="-457160">
              <a:spcBef>
                <a:spcPct val="20000"/>
              </a:spcBef>
            </a:pPr>
            <a:r>
              <a:rPr lang="en-US" dirty="0" smtClean="0">
                <a:latin typeface="Arial" charset="0"/>
              </a:rPr>
              <a:t>7. On any row (branch) of a CPR, the last node that is filled in with a value represents the termination of the call.</a:t>
            </a:r>
          </a:p>
          <a:p>
            <a:pPr marL="457160" indent="-457160">
              <a:spcBef>
                <a:spcPct val="20000"/>
              </a:spcBef>
            </a:pPr>
            <a:r>
              <a:rPr lang="en-US" dirty="0" smtClean="0">
                <a:latin typeface="Arial" charset="0"/>
              </a:rPr>
              <a:t>(Click)</a:t>
            </a:r>
          </a:p>
          <a:p>
            <a:pPr marL="457160" indent="-457160">
              <a:spcBef>
                <a:spcPct val="20000"/>
              </a:spcBef>
            </a:pPr>
            <a:r>
              <a:rPr lang="en-US" dirty="0" smtClean="0">
                <a:latin typeface="Arial" charset="0"/>
              </a:rPr>
              <a:t>8. CARRIER, TEL#, ANNOUNCE </a:t>
            </a:r>
            <a:r>
              <a:rPr lang="en-US" u="sng" dirty="0" smtClean="0">
                <a:solidFill>
                  <a:srgbClr val="FF0000"/>
                </a:solidFill>
                <a:latin typeface="Arial" charset="0"/>
              </a:rPr>
              <a:t>cannot be the first node </a:t>
            </a:r>
            <a:r>
              <a:rPr lang="en-US" dirty="0" smtClean="0">
                <a:latin typeface="Arial" charset="0"/>
              </a:rPr>
              <a:t>of a CPR.</a:t>
            </a:r>
          </a:p>
          <a:p>
            <a:pPr marL="457160" indent="-457160">
              <a:spcBef>
                <a:spcPct val="20000"/>
              </a:spcBef>
            </a:pPr>
            <a:r>
              <a:rPr lang="en-US" dirty="0" smtClean="0">
                <a:latin typeface="Arial" charset="0"/>
              </a:rPr>
              <a:t>(Click)</a:t>
            </a:r>
          </a:p>
          <a:p>
            <a:pPr marL="457160" indent="-457160">
              <a:spcBef>
                <a:spcPct val="20000"/>
              </a:spcBef>
            </a:pPr>
            <a:r>
              <a:rPr lang="en-US" dirty="0" smtClean="0">
                <a:latin typeface="Arial" charset="0"/>
              </a:rPr>
              <a:t>9. On any row (branch) of a CPR, you </a:t>
            </a:r>
            <a:r>
              <a:rPr lang="en-US" u="sng" dirty="0" smtClean="0">
                <a:solidFill>
                  <a:srgbClr val="FF0000"/>
                </a:solidFill>
                <a:latin typeface="Arial" charset="0"/>
              </a:rPr>
              <a:t>cannot leave the first node (column) blank </a:t>
            </a:r>
            <a:r>
              <a:rPr lang="en-US" dirty="0" smtClean="0">
                <a:latin typeface="Arial" charset="0"/>
              </a:rPr>
              <a:t>if there is any data in the rest of the row.</a:t>
            </a:r>
          </a:p>
          <a:p>
            <a:pPr marL="457160" indent="-457160">
              <a:spcBef>
                <a:spcPct val="20000"/>
              </a:spcBef>
            </a:pPr>
            <a:r>
              <a:rPr lang="en-US" dirty="0" smtClean="0">
                <a:latin typeface="Arial" charset="0"/>
              </a:rPr>
              <a:t>(Click)</a:t>
            </a:r>
          </a:p>
          <a:p>
            <a:pPr marL="457160" indent="-457160">
              <a:spcBef>
                <a:spcPct val="20000"/>
              </a:spcBef>
            </a:pPr>
            <a:r>
              <a:rPr lang="en-US" dirty="0" smtClean="0">
                <a:latin typeface="Arial" charset="0"/>
              </a:rPr>
              <a:t>10. Both Percentage and Announcement cannot contain an entry on a single row of the CPR.</a:t>
            </a:r>
          </a:p>
          <a:p>
            <a:pPr marL="457160" indent="-457160">
              <a:spcBef>
                <a:spcPct val="20000"/>
              </a:spcBef>
            </a:pPr>
            <a:r>
              <a:rPr lang="en-US" dirty="0" smtClean="0">
                <a:latin typeface="Arial" charset="0"/>
              </a:rPr>
              <a:t>(Click)</a:t>
            </a:r>
          </a:p>
          <a:p>
            <a:pPr marL="457160" indent="-457160">
              <a:spcBef>
                <a:spcPct val="20000"/>
              </a:spcBef>
            </a:pPr>
            <a:r>
              <a:rPr lang="en-US" dirty="0" smtClean="0">
                <a:latin typeface="Arial" charset="0"/>
              </a:rPr>
              <a:t>11. A CPR main section can not have more than </a:t>
            </a:r>
            <a:r>
              <a:rPr lang="en-US" dirty="0" smtClean="0">
                <a:solidFill>
                  <a:srgbClr val="FF0066"/>
                </a:solidFill>
                <a:latin typeface="Arial" charset="0"/>
              </a:rPr>
              <a:t>1000 rows</a:t>
            </a:r>
            <a:r>
              <a:rPr lang="en-US" dirty="0" smtClean="0">
                <a:latin typeface="Arial" charset="0"/>
              </a:rPr>
              <a:t> nor more than </a:t>
            </a:r>
            <a:r>
              <a:rPr lang="en-US" dirty="0" smtClean="0">
                <a:solidFill>
                  <a:srgbClr val="FF0066"/>
                </a:solidFill>
                <a:latin typeface="Arial" charset="0"/>
              </a:rPr>
              <a:t>20 columns </a:t>
            </a:r>
            <a:r>
              <a:rPr lang="en-US" dirty="0" smtClean="0">
                <a:latin typeface="Arial" charset="0"/>
              </a:rPr>
              <a:t>nor more than</a:t>
            </a:r>
            <a:r>
              <a:rPr lang="en-US" dirty="0" smtClean="0">
                <a:solidFill>
                  <a:srgbClr val="FF0066"/>
                </a:solidFill>
                <a:latin typeface="Arial" charset="0"/>
              </a:rPr>
              <a:t> 600 Destination Numbers</a:t>
            </a:r>
            <a:r>
              <a:rPr lang="en-US" dirty="0" smtClean="0">
                <a:latin typeface="Arial" charset="0"/>
              </a:rPr>
              <a:t>.</a:t>
            </a:r>
          </a:p>
          <a:p>
            <a:pPr marL="457160" indent="-457160">
              <a:spcBef>
                <a:spcPct val="20000"/>
              </a:spcBef>
            </a:pPr>
            <a:r>
              <a:rPr lang="en-US" dirty="0" smtClean="0">
                <a:latin typeface="Arial" charset="0"/>
              </a:rPr>
              <a:t>(Click)</a:t>
            </a:r>
          </a:p>
          <a:p>
            <a:pPr marL="457160" indent="-457160">
              <a:spcBef>
                <a:spcPct val="20000"/>
              </a:spcBef>
            </a:pPr>
            <a:r>
              <a:rPr lang="en-US" dirty="0" smtClean="0">
                <a:latin typeface="Arial" charset="0"/>
                <a:cs typeface="Times New Roman" charset="0"/>
              </a:rPr>
              <a:t>12. If the first column of the CPR is a 6-digit, 10-digit or NXX node, then the entire CPR has a 200 row limit</a:t>
            </a:r>
            <a:r>
              <a:rPr lang="en-US" dirty="0" smtClean="0">
                <a:latin typeface="Arial" charset="0"/>
              </a:rPr>
              <a:t> .</a:t>
            </a:r>
          </a:p>
          <a:p>
            <a:pPr marL="228580" indent="-228580" eaLnBrk="1" hangingPunct="1"/>
            <a:r>
              <a:rPr lang="en-US" dirty="0" smtClean="0">
                <a:latin typeface="Arial" charset="0"/>
              </a:rPr>
              <a:t>(Click)</a:t>
            </a:r>
            <a:endParaRPr lang="en-US" b="0" dirty="0" smtClean="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SMS_PPT_Cvr_artwork.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lvl1pPr algn="l" defTabSz="457200" rtl="0" eaLnBrk="1" fontAlgn="base" hangingPunct="1">
              <a:spcBef>
                <a:spcPct val="0"/>
              </a:spcBef>
              <a:spcAft>
                <a:spcPts val="600"/>
              </a:spcAft>
              <a:defRPr lang="en-US" sz="2800" b="1" kern="1000" cap="all" dirty="0" smtClean="0">
                <a:solidFill>
                  <a:srgbClr val="820024"/>
                </a:solidFill>
                <a:latin typeface="Arial"/>
                <a:ea typeface="Myriad Pro" charset="0"/>
                <a:cs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95010" y="4325390"/>
            <a:ext cx="4848067" cy="1752600"/>
          </a:xfrm>
        </p:spPr>
        <p:txBody>
          <a:bodyPr>
            <a:normAutofit/>
          </a:bodyPr>
          <a:lstStyle>
            <a:lvl1pPr marL="342900" indent="-342900" algn="l" defTabSz="457200" rtl="0" eaLnBrk="1" fontAlgn="base" hangingPunct="1">
              <a:spcBef>
                <a:spcPct val="20000"/>
              </a:spcBef>
              <a:spcAft>
                <a:spcPct val="0"/>
              </a:spcAft>
              <a:buFont typeface="Arial" charset="0"/>
              <a:buNone/>
              <a:defRPr lang="en-US" sz="1800" i="1" kern="1200" dirty="0" smtClean="0">
                <a:solidFill>
                  <a:srgbClr val="820024"/>
                </a:solidFill>
                <a:latin typeface="Arial"/>
                <a:ea typeface="Myriad Pro" charset="0"/>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2200" b="1" kern="1000" cap="all">
                <a:solidFill>
                  <a:srgbClr val="820024"/>
                </a:solidFill>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1800">
                <a:latin typeface="Arial"/>
                <a:cs typeface="Arial"/>
              </a:defRPr>
            </a:lvl1pPr>
            <a:lvl2pPr>
              <a:defRPr sz="1600">
                <a:latin typeface="Arial"/>
                <a:cs typeface="Arial"/>
              </a:defRPr>
            </a:lvl2pPr>
            <a:lvl3pPr>
              <a:defRPr sz="1400">
                <a:latin typeface="Arial"/>
                <a:cs typeface="Arial"/>
              </a:defRPr>
            </a:lvl3pPr>
            <a:lvl4pPr>
              <a:defRPr sz="1200">
                <a:latin typeface="Arial"/>
                <a:cs typeface="Arial"/>
              </a:defRPr>
            </a:lvl4pPr>
            <a:lvl5pPr>
              <a:defRPr sz="12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p:txBody>
          <a:bodyPr/>
          <a:lstStyle>
            <a:lvl1pPr>
              <a:defRPr/>
            </a:lvl1pPr>
          </a:lstStyle>
          <a:p>
            <a:fld id="{62A62F14-5B84-41FF-A5EE-FB81539A95A5}"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820024"/>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0A697A43-548A-47B3-A757-63A794A7CD53}"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820024"/>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16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10"/>
          </p:nvPr>
        </p:nvSpPr>
        <p:spPr/>
        <p:txBody>
          <a:bodyPr/>
          <a:lstStyle>
            <a:lvl1pPr>
              <a:defRPr/>
            </a:lvl1pPr>
          </a:lstStyle>
          <a:p>
            <a:fld id="{9B62253D-A27B-4427-8FFF-D5F87F1C7394}"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820024"/>
                </a:solidFill>
              </a:defRPr>
            </a:lvl1pPr>
          </a:lstStyle>
          <a:p>
            <a:r>
              <a:rPr lang="en-US" dirty="0" smtClean="0"/>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fld id="{E9B3A22A-8E03-4D02-ADF5-CB59BD64C5A9}"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extBox 2"/>
          <p:cNvSpPr txBox="1"/>
          <p:nvPr userDrawn="1"/>
        </p:nvSpPr>
        <p:spPr>
          <a:xfrm>
            <a:off x="8214360" y="6233160"/>
            <a:ext cx="441960" cy="369332"/>
          </a:xfrm>
          <a:prstGeom prst="rect">
            <a:avLst/>
          </a:prstGeom>
          <a:solidFill>
            <a:schemeClr val="bg1"/>
          </a:solidFill>
        </p:spPr>
        <p:txBody>
          <a:bodyPr wrap="square" rtlCol="0">
            <a:spAutoFit/>
          </a:bodyPr>
          <a:lstStyle/>
          <a:p>
            <a:endParaRPr lang="en-US" dirty="0"/>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2"/>
          <p:cNvSpPr>
            <a:spLocks noGrp="1"/>
          </p:cNvSpPr>
          <p:nvPr>
            <p:ph type="pic" idx="1"/>
          </p:nvPr>
        </p:nvSpPr>
        <p:spPr>
          <a:xfrm>
            <a:off x="457200" y="2426302"/>
            <a:ext cx="8234362" cy="234881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11" name="Text Placeholder 3"/>
          <p:cNvSpPr>
            <a:spLocks noGrp="1"/>
          </p:cNvSpPr>
          <p:nvPr>
            <p:ph type="body" sz="half" idx="2"/>
          </p:nvPr>
        </p:nvSpPr>
        <p:spPr>
          <a:xfrm>
            <a:off x="457200" y="1592203"/>
            <a:ext cx="8229600" cy="804862"/>
          </a:xfrm>
        </p:spPr>
        <p:txBody>
          <a:bodyPr/>
          <a:lstStyle>
            <a:lvl1pPr marL="225425" indent="-225425">
              <a:buFont typeface="Arial"/>
              <a:buChar char="•"/>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Text Placeholder 3"/>
          <p:cNvSpPr>
            <a:spLocks noGrp="1"/>
          </p:cNvSpPr>
          <p:nvPr>
            <p:ph type="body" sz="half" idx="11"/>
          </p:nvPr>
        </p:nvSpPr>
        <p:spPr>
          <a:xfrm>
            <a:off x="452438" y="4775115"/>
            <a:ext cx="8229600" cy="804862"/>
          </a:xfrm>
        </p:spPr>
        <p:txBody>
          <a:bodyPr/>
          <a:lstStyle>
            <a:lvl1pPr marL="225425" indent="-225425">
              <a:buFont typeface="Arial"/>
              <a:buChar char="•"/>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2"/>
          </p:nvPr>
        </p:nvSpPr>
        <p:spPr/>
        <p:txBody>
          <a:bodyPr/>
          <a:lstStyle>
            <a:lvl1pPr>
              <a:defRPr/>
            </a:lvl1pPr>
          </a:lstStyle>
          <a:p>
            <a:fld id="{CDB8281F-830D-4E85-9F92-4D3FFE7E7F6C}"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MS/800 Middle">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cstate="print"/>
          <a:srcRect/>
          <a:stretch>
            <a:fillRect/>
          </a:stretch>
        </p:blipFill>
        <p:spPr bwMode="auto">
          <a:xfrm>
            <a:off x="1" y="4724400"/>
            <a:ext cx="3518834" cy="2133600"/>
          </a:xfrm>
          <a:prstGeom prst="rect">
            <a:avLst/>
          </a:prstGeom>
          <a:noFill/>
          <a:ln w="9525">
            <a:noFill/>
            <a:miter lim="800000"/>
            <a:headEnd/>
            <a:tailEnd/>
          </a:ln>
        </p:spPr>
      </p:pic>
      <p:pic>
        <p:nvPicPr>
          <p:cNvPr id="8" name="Picture 7"/>
          <p:cNvPicPr>
            <a:picLocks noChangeAspect="1" noChangeArrowheads="1"/>
          </p:cNvPicPr>
          <p:nvPr/>
        </p:nvPicPr>
        <p:blipFill>
          <a:blip r:embed="rId2" cstate="print"/>
          <a:srcRect/>
          <a:stretch>
            <a:fillRect/>
          </a:stretch>
        </p:blipFill>
        <p:spPr bwMode="auto">
          <a:xfrm rot="10800000">
            <a:off x="5625166" y="0"/>
            <a:ext cx="3518834" cy="2133600"/>
          </a:xfrm>
          <a:prstGeom prst="rect">
            <a:avLst/>
          </a:prstGeom>
          <a:noFill/>
          <a:ln w="9525">
            <a:noFill/>
            <a:miter lim="800000"/>
            <a:headEnd/>
            <a:tailEnd/>
          </a:ln>
        </p:spPr>
      </p:pic>
      <p:sp>
        <p:nvSpPr>
          <p:cNvPr id="4" name="TextBox 3"/>
          <p:cNvSpPr txBox="1"/>
          <p:nvPr userDrawn="1"/>
        </p:nvSpPr>
        <p:spPr>
          <a:xfrm>
            <a:off x="6629400" y="6172200"/>
            <a:ext cx="2209800" cy="400110"/>
          </a:xfrm>
          <a:prstGeom prst="rect">
            <a:avLst/>
          </a:prstGeom>
          <a:noFill/>
        </p:spPr>
        <p:txBody>
          <a:bodyPr wrap="square" rtlCol="0">
            <a:spAutoFit/>
          </a:bodyPr>
          <a:lstStyle/>
          <a:p>
            <a:pPr algn="r"/>
            <a:fld id="{BD5B0536-018F-4C0E-9952-AD8C7AB968B6}" type="slidenum">
              <a:rPr lang="en-US" sz="2000" baseline="0" smtClean="0"/>
              <a:pPr algn="r"/>
              <a:t>‹#›</a:t>
            </a:fld>
            <a:endParaRPr lang="en-US" sz="2000" baseline="0"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6" descr="SMS_PPT_interior_artwork.jpg"/>
          <p:cNvPicPr>
            <a:picLocks noChangeAspect="1"/>
          </p:cNvPicPr>
          <p:nvPr userDrawn="1"/>
        </p:nvPicPr>
        <p:blipFill>
          <a:blip r:embed="rId10"/>
          <a:srcRect/>
          <a:stretch>
            <a:fillRect/>
          </a:stretch>
        </p:blipFill>
        <p:spPr bwMode="auto">
          <a:xfrm>
            <a:off x="0" y="0"/>
            <a:ext cx="9144000" cy="6858000"/>
          </a:xfrm>
          <a:prstGeom prst="rect">
            <a:avLst/>
          </a:prstGeom>
          <a:noFill/>
          <a:ln w="9525">
            <a:noFill/>
            <a:miter lim="800000"/>
            <a:headEnd/>
            <a:tailEnd/>
          </a:ln>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8"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Slide Number Placeholder 5"/>
          <p:cNvSpPr txBox="1">
            <a:spLocks/>
          </p:cNvSpPr>
          <p:nvPr userDrawn="1"/>
        </p:nvSpPr>
        <p:spPr>
          <a:xfrm>
            <a:off x="8358188" y="6297613"/>
            <a:ext cx="192087" cy="193675"/>
          </a:xfrm>
          <a:prstGeom prst="rect">
            <a:avLst/>
          </a:prstGeom>
          <a:solidFill>
            <a:srgbClr val="00A0D4"/>
          </a:solidFill>
        </p:spPr>
        <p:txBody>
          <a:bodyPr/>
          <a:lstStyle>
            <a:lvl1pPr algn="ctr">
              <a:defRPr b="1">
                <a:solidFill>
                  <a:srgbClr val="F7F2F3"/>
                </a:solidFill>
                <a:latin typeface="Arial"/>
                <a:cs typeface="Arial"/>
              </a:defRPr>
            </a:lvl1pPr>
          </a:lstStyle>
          <a:p>
            <a:pPr fontAlgn="auto">
              <a:spcBef>
                <a:spcPts val="0"/>
              </a:spcBef>
              <a:spcAft>
                <a:spcPts val="0"/>
              </a:spcAft>
              <a:defRPr/>
            </a:pPr>
            <a:endParaRPr lang="en-US" sz="1200" dirty="0" smtClean="0">
              <a:ea typeface="+mn-ea"/>
            </a:endParaRPr>
          </a:p>
        </p:txBody>
      </p:sp>
      <p:sp>
        <p:nvSpPr>
          <p:cNvPr id="10" name="Slide Number Placeholder 5"/>
          <p:cNvSpPr>
            <a:spLocks noGrp="1"/>
          </p:cNvSpPr>
          <p:nvPr>
            <p:ph type="sldNum" sz="quarter" idx="4"/>
          </p:nvPr>
        </p:nvSpPr>
        <p:spPr>
          <a:xfrm>
            <a:off x="8261350" y="6265863"/>
            <a:ext cx="390525" cy="236537"/>
          </a:xfrm>
          <a:prstGeom prst="rect">
            <a:avLst/>
          </a:prstGeom>
          <a:noFill/>
        </p:spPr>
        <p:txBody>
          <a:bodyPr vert="horz" wrap="square" lIns="91440" tIns="45720" rIns="91440" bIns="45720" numCol="1" anchor="t" anchorCtr="0" compatLnSpc="1">
            <a:prstTxWarp prst="textNoShape">
              <a:avLst/>
            </a:prstTxWarp>
          </a:bodyPr>
          <a:lstStyle>
            <a:lvl1pPr algn="ctr">
              <a:defRPr sz="900" b="1">
                <a:solidFill>
                  <a:srgbClr val="F7F2F3"/>
                </a:solidFill>
                <a:cs typeface="Arial" charset="0"/>
              </a:defRPr>
            </a:lvl1pPr>
          </a:lstStyle>
          <a:p>
            <a:fld id="{C811ED54-3D70-454F-A802-87E1754D919D}"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716" r:id="rId1"/>
    <p:sldLayoutId id="2147483710" r:id="rId2"/>
    <p:sldLayoutId id="2147483711" r:id="rId3"/>
    <p:sldLayoutId id="2147483712" r:id="rId4"/>
    <p:sldLayoutId id="2147483713" r:id="rId5"/>
    <p:sldLayoutId id="2147483714" r:id="rId6"/>
    <p:sldLayoutId id="2147483715" r:id="rId7"/>
    <p:sldLayoutId id="2147483717" r:id="rId8"/>
  </p:sldLayoutIdLst>
  <p:hf hdr="0" dt="0"/>
  <p:txStyles>
    <p:titleStyle>
      <a:lvl1pPr algn="l" defTabSz="457200" rtl="0" eaLnBrk="0" fontAlgn="base" hangingPunct="0">
        <a:spcBef>
          <a:spcPct val="0"/>
        </a:spcBef>
        <a:spcAft>
          <a:spcPct val="0"/>
        </a:spcAft>
        <a:defRPr sz="2200" b="1" kern="1000" cap="all">
          <a:solidFill>
            <a:srgbClr val="820024"/>
          </a:solidFill>
          <a:latin typeface="Arial"/>
          <a:ea typeface="ＭＳ Ｐゴシック" charset="-128"/>
          <a:cs typeface="Arial"/>
        </a:defRPr>
      </a:lvl1pPr>
      <a:lvl2pPr algn="l" defTabSz="457200" rtl="0" eaLnBrk="0" fontAlgn="base" hangingPunct="0">
        <a:spcBef>
          <a:spcPct val="0"/>
        </a:spcBef>
        <a:spcAft>
          <a:spcPct val="0"/>
        </a:spcAft>
        <a:defRPr sz="2200" b="1">
          <a:solidFill>
            <a:srgbClr val="820024"/>
          </a:solidFill>
          <a:latin typeface="Arial" charset="0"/>
          <a:ea typeface="ＭＳ Ｐゴシック" charset="-128"/>
        </a:defRPr>
      </a:lvl2pPr>
      <a:lvl3pPr algn="l" defTabSz="457200" rtl="0" eaLnBrk="0" fontAlgn="base" hangingPunct="0">
        <a:spcBef>
          <a:spcPct val="0"/>
        </a:spcBef>
        <a:spcAft>
          <a:spcPct val="0"/>
        </a:spcAft>
        <a:defRPr sz="2200" b="1">
          <a:solidFill>
            <a:srgbClr val="820024"/>
          </a:solidFill>
          <a:latin typeface="Arial" charset="0"/>
          <a:ea typeface="ＭＳ Ｐゴシック" charset="-128"/>
        </a:defRPr>
      </a:lvl3pPr>
      <a:lvl4pPr algn="l" defTabSz="457200" rtl="0" eaLnBrk="0" fontAlgn="base" hangingPunct="0">
        <a:spcBef>
          <a:spcPct val="0"/>
        </a:spcBef>
        <a:spcAft>
          <a:spcPct val="0"/>
        </a:spcAft>
        <a:defRPr sz="2200" b="1">
          <a:solidFill>
            <a:srgbClr val="820024"/>
          </a:solidFill>
          <a:latin typeface="Arial" charset="0"/>
          <a:ea typeface="ＭＳ Ｐゴシック" charset="-128"/>
        </a:defRPr>
      </a:lvl4pPr>
      <a:lvl5pPr algn="l" defTabSz="457200" rtl="0" eaLnBrk="0" fontAlgn="base" hangingPunct="0">
        <a:spcBef>
          <a:spcPct val="0"/>
        </a:spcBef>
        <a:spcAft>
          <a:spcPct val="0"/>
        </a:spcAft>
        <a:defRPr sz="2200" b="1">
          <a:solidFill>
            <a:srgbClr val="820024"/>
          </a:solidFill>
          <a:latin typeface="Arial" charset="0"/>
          <a:ea typeface="ＭＳ Ｐゴシック" charset="-128"/>
        </a:defRPr>
      </a:lvl5pPr>
      <a:lvl6pPr marL="457200" algn="l" defTabSz="457200" rtl="0" fontAlgn="base">
        <a:spcBef>
          <a:spcPct val="0"/>
        </a:spcBef>
        <a:spcAft>
          <a:spcPct val="0"/>
        </a:spcAft>
        <a:defRPr sz="2200" b="1">
          <a:solidFill>
            <a:srgbClr val="820024"/>
          </a:solidFill>
          <a:latin typeface="Arial" charset="0"/>
          <a:ea typeface="ＭＳ Ｐゴシック" charset="-128"/>
        </a:defRPr>
      </a:lvl6pPr>
      <a:lvl7pPr marL="914400" algn="l" defTabSz="457200" rtl="0" fontAlgn="base">
        <a:spcBef>
          <a:spcPct val="0"/>
        </a:spcBef>
        <a:spcAft>
          <a:spcPct val="0"/>
        </a:spcAft>
        <a:defRPr sz="2200" b="1">
          <a:solidFill>
            <a:srgbClr val="820024"/>
          </a:solidFill>
          <a:latin typeface="Arial" charset="0"/>
          <a:ea typeface="ＭＳ Ｐゴシック" charset="-128"/>
        </a:defRPr>
      </a:lvl7pPr>
      <a:lvl8pPr marL="1371600" algn="l" defTabSz="457200" rtl="0" fontAlgn="base">
        <a:spcBef>
          <a:spcPct val="0"/>
        </a:spcBef>
        <a:spcAft>
          <a:spcPct val="0"/>
        </a:spcAft>
        <a:defRPr sz="2200" b="1">
          <a:solidFill>
            <a:srgbClr val="820024"/>
          </a:solidFill>
          <a:latin typeface="Arial" charset="0"/>
          <a:ea typeface="ＭＳ Ｐゴシック" charset="-128"/>
        </a:defRPr>
      </a:lvl8pPr>
      <a:lvl9pPr marL="1828800" algn="l" defTabSz="457200" rtl="0" fontAlgn="base">
        <a:spcBef>
          <a:spcPct val="0"/>
        </a:spcBef>
        <a:spcAft>
          <a:spcPct val="0"/>
        </a:spcAft>
        <a:defRPr sz="2200" b="1">
          <a:solidFill>
            <a:srgbClr val="820024"/>
          </a:solidFill>
          <a:latin typeface="Arial" charset="0"/>
          <a:ea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kern="1200">
          <a:solidFill>
            <a:schemeClr val="tx1"/>
          </a:solidFill>
          <a:latin typeface="Arial"/>
          <a:ea typeface="ＭＳ Ｐゴシック" charset="-128"/>
          <a:cs typeface="Arial"/>
        </a:defRPr>
      </a:lvl1pPr>
      <a:lvl2pPr marL="742950" indent="-285750" algn="l" defTabSz="457200" rtl="0" eaLnBrk="0" fontAlgn="base" hangingPunct="0">
        <a:spcBef>
          <a:spcPct val="20000"/>
        </a:spcBef>
        <a:spcAft>
          <a:spcPct val="0"/>
        </a:spcAft>
        <a:buFont typeface="Arial" charset="0"/>
        <a:buChar char="•"/>
        <a:defRPr sz="1600" kern="1200">
          <a:solidFill>
            <a:schemeClr val="tx1"/>
          </a:solidFill>
          <a:latin typeface="Arial"/>
          <a:ea typeface="ＭＳ Ｐゴシック" charset="-128"/>
          <a:cs typeface="Arial"/>
        </a:defRPr>
      </a:lvl2pPr>
      <a:lvl3pPr marL="1143000" indent="-228600" algn="l" defTabSz="457200" rtl="0" eaLnBrk="0" fontAlgn="base" hangingPunct="0">
        <a:spcBef>
          <a:spcPct val="20000"/>
        </a:spcBef>
        <a:spcAft>
          <a:spcPct val="0"/>
        </a:spcAft>
        <a:buFont typeface="Arial" charset="0"/>
        <a:buChar char="•"/>
        <a:defRPr sz="1400" kern="1200">
          <a:solidFill>
            <a:schemeClr val="tx1"/>
          </a:solidFill>
          <a:latin typeface="Arial"/>
          <a:ea typeface="ＭＳ Ｐゴシック" charset="-128"/>
          <a:cs typeface="Arial"/>
        </a:defRPr>
      </a:lvl3pPr>
      <a:lvl4pPr marL="1600200" indent="-228600" algn="l" defTabSz="457200" rtl="0" eaLnBrk="0" fontAlgn="base" hangingPunct="0">
        <a:spcBef>
          <a:spcPct val="20000"/>
        </a:spcBef>
        <a:spcAft>
          <a:spcPct val="0"/>
        </a:spcAft>
        <a:buFont typeface="Arial" charset="0"/>
        <a:buChar char="•"/>
        <a:defRPr sz="1200" kern="1200">
          <a:solidFill>
            <a:schemeClr val="tx1"/>
          </a:solidFill>
          <a:latin typeface="Arial"/>
          <a:ea typeface="ＭＳ Ｐゴシック" charset="-128"/>
          <a:cs typeface="Arial"/>
        </a:defRPr>
      </a:lvl4pPr>
      <a:lvl5pPr marL="2057400" indent="-228600" algn="l" defTabSz="457200" rtl="0" eaLnBrk="0" fontAlgn="base" hangingPunct="0">
        <a:spcBef>
          <a:spcPct val="20000"/>
        </a:spcBef>
        <a:spcAft>
          <a:spcPct val="0"/>
        </a:spcAft>
        <a:buFont typeface="Arial" charset="0"/>
        <a:buChar char="•"/>
        <a:defRPr sz="12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1.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oleObject" Target="../embeddings/oleObject11.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oleObject" Target="../embeddings/oleObject12.bin"/></Relationships>
</file>

<file path=ppt/slides/_rels/slide3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oleObject" Target="../embeddings/oleObject13.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ctrTitle"/>
          </p:nvPr>
        </p:nvSpPr>
        <p:spPr>
          <a:xfrm>
            <a:off x="695010" y="1273175"/>
            <a:ext cx="7772400" cy="1470025"/>
          </a:xfrm>
          <a:prstGeom prst="rect">
            <a:avLst/>
          </a:prstGeom>
        </p:spPr>
        <p:txBody>
          <a:bodyPr>
            <a:normAutofit fontScale="90000"/>
          </a:bodyPr>
          <a:lstStyle/>
          <a:p>
            <a:pPr algn="ctr" eaLnBrk="1" hangingPunct="1"/>
            <a:r>
              <a:rPr lang="en-US" sz="4400" u="sng" dirty="0">
                <a:latin typeface="Arial" charset="0"/>
                <a:ea typeface="ＭＳ Ｐゴシック" charset="-128"/>
              </a:rPr>
              <a:t>(CPR) Call Processing Record</a:t>
            </a:r>
            <a:r>
              <a:rPr lang="en-US" sz="2000" dirty="0" smtClean="0">
                <a:solidFill>
                  <a:schemeClr val="tx1"/>
                </a:solidFill>
                <a:latin typeface="Arial" charset="0"/>
              </a:rPr>
              <a:t/>
            </a:r>
            <a:br>
              <a:rPr lang="en-US" sz="2000" dirty="0" smtClean="0">
                <a:solidFill>
                  <a:schemeClr val="tx1"/>
                </a:solidFill>
                <a:latin typeface="Arial" charset="0"/>
              </a:rPr>
            </a:br>
            <a:r>
              <a:rPr lang="en-US" sz="2000" dirty="0" smtClean="0">
                <a:solidFill>
                  <a:schemeClr val="tx1"/>
                </a:solidFill>
                <a:latin typeface="Arial" charset="0"/>
              </a:rPr>
              <a:t>(Customer Record Administration folder)</a:t>
            </a:r>
            <a:r>
              <a:rPr lang="en-US" sz="3600" b="1" u="sng" dirty="0" smtClean="0">
                <a:solidFill>
                  <a:schemeClr val="tx1"/>
                </a:solidFill>
                <a:latin typeface="Arial" charset="0"/>
              </a:rPr>
              <a:t> </a:t>
            </a:r>
          </a:p>
        </p:txBody>
      </p:sp>
      <p:sp>
        <p:nvSpPr>
          <p:cNvPr id="28675" name="Rectangle 43"/>
          <p:cNvSpPr>
            <a:spLocks noChangeArrowheads="1"/>
          </p:cNvSpPr>
          <p:nvPr/>
        </p:nvSpPr>
        <p:spPr bwMode="auto">
          <a:xfrm>
            <a:off x="2839453" y="3573379"/>
            <a:ext cx="3962400" cy="2057400"/>
          </a:xfrm>
          <a:prstGeom prst="rect">
            <a:avLst/>
          </a:prstGeom>
          <a:noFill/>
          <a:ln w="9525">
            <a:noFill/>
            <a:miter lim="800000"/>
            <a:headEnd/>
            <a:tailEnd/>
          </a:ln>
        </p:spPr>
        <p:txBody>
          <a:bodyPr>
            <a:spAutoFit/>
          </a:bodyPr>
          <a:lstStyle/>
          <a:p>
            <a:pPr marL="457200" indent="-457200">
              <a:spcBef>
                <a:spcPct val="20000"/>
              </a:spcBef>
              <a:buFontTx/>
              <a:buAutoNum type="alphaUcPeriod"/>
            </a:pPr>
            <a:r>
              <a:rPr lang="en-US" sz="2800" dirty="0">
                <a:latin typeface="Arial" charset="0"/>
              </a:rPr>
              <a:t>Introduction </a:t>
            </a:r>
          </a:p>
          <a:p>
            <a:pPr marL="457200" indent="-457200">
              <a:spcBef>
                <a:spcPct val="20000"/>
              </a:spcBef>
              <a:buFontTx/>
              <a:buAutoNum type="alphaUcPeriod"/>
            </a:pPr>
            <a:r>
              <a:rPr lang="en-US" sz="2800" dirty="0">
                <a:latin typeface="Arial" charset="0"/>
              </a:rPr>
              <a:t>CPR Window </a:t>
            </a:r>
          </a:p>
          <a:p>
            <a:pPr marL="457200" indent="-457200">
              <a:spcBef>
                <a:spcPct val="20000"/>
              </a:spcBef>
              <a:buFontTx/>
              <a:buAutoNum type="alphaUcPeriod"/>
            </a:pPr>
            <a:r>
              <a:rPr lang="en-US" sz="2800" dirty="0">
                <a:latin typeface="Arial" charset="0"/>
              </a:rPr>
              <a:t>CPR Tasks </a:t>
            </a:r>
          </a:p>
          <a:p>
            <a:pPr marL="457200" indent="-457200">
              <a:spcBef>
                <a:spcPct val="20000"/>
              </a:spcBef>
              <a:buFontTx/>
              <a:buAutoNum type="alphaUcPeriod"/>
            </a:pPr>
            <a:r>
              <a:rPr lang="en-US" sz="2800" dirty="0">
                <a:latin typeface="Arial" charset="0"/>
              </a:rPr>
              <a:t>CPR Examples</a:t>
            </a:r>
          </a:p>
        </p:txBody>
      </p:sp>
      <p:sp>
        <p:nvSpPr>
          <p:cNvPr id="4" name="TextBox 8"/>
          <p:cNvSpPr txBox="1"/>
          <p:nvPr/>
        </p:nvSpPr>
        <p:spPr>
          <a:xfrm>
            <a:off x="2109536" y="6320590"/>
            <a:ext cx="4154905" cy="336884"/>
          </a:xfrm>
          <a:prstGeom prst="rect">
            <a:avLst/>
          </a:prstGeom>
          <a:noFill/>
        </p:spPr>
        <p:txBody>
          <a:bodyPr wrap="square" rtlCol="0">
            <a:no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a:lstStyle>
          <a:p>
            <a:pPr lvl="0" algn="ctr"/>
            <a:r>
              <a:rPr lang="en-US" sz="1200" dirty="0" smtClean="0"/>
              <a:t>SMS/800 ® is a registered trademark of SMS/800, Inc.</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box(in)">
                                      <p:cBhvr>
                                        <p:cTn id="17" dur="500"/>
                                        <p:tgtEl>
                                          <p:spTgt spid="28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box(in)">
                                      <p:cBhvr>
                                        <p:cTn id="22" dur="500"/>
                                        <p:tgtEl>
                                          <p:spTgt spid="28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6"/>
          <p:cNvPicPr>
            <a:picLocks noChangeAspect="1" noChangeArrowheads="1"/>
          </p:cNvPicPr>
          <p:nvPr/>
        </p:nvPicPr>
        <p:blipFill>
          <a:blip r:embed="rId4" cstate="print"/>
          <a:srcRect/>
          <a:stretch>
            <a:fillRect/>
          </a:stretch>
        </p:blipFill>
        <p:spPr bwMode="auto">
          <a:xfrm>
            <a:off x="457200" y="1636296"/>
            <a:ext cx="8229600" cy="4524375"/>
          </a:xfrm>
          <a:prstGeom prst="rect">
            <a:avLst/>
          </a:prstGeom>
          <a:noFill/>
          <a:ln w="9525">
            <a:noFill/>
            <a:miter lim="800000"/>
            <a:headEnd/>
            <a:tailEnd/>
          </a:ln>
        </p:spPr>
      </p:pic>
      <p:sp>
        <p:nvSpPr>
          <p:cNvPr id="34819" name="Text Box 3"/>
          <p:cNvSpPr txBox="1">
            <a:spLocks noChangeArrowheads="1"/>
          </p:cNvSpPr>
          <p:nvPr/>
        </p:nvSpPr>
        <p:spPr bwMode="auto">
          <a:xfrm>
            <a:off x="609600" y="990600"/>
            <a:ext cx="7239000" cy="519113"/>
          </a:xfrm>
          <a:prstGeom prst="rect">
            <a:avLst/>
          </a:prstGeom>
          <a:noFill/>
          <a:ln w="9525">
            <a:noFill/>
            <a:miter lim="800000"/>
            <a:headEnd/>
            <a:tailEnd/>
          </a:ln>
        </p:spPr>
        <p:txBody>
          <a:bodyPr>
            <a:spAutoFit/>
          </a:bodyPr>
          <a:lstStyle/>
          <a:p>
            <a:pPr>
              <a:spcBef>
                <a:spcPct val="50000"/>
              </a:spcBef>
            </a:pPr>
            <a:endParaRPr lang="en-US" sz="2800"/>
          </a:p>
        </p:txBody>
      </p:sp>
      <p:sp>
        <p:nvSpPr>
          <p:cNvPr id="34820" name="Rectangle 4"/>
          <p:cNvSpPr>
            <a:spLocks noChangeArrowheads="1"/>
          </p:cNvSpPr>
          <p:nvPr/>
        </p:nvSpPr>
        <p:spPr bwMode="auto">
          <a:xfrm>
            <a:off x="4343400" y="1636296"/>
            <a:ext cx="3810000" cy="4114800"/>
          </a:xfrm>
          <a:prstGeom prst="rect">
            <a:avLst/>
          </a:prstGeom>
          <a:noFill/>
          <a:ln w="9525">
            <a:noFill/>
            <a:miter lim="800000"/>
            <a:headEnd/>
            <a:tailEnd/>
          </a:ln>
        </p:spPr>
        <p:txBody>
          <a:bodyPr/>
          <a:lstStyle/>
          <a:p>
            <a:pPr marL="342900" indent="-342900">
              <a:spcBef>
                <a:spcPct val="20000"/>
              </a:spcBef>
              <a:buFontTx/>
              <a:buChar char="•"/>
            </a:pPr>
            <a:endParaRPr lang="en-US" sz="2800">
              <a:latin typeface="Arial" charset="0"/>
            </a:endParaRPr>
          </a:p>
        </p:txBody>
      </p:sp>
      <p:sp>
        <p:nvSpPr>
          <p:cNvPr id="34821" name="Rectangle 6"/>
          <p:cNvSpPr>
            <a:spLocks noGrp="1" noChangeArrowheads="1"/>
          </p:cNvSpPr>
          <p:nvPr>
            <p:ph type="title" idx="4294967295"/>
          </p:nvPr>
        </p:nvSpPr>
        <p:spPr>
          <a:xfrm>
            <a:off x="419100" y="533400"/>
            <a:ext cx="8458200" cy="533400"/>
          </a:xfrm>
          <a:prstGeom prst="rect">
            <a:avLst/>
          </a:prstGeom>
        </p:spPr>
        <p:txBody>
          <a:bodyPr>
            <a:normAutofit fontScale="90000"/>
          </a:bodyPr>
          <a:lstStyle/>
          <a:p>
            <a:pPr eaLnBrk="1" hangingPunct="1"/>
            <a:r>
              <a:rPr lang="en-US" sz="3600" b="1" u="sng" dirty="0" smtClean="0">
                <a:latin typeface="Arial" charset="0"/>
              </a:rPr>
              <a:t>Complex Customer Record Window</a:t>
            </a:r>
            <a:endParaRPr lang="en-US" b="1" dirty="0" smtClean="0"/>
          </a:p>
        </p:txBody>
      </p:sp>
      <p:grpSp>
        <p:nvGrpSpPr>
          <p:cNvPr id="2" name="Group 23"/>
          <p:cNvGrpSpPr/>
          <p:nvPr/>
        </p:nvGrpSpPr>
        <p:grpSpPr>
          <a:xfrm>
            <a:off x="4648200" y="5065296"/>
            <a:ext cx="2514600" cy="695325"/>
            <a:chOff x="4953000" y="5410200"/>
            <a:chExt cx="2514600" cy="695325"/>
          </a:xfrm>
        </p:grpSpPr>
        <p:sp>
          <p:nvSpPr>
            <p:cNvPr id="34825" name="Text Box 14"/>
            <p:cNvSpPr txBox="1">
              <a:spLocks noChangeArrowheads="1"/>
            </p:cNvSpPr>
            <p:nvPr/>
          </p:nvSpPr>
          <p:spPr bwMode="auto">
            <a:xfrm>
              <a:off x="4953000" y="5638800"/>
              <a:ext cx="2514600" cy="466725"/>
            </a:xfrm>
            <a:prstGeom prst="rect">
              <a:avLst/>
            </a:prstGeom>
            <a:solidFill>
              <a:srgbClr val="00FF00"/>
            </a:solidFill>
            <a:ln w="9525">
              <a:solidFill>
                <a:schemeClr val="tx1"/>
              </a:solidFill>
              <a:miter lim="800000"/>
              <a:headEnd/>
              <a:tailEnd/>
            </a:ln>
          </p:spPr>
          <p:txBody>
            <a:bodyPr>
              <a:spAutoFit/>
            </a:bodyPr>
            <a:lstStyle/>
            <a:p>
              <a:pPr>
                <a:spcBef>
                  <a:spcPct val="50000"/>
                </a:spcBef>
              </a:pPr>
              <a:r>
                <a:rPr lang="en-US"/>
                <a:t>Time Zone default</a:t>
              </a:r>
            </a:p>
          </p:txBody>
        </p:sp>
        <p:sp>
          <p:nvSpPr>
            <p:cNvPr id="34826" name="Line 15"/>
            <p:cNvSpPr>
              <a:spLocks noChangeShapeType="1"/>
            </p:cNvSpPr>
            <p:nvPr/>
          </p:nvSpPr>
          <p:spPr bwMode="auto">
            <a:xfrm flipV="1">
              <a:off x="6172200" y="5410200"/>
              <a:ext cx="914400" cy="457200"/>
            </a:xfrm>
            <a:prstGeom prst="line">
              <a:avLst/>
            </a:prstGeom>
            <a:noFill/>
            <a:ln w="41275">
              <a:solidFill>
                <a:schemeClr val="tx1"/>
              </a:solidFill>
              <a:round/>
              <a:headEnd/>
              <a:tailEnd type="triangle" w="med" len="med"/>
            </a:ln>
          </p:spPr>
          <p:txBody>
            <a:bodyPr>
              <a:spAutoFit/>
            </a:bodyPr>
            <a:lstStyle/>
            <a:p>
              <a:endParaRPr lang="en-US"/>
            </a:p>
          </p:txBody>
        </p:sp>
      </p:grpSp>
      <p:grpSp>
        <p:nvGrpSpPr>
          <p:cNvPr id="3" name="Group 18"/>
          <p:cNvGrpSpPr/>
          <p:nvPr/>
        </p:nvGrpSpPr>
        <p:grpSpPr>
          <a:xfrm>
            <a:off x="533400" y="1636296"/>
            <a:ext cx="8077200" cy="914400"/>
            <a:chOff x="838200" y="1981200"/>
            <a:chExt cx="8077200" cy="914400"/>
          </a:xfrm>
        </p:grpSpPr>
        <p:sp>
          <p:nvSpPr>
            <p:cNvPr id="34822" name="Rectangle 9"/>
            <p:cNvSpPr>
              <a:spLocks noChangeArrowheads="1"/>
            </p:cNvSpPr>
            <p:nvPr/>
          </p:nvSpPr>
          <p:spPr bwMode="auto">
            <a:xfrm>
              <a:off x="838200" y="1981200"/>
              <a:ext cx="8077200" cy="914400"/>
            </a:xfrm>
            <a:prstGeom prst="rect">
              <a:avLst/>
            </a:prstGeom>
            <a:noFill/>
            <a:ln w="28575">
              <a:solidFill>
                <a:srgbClr val="FF0000"/>
              </a:solidFill>
              <a:miter lim="800000"/>
              <a:headEnd/>
              <a:tailEnd/>
            </a:ln>
          </p:spPr>
          <p:txBody>
            <a:bodyPr anchor="ctr">
              <a:spAutoFit/>
            </a:bodyPr>
            <a:lstStyle/>
            <a:p>
              <a:endParaRPr lang="en-US"/>
            </a:p>
          </p:txBody>
        </p:sp>
        <p:sp>
          <p:nvSpPr>
            <p:cNvPr id="34827" name="Text Box 17"/>
            <p:cNvSpPr txBox="1">
              <a:spLocks noChangeArrowheads="1"/>
            </p:cNvSpPr>
            <p:nvPr/>
          </p:nvSpPr>
          <p:spPr bwMode="auto">
            <a:xfrm>
              <a:off x="7086600" y="1981200"/>
              <a:ext cx="838200" cy="519113"/>
            </a:xfrm>
            <a:prstGeom prst="rect">
              <a:avLst/>
            </a:prstGeom>
            <a:noFill/>
            <a:ln w="9525">
              <a:noFill/>
              <a:miter lim="800000"/>
              <a:headEnd/>
              <a:tailEnd/>
            </a:ln>
          </p:spPr>
          <p:txBody>
            <a:bodyPr>
              <a:spAutoFit/>
            </a:bodyPr>
            <a:lstStyle/>
            <a:p>
              <a:pPr>
                <a:spcBef>
                  <a:spcPct val="50000"/>
                </a:spcBef>
              </a:pPr>
              <a:r>
                <a:rPr lang="en-US" sz="2800" dirty="0">
                  <a:solidFill>
                    <a:srgbClr val="FF0066"/>
                  </a:solidFill>
                </a:rPr>
                <a:t>1</a:t>
              </a:r>
            </a:p>
          </p:txBody>
        </p:sp>
      </p:grpSp>
      <p:grpSp>
        <p:nvGrpSpPr>
          <p:cNvPr id="4" name="Group 20"/>
          <p:cNvGrpSpPr/>
          <p:nvPr/>
        </p:nvGrpSpPr>
        <p:grpSpPr>
          <a:xfrm>
            <a:off x="533400" y="2931696"/>
            <a:ext cx="8077200" cy="1981200"/>
            <a:chOff x="838200" y="3276600"/>
            <a:chExt cx="8077200" cy="1981200"/>
          </a:xfrm>
        </p:grpSpPr>
        <p:sp>
          <p:nvSpPr>
            <p:cNvPr id="34823" name="Rectangle 10"/>
            <p:cNvSpPr>
              <a:spLocks noChangeArrowheads="1"/>
            </p:cNvSpPr>
            <p:nvPr/>
          </p:nvSpPr>
          <p:spPr bwMode="auto">
            <a:xfrm>
              <a:off x="838200" y="3276600"/>
              <a:ext cx="8077200" cy="1981200"/>
            </a:xfrm>
            <a:prstGeom prst="rect">
              <a:avLst/>
            </a:prstGeom>
            <a:noFill/>
            <a:ln w="28575">
              <a:solidFill>
                <a:srgbClr val="FF0000"/>
              </a:solidFill>
              <a:miter lim="800000"/>
              <a:headEnd/>
              <a:tailEnd/>
            </a:ln>
          </p:spPr>
          <p:txBody>
            <a:bodyPr anchor="ctr">
              <a:spAutoFit/>
            </a:bodyPr>
            <a:lstStyle/>
            <a:p>
              <a:endParaRPr lang="en-US"/>
            </a:p>
          </p:txBody>
        </p:sp>
        <p:sp>
          <p:nvSpPr>
            <p:cNvPr id="34829" name="Text Box 19"/>
            <p:cNvSpPr txBox="1">
              <a:spLocks noChangeArrowheads="1"/>
            </p:cNvSpPr>
            <p:nvPr/>
          </p:nvSpPr>
          <p:spPr bwMode="auto">
            <a:xfrm>
              <a:off x="7543800" y="3733800"/>
              <a:ext cx="838200" cy="519113"/>
            </a:xfrm>
            <a:prstGeom prst="rect">
              <a:avLst/>
            </a:prstGeom>
            <a:noFill/>
            <a:ln w="9525">
              <a:noFill/>
              <a:miter lim="800000"/>
              <a:headEnd/>
              <a:tailEnd/>
            </a:ln>
          </p:spPr>
          <p:txBody>
            <a:bodyPr>
              <a:spAutoFit/>
            </a:bodyPr>
            <a:lstStyle/>
            <a:p>
              <a:pPr>
                <a:spcBef>
                  <a:spcPct val="50000"/>
                </a:spcBef>
              </a:pPr>
              <a:r>
                <a:rPr lang="en-US" sz="2800" dirty="0">
                  <a:solidFill>
                    <a:srgbClr val="FF0066"/>
                  </a:solidFill>
                </a:rPr>
                <a:t>3</a:t>
              </a:r>
            </a:p>
          </p:txBody>
        </p:sp>
      </p:grpSp>
      <p:grpSp>
        <p:nvGrpSpPr>
          <p:cNvPr id="5" name="Group 19"/>
          <p:cNvGrpSpPr/>
          <p:nvPr/>
        </p:nvGrpSpPr>
        <p:grpSpPr>
          <a:xfrm>
            <a:off x="533400" y="2474496"/>
            <a:ext cx="8077200" cy="519113"/>
            <a:chOff x="838200" y="2819400"/>
            <a:chExt cx="8077200" cy="519113"/>
          </a:xfrm>
        </p:grpSpPr>
        <p:sp>
          <p:nvSpPr>
            <p:cNvPr id="34828" name="Text Box 18"/>
            <p:cNvSpPr txBox="1">
              <a:spLocks noChangeArrowheads="1"/>
            </p:cNvSpPr>
            <p:nvPr/>
          </p:nvSpPr>
          <p:spPr bwMode="auto">
            <a:xfrm>
              <a:off x="7315200" y="2819400"/>
              <a:ext cx="838200" cy="519113"/>
            </a:xfrm>
            <a:prstGeom prst="rect">
              <a:avLst/>
            </a:prstGeom>
            <a:noFill/>
            <a:ln w="9525">
              <a:noFill/>
              <a:miter lim="800000"/>
              <a:headEnd/>
              <a:tailEnd/>
            </a:ln>
          </p:spPr>
          <p:txBody>
            <a:bodyPr>
              <a:spAutoFit/>
            </a:bodyPr>
            <a:lstStyle/>
            <a:p>
              <a:pPr>
                <a:spcBef>
                  <a:spcPct val="50000"/>
                </a:spcBef>
              </a:pPr>
              <a:r>
                <a:rPr lang="en-US" sz="2800" dirty="0">
                  <a:solidFill>
                    <a:srgbClr val="FF0066"/>
                  </a:solidFill>
                </a:rPr>
                <a:t>2</a:t>
              </a:r>
            </a:p>
          </p:txBody>
        </p:sp>
        <p:sp>
          <p:nvSpPr>
            <p:cNvPr id="34830" name="Rectangle 20"/>
            <p:cNvSpPr>
              <a:spLocks noChangeArrowheads="1"/>
            </p:cNvSpPr>
            <p:nvPr/>
          </p:nvSpPr>
          <p:spPr bwMode="auto">
            <a:xfrm>
              <a:off x="838200" y="2895600"/>
              <a:ext cx="8077200" cy="381000"/>
            </a:xfrm>
            <a:prstGeom prst="rect">
              <a:avLst/>
            </a:prstGeom>
            <a:noFill/>
            <a:ln w="28575">
              <a:solidFill>
                <a:srgbClr val="FF0000"/>
              </a:solidFill>
              <a:miter lim="800000"/>
              <a:headEnd/>
              <a:tailEnd/>
            </a:ln>
          </p:spPr>
          <p:txBody>
            <a:bodyPr anchor="ctr">
              <a:spAutoFit/>
            </a:bodyPr>
            <a:lstStyle/>
            <a:p>
              <a:endParaRPr lang="en-US"/>
            </a:p>
          </p:txBody>
        </p:sp>
      </p:grpSp>
      <p:grpSp>
        <p:nvGrpSpPr>
          <p:cNvPr id="6" name="Group 21"/>
          <p:cNvGrpSpPr/>
          <p:nvPr/>
        </p:nvGrpSpPr>
        <p:grpSpPr>
          <a:xfrm>
            <a:off x="533400" y="4912896"/>
            <a:ext cx="8077200" cy="1143000"/>
            <a:chOff x="838200" y="5257800"/>
            <a:chExt cx="8077200" cy="1143000"/>
          </a:xfrm>
        </p:grpSpPr>
        <p:sp>
          <p:nvSpPr>
            <p:cNvPr id="34824" name="Rectangle 11"/>
            <p:cNvSpPr>
              <a:spLocks noChangeArrowheads="1"/>
            </p:cNvSpPr>
            <p:nvPr/>
          </p:nvSpPr>
          <p:spPr bwMode="auto">
            <a:xfrm>
              <a:off x="838200" y="5257800"/>
              <a:ext cx="8077200" cy="1143000"/>
            </a:xfrm>
            <a:prstGeom prst="rect">
              <a:avLst/>
            </a:prstGeom>
            <a:noFill/>
            <a:ln w="28575">
              <a:solidFill>
                <a:srgbClr val="FF0000"/>
              </a:solidFill>
              <a:miter lim="800000"/>
              <a:headEnd/>
              <a:tailEnd/>
            </a:ln>
          </p:spPr>
          <p:txBody>
            <a:bodyPr anchor="ctr">
              <a:spAutoFit/>
            </a:bodyPr>
            <a:lstStyle/>
            <a:p>
              <a:endParaRPr lang="en-US"/>
            </a:p>
          </p:txBody>
        </p:sp>
        <p:sp>
          <p:nvSpPr>
            <p:cNvPr id="34831" name="Text Box 21"/>
            <p:cNvSpPr txBox="1">
              <a:spLocks noChangeArrowheads="1"/>
            </p:cNvSpPr>
            <p:nvPr/>
          </p:nvSpPr>
          <p:spPr bwMode="auto">
            <a:xfrm>
              <a:off x="7772400" y="5562600"/>
              <a:ext cx="838200" cy="519113"/>
            </a:xfrm>
            <a:prstGeom prst="rect">
              <a:avLst/>
            </a:prstGeom>
            <a:noFill/>
            <a:ln w="9525">
              <a:noFill/>
              <a:miter lim="800000"/>
              <a:headEnd/>
              <a:tailEnd/>
            </a:ln>
          </p:spPr>
          <p:txBody>
            <a:bodyPr>
              <a:spAutoFit/>
            </a:bodyPr>
            <a:lstStyle/>
            <a:p>
              <a:pPr>
                <a:spcBef>
                  <a:spcPct val="50000"/>
                </a:spcBef>
              </a:pPr>
              <a:r>
                <a:rPr lang="en-US" sz="2800" dirty="0">
                  <a:solidFill>
                    <a:srgbClr val="FF0066"/>
                  </a:solidFill>
                </a:rPr>
                <a:t>4</a:t>
              </a:r>
            </a:p>
          </p:txBody>
        </p:sp>
      </p:grpSp>
      <p:grpSp>
        <p:nvGrpSpPr>
          <p:cNvPr id="7" name="Group 22"/>
          <p:cNvGrpSpPr/>
          <p:nvPr/>
        </p:nvGrpSpPr>
        <p:grpSpPr>
          <a:xfrm>
            <a:off x="685800" y="5065296"/>
            <a:ext cx="3352800" cy="695325"/>
            <a:chOff x="990600" y="5410200"/>
            <a:chExt cx="3352800" cy="695325"/>
          </a:xfrm>
        </p:grpSpPr>
        <p:sp>
          <p:nvSpPr>
            <p:cNvPr id="34832" name="Text Box 22"/>
            <p:cNvSpPr txBox="1">
              <a:spLocks noChangeArrowheads="1"/>
            </p:cNvSpPr>
            <p:nvPr/>
          </p:nvSpPr>
          <p:spPr bwMode="auto">
            <a:xfrm>
              <a:off x="990600" y="5638800"/>
              <a:ext cx="2514600" cy="466725"/>
            </a:xfrm>
            <a:prstGeom prst="rect">
              <a:avLst/>
            </a:prstGeom>
            <a:solidFill>
              <a:srgbClr val="00FF00"/>
            </a:solidFill>
            <a:ln w="9525">
              <a:solidFill>
                <a:schemeClr val="tx1"/>
              </a:solidFill>
              <a:miter lim="800000"/>
              <a:headEnd/>
              <a:tailEnd/>
            </a:ln>
          </p:spPr>
          <p:txBody>
            <a:bodyPr>
              <a:spAutoFit/>
            </a:bodyPr>
            <a:lstStyle/>
            <a:p>
              <a:pPr>
                <a:spcBef>
                  <a:spcPct val="50000"/>
                </a:spcBef>
              </a:pPr>
              <a:r>
                <a:rPr lang="en-US"/>
                <a:t>Primary Carrier</a:t>
              </a:r>
            </a:p>
          </p:txBody>
        </p:sp>
        <p:sp>
          <p:nvSpPr>
            <p:cNvPr id="34833" name="Line 23"/>
            <p:cNvSpPr>
              <a:spLocks noChangeShapeType="1"/>
            </p:cNvSpPr>
            <p:nvPr/>
          </p:nvSpPr>
          <p:spPr bwMode="auto">
            <a:xfrm flipH="1" flipV="1">
              <a:off x="2667000" y="5410200"/>
              <a:ext cx="304800" cy="381000"/>
            </a:xfrm>
            <a:prstGeom prst="line">
              <a:avLst/>
            </a:prstGeom>
            <a:noFill/>
            <a:ln w="41275">
              <a:solidFill>
                <a:schemeClr val="tx1"/>
              </a:solidFill>
              <a:round/>
              <a:headEnd/>
              <a:tailEnd type="triangle" w="med" len="med"/>
            </a:ln>
          </p:spPr>
          <p:txBody>
            <a:bodyPr>
              <a:spAutoFit/>
            </a:bodyPr>
            <a:lstStyle/>
            <a:p>
              <a:endParaRPr lang="en-US"/>
            </a:p>
          </p:txBody>
        </p:sp>
        <p:sp>
          <p:nvSpPr>
            <p:cNvPr id="34834" name="Line 24"/>
            <p:cNvSpPr>
              <a:spLocks noChangeShapeType="1"/>
            </p:cNvSpPr>
            <p:nvPr/>
          </p:nvSpPr>
          <p:spPr bwMode="auto">
            <a:xfrm flipV="1">
              <a:off x="3276600" y="5486400"/>
              <a:ext cx="1066800" cy="381000"/>
            </a:xfrm>
            <a:prstGeom prst="line">
              <a:avLst/>
            </a:prstGeom>
            <a:noFill/>
            <a:ln w="41275">
              <a:solidFill>
                <a:schemeClr val="tx1"/>
              </a:solidFill>
              <a:round/>
              <a:headEnd/>
              <a:tailEnd type="triangle" w="med" len="med"/>
            </a:ln>
          </p:spPr>
          <p:txBody>
            <a:bodyPr>
              <a:spAutoFit/>
            </a:bodyPr>
            <a:lstStyle/>
            <a:p>
              <a:endParaRPr lang="en-US"/>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1+#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dissolv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dissolve">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914400" y="990600"/>
            <a:ext cx="7239000" cy="519113"/>
          </a:xfrm>
          <a:prstGeom prst="rect">
            <a:avLst/>
          </a:prstGeom>
          <a:noFill/>
          <a:ln w="9525">
            <a:noFill/>
            <a:miter lim="800000"/>
            <a:headEnd/>
            <a:tailEnd/>
          </a:ln>
        </p:spPr>
        <p:txBody>
          <a:bodyPr>
            <a:spAutoFit/>
          </a:bodyPr>
          <a:lstStyle/>
          <a:p>
            <a:pPr>
              <a:spcBef>
                <a:spcPct val="50000"/>
              </a:spcBef>
            </a:pPr>
            <a:endParaRPr lang="en-US" sz="2800"/>
          </a:p>
        </p:txBody>
      </p:sp>
      <p:sp>
        <p:nvSpPr>
          <p:cNvPr id="35843" name="Rectangle 5"/>
          <p:cNvSpPr>
            <a:spLocks noGrp="1" noChangeArrowheads="1"/>
          </p:cNvSpPr>
          <p:nvPr>
            <p:ph type="title" idx="4294967295"/>
          </p:nvPr>
        </p:nvSpPr>
        <p:spPr>
          <a:xfrm>
            <a:off x="685800" y="228600"/>
            <a:ext cx="8458200" cy="533400"/>
          </a:xfrm>
          <a:prstGeom prst="rect">
            <a:avLst/>
          </a:prstGeom>
        </p:spPr>
        <p:txBody>
          <a:bodyPr>
            <a:normAutofit fontScale="90000"/>
          </a:bodyPr>
          <a:lstStyle/>
          <a:p>
            <a:pPr eaLnBrk="1" hangingPunct="1"/>
            <a:r>
              <a:rPr lang="en-US" sz="3600" b="1" u="sng" dirty="0" smtClean="0">
                <a:latin typeface="Arial" charset="0"/>
              </a:rPr>
              <a:t>CPR - Dial Number &amp; Resp Org</a:t>
            </a:r>
          </a:p>
        </p:txBody>
      </p:sp>
      <p:grpSp>
        <p:nvGrpSpPr>
          <p:cNvPr id="2" name="Group 7"/>
          <p:cNvGrpSpPr/>
          <p:nvPr/>
        </p:nvGrpSpPr>
        <p:grpSpPr>
          <a:xfrm>
            <a:off x="533400" y="1295400"/>
            <a:ext cx="8256588" cy="838200"/>
            <a:chOff x="533400" y="1295400"/>
            <a:chExt cx="8256588" cy="838200"/>
          </a:xfrm>
        </p:grpSpPr>
        <p:pic>
          <p:nvPicPr>
            <p:cNvPr id="35870" name="Picture 66"/>
            <p:cNvPicPr>
              <a:picLocks noChangeAspect="1" noChangeArrowheads="1"/>
            </p:cNvPicPr>
            <p:nvPr/>
          </p:nvPicPr>
          <p:blipFill>
            <a:blip r:embed="rId3" cstate="print"/>
            <a:srcRect/>
            <a:stretch>
              <a:fillRect/>
            </a:stretch>
          </p:blipFill>
          <p:spPr bwMode="auto">
            <a:xfrm>
              <a:off x="533400" y="1295400"/>
              <a:ext cx="8256588" cy="838200"/>
            </a:xfrm>
            <a:prstGeom prst="rect">
              <a:avLst/>
            </a:prstGeom>
            <a:noFill/>
            <a:ln w="9525">
              <a:noFill/>
              <a:miter lim="800000"/>
              <a:headEnd/>
              <a:tailEnd/>
            </a:ln>
          </p:spPr>
        </p:pic>
        <p:sp>
          <p:nvSpPr>
            <p:cNvPr id="35871" name="Text Box 67"/>
            <p:cNvSpPr txBox="1">
              <a:spLocks noChangeArrowheads="1"/>
            </p:cNvSpPr>
            <p:nvPr/>
          </p:nvSpPr>
          <p:spPr bwMode="auto">
            <a:xfrm>
              <a:off x="6858000" y="1371600"/>
              <a:ext cx="838200" cy="579438"/>
            </a:xfrm>
            <a:prstGeom prst="rect">
              <a:avLst/>
            </a:prstGeom>
            <a:solidFill>
              <a:schemeClr val="accent1">
                <a:alpha val="50195"/>
              </a:schemeClr>
            </a:solidFill>
            <a:ln w="9525">
              <a:noFill/>
              <a:miter lim="800000"/>
              <a:headEnd/>
              <a:tailEnd/>
            </a:ln>
          </p:spPr>
          <p:txBody>
            <a:bodyPr wrap="square">
              <a:spAutoFit/>
            </a:bodyPr>
            <a:lstStyle/>
            <a:p>
              <a:pPr algn="ctr">
                <a:spcBef>
                  <a:spcPct val="50000"/>
                </a:spcBef>
              </a:pPr>
              <a:r>
                <a:rPr lang="en-US" sz="3200">
                  <a:solidFill>
                    <a:srgbClr val="FF0066"/>
                  </a:solidFill>
                </a:rPr>
                <a:t>1</a:t>
              </a:r>
            </a:p>
          </p:txBody>
        </p:sp>
      </p:grpSp>
      <p:sp>
        <p:nvSpPr>
          <p:cNvPr id="7" name="TextBox 6"/>
          <p:cNvSpPr txBox="1"/>
          <p:nvPr/>
        </p:nvSpPr>
        <p:spPr>
          <a:xfrm>
            <a:off x="2971800" y="895290"/>
            <a:ext cx="3733800" cy="400110"/>
          </a:xfrm>
          <a:prstGeom prst="rect">
            <a:avLst/>
          </a:prstGeom>
          <a:noFill/>
        </p:spPr>
        <p:txBody>
          <a:bodyPr wrap="square" rtlCol="0">
            <a:spAutoFit/>
          </a:bodyPr>
          <a:lstStyle/>
          <a:p>
            <a:r>
              <a:rPr lang="en-US" sz="2000" dirty="0" smtClean="0">
                <a:latin typeface="Arial" pitchFamily="34" charset="0"/>
                <a:cs typeface="Arial" pitchFamily="34" charset="0"/>
              </a:rPr>
              <a:t>Same as CAD and LAD</a:t>
            </a:r>
            <a:endParaRPr lang="en-US" sz="2000" dirty="0">
              <a:latin typeface="Arial" pitchFamily="34" charset="0"/>
              <a:cs typeface="Arial" pitchFamily="34" charset="0"/>
            </a:endParaRPr>
          </a:p>
        </p:txBody>
      </p:sp>
      <p:sp>
        <p:nvSpPr>
          <p:cNvPr id="9" name="TextBox 8"/>
          <p:cNvSpPr txBox="1"/>
          <p:nvPr/>
        </p:nvSpPr>
        <p:spPr>
          <a:xfrm>
            <a:off x="1676400" y="2438400"/>
            <a:ext cx="6248400" cy="4062651"/>
          </a:xfrm>
          <a:prstGeom prst="rect">
            <a:avLst/>
          </a:prstGeom>
          <a:noFill/>
        </p:spPr>
        <p:txBody>
          <a:bodyPr wrap="square" rtlCol="0">
            <a:spAutoFit/>
          </a:bodyPr>
          <a:lstStyle/>
          <a:p>
            <a:pPr fontAlgn="base"/>
            <a:r>
              <a:rPr lang="en-US" sz="2000" b="1" dirty="0" smtClean="0"/>
              <a:t>Dial#  - </a:t>
            </a:r>
            <a:r>
              <a:rPr lang="en-US" sz="2000" dirty="0" smtClean="0"/>
              <a:t>The Toll Free number that identifies this Customer record.  This field is a key.</a:t>
            </a:r>
          </a:p>
          <a:p>
            <a:pPr fontAlgn="base"/>
            <a:r>
              <a:rPr lang="en-US" sz="2000" b="1" dirty="0" smtClean="0"/>
              <a:t>Eff. Date/Time/Status - </a:t>
            </a:r>
            <a:r>
              <a:rPr lang="en-US" sz="2000" dirty="0" smtClean="0"/>
              <a:t>Displays the version of the record by Date and Status.  This field is also a key.</a:t>
            </a:r>
          </a:p>
          <a:p>
            <a:pPr fontAlgn="base"/>
            <a:r>
              <a:rPr lang="en-US" sz="2000" b="1" dirty="0" smtClean="0"/>
              <a:t>Resp Org - </a:t>
            </a:r>
            <a:r>
              <a:rPr lang="en-US" sz="2000" dirty="0" smtClean="0"/>
              <a:t>Responsible Organization who controls the Customer Record.</a:t>
            </a:r>
          </a:p>
          <a:p>
            <a:pPr fontAlgn="base"/>
            <a:r>
              <a:rPr lang="en-US" sz="2000" b="1" dirty="0" smtClean="0"/>
              <a:t>Approval - </a:t>
            </a:r>
            <a:r>
              <a:rPr lang="en-US" sz="2000" dirty="0" smtClean="0"/>
              <a:t>Indicates the CRs Carrier Approval Status.</a:t>
            </a:r>
          </a:p>
          <a:p>
            <a:pPr fontAlgn="base"/>
            <a:r>
              <a:rPr lang="en-US" sz="2000" b="1" dirty="0" smtClean="0"/>
              <a:t>Last - </a:t>
            </a:r>
            <a:r>
              <a:rPr lang="en-US" sz="2000" dirty="0" smtClean="0"/>
              <a:t>The date and time of the last Update.</a:t>
            </a:r>
          </a:p>
          <a:p>
            <a:pPr fontAlgn="base"/>
            <a:r>
              <a:rPr lang="en-US" sz="2000" b="1" dirty="0" smtClean="0"/>
              <a:t>Previous User - </a:t>
            </a:r>
            <a:r>
              <a:rPr lang="en-US" sz="2000" dirty="0" smtClean="0"/>
              <a:t>The 8-character Logon ID of the previous (non-mass change) ID to update the CR.</a:t>
            </a:r>
          </a:p>
          <a:p>
            <a:pPr fontAlgn="base"/>
            <a:r>
              <a:rPr lang="en-US" sz="2000" b="1" dirty="0" smtClean="0"/>
              <a:t>By - </a:t>
            </a:r>
            <a:r>
              <a:rPr lang="en-US" sz="2000" dirty="0" smtClean="0"/>
              <a:t>The 8-character Logon ID of the most recent person (or mass change) to update the CR.</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blinds(vertical)">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blinds(horizontal)">
                                      <p:cBhvr>
                                        <p:cTn id="27" dur="5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Effect transition="in" filter="blinds(horizontal)">
                                      <p:cBhvr>
                                        <p:cTn id="32" dur="500"/>
                                        <p:tgtEl>
                                          <p:spTgt spid="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nodeType="clickEffect">
                                  <p:stCondLst>
                                    <p:cond delay="0"/>
                                  </p:stCondLst>
                                  <p:childTnLst>
                                    <p:set>
                                      <p:cBhvr>
                                        <p:cTn id="36" dur="1" fill="hold">
                                          <p:stCondLst>
                                            <p:cond delay="0"/>
                                          </p:stCondLst>
                                        </p:cTn>
                                        <p:tgtEl>
                                          <p:spTgt spid="9">
                                            <p:txEl>
                                              <p:pRg st="4" end="4"/>
                                            </p:txEl>
                                          </p:spTgt>
                                        </p:tgtEl>
                                        <p:attrNameLst>
                                          <p:attrName>style.visibility</p:attrName>
                                        </p:attrNameLst>
                                      </p:cBhvr>
                                      <p:to>
                                        <p:strVal val="visible"/>
                                      </p:to>
                                    </p:set>
                                    <p:animEffect transition="in" filter="blinds(vertical)">
                                      <p:cBhvr>
                                        <p:cTn id="37" dur="500"/>
                                        <p:tgtEl>
                                          <p:spTgt spid="9">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animEffect transition="in" filter="blinds(horizontal)">
                                      <p:cBhvr>
                                        <p:cTn id="42" dur="500"/>
                                        <p:tgtEl>
                                          <p:spTgt spid="9">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nodeType="clickEffect">
                                  <p:stCondLst>
                                    <p:cond delay="0"/>
                                  </p:stCondLst>
                                  <p:childTnLst>
                                    <p:set>
                                      <p:cBhvr>
                                        <p:cTn id="46" dur="1" fill="hold">
                                          <p:stCondLst>
                                            <p:cond delay="0"/>
                                          </p:stCondLst>
                                        </p:cTn>
                                        <p:tgtEl>
                                          <p:spTgt spid="9">
                                            <p:txEl>
                                              <p:pRg st="6" end="6"/>
                                            </p:txEl>
                                          </p:spTgt>
                                        </p:tgtEl>
                                        <p:attrNameLst>
                                          <p:attrName>style.visibility</p:attrName>
                                        </p:attrNameLst>
                                      </p:cBhvr>
                                      <p:to>
                                        <p:strVal val="visible"/>
                                      </p:to>
                                    </p:set>
                                    <p:animEffect transition="in" filter="blinds(vertical)">
                                      <p:cBhvr>
                                        <p:cTn id="4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2"/>
          <p:cNvSpPr txBox="1">
            <a:spLocks noChangeArrowheads="1"/>
          </p:cNvSpPr>
          <p:nvPr/>
        </p:nvSpPr>
        <p:spPr bwMode="auto">
          <a:xfrm>
            <a:off x="685800" y="990600"/>
            <a:ext cx="7239000" cy="519113"/>
          </a:xfrm>
          <a:prstGeom prst="rect">
            <a:avLst/>
          </a:prstGeom>
          <a:noFill/>
          <a:ln w="9525">
            <a:noFill/>
            <a:miter lim="800000"/>
            <a:headEnd/>
            <a:tailEnd/>
          </a:ln>
        </p:spPr>
        <p:txBody>
          <a:bodyPr>
            <a:spAutoFit/>
          </a:bodyPr>
          <a:lstStyle/>
          <a:p>
            <a:pPr>
              <a:spcBef>
                <a:spcPct val="50000"/>
              </a:spcBef>
            </a:pPr>
            <a:endParaRPr lang="en-US" sz="2800"/>
          </a:p>
        </p:txBody>
      </p:sp>
      <p:sp>
        <p:nvSpPr>
          <p:cNvPr id="5124" name="Rectangle 3"/>
          <p:cNvSpPr>
            <a:spLocks noChangeArrowheads="1"/>
          </p:cNvSpPr>
          <p:nvPr/>
        </p:nvSpPr>
        <p:spPr bwMode="auto">
          <a:xfrm>
            <a:off x="4419600" y="1981200"/>
            <a:ext cx="3810000" cy="4114800"/>
          </a:xfrm>
          <a:prstGeom prst="rect">
            <a:avLst/>
          </a:prstGeom>
          <a:noFill/>
          <a:ln w="9525">
            <a:noFill/>
            <a:miter lim="800000"/>
            <a:headEnd/>
            <a:tailEnd/>
          </a:ln>
        </p:spPr>
        <p:txBody>
          <a:bodyPr/>
          <a:lstStyle/>
          <a:p>
            <a:pPr marL="342900" indent="-342900">
              <a:spcBef>
                <a:spcPct val="20000"/>
              </a:spcBef>
              <a:buFontTx/>
              <a:buChar char="•"/>
            </a:pPr>
            <a:endParaRPr lang="en-US" sz="2800">
              <a:latin typeface="Arial" charset="0"/>
            </a:endParaRPr>
          </a:p>
        </p:txBody>
      </p:sp>
      <p:sp>
        <p:nvSpPr>
          <p:cNvPr id="5125" name="Rectangle 4"/>
          <p:cNvSpPr>
            <a:spLocks noGrp="1" noChangeArrowheads="1"/>
          </p:cNvSpPr>
          <p:nvPr>
            <p:ph type="title" idx="4294967295"/>
          </p:nvPr>
        </p:nvSpPr>
        <p:spPr>
          <a:xfrm>
            <a:off x="685800" y="533400"/>
            <a:ext cx="8458200" cy="533400"/>
          </a:xfrm>
          <a:prstGeom prst="rect">
            <a:avLst/>
          </a:prstGeom>
        </p:spPr>
        <p:txBody>
          <a:bodyPr>
            <a:normAutofit fontScale="90000"/>
          </a:bodyPr>
          <a:lstStyle/>
          <a:p>
            <a:pPr eaLnBrk="1" hangingPunct="1"/>
            <a:r>
              <a:rPr lang="en-US" sz="3600" b="1" u="sng" smtClean="0">
                <a:latin typeface="Arial" charset="0"/>
              </a:rPr>
              <a:t>CPR – Main and Sub Sections</a:t>
            </a:r>
            <a:endParaRPr lang="en-US" b="1" smtClean="0"/>
          </a:p>
        </p:txBody>
      </p:sp>
      <p:grpSp>
        <p:nvGrpSpPr>
          <p:cNvPr id="2" name="Group 8"/>
          <p:cNvGrpSpPr/>
          <p:nvPr/>
        </p:nvGrpSpPr>
        <p:grpSpPr>
          <a:xfrm>
            <a:off x="695325" y="1806575"/>
            <a:ext cx="7839075" cy="749300"/>
            <a:chOff x="923925" y="1806575"/>
            <a:chExt cx="7839075" cy="749300"/>
          </a:xfrm>
        </p:grpSpPr>
        <p:graphicFrame>
          <p:nvGraphicFramePr>
            <p:cNvPr id="5122" name="Object 0"/>
            <p:cNvGraphicFramePr>
              <a:graphicFrameLocks noChangeAspect="1"/>
            </p:cNvGraphicFramePr>
            <p:nvPr/>
          </p:nvGraphicFramePr>
          <p:xfrm>
            <a:off x="923925" y="1806575"/>
            <a:ext cx="7839075" cy="749300"/>
          </p:xfrm>
          <a:graphic>
            <a:graphicData uri="http://schemas.openxmlformats.org/presentationml/2006/ole">
              <p:oleObj spid="_x0000_s3074" name="Bitmap Image" r:id="rId5" imgW="4180952" imgH="400000" progId="PBrush">
                <p:embed/>
              </p:oleObj>
            </a:graphicData>
          </a:graphic>
        </p:graphicFrame>
        <p:sp>
          <p:nvSpPr>
            <p:cNvPr id="5141" name="Text Box 45"/>
            <p:cNvSpPr txBox="1">
              <a:spLocks noChangeArrowheads="1"/>
            </p:cNvSpPr>
            <p:nvPr/>
          </p:nvSpPr>
          <p:spPr bwMode="auto">
            <a:xfrm>
              <a:off x="7848600" y="1935162"/>
              <a:ext cx="838200" cy="579438"/>
            </a:xfrm>
            <a:prstGeom prst="rect">
              <a:avLst/>
            </a:prstGeom>
            <a:solidFill>
              <a:schemeClr val="accent1">
                <a:alpha val="50195"/>
              </a:schemeClr>
            </a:solidFill>
            <a:ln w="9525">
              <a:noFill/>
              <a:miter lim="800000"/>
              <a:headEnd/>
              <a:tailEnd/>
            </a:ln>
          </p:spPr>
          <p:txBody>
            <a:bodyPr>
              <a:spAutoFit/>
            </a:bodyPr>
            <a:lstStyle/>
            <a:p>
              <a:pPr algn="ctr">
                <a:spcBef>
                  <a:spcPct val="50000"/>
                </a:spcBef>
              </a:pPr>
              <a:r>
                <a:rPr lang="en-US" sz="3200" dirty="0">
                  <a:solidFill>
                    <a:srgbClr val="FF0066"/>
                  </a:solidFill>
                </a:rPr>
                <a:t>2</a:t>
              </a:r>
            </a:p>
          </p:txBody>
        </p:sp>
      </p:grpSp>
      <p:sp>
        <p:nvSpPr>
          <p:cNvPr id="10" name="TextBox 9"/>
          <p:cNvSpPr txBox="1"/>
          <p:nvPr/>
        </p:nvSpPr>
        <p:spPr>
          <a:xfrm>
            <a:off x="914400" y="3276600"/>
            <a:ext cx="7620000" cy="2215991"/>
          </a:xfrm>
          <a:prstGeom prst="rect">
            <a:avLst/>
          </a:prstGeom>
          <a:noFill/>
        </p:spPr>
        <p:txBody>
          <a:bodyPr wrap="square" rtlCol="0">
            <a:spAutoFit/>
          </a:bodyPr>
          <a:lstStyle/>
          <a:p>
            <a:pPr fontAlgn="base"/>
            <a:r>
              <a:rPr lang="en-US" b="1" dirty="0" smtClean="0"/>
              <a:t> </a:t>
            </a:r>
            <a:r>
              <a:rPr lang="en-US" sz="2000" b="1" dirty="0" smtClean="0"/>
              <a:t>Drop Down - </a:t>
            </a:r>
            <a:r>
              <a:rPr lang="en-US" sz="2000" dirty="0" smtClean="0"/>
              <a:t>Allows a choice of Main Section or Sub Section</a:t>
            </a:r>
          </a:p>
          <a:p>
            <a:pPr fontAlgn="base"/>
            <a:r>
              <a:rPr lang="en-US" sz="2000" dirty="0" smtClean="0"/>
              <a:t>	Mains – Divides routing up into several mains</a:t>
            </a:r>
          </a:p>
          <a:p>
            <a:pPr fontAlgn="base"/>
            <a:r>
              <a:rPr lang="en-US" sz="2000" dirty="0" smtClean="0"/>
              <a:t>	Sub – For use with the GOTO column header.</a:t>
            </a:r>
          </a:p>
          <a:p>
            <a:pPr fontAlgn="base"/>
            <a:r>
              <a:rPr lang="en-US" sz="2000" b="1" dirty="0" smtClean="0"/>
              <a:t>Add Section - </a:t>
            </a:r>
            <a:r>
              <a:rPr lang="en-US" sz="2000" dirty="0" smtClean="0"/>
              <a:t>Allows a user to create a new Main or Sub Section. (Main names start with letter M) (Sub names start with letter S) </a:t>
            </a:r>
          </a:p>
          <a:p>
            <a:pPr fontAlgn="base"/>
            <a:r>
              <a:rPr lang="en-US" sz="2000" b="1" dirty="0" smtClean="0"/>
              <a:t>Delete Section - </a:t>
            </a:r>
            <a:r>
              <a:rPr lang="en-US" sz="2000" dirty="0" smtClean="0"/>
              <a:t>Allows a user to delete a future Main or Sub Section </a:t>
            </a:r>
          </a:p>
          <a:p>
            <a:endParaRPr lang="en-US" dirty="0"/>
          </a:p>
        </p:txBody>
      </p:sp>
      <p:sp>
        <p:nvSpPr>
          <p:cNvPr id="5140" name="Line 41"/>
          <p:cNvSpPr>
            <a:spLocks noChangeShapeType="1"/>
          </p:cNvSpPr>
          <p:nvPr/>
        </p:nvSpPr>
        <p:spPr bwMode="auto">
          <a:xfrm flipV="1">
            <a:off x="2057400" y="2286000"/>
            <a:ext cx="990600" cy="1066800"/>
          </a:xfrm>
          <a:prstGeom prst="line">
            <a:avLst/>
          </a:prstGeom>
          <a:noFill/>
          <a:ln w="38100">
            <a:solidFill>
              <a:srgbClr val="FF0000"/>
            </a:solidFill>
            <a:round/>
            <a:headEnd w="lg" len="lg"/>
            <a:tailEnd type="triangle" w="lg" len="lg"/>
          </a:ln>
        </p:spPr>
        <p:txBody>
          <a:bodyPr wrap="square">
            <a:spAutoFit/>
          </a:bodyPr>
          <a:lstStyle/>
          <a:p>
            <a:endParaRPr lang="en-US"/>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linds(horizontal)">
                                      <p:cBhvr>
                                        <p:cTn id="12" dur="500"/>
                                        <p:tgtEl>
                                          <p:spTgt spid="10">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blinds(horizontal)">
                                      <p:cBhvr>
                                        <p:cTn id="15" dur="500"/>
                                        <p:tgtEl>
                                          <p:spTgt spid="10">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0">
                                            <p:txEl>
                                              <p:pRg st="2" end="2"/>
                                            </p:txEl>
                                          </p:spTgt>
                                        </p:tgtEl>
                                        <p:attrNameLst>
                                          <p:attrName>style.visibility</p:attrName>
                                        </p:attrNameLst>
                                      </p:cBhvr>
                                      <p:to>
                                        <p:strVal val="visible"/>
                                      </p:to>
                                    </p:set>
                                    <p:animEffect transition="in" filter="blinds(horizontal)">
                                      <p:cBhvr>
                                        <p:cTn id="18" dur="500"/>
                                        <p:tgtEl>
                                          <p:spTgt spid="10">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140"/>
                                        </p:tgtEl>
                                        <p:attrNameLst>
                                          <p:attrName>style.visibility</p:attrName>
                                        </p:attrNameLst>
                                      </p:cBhvr>
                                      <p:to>
                                        <p:strVal val="visible"/>
                                      </p:to>
                                    </p:set>
                                    <p:animEffect transition="in" filter="wipe(down)">
                                      <p:cBhvr>
                                        <p:cTn id="23" dur="500"/>
                                        <p:tgtEl>
                                          <p:spTgt spid="514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5" fill="hold" nodeType="click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Effect transition="in" filter="blinds(vertical)">
                                      <p:cBhvr>
                                        <p:cTn id="28" dur="500"/>
                                        <p:tgtEl>
                                          <p:spTgt spid="10">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0">
                                            <p:txEl>
                                              <p:pRg st="4" end="4"/>
                                            </p:txEl>
                                          </p:spTgt>
                                        </p:tgtEl>
                                        <p:attrNameLst>
                                          <p:attrName>style.visibility</p:attrName>
                                        </p:attrNameLst>
                                      </p:cBhvr>
                                      <p:to>
                                        <p:strVal val="visible"/>
                                      </p:to>
                                    </p:set>
                                    <p:animEffect transition="in" filter="box(in)">
                                      <p:cBhvr>
                                        <p:cTn id="3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p:nvPr/>
        </p:nvGrpSpPr>
        <p:grpSpPr>
          <a:xfrm>
            <a:off x="1600200" y="1422400"/>
            <a:ext cx="5867400" cy="2387600"/>
            <a:chOff x="1905000" y="1193800"/>
            <a:chExt cx="5867400" cy="2387600"/>
          </a:xfrm>
        </p:grpSpPr>
        <p:graphicFrame>
          <p:nvGraphicFramePr>
            <p:cNvPr id="6146" name="Object 0"/>
            <p:cNvGraphicFramePr>
              <a:graphicFrameLocks noChangeAspect="1"/>
            </p:cNvGraphicFramePr>
            <p:nvPr/>
          </p:nvGraphicFramePr>
          <p:xfrm>
            <a:off x="1905000" y="1193800"/>
            <a:ext cx="5867400" cy="2387600"/>
          </p:xfrm>
          <a:graphic>
            <a:graphicData uri="http://schemas.openxmlformats.org/presentationml/2006/ole">
              <p:oleObj spid="_x0000_s4098" name="Bitmap Image" r:id="rId5" imgW="4915586" imgH="2000000" progId="PBrush">
                <p:embed/>
              </p:oleObj>
            </a:graphicData>
          </a:graphic>
        </p:graphicFrame>
        <p:sp>
          <p:nvSpPr>
            <p:cNvPr id="6161" name="Text Box 18"/>
            <p:cNvSpPr txBox="1">
              <a:spLocks noChangeArrowheads="1"/>
            </p:cNvSpPr>
            <p:nvPr/>
          </p:nvSpPr>
          <p:spPr bwMode="auto">
            <a:xfrm>
              <a:off x="4191000" y="2362200"/>
              <a:ext cx="838200" cy="579437"/>
            </a:xfrm>
            <a:prstGeom prst="rect">
              <a:avLst/>
            </a:prstGeom>
            <a:solidFill>
              <a:schemeClr val="accent1">
                <a:alpha val="50195"/>
              </a:schemeClr>
            </a:solidFill>
            <a:ln w="9525">
              <a:noFill/>
              <a:miter lim="800000"/>
              <a:headEnd/>
              <a:tailEnd/>
            </a:ln>
          </p:spPr>
          <p:txBody>
            <a:bodyPr>
              <a:spAutoFit/>
            </a:bodyPr>
            <a:lstStyle/>
            <a:p>
              <a:pPr algn="ctr">
                <a:spcBef>
                  <a:spcPct val="50000"/>
                </a:spcBef>
              </a:pPr>
              <a:r>
                <a:rPr lang="en-US" sz="3200" dirty="0">
                  <a:solidFill>
                    <a:srgbClr val="FF0066"/>
                  </a:solidFill>
                </a:rPr>
                <a:t>3</a:t>
              </a:r>
            </a:p>
          </p:txBody>
        </p:sp>
      </p:grpSp>
      <p:sp>
        <p:nvSpPr>
          <p:cNvPr id="6147" name="Text Box 3"/>
          <p:cNvSpPr txBox="1">
            <a:spLocks noChangeArrowheads="1"/>
          </p:cNvSpPr>
          <p:nvPr/>
        </p:nvSpPr>
        <p:spPr bwMode="auto">
          <a:xfrm>
            <a:off x="609600" y="990600"/>
            <a:ext cx="7239000" cy="519113"/>
          </a:xfrm>
          <a:prstGeom prst="rect">
            <a:avLst/>
          </a:prstGeom>
          <a:noFill/>
          <a:ln w="9525">
            <a:noFill/>
            <a:miter lim="800000"/>
            <a:headEnd/>
            <a:tailEnd/>
          </a:ln>
        </p:spPr>
        <p:txBody>
          <a:bodyPr>
            <a:spAutoFit/>
          </a:bodyPr>
          <a:lstStyle/>
          <a:p>
            <a:pPr>
              <a:spcBef>
                <a:spcPct val="50000"/>
              </a:spcBef>
            </a:pPr>
            <a:endParaRPr lang="en-US" sz="2800"/>
          </a:p>
        </p:txBody>
      </p:sp>
      <p:sp>
        <p:nvSpPr>
          <p:cNvPr id="6148" name="Rectangle 5"/>
          <p:cNvSpPr>
            <a:spLocks noGrp="1" noChangeArrowheads="1"/>
          </p:cNvSpPr>
          <p:nvPr>
            <p:ph type="title" idx="4294967295"/>
          </p:nvPr>
        </p:nvSpPr>
        <p:spPr>
          <a:xfrm>
            <a:off x="685800" y="160422"/>
            <a:ext cx="7162800" cy="1101558"/>
          </a:xfrm>
          <a:prstGeom prst="rect">
            <a:avLst/>
          </a:prstGeom>
        </p:spPr>
        <p:txBody>
          <a:bodyPr>
            <a:normAutofit fontScale="90000"/>
          </a:bodyPr>
          <a:lstStyle/>
          <a:p>
            <a:pPr algn="ctr" eaLnBrk="1" hangingPunct="1"/>
            <a:r>
              <a:rPr lang="en-US" sz="3600" b="1" u="sng" dirty="0" smtClean="0">
                <a:latin typeface="Arial" charset="0"/>
              </a:rPr>
              <a:t>CPR – Column Headers (Nodes)</a:t>
            </a:r>
            <a:endParaRPr lang="en-US" b="1" dirty="0" smtClean="0"/>
          </a:p>
        </p:txBody>
      </p:sp>
      <p:graphicFrame>
        <p:nvGraphicFramePr>
          <p:cNvPr id="164885" name="Group 21"/>
          <p:cNvGraphicFramePr>
            <a:graphicFrameLocks noGrp="1"/>
          </p:cNvGraphicFramePr>
          <p:nvPr/>
        </p:nvGraphicFramePr>
        <p:xfrm>
          <a:off x="609600" y="4464050"/>
          <a:ext cx="7924800" cy="1554480"/>
        </p:xfrm>
        <a:graphic>
          <a:graphicData uri="http://schemas.openxmlformats.org/drawingml/2006/table">
            <a:tbl>
              <a:tblPr/>
              <a:tblGrid>
                <a:gridCol w="2743200"/>
                <a:gridCol w="5181600"/>
              </a:tblGrid>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8000"/>
                          </a:solidFill>
                          <a:effectLst/>
                          <a:latin typeface="Arial" charset="0"/>
                        </a:rPr>
                        <a:t>&lt;select&gt;</a:t>
                      </a:r>
                      <a:r>
                        <a:rPr kumimoji="0" lang="en-US" sz="1800" b="1" i="0" u="none" strike="noStrike" cap="none" normalizeH="0" baseline="0" dirty="0" smtClean="0">
                          <a:ln>
                            <a:noFill/>
                          </a:ln>
                          <a:solidFill>
                            <a:schemeClr val="tx1"/>
                          </a:solidFill>
                          <a:effectLst/>
                          <a:latin typeface="Arial" charset="0"/>
                        </a:rPr>
                        <a:t> Drop Down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This Drop down that allows a user to choose Column Headers (Nodes)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Table Display Area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Allows a display of 10 Rows and 10 columns at a time with scroll options to display up to 1000 rows and 20 columns.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60" name="Line 17"/>
          <p:cNvSpPr>
            <a:spLocks noChangeShapeType="1"/>
          </p:cNvSpPr>
          <p:nvPr/>
        </p:nvSpPr>
        <p:spPr bwMode="auto">
          <a:xfrm flipH="1" flipV="1">
            <a:off x="2514600" y="1752600"/>
            <a:ext cx="2362200" cy="685800"/>
          </a:xfrm>
          <a:prstGeom prst="line">
            <a:avLst/>
          </a:prstGeom>
          <a:noFill/>
          <a:ln w="38100">
            <a:solidFill>
              <a:srgbClr val="FF0000"/>
            </a:solidFill>
            <a:round/>
            <a:headEnd w="lg" len="lg"/>
            <a:tailEnd type="triangle" w="lg" len="lg"/>
          </a:ln>
        </p:spPr>
        <p:txBody>
          <a:bodyPr>
            <a:spAutoFit/>
          </a:bodyPr>
          <a:lstStyle/>
          <a:p>
            <a:endParaRPr lang="en-US"/>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4885"/>
                                        </p:tgtEl>
                                        <p:attrNameLst>
                                          <p:attrName>style.visibility</p:attrName>
                                        </p:attrNameLst>
                                      </p:cBhvr>
                                      <p:to>
                                        <p:strVal val="visible"/>
                                      </p:to>
                                    </p:set>
                                    <p:anim calcmode="lin" valueType="num">
                                      <p:cBhvr additive="base">
                                        <p:cTn id="19" dur="500" fill="hold"/>
                                        <p:tgtEl>
                                          <p:spTgt spid="164885"/>
                                        </p:tgtEl>
                                        <p:attrNameLst>
                                          <p:attrName>ppt_x</p:attrName>
                                        </p:attrNameLst>
                                      </p:cBhvr>
                                      <p:tavLst>
                                        <p:tav tm="0">
                                          <p:val>
                                            <p:strVal val="#ppt_x"/>
                                          </p:val>
                                        </p:tav>
                                        <p:tav tm="100000">
                                          <p:val>
                                            <p:strVal val="#ppt_x"/>
                                          </p:val>
                                        </p:tav>
                                      </p:tavLst>
                                    </p:anim>
                                    <p:anim calcmode="lin" valueType="num">
                                      <p:cBhvr additive="base">
                                        <p:cTn id="20" dur="500" fill="hold"/>
                                        <p:tgtEl>
                                          <p:spTgt spid="16488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6160"/>
                                        </p:tgtEl>
                                        <p:attrNameLst>
                                          <p:attrName>style.visibility</p:attrName>
                                        </p:attrNameLst>
                                      </p:cBhvr>
                                      <p:to>
                                        <p:strVal val="visible"/>
                                      </p:to>
                                    </p:set>
                                    <p:animEffect transition="in" filter="box(out)">
                                      <p:cBhvr>
                                        <p:cTn id="25" dur="500"/>
                                        <p:tgtEl>
                                          <p:spTgt spid="6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85800" y="2133600"/>
            <a:ext cx="7696200" cy="4093428"/>
          </a:xfrm>
          <a:prstGeom prst="rect">
            <a:avLst/>
          </a:prstGeom>
          <a:noFill/>
        </p:spPr>
        <p:txBody>
          <a:bodyPr wrap="square" rtlCol="0">
            <a:spAutoFit/>
          </a:bodyPr>
          <a:lstStyle/>
          <a:p>
            <a:pPr fontAlgn="base"/>
            <a:r>
              <a:rPr lang="en-US" sz="2000" b="1" dirty="0" smtClean="0"/>
              <a:t>CPR Table Buttons (Insert/Delete Row or Column) - </a:t>
            </a:r>
            <a:r>
              <a:rPr lang="en-US" sz="2000" dirty="0" smtClean="0"/>
              <a:t>6 Action Buttons that perform action from where the cursor is in the CPR table. (I.e. Insert Row above) </a:t>
            </a:r>
          </a:p>
          <a:p>
            <a:pPr fontAlgn="base"/>
            <a:r>
              <a:rPr lang="en-US" sz="2000" b="1" dirty="0" smtClean="0"/>
              <a:t>Tree Button (to be removed) - </a:t>
            </a:r>
            <a:r>
              <a:rPr lang="en-US" sz="2000" dirty="0" smtClean="0"/>
              <a:t>Allows a display of a Call Routing Tree for the CPR created in the current table.</a:t>
            </a:r>
          </a:p>
          <a:p>
            <a:pPr fontAlgn="base"/>
            <a:r>
              <a:rPr lang="en-US" sz="2000" b="1" dirty="0" smtClean="0"/>
              <a:t>Search Button - </a:t>
            </a:r>
            <a:r>
              <a:rPr lang="en-US" sz="2000" dirty="0" smtClean="0"/>
              <a:t>Brings up a Search window allowing a search for data in a specific column of the CPR table.</a:t>
            </a:r>
          </a:p>
          <a:p>
            <a:pPr fontAlgn="base"/>
            <a:r>
              <a:rPr lang="en-US" sz="2000" b="1" dirty="0" smtClean="0"/>
              <a:t>(Intra or Inter) </a:t>
            </a:r>
            <a:r>
              <a:rPr lang="en-US" sz="2000" b="1" dirty="0" err="1" smtClean="0"/>
              <a:t>Lata</a:t>
            </a:r>
            <a:r>
              <a:rPr lang="en-US" sz="2000" b="1" dirty="0" smtClean="0"/>
              <a:t> fields - </a:t>
            </a:r>
            <a:r>
              <a:rPr lang="en-US" sz="2000" dirty="0" smtClean="0"/>
              <a:t>Drop down requiring a choice of primary carriers.</a:t>
            </a:r>
          </a:p>
          <a:p>
            <a:pPr fontAlgn="base"/>
            <a:r>
              <a:rPr lang="en-US" sz="2000" b="1" dirty="0" smtClean="0"/>
              <a:t>Time Zone - </a:t>
            </a:r>
            <a:r>
              <a:rPr lang="en-US" sz="2000" dirty="0" smtClean="0"/>
              <a:t>Drop down allowing user to select another default Time Zone for this CR. (normal default is Central)</a:t>
            </a:r>
          </a:p>
          <a:p>
            <a:pPr fontAlgn="base"/>
            <a:r>
              <a:rPr lang="en-US" sz="2000" b="1" dirty="0" smtClean="0"/>
              <a:t>Daylight Savings - </a:t>
            </a:r>
            <a:r>
              <a:rPr lang="en-US" sz="2000" dirty="0" smtClean="0"/>
              <a:t>Allows a user to unselect the default option of observing Daylight Savings time for this CR. (not in IN,HI, AZ, PR)</a:t>
            </a:r>
            <a:endParaRPr lang="en-US" sz="2000" dirty="0"/>
          </a:p>
        </p:txBody>
      </p:sp>
      <p:grpSp>
        <p:nvGrpSpPr>
          <p:cNvPr id="2" name="Group 14"/>
          <p:cNvGrpSpPr/>
          <p:nvPr/>
        </p:nvGrpSpPr>
        <p:grpSpPr>
          <a:xfrm>
            <a:off x="457200" y="1295400"/>
            <a:ext cx="8115300" cy="584775"/>
            <a:chOff x="609600" y="1295400"/>
            <a:chExt cx="8115300" cy="584775"/>
          </a:xfrm>
        </p:grpSpPr>
        <p:graphicFrame>
          <p:nvGraphicFramePr>
            <p:cNvPr id="7170" name="Object 62"/>
            <p:cNvGraphicFramePr>
              <a:graphicFrameLocks noChangeAspect="1"/>
            </p:cNvGraphicFramePr>
            <p:nvPr/>
          </p:nvGraphicFramePr>
          <p:xfrm>
            <a:off x="609600" y="1295400"/>
            <a:ext cx="8115300" cy="571500"/>
          </p:xfrm>
          <a:graphic>
            <a:graphicData uri="http://schemas.openxmlformats.org/presentationml/2006/ole">
              <p:oleObj spid="_x0000_s5122" name="Bitmap Image" r:id="rId5" imgW="9066667" imgH="638264" progId="PBrush">
                <p:embed/>
              </p:oleObj>
            </a:graphicData>
          </a:graphic>
        </p:graphicFrame>
        <p:sp>
          <p:nvSpPr>
            <p:cNvPr id="7203" name="Text Box 61"/>
            <p:cNvSpPr txBox="1">
              <a:spLocks noChangeArrowheads="1"/>
            </p:cNvSpPr>
            <p:nvPr/>
          </p:nvSpPr>
          <p:spPr bwMode="auto">
            <a:xfrm>
              <a:off x="7086600" y="1295400"/>
              <a:ext cx="838200" cy="584775"/>
            </a:xfrm>
            <a:prstGeom prst="rect">
              <a:avLst/>
            </a:prstGeom>
            <a:solidFill>
              <a:schemeClr val="accent1">
                <a:alpha val="50195"/>
              </a:schemeClr>
            </a:solidFill>
            <a:ln w="9525">
              <a:noFill/>
              <a:miter lim="800000"/>
              <a:headEnd/>
              <a:tailEnd/>
            </a:ln>
          </p:spPr>
          <p:txBody>
            <a:bodyPr wrap="square">
              <a:spAutoFit/>
            </a:bodyPr>
            <a:lstStyle/>
            <a:p>
              <a:pPr algn="ctr">
                <a:spcBef>
                  <a:spcPct val="50000"/>
                </a:spcBef>
              </a:pPr>
              <a:r>
                <a:rPr lang="en-US" sz="3200" dirty="0">
                  <a:solidFill>
                    <a:srgbClr val="FF0066"/>
                  </a:solidFill>
                </a:rPr>
                <a:t>4</a:t>
              </a:r>
            </a:p>
          </p:txBody>
        </p:sp>
      </p:grpSp>
      <p:sp>
        <p:nvSpPr>
          <p:cNvPr id="7171" name="Text Box 2"/>
          <p:cNvSpPr txBox="1">
            <a:spLocks noChangeArrowheads="1"/>
          </p:cNvSpPr>
          <p:nvPr/>
        </p:nvSpPr>
        <p:spPr bwMode="auto">
          <a:xfrm>
            <a:off x="762000" y="990600"/>
            <a:ext cx="7239000" cy="519113"/>
          </a:xfrm>
          <a:prstGeom prst="rect">
            <a:avLst/>
          </a:prstGeom>
          <a:noFill/>
          <a:ln w="9525">
            <a:noFill/>
            <a:miter lim="800000"/>
            <a:headEnd/>
            <a:tailEnd/>
          </a:ln>
        </p:spPr>
        <p:txBody>
          <a:bodyPr>
            <a:spAutoFit/>
          </a:bodyPr>
          <a:lstStyle/>
          <a:p>
            <a:pPr>
              <a:spcBef>
                <a:spcPct val="50000"/>
              </a:spcBef>
            </a:pPr>
            <a:endParaRPr lang="en-US" sz="2800"/>
          </a:p>
        </p:txBody>
      </p:sp>
      <p:sp>
        <p:nvSpPr>
          <p:cNvPr id="7172" name="Rectangle 4"/>
          <p:cNvSpPr>
            <a:spLocks noGrp="1" noChangeArrowheads="1"/>
          </p:cNvSpPr>
          <p:nvPr>
            <p:ph type="title" idx="4294967295"/>
          </p:nvPr>
        </p:nvSpPr>
        <p:spPr>
          <a:xfrm>
            <a:off x="376990" y="457200"/>
            <a:ext cx="8458200" cy="533400"/>
          </a:xfrm>
          <a:prstGeom prst="rect">
            <a:avLst/>
          </a:prstGeom>
        </p:spPr>
        <p:txBody>
          <a:bodyPr>
            <a:normAutofit fontScale="90000"/>
          </a:bodyPr>
          <a:lstStyle/>
          <a:p>
            <a:pPr algn="ctr" eaLnBrk="1" hangingPunct="1"/>
            <a:r>
              <a:rPr lang="en-US" sz="3200" b="1" u="sng" dirty="0" smtClean="0">
                <a:latin typeface="Arial" charset="0"/>
              </a:rPr>
              <a:t>CPR - Column Management &amp; Time Zone</a:t>
            </a:r>
            <a:endParaRPr lang="en-US" sz="3200" b="1" dirty="0" smtClean="0"/>
          </a:p>
        </p:txBody>
      </p:sp>
      <p:sp>
        <p:nvSpPr>
          <p:cNvPr id="7196" name="Line 48"/>
          <p:cNvSpPr>
            <a:spLocks noChangeShapeType="1"/>
          </p:cNvSpPr>
          <p:nvPr/>
        </p:nvSpPr>
        <p:spPr bwMode="auto">
          <a:xfrm flipV="1">
            <a:off x="7467600" y="1447800"/>
            <a:ext cx="457200" cy="1676400"/>
          </a:xfrm>
          <a:prstGeom prst="line">
            <a:avLst/>
          </a:prstGeom>
          <a:noFill/>
          <a:ln w="38100">
            <a:solidFill>
              <a:srgbClr val="FF0000"/>
            </a:solidFill>
            <a:round/>
            <a:headEnd/>
            <a:tailEnd type="triangle" w="med" len="med"/>
          </a:ln>
        </p:spPr>
        <p:txBody>
          <a:bodyPr wrap="square">
            <a:spAutoFit/>
          </a:bodyPr>
          <a:lstStyle/>
          <a:p>
            <a:endParaRPr lang="en-US"/>
          </a:p>
        </p:txBody>
      </p:sp>
      <p:sp>
        <p:nvSpPr>
          <p:cNvPr id="7197" name="Line 49"/>
          <p:cNvSpPr>
            <a:spLocks noChangeShapeType="1"/>
          </p:cNvSpPr>
          <p:nvPr/>
        </p:nvSpPr>
        <p:spPr bwMode="auto">
          <a:xfrm flipV="1">
            <a:off x="7620000" y="1524000"/>
            <a:ext cx="533400" cy="2133600"/>
          </a:xfrm>
          <a:prstGeom prst="line">
            <a:avLst/>
          </a:prstGeom>
          <a:noFill/>
          <a:ln w="38100">
            <a:solidFill>
              <a:schemeClr val="accent5">
                <a:lumMod val="50000"/>
              </a:schemeClr>
            </a:solidFill>
            <a:round/>
            <a:headEnd/>
            <a:tailEnd type="triangle" w="med" len="med"/>
          </a:ln>
        </p:spPr>
        <p:txBody>
          <a:bodyPr wrap="square">
            <a:spAutoFit/>
          </a:bodyPr>
          <a:lstStyle/>
          <a:p>
            <a:endParaRPr lang="en-US"/>
          </a:p>
        </p:txBody>
      </p:sp>
      <p:sp>
        <p:nvSpPr>
          <p:cNvPr id="7198" name="Rectangle 50"/>
          <p:cNvSpPr>
            <a:spLocks noChangeArrowheads="1"/>
          </p:cNvSpPr>
          <p:nvPr/>
        </p:nvSpPr>
        <p:spPr bwMode="auto">
          <a:xfrm>
            <a:off x="609600" y="1295400"/>
            <a:ext cx="6629400" cy="228600"/>
          </a:xfrm>
          <a:prstGeom prst="rect">
            <a:avLst/>
          </a:prstGeom>
          <a:noFill/>
          <a:ln w="38100">
            <a:solidFill>
              <a:srgbClr val="FF0000"/>
            </a:solidFill>
            <a:miter lim="800000"/>
            <a:headEnd/>
            <a:tailEnd/>
          </a:ln>
        </p:spPr>
        <p:txBody>
          <a:bodyPr anchor="ctr">
            <a:spAutoFit/>
          </a:bodyPr>
          <a:lstStyle/>
          <a:p>
            <a:endParaRPr lang="en-US"/>
          </a:p>
        </p:txBody>
      </p:sp>
      <p:sp>
        <p:nvSpPr>
          <p:cNvPr id="7199" name="Oval 51"/>
          <p:cNvSpPr>
            <a:spLocks noChangeArrowheads="1"/>
          </p:cNvSpPr>
          <p:nvPr/>
        </p:nvSpPr>
        <p:spPr bwMode="auto">
          <a:xfrm>
            <a:off x="1600200" y="1524000"/>
            <a:ext cx="1219200" cy="381000"/>
          </a:xfrm>
          <a:prstGeom prst="ellipse">
            <a:avLst/>
          </a:prstGeom>
          <a:noFill/>
          <a:ln w="25400">
            <a:solidFill>
              <a:srgbClr val="FF0000"/>
            </a:solidFill>
            <a:round/>
            <a:headEnd/>
            <a:tailEnd/>
          </a:ln>
        </p:spPr>
        <p:txBody>
          <a:bodyPr wrap="none" anchor="ctr">
            <a:spAutoFit/>
          </a:bodyPr>
          <a:lstStyle/>
          <a:p>
            <a:endParaRPr lang="en-US"/>
          </a:p>
        </p:txBody>
      </p:sp>
      <p:sp>
        <p:nvSpPr>
          <p:cNvPr id="7200" name="Oval 52"/>
          <p:cNvSpPr>
            <a:spLocks noChangeArrowheads="1"/>
          </p:cNvSpPr>
          <p:nvPr/>
        </p:nvSpPr>
        <p:spPr bwMode="auto">
          <a:xfrm>
            <a:off x="3810000" y="1524000"/>
            <a:ext cx="1219200" cy="381000"/>
          </a:xfrm>
          <a:prstGeom prst="ellipse">
            <a:avLst/>
          </a:prstGeom>
          <a:noFill/>
          <a:ln w="25400">
            <a:solidFill>
              <a:srgbClr val="FF0000"/>
            </a:solidFill>
            <a:round/>
            <a:headEnd/>
            <a:tailEnd/>
          </a:ln>
        </p:spPr>
        <p:txBody>
          <a:bodyPr wrap="none" anchor="ctr">
            <a:spAutoFit/>
          </a:bodyPr>
          <a:lstStyle/>
          <a:p>
            <a:endParaRPr lang="en-US"/>
          </a:p>
        </p:txBody>
      </p:sp>
      <p:sp>
        <p:nvSpPr>
          <p:cNvPr id="7201" name="Oval 53"/>
          <p:cNvSpPr>
            <a:spLocks noChangeArrowheads="1"/>
          </p:cNvSpPr>
          <p:nvPr/>
        </p:nvSpPr>
        <p:spPr bwMode="auto">
          <a:xfrm>
            <a:off x="5715000" y="1524000"/>
            <a:ext cx="1219200" cy="381000"/>
          </a:xfrm>
          <a:prstGeom prst="ellipse">
            <a:avLst/>
          </a:prstGeom>
          <a:noFill/>
          <a:ln w="25400">
            <a:solidFill>
              <a:srgbClr val="FF0000"/>
            </a:solidFill>
            <a:round/>
            <a:headEnd/>
            <a:tailEnd/>
          </a:ln>
        </p:spPr>
        <p:txBody>
          <a:bodyPr wrap="none" anchor="ctr">
            <a:spAutoFit/>
          </a:bodyPr>
          <a:lstStyle/>
          <a:p>
            <a:endParaRPr lang="en-US"/>
          </a:p>
        </p:txBody>
      </p:sp>
      <p:sp>
        <p:nvSpPr>
          <p:cNvPr id="7202" name="Line 54"/>
          <p:cNvSpPr>
            <a:spLocks noChangeShapeType="1"/>
          </p:cNvSpPr>
          <p:nvPr/>
        </p:nvSpPr>
        <p:spPr bwMode="auto">
          <a:xfrm flipV="1">
            <a:off x="7315200" y="1676400"/>
            <a:ext cx="1066800" cy="3886200"/>
          </a:xfrm>
          <a:prstGeom prst="line">
            <a:avLst/>
          </a:prstGeom>
          <a:noFill/>
          <a:ln w="38100">
            <a:solidFill>
              <a:schemeClr val="accent2"/>
            </a:solidFill>
            <a:round/>
            <a:headEnd/>
            <a:tailEnd type="triangle" w="med" len="med"/>
          </a:ln>
        </p:spPr>
        <p:txBody>
          <a:bodyPr wrap="square">
            <a:spAutoFit/>
          </a:bodyPr>
          <a:lstStyle/>
          <a:p>
            <a:endParaRPr lang="en-US"/>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blinds(horizontal)">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198"/>
                                        </p:tgtEl>
                                        <p:attrNameLst>
                                          <p:attrName>style.visibility</p:attrName>
                                        </p:attrNameLst>
                                      </p:cBhvr>
                                      <p:to>
                                        <p:strVal val="visible"/>
                                      </p:to>
                                    </p:set>
                                    <p:anim calcmode="lin" valueType="num">
                                      <p:cBhvr additive="base">
                                        <p:cTn id="17" dur="500" fill="hold"/>
                                        <p:tgtEl>
                                          <p:spTgt spid="7198"/>
                                        </p:tgtEl>
                                        <p:attrNameLst>
                                          <p:attrName>ppt_x</p:attrName>
                                        </p:attrNameLst>
                                      </p:cBhvr>
                                      <p:tavLst>
                                        <p:tav tm="0">
                                          <p:val>
                                            <p:strVal val="#ppt_x"/>
                                          </p:val>
                                        </p:tav>
                                        <p:tav tm="100000">
                                          <p:val>
                                            <p:strVal val="#ppt_x"/>
                                          </p:val>
                                        </p:tav>
                                      </p:tavLst>
                                    </p:anim>
                                    <p:anim calcmode="lin" valueType="num">
                                      <p:cBhvr additive="base">
                                        <p:cTn id="18" dur="500" fill="hold"/>
                                        <p:tgtEl>
                                          <p:spTgt spid="719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animEffect transition="in" filter="blinds(horizontal)">
                                      <p:cBhvr>
                                        <p:cTn id="23" dur="500"/>
                                        <p:tgtEl>
                                          <p:spTgt spid="14">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7196"/>
                                        </p:tgtEl>
                                        <p:attrNameLst>
                                          <p:attrName>style.visibility</p:attrName>
                                        </p:attrNameLst>
                                      </p:cBhvr>
                                      <p:to>
                                        <p:strVal val="visible"/>
                                      </p:to>
                                    </p:set>
                                    <p:anim calcmode="lin" valueType="num">
                                      <p:cBhvr additive="base">
                                        <p:cTn id="28" dur="500" fill="hold"/>
                                        <p:tgtEl>
                                          <p:spTgt spid="7196"/>
                                        </p:tgtEl>
                                        <p:attrNameLst>
                                          <p:attrName>ppt_x</p:attrName>
                                        </p:attrNameLst>
                                      </p:cBhvr>
                                      <p:tavLst>
                                        <p:tav tm="0">
                                          <p:val>
                                            <p:strVal val="1+#ppt_w/2"/>
                                          </p:val>
                                        </p:tav>
                                        <p:tav tm="100000">
                                          <p:val>
                                            <p:strVal val="#ppt_x"/>
                                          </p:val>
                                        </p:tav>
                                      </p:tavLst>
                                    </p:anim>
                                    <p:anim calcmode="lin" valueType="num">
                                      <p:cBhvr additive="base">
                                        <p:cTn id="29" dur="500" fill="hold"/>
                                        <p:tgtEl>
                                          <p:spTgt spid="7196"/>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5" fill="hold" nodeType="clickEffect">
                                  <p:stCondLst>
                                    <p:cond delay="0"/>
                                  </p:stCondLst>
                                  <p:childTnLst>
                                    <p:set>
                                      <p:cBhvr>
                                        <p:cTn id="33" dur="1" fill="hold">
                                          <p:stCondLst>
                                            <p:cond delay="0"/>
                                          </p:stCondLst>
                                        </p:cTn>
                                        <p:tgtEl>
                                          <p:spTgt spid="14">
                                            <p:txEl>
                                              <p:pRg st="2" end="2"/>
                                            </p:txEl>
                                          </p:spTgt>
                                        </p:tgtEl>
                                        <p:attrNameLst>
                                          <p:attrName>style.visibility</p:attrName>
                                        </p:attrNameLst>
                                      </p:cBhvr>
                                      <p:to>
                                        <p:strVal val="visible"/>
                                      </p:to>
                                    </p:set>
                                    <p:animEffect transition="in" filter="blinds(vertical)">
                                      <p:cBhvr>
                                        <p:cTn id="34" dur="500"/>
                                        <p:tgtEl>
                                          <p:spTgt spid="14">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7197"/>
                                        </p:tgtEl>
                                        <p:attrNameLst>
                                          <p:attrName>style.visibility</p:attrName>
                                        </p:attrNameLst>
                                      </p:cBhvr>
                                      <p:to>
                                        <p:strVal val="visible"/>
                                      </p:to>
                                    </p:set>
                                    <p:anim calcmode="lin" valueType="num">
                                      <p:cBhvr additive="base">
                                        <p:cTn id="39" dur="500" fill="hold"/>
                                        <p:tgtEl>
                                          <p:spTgt spid="7197"/>
                                        </p:tgtEl>
                                        <p:attrNameLst>
                                          <p:attrName>ppt_x</p:attrName>
                                        </p:attrNameLst>
                                      </p:cBhvr>
                                      <p:tavLst>
                                        <p:tav tm="0">
                                          <p:val>
                                            <p:strVal val="1+#ppt_w/2"/>
                                          </p:val>
                                        </p:tav>
                                        <p:tav tm="100000">
                                          <p:val>
                                            <p:strVal val="#ppt_x"/>
                                          </p:val>
                                        </p:tav>
                                      </p:tavLst>
                                    </p:anim>
                                    <p:anim calcmode="lin" valueType="num">
                                      <p:cBhvr additive="base">
                                        <p:cTn id="40" dur="500" fill="hold"/>
                                        <p:tgtEl>
                                          <p:spTgt spid="7197"/>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4">
                                            <p:txEl>
                                              <p:pRg st="3" end="3"/>
                                            </p:txEl>
                                          </p:spTgt>
                                        </p:tgtEl>
                                        <p:attrNameLst>
                                          <p:attrName>style.visibility</p:attrName>
                                        </p:attrNameLst>
                                      </p:cBhvr>
                                      <p:to>
                                        <p:strVal val="visible"/>
                                      </p:to>
                                    </p:set>
                                    <p:animEffect transition="in" filter="blinds(horizontal)">
                                      <p:cBhvr>
                                        <p:cTn id="45" dur="500"/>
                                        <p:tgtEl>
                                          <p:spTgt spid="14">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7199"/>
                                        </p:tgtEl>
                                        <p:attrNameLst>
                                          <p:attrName>style.visibility</p:attrName>
                                        </p:attrNameLst>
                                      </p:cBhvr>
                                      <p:to>
                                        <p:strVal val="visible"/>
                                      </p:to>
                                    </p:set>
                                    <p:animEffect transition="in" filter="dissolve">
                                      <p:cBhvr>
                                        <p:cTn id="50" dur="500"/>
                                        <p:tgtEl>
                                          <p:spTgt spid="7199"/>
                                        </p:tgtEl>
                                      </p:cBhvr>
                                    </p:animEffect>
                                  </p:childTnLst>
                                </p:cTn>
                              </p:par>
                            </p:childTnLst>
                          </p:cTn>
                        </p:par>
                        <p:par>
                          <p:cTn id="51" fill="hold">
                            <p:stCondLst>
                              <p:cond delay="500"/>
                            </p:stCondLst>
                            <p:childTnLst>
                              <p:par>
                                <p:cTn id="52" presetID="9" presetClass="entr" presetSubtype="0" fill="hold" grpId="0" nodeType="afterEffect">
                                  <p:stCondLst>
                                    <p:cond delay="0"/>
                                  </p:stCondLst>
                                  <p:childTnLst>
                                    <p:set>
                                      <p:cBhvr>
                                        <p:cTn id="53" dur="1" fill="hold">
                                          <p:stCondLst>
                                            <p:cond delay="0"/>
                                          </p:stCondLst>
                                        </p:cTn>
                                        <p:tgtEl>
                                          <p:spTgt spid="7200"/>
                                        </p:tgtEl>
                                        <p:attrNameLst>
                                          <p:attrName>style.visibility</p:attrName>
                                        </p:attrNameLst>
                                      </p:cBhvr>
                                      <p:to>
                                        <p:strVal val="visible"/>
                                      </p:to>
                                    </p:set>
                                    <p:animEffect transition="in" filter="dissolve">
                                      <p:cBhvr>
                                        <p:cTn id="54" dur="500"/>
                                        <p:tgtEl>
                                          <p:spTgt spid="720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14">
                                            <p:txEl>
                                              <p:pRg st="4" end="4"/>
                                            </p:txEl>
                                          </p:spTgt>
                                        </p:tgtEl>
                                        <p:attrNameLst>
                                          <p:attrName>style.visibility</p:attrName>
                                        </p:attrNameLst>
                                      </p:cBhvr>
                                      <p:to>
                                        <p:strVal val="visible"/>
                                      </p:to>
                                    </p:set>
                                    <p:animEffect transition="in" filter="blinds(horizontal)">
                                      <p:cBhvr>
                                        <p:cTn id="59" dur="500"/>
                                        <p:tgtEl>
                                          <p:spTgt spid="14">
                                            <p:txEl>
                                              <p:pRg st="4" end="4"/>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7201"/>
                                        </p:tgtEl>
                                        <p:attrNameLst>
                                          <p:attrName>style.visibility</p:attrName>
                                        </p:attrNameLst>
                                      </p:cBhvr>
                                      <p:to>
                                        <p:strVal val="visible"/>
                                      </p:to>
                                    </p:set>
                                    <p:animEffect transition="in" filter="dissolve">
                                      <p:cBhvr>
                                        <p:cTn id="64" dur="500"/>
                                        <p:tgtEl>
                                          <p:spTgt spid="7201"/>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14">
                                            <p:txEl>
                                              <p:pRg st="5" end="5"/>
                                            </p:txEl>
                                          </p:spTgt>
                                        </p:tgtEl>
                                        <p:attrNameLst>
                                          <p:attrName>style.visibility</p:attrName>
                                        </p:attrNameLst>
                                      </p:cBhvr>
                                      <p:to>
                                        <p:strVal val="visible"/>
                                      </p:to>
                                    </p:set>
                                    <p:animEffect transition="in" filter="blinds(horizontal)">
                                      <p:cBhvr>
                                        <p:cTn id="69" dur="500"/>
                                        <p:tgtEl>
                                          <p:spTgt spid="14">
                                            <p:txEl>
                                              <p:pRg st="5" end="5"/>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7202"/>
                                        </p:tgtEl>
                                        <p:attrNameLst>
                                          <p:attrName>style.visibility</p:attrName>
                                        </p:attrNameLst>
                                      </p:cBhvr>
                                      <p:to>
                                        <p:strVal val="visible"/>
                                      </p:to>
                                    </p:set>
                                    <p:anim calcmode="lin" valueType="num">
                                      <p:cBhvr additive="base">
                                        <p:cTn id="74" dur="500" fill="hold"/>
                                        <p:tgtEl>
                                          <p:spTgt spid="7202"/>
                                        </p:tgtEl>
                                        <p:attrNameLst>
                                          <p:attrName>ppt_x</p:attrName>
                                        </p:attrNameLst>
                                      </p:cBhvr>
                                      <p:tavLst>
                                        <p:tav tm="0">
                                          <p:val>
                                            <p:strVal val="#ppt_x"/>
                                          </p:val>
                                        </p:tav>
                                        <p:tav tm="100000">
                                          <p:val>
                                            <p:strVal val="#ppt_x"/>
                                          </p:val>
                                        </p:tav>
                                      </p:tavLst>
                                    </p:anim>
                                    <p:anim calcmode="lin" valueType="num">
                                      <p:cBhvr additive="base">
                                        <p:cTn id="75" dur="500" fill="hold"/>
                                        <p:tgtEl>
                                          <p:spTgt spid="72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6" grpId="0" animBg="1"/>
      <p:bldP spid="7197" grpId="0" animBg="1"/>
      <p:bldP spid="7198" grpId="0" animBg="1"/>
      <p:bldP spid="7199" grpId="0" animBg="1"/>
      <p:bldP spid="7200" grpId="0" animBg="1"/>
      <p:bldP spid="7201" grpId="0" animBg="1"/>
      <p:bldP spid="720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idx="4294967295"/>
          </p:nvPr>
        </p:nvSpPr>
        <p:spPr>
          <a:xfrm>
            <a:off x="2063414" y="533400"/>
            <a:ext cx="4832684" cy="533400"/>
          </a:xfrm>
          <a:prstGeom prst="rect">
            <a:avLst/>
          </a:prstGeom>
        </p:spPr>
        <p:txBody>
          <a:bodyPr>
            <a:normAutofit fontScale="90000"/>
          </a:bodyPr>
          <a:lstStyle/>
          <a:p>
            <a:pPr algn="ctr" eaLnBrk="1" hangingPunct="1"/>
            <a:r>
              <a:rPr lang="en-US" sz="3600" b="1" u="sng" dirty="0" smtClean="0">
                <a:latin typeface="Arial" charset="0"/>
              </a:rPr>
              <a:t>HOT KEYS</a:t>
            </a:r>
            <a:endParaRPr lang="en-US" b="1" dirty="0" smtClean="0"/>
          </a:p>
        </p:txBody>
      </p:sp>
      <p:graphicFrame>
        <p:nvGraphicFramePr>
          <p:cNvPr id="64631" name="Group 119"/>
          <p:cNvGraphicFramePr>
            <a:graphicFrameLocks noGrp="1"/>
          </p:cNvGraphicFramePr>
          <p:nvPr/>
        </p:nvGraphicFramePr>
        <p:xfrm>
          <a:off x="990600" y="1447800"/>
          <a:ext cx="7086600" cy="4695192"/>
        </p:xfrm>
        <a:graphic>
          <a:graphicData uri="http://schemas.openxmlformats.org/drawingml/2006/table">
            <a:tbl>
              <a:tblPr/>
              <a:tblGrid>
                <a:gridCol w="3629025"/>
                <a:gridCol w="3457575"/>
              </a:tblGrid>
              <a:tr h="8302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sng" strike="noStrike" cap="none" normalizeH="0" baseline="0" dirty="0" smtClean="0">
                          <a:ln>
                            <a:noFill/>
                          </a:ln>
                          <a:solidFill>
                            <a:schemeClr val="tx1"/>
                          </a:solidFill>
                          <a:effectLst/>
                          <a:latin typeface="Times New Roman" pitchFamily="18" charset="0"/>
                        </a:rPr>
                        <a:t>Handy Keyboard Shortcuts (listed under ACTION menu)</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585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Ctrl R = Retrieve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Ctrl O = Go to screen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Ctrl S = Save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Ctrl N = Search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4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Ctrl U = Update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Ctrl G = Get Info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Ctrl P = Print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Ctrl L = Clear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Ctrl (X,C,V) = Cut, Copy, Paste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Ctrl T = Transfer screen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Ctrl K = List of Keys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Ctrl Y = Copy screen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5" name="Straight Connector 4"/>
          <p:cNvCxnSpPr/>
          <p:nvPr/>
        </p:nvCxnSpPr>
        <p:spPr>
          <a:xfrm>
            <a:off x="1447800" y="2895600"/>
            <a:ext cx="2743200" cy="0"/>
          </a:xfrm>
          <a:prstGeom prst="line">
            <a:avLst/>
          </a:prstGeom>
          <a:ln w="254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47800" y="3429000"/>
            <a:ext cx="2743200" cy="0"/>
          </a:xfrm>
          <a:prstGeom prst="line">
            <a:avLst/>
          </a:prstGeom>
          <a:ln w="254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24000" y="4038600"/>
            <a:ext cx="2743200" cy="0"/>
          </a:xfrm>
          <a:prstGeom prst="line">
            <a:avLst/>
          </a:prstGeom>
          <a:ln w="254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524000" y="4572000"/>
            <a:ext cx="2743200" cy="0"/>
          </a:xfrm>
          <a:prstGeom prst="line">
            <a:avLst/>
          </a:prstGeom>
          <a:ln w="254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524000" y="5486400"/>
            <a:ext cx="2743200" cy="0"/>
          </a:xfrm>
          <a:prstGeom prst="line">
            <a:avLst/>
          </a:prstGeom>
          <a:ln w="254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524000" y="6019800"/>
            <a:ext cx="2743200" cy="0"/>
          </a:xfrm>
          <a:prstGeom prst="line">
            <a:avLst/>
          </a:prstGeom>
          <a:ln w="254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105400" y="2895600"/>
            <a:ext cx="2743200" cy="0"/>
          </a:xfrm>
          <a:prstGeom prst="line">
            <a:avLst/>
          </a:prstGeom>
          <a:ln w="254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05400" y="3429000"/>
            <a:ext cx="2743200" cy="0"/>
          </a:xfrm>
          <a:prstGeom prst="line">
            <a:avLst/>
          </a:prstGeom>
          <a:ln w="254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05400" y="4038600"/>
            <a:ext cx="2743200" cy="0"/>
          </a:xfrm>
          <a:prstGeom prst="line">
            <a:avLst/>
          </a:prstGeom>
          <a:ln w="254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105400" y="4572000"/>
            <a:ext cx="2743200" cy="0"/>
          </a:xfrm>
          <a:prstGeom prst="line">
            <a:avLst/>
          </a:prstGeom>
          <a:ln w="254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105400" y="5257800"/>
            <a:ext cx="2743200" cy="0"/>
          </a:xfrm>
          <a:prstGeom prst="line">
            <a:avLst/>
          </a:prstGeom>
          <a:ln w="254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29200" y="6019800"/>
            <a:ext cx="2743200" cy="0"/>
          </a:xfrm>
          <a:prstGeom prst="line">
            <a:avLst/>
          </a:prstGeom>
          <a:ln w="25400" cmpd="sng">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left)">
                                      <p:cBhvr>
                                        <p:cTn id="6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457200" y="2057400"/>
          <a:ext cx="8153400" cy="482600"/>
        </p:xfrm>
        <a:graphic>
          <a:graphicData uri="http://schemas.openxmlformats.org/presentationml/2006/ole">
            <p:oleObj spid="_x0000_s6146" name="Bitmap Image" r:id="rId5" imgW="9011908" imgH="352474" progId="PBrush">
              <p:embed/>
            </p:oleObj>
          </a:graphicData>
        </a:graphic>
      </p:graphicFrame>
      <p:sp>
        <p:nvSpPr>
          <p:cNvPr id="8195" name="Text Box 3"/>
          <p:cNvSpPr txBox="1">
            <a:spLocks noChangeArrowheads="1"/>
          </p:cNvSpPr>
          <p:nvPr/>
        </p:nvSpPr>
        <p:spPr bwMode="auto">
          <a:xfrm>
            <a:off x="914400" y="990600"/>
            <a:ext cx="7239000" cy="519113"/>
          </a:xfrm>
          <a:prstGeom prst="rect">
            <a:avLst/>
          </a:prstGeom>
          <a:noFill/>
          <a:ln w="9525">
            <a:noFill/>
            <a:miter lim="800000"/>
            <a:headEnd/>
            <a:tailEnd/>
          </a:ln>
        </p:spPr>
        <p:txBody>
          <a:bodyPr>
            <a:spAutoFit/>
          </a:bodyPr>
          <a:lstStyle/>
          <a:p>
            <a:pPr>
              <a:spcBef>
                <a:spcPct val="50000"/>
              </a:spcBef>
            </a:pPr>
            <a:endParaRPr lang="en-US" sz="2800"/>
          </a:p>
        </p:txBody>
      </p:sp>
      <p:sp>
        <p:nvSpPr>
          <p:cNvPr id="8196" name="Rectangle 4"/>
          <p:cNvSpPr>
            <a:spLocks noGrp="1" noChangeArrowheads="1"/>
          </p:cNvSpPr>
          <p:nvPr>
            <p:ph type="title" idx="4294967295"/>
          </p:nvPr>
        </p:nvSpPr>
        <p:spPr>
          <a:xfrm>
            <a:off x="838200" y="533400"/>
            <a:ext cx="7030453" cy="533400"/>
          </a:xfrm>
          <a:prstGeom prst="rect">
            <a:avLst/>
          </a:prstGeom>
        </p:spPr>
        <p:txBody>
          <a:bodyPr>
            <a:normAutofit fontScale="90000"/>
          </a:bodyPr>
          <a:lstStyle/>
          <a:p>
            <a:pPr algn="ctr" eaLnBrk="1" hangingPunct="1"/>
            <a:r>
              <a:rPr lang="en-US" sz="3600" b="1" u="sng" dirty="0" smtClean="0">
                <a:latin typeface="Arial" charset="0"/>
              </a:rPr>
              <a:t>CPR – Unique Action Buttons</a:t>
            </a:r>
            <a:endParaRPr lang="en-US" b="1" dirty="0" smtClean="0"/>
          </a:p>
        </p:txBody>
      </p:sp>
      <p:sp>
        <p:nvSpPr>
          <p:cNvPr id="8208" name="Line 16"/>
          <p:cNvSpPr>
            <a:spLocks noChangeShapeType="1"/>
          </p:cNvSpPr>
          <p:nvPr/>
        </p:nvSpPr>
        <p:spPr bwMode="auto">
          <a:xfrm flipH="1" flipV="1">
            <a:off x="5334000" y="2438400"/>
            <a:ext cx="533400" cy="762000"/>
          </a:xfrm>
          <a:prstGeom prst="line">
            <a:avLst/>
          </a:prstGeom>
          <a:noFill/>
          <a:ln w="38100">
            <a:solidFill>
              <a:srgbClr val="FF0000"/>
            </a:solidFill>
            <a:round/>
            <a:headEnd w="lg" len="lg"/>
            <a:tailEnd type="triangle" w="lg" len="lg"/>
          </a:ln>
        </p:spPr>
        <p:txBody>
          <a:bodyPr wrap="square">
            <a:spAutoFit/>
          </a:bodyPr>
          <a:lstStyle/>
          <a:p>
            <a:endParaRPr lang="en-US"/>
          </a:p>
        </p:txBody>
      </p:sp>
      <p:sp>
        <p:nvSpPr>
          <p:cNvPr id="7" name="TextBox 6"/>
          <p:cNvSpPr txBox="1"/>
          <p:nvPr/>
        </p:nvSpPr>
        <p:spPr>
          <a:xfrm>
            <a:off x="838200" y="3657600"/>
            <a:ext cx="7772400" cy="2215991"/>
          </a:xfrm>
          <a:prstGeom prst="rect">
            <a:avLst/>
          </a:prstGeom>
          <a:noFill/>
        </p:spPr>
        <p:txBody>
          <a:bodyPr wrap="square" rtlCol="0">
            <a:spAutoFit/>
          </a:bodyPr>
          <a:lstStyle/>
          <a:p>
            <a:pPr fontAlgn="base"/>
            <a:r>
              <a:rPr lang="en-US" sz="2000" b="1" dirty="0" smtClean="0"/>
              <a:t>Buttons – (on CPR)</a:t>
            </a:r>
            <a:endParaRPr lang="en-US" sz="2000" dirty="0" smtClean="0"/>
          </a:p>
          <a:p>
            <a:pPr fontAlgn="base"/>
            <a:r>
              <a:rPr lang="en-US" sz="2000" dirty="0" smtClean="0"/>
              <a:t>Normal Buttons that are available from all Customer Record windows. (except Partial Save – Just on CAD window) (also under Action Menu)</a:t>
            </a:r>
          </a:p>
          <a:p>
            <a:pPr fontAlgn="base"/>
            <a:r>
              <a:rPr lang="en-US" sz="2000" b="1" dirty="0" smtClean="0"/>
              <a:t>Display Other -</a:t>
            </a:r>
            <a:endParaRPr lang="en-US" sz="2000" dirty="0" smtClean="0"/>
          </a:p>
          <a:p>
            <a:pPr fontAlgn="base"/>
            <a:r>
              <a:rPr lang="en-US" sz="2000" dirty="0" smtClean="0"/>
              <a:t>To be removed.  Not needed anymore as release 17.1 allows carrier view of other rows except for Carrier and Tel# column Data.</a:t>
            </a:r>
          </a:p>
          <a:p>
            <a:endParaRPr lang="en-US" dirty="0"/>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500"/>
                                        <p:tgtEl>
                                          <p:spTgt spid="7">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ox(in)">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194"/>
                                        </p:tgtEl>
                                        <p:attrNameLst>
                                          <p:attrName>style.visibility</p:attrName>
                                        </p:attrNameLst>
                                      </p:cBhvr>
                                      <p:to>
                                        <p:strVal val="visible"/>
                                      </p:to>
                                    </p:set>
                                    <p:animEffect transition="in" filter="dissolve">
                                      <p:cBhvr>
                                        <p:cTn id="15" dur="500"/>
                                        <p:tgtEl>
                                          <p:spTgt spid="8194"/>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box(in)">
                                      <p:cBhvr>
                                        <p:cTn id="20" dur="500"/>
                                        <p:tgtEl>
                                          <p:spTgt spid="7">
                                            <p:txEl>
                                              <p:pRg st="2" end="2"/>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box(in)">
                                      <p:cBhvr>
                                        <p:cTn id="23" dur="500"/>
                                        <p:tgtEl>
                                          <p:spTgt spid="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8208"/>
                                        </p:tgtEl>
                                        <p:attrNameLst>
                                          <p:attrName>style.visibility</p:attrName>
                                        </p:attrNameLst>
                                      </p:cBhvr>
                                      <p:to>
                                        <p:strVal val="visible"/>
                                      </p:to>
                                    </p:set>
                                    <p:anim calcmode="lin" valueType="num">
                                      <p:cBhvr>
                                        <p:cTn id="28" dur="1000" fill="hold"/>
                                        <p:tgtEl>
                                          <p:spTgt spid="8208"/>
                                        </p:tgtEl>
                                        <p:attrNameLst>
                                          <p:attrName>ppt_w</p:attrName>
                                        </p:attrNameLst>
                                      </p:cBhvr>
                                      <p:tavLst>
                                        <p:tav tm="0">
                                          <p:val>
                                            <p:strVal val="#ppt_w*0.70"/>
                                          </p:val>
                                        </p:tav>
                                        <p:tav tm="100000">
                                          <p:val>
                                            <p:strVal val="#ppt_w"/>
                                          </p:val>
                                        </p:tav>
                                      </p:tavLst>
                                    </p:anim>
                                    <p:anim calcmode="lin" valueType="num">
                                      <p:cBhvr>
                                        <p:cTn id="29" dur="1000" fill="hold"/>
                                        <p:tgtEl>
                                          <p:spTgt spid="8208"/>
                                        </p:tgtEl>
                                        <p:attrNameLst>
                                          <p:attrName>ppt_h</p:attrName>
                                        </p:attrNameLst>
                                      </p:cBhvr>
                                      <p:tavLst>
                                        <p:tav tm="0">
                                          <p:val>
                                            <p:strVal val="#ppt_h"/>
                                          </p:val>
                                        </p:tav>
                                        <p:tav tm="100000">
                                          <p:val>
                                            <p:strVal val="#ppt_h"/>
                                          </p:val>
                                        </p:tav>
                                      </p:tavLst>
                                    </p:anim>
                                    <p:animEffect transition="in" filter="fade">
                                      <p:cBhvr>
                                        <p:cTn id="30" dur="1000"/>
                                        <p:tgtEl>
                                          <p:spTgt spid="8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3"/>
          <p:cNvPicPr>
            <a:picLocks noChangeAspect="1" noChangeArrowheads="1"/>
          </p:cNvPicPr>
          <p:nvPr/>
        </p:nvPicPr>
        <p:blipFill>
          <a:blip r:embed="rId4" cstate="print"/>
          <a:srcRect/>
          <a:stretch>
            <a:fillRect/>
          </a:stretch>
        </p:blipFill>
        <p:spPr bwMode="auto">
          <a:xfrm>
            <a:off x="381000" y="2514600"/>
            <a:ext cx="8351838" cy="1828800"/>
          </a:xfrm>
          <a:prstGeom prst="rect">
            <a:avLst/>
          </a:prstGeom>
          <a:noFill/>
          <a:ln w="9525">
            <a:solidFill>
              <a:schemeClr val="tx1"/>
            </a:solidFill>
            <a:miter lim="800000"/>
            <a:headEnd/>
            <a:tailEnd/>
          </a:ln>
        </p:spPr>
      </p:pic>
      <p:sp>
        <p:nvSpPr>
          <p:cNvPr id="37891" name="Text Box 3"/>
          <p:cNvSpPr txBox="1">
            <a:spLocks noChangeArrowheads="1"/>
          </p:cNvSpPr>
          <p:nvPr/>
        </p:nvSpPr>
        <p:spPr bwMode="auto">
          <a:xfrm>
            <a:off x="762000" y="990600"/>
            <a:ext cx="7239000" cy="519113"/>
          </a:xfrm>
          <a:prstGeom prst="rect">
            <a:avLst/>
          </a:prstGeom>
          <a:noFill/>
          <a:ln w="9525">
            <a:noFill/>
            <a:miter lim="800000"/>
            <a:headEnd/>
            <a:tailEnd/>
          </a:ln>
        </p:spPr>
        <p:txBody>
          <a:bodyPr>
            <a:spAutoFit/>
          </a:bodyPr>
          <a:lstStyle/>
          <a:p>
            <a:pPr>
              <a:spcBef>
                <a:spcPct val="50000"/>
              </a:spcBef>
            </a:pPr>
            <a:endParaRPr lang="en-US" sz="2800"/>
          </a:p>
        </p:txBody>
      </p:sp>
      <p:sp>
        <p:nvSpPr>
          <p:cNvPr id="37892" name="Rectangle 4"/>
          <p:cNvSpPr>
            <a:spLocks noGrp="1" noChangeArrowheads="1"/>
          </p:cNvSpPr>
          <p:nvPr>
            <p:ph type="title" idx="4294967295"/>
          </p:nvPr>
        </p:nvSpPr>
        <p:spPr>
          <a:xfrm>
            <a:off x="762000" y="533400"/>
            <a:ext cx="6741695" cy="533400"/>
          </a:xfrm>
          <a:prstGeom prst="rect">
            <a:avLst/>
          </a:prstGeom>
        </p:spPr>
        <p:txBody>
          <a:bodyPr>
            <a:normAutofit fontScale="90000"/>
          </a:bodyPr>
          <a:lstStyle/>
          <a:p>
            <a:pPr algn="ctr" eaLnBrk="1" hangingPunct="1"/>
            <a:r>
              <a:rPr lang="en-US" sz="3600" b="1" u="sng" dirty="0" smtClean="0">
                <a:latin typeface="Arial" charset="0"/>
              </a:rPr>
              <a:t>CPR – Other Carrier View</a:t>
            </a:r>
            <a:endParaRPr lang="en-US" b="1" dirty="0" smtClean="0"/>
          </a:p>
        </p:txBody>
      </p:sp>
      <p:sp>
        <p:nvSpPr>
          <p:cNvPr id="37893" name="TextBox 7"/>
          <p:cNvSpPr txBox="1">
            <a:spLocks noChangeArrowheads="1"/>
          </p:cNvSpPr>
          <p:nvPr/>
        </p:nvSpPr>
        <p:spPr bwMode="auto">
          <a:xfrm>
            <a:off x="1066800" y="4800600"/>
            <a:ext cx="7162800" cy="1384995"/>
          </a:xfrm>
          <a:prstGeom prst="rect">
            <a:avLst/>
          </a:prstGeom>
          <a:solidFill>
            <a:srgbClr val="FFFF00"/>
          </a:solidFill>
          <a:ln w="9525">
            <a:solidFill>
              <a:schemeClr val="tx1"/>
            </a:solidFill>
            <a:miter lim="800000"/>
            <a:headEnd/>
            <a:tailEnd/>
          </a:ln>
        </p:spPr>
        <p:txBody>
          <a:bodyPr>
            <a:spAutoFit/>
          </a:bodyPr>
          <a:lstStyle/>
          <a:p>
            <a:pPr algn="ctr"/>
            <a:r>
              <a:rPr lang="en-US" sz="2800" dirty="0">
                <a:latin typeface="Arial" charset="0"/>
                <a:cs typeface="Arial" charset="0"/>
              </a:rPr>
              <a:t>Data in Carrier and Tel# columns are not viewable by carrier </a:t>
            </a:r>
            <a:r>
              <a:rPr lang="en-US" sz="2800" dirty="0" smtClean="0">
                <a:latin typeface="Arial" charset="0"/>
                <a:cs typeface="Arial" charset="0"/>
              </a:rPr>
              <a:t>9902 as 9902 is not the carrier on the first 2 rows.</a:t>
            </a:r>
            <a:endParaRPr lang="en-US" sz="2800" dirty="0">
              <a:latin typeface="Arial" charset="0"/>
              <a:cs typeface="Arial" charset="0"/>
            </a:endParaRPr>
          </a:p>
        </p:txBody>
      </p:sp>
      <p:sp>
        <p:nvSpPr>
          <p:cNvPr id="37894" name="Rectangle 8"/>
          <p:cNvSpPr>
            <a:spLocks noChangeArrowheads="1"/>
          </p:cNvSpPr>
          <p:nvPr/>
        </p:nvSpPr>
        <p:spPr bwMode="auto">
          <a:xfrm>
            <a:off x="3733800" y="3886200"/>
            <a:ext cx="3352800" cy="457200"/>
          </a:xfrm>
          <a:prstGeom prst="rect">
            <a:avLst/>
          </a:prstGeom>
          <a:noFill/>
          <a:ln w="25400" algn="ctr">
            <a:solidFill>
              <a:srgbClr val="FF0000"/>
            </a:solidFill>
            <a:round/>
            <a:headEnd/>
            <a:tailEnd/>
          </a:ln>
        </p:spPr>
        <p:txBody>
          <a:bodyPr>
            <a:spAutoFit/>
          </a:bodyPr>
          <a:lstStyle/>
          <a:p>
            <a:endParaRPr lang="en-US"/>
          </a:p>
        </p:txBody>
      </p:sp>
      <p:sp>
        <p:nvSpPr>
          <p:cNvPr id="37895" name="Rectangle 9"/>
          <p:cNvSpPr>
            <a:spLocks noChangeArrowheads="1"/>
          </p:cNvSpPr>
          <p:nvPr/>
        </p:nvSpPr>
        <p:spPr bwMode="auto">
          <a:xfrm>
            <a:off x="3733800" y="3119437"/>
            <a:ext cx="3352800" cy="461963"/>
          </a:xfrm>
          <a:prstGeom prst="rect">
            <a:avLst/>
          </a:prstGeom>
          <a:noFill/>
          <a:ln w="25400" algn="ctr">
            <a:solidFill>
              <a:srgbClr val="FF0000"/>
            </a:solidFill>
            <a:round/>
            <a:headEnd/>
            <a:tailEnd/>
          </a:ln>
        </p:spPr>
        <p:txBody>
          <a:bodyPr>
            <a:spAutoFit/>
          </a:bodyPr>
          <a:lstStyle/>
          <a:p>
            <a:endParaRPr 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p:cTn id="7" dur="1000" fill="hold"/>
                                        <p:tgtEl>
                                          <p:spTgt spid="37890"/>
                                        </p:tgtEl>
                                        <p:attrNameLst>
                                          <p:attrName>ppt_w</p:attrName>
                                        </p:attrNameLst>
                                      </p:cBhvr>
                                      <p:tavLst>
                                        <p:tav tm="0">
                                          <p:val>
                                            <p:strVal val="#ppt_w*0.70"/>
                                          </p:val>
                                        </p:tav>
                                        <p:tav tm="100000">
                                          <p:val>
                                            <p:strVal val="#ppt_w"/>
                                          </p:val>
                                        </p:tav>
                                      </p:tavLst>
                                    </p:anim>
                                    <p:anim calcmode="lin" valueType="num">
                                      <p:cBhvr>
                                        <p:cTn id="8" dur="1000" fill="hold"/>
                                        <p:tgtEl>
                                          <p:spTgt spid="37890"/>
                                        </p:tgtEl>
                                        <p:attrNameLst>
                                          <p:attrName>ppt_h</p:attrName>
                                        </p:attrNameLst>
                                      </p:cBhvr>
                                      <p:tavLst>
                                        <p:tav tm="0">
                                          <p:val>
                                            <p:strVal val="#ppt_h"/>
                                          </p:val>
                                        </p:tav>
                                        <p:tav tm="100000">
                                          <p:val>
                                            <p:strVal val="#ppt_h"/>
                                          </p:val>
                                        </p:tav>
                                      </p:tavLst>
                                    </p:anim>
                                    <p:animEffect transition="in" filter="fade">
                                      <p:cBhvr>
                                        <p:cTn id="9" dur="1000"/>
                                        <p:tgtEl>
                                          <p:spTgt spid="37890"/>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37893"/>
                                        </p:tgtEl>
                                        <p:attrNameLst>
                                          <p:attrName>style.visibility</p:attrName>
                                        </p:attrNameLst>
                                      </p:cBhvr>
                                      <p:to>
                                        <p:strVal val="visible"/>
                                      </p:to>
                                    </p:set>
                                    <p:animEffect transition="in" filter="dissolve">
                                      <p:cBhvr>
                                        <p:cTn id="14" dur="500"/>
                                        <p:tgtEl>
                                          <p:spTgt spid="37893"/>
                                        </p:tgtEl>
                                      </p:cBhvr>
                                    </p:animEffect>
                                  </p:childTnLst>
                                </p:cTn>
                              </p:par>
                              <p:par>
                                <p:cTn id="15" presetID="2" presetClass="entr" presetSubtype="4" fill="hold" grpId="0" nodeType="withEffect">
                                  <p:stCondLst>
                                    <p:cond delay="0"/>
                                  </p:stCondLst>
                                  <p:childTnLst>
                                    <p:set>
                                      <p:cBhvr>
                                        <p:cTn id="16" dur="1" fill="hold">
                                          <p:stCondLst>
                                            <p:cond delay="0"/>
                                          </p:stCondLst>
                                        </p:cTn>
                                        <p:tgtEl>
                                          <p:spTgt spid="37895"/>
                                        </p:tgtEl>
                                        <p:attrNameLst>
                                          <p:attrName>style.visibility</p:attrName>
                                        </p:attrNameLst>
                                      </p:cBhvr>
                                      <p:to>
                                        <p:strVal val="visible"/>
                                      </p:to>
                                    </p:set>
                                    <p:anim calcmode="lin" valueType="num">
                                      <p:cBhvr additive="base">
                                        <p:cTn id="17" dur="500" fill="hold"/>
                                        <p:tgtEl>
                                          <p:spTgt spid="37895"/>
                                        </p:tgtEl>
                                        <p:attrNameLst>
                                          <p:attrName>ppt_x</p:attrName>
                                        </p:attrNameLst>
                                      </p:cBhvr>
                                      <p:tavLst>
                                        <p:tav tm="0">
                                          <p:val>
                                            <p:strVal val="#ppt_x"/>
                                          </p:val>
                                        </p:tav>
                                        <p:tav tm="100000">
                                          <p:val>
                                            <p:strVal val="#ppt_x"/>
                                          </p:val>
                                        </p:tav>
                                      </p:tavLst>
                                    </p:anim>
                                    <p:anim calcmode="lin" valueType="num">
                                      <p:cBhvr additive="base">
                                        <p:cTn id="18" dur="500" fill="hold"/>
                                        <p:tgtEl>
                                          <p:spTgt spid="37895"/>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37894"/>
                                        </p:tgtEl>
                                        <p:attrNameLst>
                                          <p:attrName>style.visibility</p:attrName>
                                        </p:attrNameLst>
                                      </p:cBhvr>
                                      <p:to>
                                        <p:strVal val="visible"/>
                                      </p:to>
                                    </p:set>
                                    <p:anim calcmode="lin" valueType="num">
                                      <p:cBhvr additive="base">
                                        <p:cTn id="22" dur="500" fill="hold"/>
                                        <p:tgtEl>
                                          <p:spTgt spid="37894"/>
                                        </p:tgtEl>
                                        <p:attrNameLst>
                                          <p:attrName>ppt_x</p:attrName>
                                        </p:attrNameLst>
                                      </p:cBhvr>
                                      <p:tavLst>
                                        <p:tav tm="0">
                                          <p:val>
                                            <p:strVal val="#ppt_x"/>
                                          </p:val>
                                        </p:tav>
                                        <p:tav tm="100000">
                                          <p:val>
                                            <p:strVal val="#ppt_x"/>
                                          </p:val>
                                        </p:tav>
                                      </p:tavLst>
                                    </p:anim>
                                    <p:anim calcmode="lin" valueType="num">
                                      <p:cBhvr additive="base">
                                        <p:cTn id="23" dur="500" fill="hold"/>
                                        <p:tgtEl>
                                          <p:spTgt spid="378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animBg="1"/>
      <p:bldP spid="37894" grpId="0" animBg="1"/>
      <p:bldP spid="3789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3"/>
          <p:cNvSpPr txBox="1">
            <a:spLocks noChangeArrowheads="1"/>
          </p:cNvSpPr>
          <p:nvPr/>
        </p:nvSpPr>
        <p:spPr bwMode="auto">
          <a:xfrm>
            <a:off x="685800" y="990600"/>
            <a:ext cx="7239000" cy="519113"/>
          </a:xfrm>
          <a:prstGeom prst="rect">
            <a:avLst/>
          </a:prstGeom>
          <a:noFill/>
          <a:ln w="9525">
            <a:noFill/>
            <a:miter lim="800000"/>
            <a:headEnd/>
            <a:tailEnd/>
          </a:ln>
        </p:spPr>
        <p:txBody>
          <a:bodyPr>
            <a:spAutoFit/>
          </a:bodyPr>
          <a:lstStyle/>
          <a:p>
            <a:pPr>
              <a:spcBef>
                <a:spcPct val="50000"/>
              </a:spcBef>
            </a:pPr>
            <a:endParaRPr lang="en-US" sz="2800"/>
          </a:p>
        </p:txBody>
      </p:sp>
      <p:sp>
        <p:nvSpPr>
          <p:cNvPr id="38915" name="Rectangle 4"/>
          <p:cNvSpPr>
            <a:spLocks noChangeArrowheads="1"/>
          </p:cNvSpPr>
          <p:nvPr/>
        </p:nvSpPr>
        <p:spPr bwMode="auto">
          <a:xfrm>
            <a:off x="4419600" y="1981200"/>
            <a:ext cx="3810000" cy="4114800"/>
          </a:xfrm>
          <a:prstGeom prst="rect">
            <a:avLst/>
          </a:prstGeom>
          <a:noFill/>
          <a:ln w="9525">
            <a:noFill/>
            <a:miter lim="800000"/>
            <a:headEnd/>
            <a:tailEnd/>
          </a:ln>
        </p:spPr>
        <p:txBody>
          <a:bodyPr/>
          <a:lstStyle/>
          <a:p>
            <a:pPr marL="342900" indent="-342900">
              <a:spcBef>
                <a:spcPct val="20000"/>
              </a:spcBef>
              <a:buFontTx/>
              <a:buChar char="•"/>
            </a:pPr>
            <a:endParaRPr lang="en-US" sz="2800">
              <a:latin typeface="Arial" charset="0"/>
            </a:endParaRPr>
          </a:p>
        </p:txBody>
      </p:sp>
      <p:sp>
        <p:nvSpPr>
          <p:cNvPr id="38916" name="Rectangle 5"/>
          <p:cNvSpPr>
            <a:spLocks noChangeArrowheads="1"/>
          </p:cNvSpPr>
          <p:nvPr/>
        </p:nvSpPr>
        <p:spPr bwMode="auto">
          <a:xfrm>
            <a:off x="533400" y="1676400"/>
            <a:ext cx="7924800" cy="3505200"/>
          </a:xfrm>
          <a:prstGeom prst="rect">
            <a:avLst/>
          </a:prstGeom>
          <a:noFill/>
          <a:ln w="9525">
            <a:noFill/>
            <a:miter lim="800000"/>
            <a:headEnd/>
            <a:tailEnd/>
          </a:ln>
        </p:spPr>
        <p:txBody>
          <a:bodyPr/>
          <a:lstStyle/>
          <a:p>
            <a:pPr marL="457200" indent="-457200">
              <a:lnSpc>
                <a:spcPct val="90000"/>
              </a:lnSpc>
              <a:spcBef>
                <a:spcPct val="20000"/>
              </a:spcBef>
              <a:buFontTx/>
              <a:buAutoNum type="arabicPeriod"/>
            </a:pPr>
            <a:r>
              <a:rPr lang="en-US" sz="2000" b="1" dirty="0">
                <a:latin typeface="Arial" charset="0"/>
                <a:cs typeface="Arial" charset="0"/>
              </a:rPr>
              <a:t>Determine what Criteria are to be used as Column headers in the CPR.</a:t>
            </a:r>
            <a:endParaRPr lang="en-US" sz="2000" b="1" dirty="0">
              <a:latin typeface="Arial" charset="0"/>
              <a:cs typeface="Times New Roman" charset="0"/>
            </a:endParaRPr>
          </a:p>
          <a:p>
            <a:pPr marL="457200" indent="-457200">
              <a:lnSpc>
                <a:spcPct val="90000"/>
              </a:lnSpc>
              <a:spcBef>
                <a:spcPct val="20000"/>
              </a:spcBef>
              <a:buFontTx/>
              <a:buAutoNum type="arabicPeriod" startAt="2"/>
            </a:pPr>
            <a:r>
              <a:rPr lang="en-US" sz="2000" b="1" dirty="0">
                <a:latin typeface="Arial" charset="0"/>
                <a:cs typeface="Arial" charset="0"/>
              </a:rPr>
              <a:t>Put the Criteria (headers) in order from General (left) to specific (right). Decision on left.  Action on right.</a:t>
            </a:r>
            <a:endParaRPr lang="en-US" sz="2000" b="1" dirty="0">
              <a:latin typeface="Arial" charset="0"/>
              <a:cs typeface="Times New Roman" charset="0"/>
            </a:endParaRPr>
          </a:p>
          <a:p>
            <a:pPr marL="457200" indent="-457200">
              <a:lnSpc>
                <a:spcPct val="90000"/>
              </a:lnSpc>
              <a:spcBef>
                <a:spcPct val="20000"/>
              </a:spcBef>
            </a:pPr>
            <a:r>
              <a:rPr lang="en-US" sz="2000" b="1" dirty="0" smtClean="0">
                <a:solidFill>
                  <a:srgbClr val="FF0000"/>
                </a:solidFill>
                <a:latin typeface="Arial" charset="0"/>
                <a:cs typeface="Arial" charset="0"/>
              </a:rPr>
              <a:t>3.</a:t>
            </a:r>
            <a:r>
              <a:rPr lang="en-US" sz="2000" b="1" dirty="0">
                <a:solidFill>
                  <a:srgbClr val="FF0000"/>
                </a:solidFill>
                <a:latin typeface="Arial" charset="0"/>
                <a:cs typeface="Arial" charset="0"/>
              </a:rPr>
              <a:t>	Enter any </a:t>
            </a:r>
            <a:r>
              <a:rPr lang="en-US" sz="2000" b="1" dirty="0" smtClean="0">
                <a:solidFill>
                  <a:srgbClr val="FF0000"/>
                </a:solidFill>
                <a:latin typeface="Arial" charset="0"/>
                <a:cs typeface="Arial" charset="0"/>
              </a:rPr>
              <a:t>new Terminating </a:t>
            </a:r>
            <a:r>
              <a:rPr lang="en-US" sz="2000" b="1" dirty="0">
                <a:solidFill>
                  <a:srgbClr val="FF0000"/>
                </a:solidFill>
                <a:latin typeface="Arial" charset="0"/>
                <a:cs typeface="Arial" charset="0"/>
              </a:rPr>
              <a:t>Telephone numbers in the </a:t>
            </a:r>
            <a:r>
              <a:rPr lang="en-US" sz="2000" b="1" u="sng" dirty="0">
                <a:solidFill>
                  <a:srgbClr val="FF0000"/>
                </a:solidFill>
                <a:latin typeface="Arial" charset="0"/>
                <a:cs typeface="Arial" charset="0"/>
              </a:rPr>
              <a:t>CAD.</a:t>
            </a:r>
            <a:r>
              <a:rPr lang="en-US" sz="2000" b="1" dirty="0">
                <a:solidFill>
                  <a:srgbClr val="FF0000"/>
                </a:solidFill>
                <a:latin typeface="Arial" charset="0"/>
                <a:cs typeface="Arial" charset="0"/>
              </a:rPr>
              <a:t> </a:t>
            </a:r>
          </a:p>
          <a:p>
            <a:pPr marL="457200" indent="-457200">
              <a:lnSpc>
                <a:spcPct val="90000"/>
              </a:lnSpc>
              <a:spcBef>
                <a:spcPct val="20000"/>
              </a:spcBef>
            </a:pPr>
            <a:r>
              <a:rPr lang="en-US" sz="2000" b="1" dirty="0" smtClean="0">
                <a:solidFill>
                  <a:srgbClr val="FF0000"/>
                </a:solidFill>
                <a:latin typeface="Arial" charset="0"/>
                <a:cs typeface="Arial" charset="0"/>
              </a:rPr>
              <a:t>4.</a:t>
            </a:r>
            <a:r>
              <a:rPr lang="en-US" sz="2000" b="1" dirty="0">
                <a:solidFill>
                  <a:srgbClr val="FF0000"/>
                </a:solidFill>
                <a:latin typeface="Arial" charset="0"/>
                <a:cs typeface="Arial" charset="0"/>
              </a:rPr>
              <a:t>	Enter AOS (Area of Service) in the </a:t>
            </a:r>
            <a:r>
              <a:rPr lang="en-US" sz="2000" b="1" u="sng" dirty="0">
                <a:solidFill>
                  <a:srgbClr val="FF0000"/>
                </a:solidFill>
                <a:latin typeface="Arial" charset="0"/>
                <a:cs typeface="Arial" charset="0"/>
              </a:rPr>
              <a:t>CAD.</a:t>
            </a:r>
            <a:endParaRPr lang="en-US" sz="2000" b="1" dirty="0">
              <a:solidFill>
                <a:srgbClr val="FF0000"/>
              </a:solidFill>
              <a:latin typeface="Arial" charset="0"/>
            </a:endParaRPr>
          </a:p>
          <a:p>
            <a:pPr marL="457200" indent="-457200">
              <a:lnSpc>
                <a:spcPct val="90000"/>
              </a:lnSpc>
              <a:spcBef>
                <a:spcPct val="20000"/>
              </a:spcBef>
            </a:pPr>
            <a:r>
              <a:rPr lang="en-US" sz="2000" b="1" dirty="0" smtClean="0">
                <a:solidFill>
                  <a:srgbClr val="FF0000"/>
                </a:solidFill>
                <a:latin typeface="Arial" charset="0"/>
                <a:cs typeface="Arial" charset="0"/>
              </a:rPr>
              <a:t>5.</a:t>
            </a:r>
            <a:r>
              <a:rPr lang="en-US" sz="2000" b="1" dirty="0">
                <a:solidFill>
                  <a:srgbClr val="FF0000"/>
                </a:solidFill>
                <a:latin typeface="Arial" charset="0"/>
                <a:cs typeface="Arial" charset="0"/>
              </a:rPr>
              <a:t>	Enter Carriers in the </a:t>
            </a:r>
            <a:r>
              <a:rPr lang="en-US" sz="2000" b="1" u="sng" dirty="0">
                <a:solidFill>
                  <a:srgbClr val="FF0000"/>
                </a:solidFill>
                <a:latin typeface="Arial" charset="0"/>
                <a:cs typeface="Arial" charset="0"/>
              </a:rPr>
              <a:t>CAD</a:t>
            </a:r>
            <a:r>
              <a:rPr lang="en-US" sz="2000" b="1" dirty="0">
                <a:solidFill>
                  <a:srgbClr val="FF0000"/>
                </a:solidFill>
                <a:latin typeface="Arial" charset="0"/>
                <a:cs typeface="Arial" charset="0"/>
              </a:rPr>
              <a:t> </a:t>
            </a:r>
            <a:r>
              <a:rPr lang="en-US" sz="2000" b="1" dirty="0">
                <a:latin typeface="Arial" charset="0"/>
                <a:cs typeface="Arial" charset="0"/>
              </a:rPr>
              <a:t>.</a:t>
            </a:r>
            <a:endParaRPr lang="en-US" sz="2000" b="1" dirty="0">
              <a:latin typeface="Arial" charset="0"/>
              <a:cs typeface="Times New Roman" charset="0"/>
            </a:endParaRPr>
          </a:p>
          <a:p>
            <a:pPr marL="457200" indent="-457200">
              <a:lnSpc>
                <a:spcPct val="90000"/>
              </a:lnSpc>
              <a:spcBef>
                <a:spcPct val="20000"/>
              </a:spcBef>
            </a:pPr>
            <a:r>
              <a:rPr lang="en-US" sz="2000" b="1" dirty="0" smtClean="0">
                <a:latin typeface="Arial" charset="0"/>
                <a:cs typeface="Arial" charset="0"/>
              </a:rPr>
              <a:t>6.</a:t>
            </a:r>
            <a:r>
              <a:rPr lang="en-US" sz="2000" b="1" dirty="0">
                <a:latin typeface="Arial" charset="0"/>
                <a:cs typeface="Arial" charset="0"/>
              </a:rPr>
              <a:t>	Draw out your Call Routing Diagram (Tree). </a:t>
            </a:r>
            <a:endParaRPr lang="en-US" sz="2000" b="1" dirty="0">
              <a:latin typeface="Arial" charset="0"/>
              <a:cs typeface="Times New Roman" charset="0"/>
            </a:endParaRPr>
          </a:p>
          <a:p>
            <a:pPr marL="457200" indent="-457200">
              <a:lnSpc>
                <a:spcPct val="90000"/>
              </a:lnSpc>
              <a:spcBef>
                <a:spcPct val="20000"/>
              </a:spcBef>
            </a:pPr>
            <a:r>
              <a:rPr lang="en-US" sz="2000" b="1" dirty="0" smtClean="0">
                <a:latin typeface="Arial" charset="0"/>
                <a:cs typeface="Arial" charset="0"/>
              </a:rPr>
              <a:t>7.</a:t>
            </a:r>
            <a:r>
              <a:rPr lang="en-US" sz="2000" b="1" dirty="0">
                <a:latin typeface="Arial" charset="0"/>
                <a:cs typeface="Arial" charset="0"/>
              </a:rPr>
              <a:t>	Enter the data in the CPR. </a:t>
            </a:r>
            <a:endParaRPr lang="en-US" sz="2000" b="1" dirty="0">
              <a:latin typeface="Arial" charset="0"/>
              <a:cs typeface="Times New Roman" charset="0"/>
            </a:endParaRPr>
          </a:p>
          <a:p>
            <a:pPr marL="457200" indent="-457200">
              <a:lnSpc>
                <a:spcPct val="90000"/>
              </a:lnSpc>
              <a:spcBef>
                <a:spcPct val="20000"/>
              </a:spcBef>
            </a:pPr>
            <a:r>
              <a:rPr lang="en-US" sz="2000" b="1" dirty="0" smtClean="0">
                <a:latin typeface="Arial" charset="0"/>
                <a:cs typeface="Times New Roman" charset="0"/>
              </a:rPr>
              <a:t>8.</a:t>
            </a:r>
            <a:r>
              <a:rPr lang="en-US" sz="2000" b="1" dirty="0">
                <a:latin typeface="Arial" charset="0"/>
                <a:cs typeface="Times New Roman" charset="0"/>
              </a:rPr>
              <a:t>	Update and correct Errors until record status is </a:t>
            </a:r>
            <a:r>
              <a:rPr lang="en-US" sz="2000" b="1" u="sng" dirty="0">
                <a:latin typeface="Arial" charset="0"/>
                <a:cs typeface="Times New Roman" charset="0"/>
              </a:rPr>
              <a:t>Pending</a:t>
            </a:r>
            <a:r>
              <a:rPr lang="en-US" sz="2000" b="1" dirty="0">
                <a:latin typeface="Arial" charset="0"/>
                <a:cs typeface="Times New Roman" charset="0"/>
              </a:rPr>
              <a:t>.</a:t>
            </a:r>
          </a:p>
        </p:txBody>
      </p:sp>
      <p:sp>
        <p:nvSpPr>
          <p:cNvPr id="38917" name="Rectangle 6"/>
          <p:cNvSpPr>
            <a:spLocks noGrp="1" noChangeArrowheads="1"/>
          </p:cNvSpPr>
          <p:nvPr>
            <p:ph type="title" idx="4294967295"/>
          </p:nvPr>
        </p:nvSpPr>
        <p:spPr>
          <a:xfrm>
            <a:off x="1271337" y="276725"/>
            <a:ext cx="6653463" cy="842211"/>
          </a:xfrm>
          <a:prstGeom prst="rect">
            <a:avLst/>
          </a:prstGeom>
        </p:spPr>
        <p:txBody>
          <a:bodyPr>
            <a:normAutofit fontScale="90000"/>
          </a:bodyPr>
          <a:lstStyle/>
          <a:p>
            <a:pPr algn="ctr" eaLnBrk="1" hangingPunct="1"/>
            <a:r>
              <a:rPr lang="en-US" sz="3200" b="1" u="sng" dirty="0" smtClean="0">
                <a:latin typeface="Arial" charset="0"/>
              </a:rPr>
              <a:t>Create New CPR Data for a Customer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8916">
                                            <p:txEl>
                                              <p:pRg st="0" end="0"/>
                                            </p:txEl>
                                          </p:spTgt>
                                        </p:tgtEl>
                                        <p:attrNameLst>
                                          <p:attrName>style.visibility</p:attrName>
                                        </p:attrNameLst>
                                      </p:cBhvr>
                                      <p:to>
                                        <p:strVal val="visible"/>
                                      </p:to>
                                    </p:set>
                                    <p:animEffect transition="in" filter="strips(upRight)">
                                      <p:cBhvr>
                                        <p:cTn id="7" dur="500"/>
                                        <p:tgtEl>
                                          <p:spTgt spid="389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8916">
                                            <p:txEl>
                                              <p:pRg st="1" end="1"/>
                                            </p:txEl>
                                          </p:spTgt>
                                        </p:tgtEl>
                                        <p:attrNameLst>
                                          <p:attrName>style.visibility</p:attrName>
                                        </p:attrNameLst>
                                      </p:cBhvr>
                                      <p:to>
                                        <p:strVal val="visible"/>
                                      </p:to>
                                    </p:set>
                                    <p:animEffect transition="in" filter="strips(upRight)">
                                      <p:cBhvr>
                                        <p:cTn id="12" dur="500"/>
                                        <p:tgtEl>
                                          <p:spTgt spid="389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8916">
                                            <p:txEl>
                                              <p:pRg st="2" end="2"/>
                                            </p:txEl>
                                          </p:spTgt>
                                        </p:tgtEl>
                                        <p:attrNameLst>
                                          <p:attrName>style.visibility</p:attrName>
                                        </p:attrNameLst>
                                      </p:cBhvr>
                                      <p:to>
                                        <p:strVal val="visible"/>
                                      </p:to>
                                    </p:set>
                                    <p:animEffect transition="in" filter="strips(downLeft)">
                                      <p:cBhvr>
                                        <p:cTn id="17" dur="500"/>
                                        <p:tgtEl>
                                          <p:spTgt spid="38916">
                                            <p:txEl>
                                              <p:pRg st="2" end="2"/>
                                            </p:txEl>
                                          </p:spTgt>
                                        </p:tgtEl>
                                      </p:cBhvr>
                                    </p:animEffect>
                                  </p:childTnLst>
                                </p:cTn>
                              </p:par>
                              <p:par>
                                <p:cTn id="18" presetID="18" presetClass="entr" presetSubtype="12" fill="hold" nodeType="withEffect">
                                  <p:stCondLst>
                                    <p:cond delay="0"/>
                                  </p:stCondLst>
                                  <p:childTnLst>
                                    <p:set>
                                      <p:cBhvr>
                                        <p:cTn id="19" dur="1" fill="hold">
                                          <p:stCondLst>
                                            <p:cond delay="0"/>
                                          </p:stCondLst>
                                        </p:cTn>
                                        <p:tgtEl>
                                          <p:spTgt spid="38916">
                                            <p:txEl>
                                              <p:pRg st="3" end="3"/>
                                            </p:txEl>
                                          </p:spTgt>
                                        </p:tgtEl>
                                        <p:attrNameLst>
                                          <p:attrName>style.visibility</p:attrName>
                                        </p:attrNameLst>
                                      </p:cBhvr>
                                      <p:to>
                                        <p:strVal val="visible"/>
                                      </p:to>
                                    </p:set>
                                    <p:animEffect transition="in" filter="strips(downLeft)">
                                      <p:cBhvr>
                                        <p:cTn id="20" dur="500"/>
                                        <p:tgtEl>
                                          <p:spTgt spid="38916">
                                            <p:txEl>
                                              <p:pRg st="3" end="3"/>
                                            </p:txEl>
                                          </p:spTgt>
                                        </p:tgtEl>
                                      </p:cBhvr>
                                    </p:animEffect>
                                  </p:childTnLst>
                                </p:cTn>
                              </p:par>
                              <p:par>
                                <p:cTn id="21" presetID="18" presetClass="entr" presetSubtype="12" fill="hold" nodeType="withEffect">
                                  <p:stCondLst>
                                    <p:cond delay="0"/>
                                  </p:stCondLst>
                                  <p:childTnLst>
                                    <p:set>
                                      <p:cBhvr>
                                        <p:cTn id="22" dur="1" fill="hold">
                                          <p:stCondLst>
                                            <p:cond delay="0"/>
                                          </p:stCondLst>
                                        </p:cTn>
                                        <p:tgtEl>
                                          <p:spTgt spid="38916">
                                            <p:txEl>
                                              <p:pRg st="4" end="4"/>
                                            </p:txEl>
                                          </p:spTgt>
                                        </p:tgtEl>
                                        <p:attrNameLst>
                                          <p:attrName>style.visibility</p:attrName>
                                        </p:attrNameLst>
                                      </p:cBhvr>
                                      <p:to>
                                        <p:strVal val="visible"/>
                                      </p:to>
                                    </p:set>
                                    <p:animEffect transition="in" filter="strips(downLeft)">
                                      <p:cBhvr>
                                        <p:cTn id="23" dur="500"/>
                                        <p:tgtEl>
                                          <p:spTgt spid="3891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3" fill="hold" nodeType="clickEffect">
                                  <p:stCondLst>
                                    <p:cond delay="0"/>
                                  </p:stCondLst>
                                  <p:childTnLst>
                                    <p:set>
                                      <p:cBhvr>
                                        <p:cTn id="27" dur="1" fill="hold">
                                          <p:stCondLst>
                                            <p:cond delay="0"/>
                                          </p:stCondLst>
                                        </p:cTn>
                                        <p:tgtEl>
                                          <p:spTgt spid="38916">
                                            <p:txEl>
                                              <p:pRg st="5" end="5"/>
                                            </p:txEl>
                                          </p:spTgt>
                                        </p:tgtEl>
                                        <p:attrNameLst>
                                          <p:attrName>style.visibility</p:attrName>
                                        </p:attrNameLst>
                                      </p:cBhvr>
                                      <p:to>
                                        <p:strVal val="visible"/>
                                      </p:to>
                                    </p:set>
                                    <p:animEffect transition="in" filter="strips(upRight)">
                                      <p:cBhvr>
                                        <p:cTn id="28" dur="500"/>
                                        <p:tgtEl>
                                          <p:spTgt spid="38916">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3" fill="hold" nodeType="clickEffect">
                                  <p:stCondLst>
                                    <p:cond delay="0"/>
                                  </p:stCondLst>
                                  <p:childTnLst>
                                    <p:set>
                                      <p:cBhvr>
                                        <p:cTn id="32" dur="1" fill="hold">
                                          <p:stCondLst>
                                            <p:cond delay="0"/>
                                          </p:stCondLst>
                                        </p:cTn>
                                        <p:tgtEl>
                                          <p:spTgt spid="38916">
                                            <p:txEl>
                                              <p:pRg st="6" end="6"/>
                                            </p:txEl>
                                          </p:spTgt>
                                        </p:tgtEl>
                                        <p:attrNameLst>
                                          <p:attrName>style.visibility</p:attrName>
                                        </p:attrNameLst>
                                      </p:cBhvr>
                                      <p:to>
                                        <p:strVal val="visible"/>
                                      </p:to>
                                    </p:set>
                                    <p:animEffect transition="in" filter="strips(upRight)">
                                      <p:cBhvr>
                                        <p:cTn id="33" dur="500"/>
                                        <p:tgtEl>
                                          <p:spTgt spid="38916">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3" fill="hold" nodeType="clickEffect">
                                  <p:stCondLst>
                                    <p:cond delay="0"/>
                                  </p:stCondLst>
                                  <p:childTnLst>
                                    <p:set>
                                      <p:cBhvr>
                                        <p:cTn id="37" dur="1" fill="hold">
                                          <p:stCondLst>
                                            <p:cond delay="0"/>
                                          </p:stCondLst>
                                        </p:cTn>
                                        <p:tgtEl>
                                          <p:spTgt spid="38916">
                                            <p:txEl>
                                              <p:pRg st="7" end="7"/>
                                            </p:txEl>
                                          </p:spTgt>
                                        </p:tgtEl>
                                        <p:attrNameLst>
                                          <p:attrName>style.visibility</p:attrName>
                                        </p:attrNameLst>
                                      </p:cBhvr>
                                      <p:to>
                                        <p:strVal val="visible"/>
                                      </p:to>
                                    </p:set>
                                    <p:animEffect transition="in" filter="strips(upRight)">
                                      <p:cBhvr>
                                        <p:cTn id="38" dur="500"/>
                                        <p:tgtEl>
                                          <p:spTgt spid="389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3"/>
          <p:cNvSpPr txBox="1">
            <a:spLocks noChangeArrowheads="1"/>
          </p:cNvSpPr>
          <p:nvPr/>
        </p:nvSpPr>
        <p:spPr bwMode="auto">
          <a:xfrm>
            <a:off x="685800" y="990600"/>
            <a:ext cx="7239000" cy="519113"/>
          </a:xfrm>
          <a:prstGeom prst="rect">
            <a:avLst/>
          </a:prstGeom>
          <a:noFill/>
          <a:ln w="9525">
            <a:noFill/>
            <a:miter lim="800000"/>
            <a:headEnd/>
            <a:tailEnd/>
          </a:ln>
        </p:spPr>
        <p:txBody>
          <a:bodyPr>
            <a:spAutoFit/>
          </a:bodyPr>
          <a:lstStyle/>
          <a:p>
            <a:pPr>
              <a:spcBef>
                <a:spcPct val="50000"/>
              </a:spcBef>
            </a:pPr>
            <a:endParaRPr lang="en-US" sz="2800"/>
          </a:p>
        </p:txBody>
      </p:sp>
      <p:sp>
        <p:nvSpPr>
          <p:cNvPr id="39939" name="Rectangle 4"/>
          <p:cNvSpPr>
            <a:spLocks noChangeArrowheads="1"/>
          </p:cNvSpPr>
          <p:nvPr/>
        </p:nvSpPr>
        <p:spPr bwMode="auto">
          <a:xfrm>
            <a:off x="4419600" y="1981200"/>
            <a:ext cx="3810000" cy="4114800"/>
          </a:xfrm>
          <a:prstGeom prst="rect">
            <a:avLst/>
          </a:prstGeom>
          <a:noFill/>
          <a:ln w="9525">
            <a:noFill/>
            <a:miter lim="800000"/>
            <a:headEnd/>
            <a:tailEnd/>
          </a:ln>
        </p:spPr>
        <p:txBody>
          <a:bodyPr/>
          <a:lstStyle/>
          <a:p>
            <a:pPr marL="342900" indent="-342900">
              <a:spcBef>
                <a:spcPct val="20000"/>
              </a:spcBef>
              <a:buFontTx/>
              <a:buChar char="•"/>
            </a:pPr>
            <a:endParaRPr lang="en-US" sz="2800">
              <a:latin typeface="Arial" charset="0"/>
            </a:endParaRPr>
          </a:p>
        </p:txBody>
      </p:sp>
      <p:sp>
        <p:nvSpPr>
          <p:cNvPr id="39940" name="Rectangle 6"/>
          <p:cNvSpPr>
            <a:spLocks noGrp="1" noChangeArrowheads="1"/>
          </p:cNvSpPr>
          <p:nvPr>
            <p:ph type="title" idx="4294967295"/>
          </p:nvPr>
        </p:nvSpPr>
        <p:spPr>
          <a:xfrm>
            <a:off x="270710" y="304800"/>
            <a:ext cx="8458200" cy="533400"/>
          </a:xfrm>
          <a:prstGeom prst="rect">
            <a:avLst/>
          </a:prstGeom>
        </p:spPr>
        <p:txBody>
          <a:bodyPr>
            <a:normAutofit fontScale="90000"/>
          </a:bodyPr>
          <a:lstStyle/>
          <a:p>
            <a:pPr algn="ctr" eaLnBrk="1" hangingPunct="1"/>
            <a:r>
              <a:rPr lang="en-US" sz="3200" b="1" u="sng" dirty="0" smtClean="0">
                <a:latin typeface="Arial" charset="0"/>
              </a:rPr>
              <a:t>Retrieve/Change</a:t>
            </a:r>
            <a:r>
              <a:rPr lang="en-US" b="1" u="sng" dirty="0" smtClean="0"/>
              <a:t> </a:t>
            </a:r>
            <a:r>
              <a:rPr lang="en-US" sz="3200" b="1" u="sng" dirty="0" smtClean="0">
                <a:latin typeface="Arial" charset="0"/>
              </a:rPr>
              <a:t>Customer's</a:t>
            </a:r>
            <a:r>
              <a:rPr lang="en-US" b="1" u="sng" dirty="0" smtClean="0"/>
              <a:t> </a:t>
            </a:r>
            <a:r>
              <a:rPr lang="en-US" sz="3200" b="1" u="sng" dirty="0" smtClean="0">
                <a:latin typeface="Arial" charset="0"/>
              </a:rPr>
              <a:t>CPR</a:t>
            </a:r>
            <a:r>
              <a:rPr lang="en-US" b="1" u="sng" dirty="0" smtClean="0"/>
              <a:t> </a:t>
            </a:r>
            <a:r>
              <a:rPr lang="en-US" sz="3200" b="1" u="sng" dirty="0" smtClean="0">
                <a:latin typeface="Arial" charset="0"/>
              </a:rPr>
              <a:t>Data</a:t>
            </a:r>
          </a:p>
        </p:txBody>
      </p:sp>
      <p:sp>
        <p:nvSpPr>
          <p:cNvPr id="39941" name="Rectangle 7"/>
          <p:cNvSpPr>
            <a:spLocks noChangeArrowheads="1"/>
          </p:cNvSpPr>
          <p:nvPr/>
        </p:nvSpPr>
        <p:spPr bwMode="auto">
          <a:xfrm>
            <a:off x="457200" y="1143000"/>
            <a:ext cx="8077200" cy="5334000"/>
          </a:xfrm>
          <a:prstGeom prst="rect">
            <a:avLst/>
          </a:prstGeom>
          <a:noFill/>
          <a:ln w="9525">
            <a:noFill/>
            <a:miter lim="800000"/>
            <a:headEnd/>
            <a:tailEnd/>
          </a:ln>
        </p:spPr>
        <p:txBody>
          <a:bodyPr/>
          <a:lstStyle/>
          <a:p>
            <a:pPr marL="457200" indent="-457200">
              <a:lnSpc>
                <a:spcPct val="90000"/>
              </a:lnSpc>
              <a:spcBef>
                <a:spcPct val="20000"/>
              </a:spcBef>
              <a:buFontTx/>
              <a:buAutoNum type="arabicPeriod"/>
            </a:pPr>
            <a:r>
              <a:rPr lang="en-US" sz="2000" b="1" dirty="0">
                <a:latin typeface="Arial" charset="0"/>
              </a:rPr>
              <a:t>Retrieve </a:t>
            </a:r>
            <a:r>
              <a:rPr lang="en-US" sz="2000" b="1" dirty="0" smtClean="0">
                <a:latin typeface="Arial" charset="0"/>
              </a:rPr>
              <a:t> the CPR.  (</a:t>
            </a:r>
            <a:r>
              <a:rPr lang="en-US" sz="2000" b="1" dirty="0">
                <a:latin typeface="Arial" charset="0"/>
              </a:rPr>
              <a:t>CAD must already exist)</a:t>
            </a:r>
          </a:p>
          <a:p>
            <a:pPr marL="457200" indent="-457200">
              <a:lnSpc>
                <a:spcPct val="90000"/>
              </a:lnSpc>
              <a:spcBef>
                <a:spcPct val="20000"/>
              </a:spcBef>
            </a:pPr>
            <a:r>
              <a:rPr lang="en-US" sz="2000" b="1" dirty="0">
                <a:latin typeface="Arial" charset="0"/>
              </a:rPr>
              <a:t>	&lt; Type Dial# in Dial# field and press the Retrieve button&gt;</a:t>
            </a:r>
          </a:p>
          <a:p>
            <a:pPr marL="457200" indent="-457200">
              <a:lnSpc>
                <a:spcPct val="90000"/>
              </a:lnSpc>
              <a:spcBef>
                <a:spcPct val="20000"/>
              </a:spcBef>
            </a:pPr>
            <a:r>
              <a:rPr lang="en-US" sz="2000" b="1" dirty="0">
                <a:latin typeface="Arial" charset="0"/>
              </a:rPr>
              <a:t>2.	If the CR is (Active, Sending or Disconnect) copy the record forward.</a:t>
            </a:r>
          </a:p>
          <a:p>
            <a:pPr marL="457200" indent="-457200">
              <a:lnSpc>
                <a:spcPct val="90000"/>
              </a:lnSpc>
              <a:spcBef>
                <a:spcPct val="20000"/>
              </a:spcBef>
            </a:pPr>
            <a:r>
              <a:rPr lang="en-US" sz="2000" b="1" dirty="0">
                <a:latin typeface="Arial" charset="0"/>
              </a:rPr>
              <a:t>3.	If viewing CAD, click on the CPR button.</a:t>
            </a:r>
          </a:p>
          <a:p>
            <a:pPr marL="457200" indent="-457200">
              <a:lnSpc>
                <a:spcPct val="90000"/>
              </a:lnSpc>
              <a:spcBef>
                <a:spcPct val="20000"/>
              </a:spcBef>
            </a:pPr>
            <a:r>
              <a:rPr lang="en-US" sz="2000" b="1" dirty="0">
                <a:latin typeface="Arial" charset="0"/>
              </a:rPr>
              <a:t>4.	Re-Draw your Call Routing Diagram (Tree).	</a:t>
            </a:r>
          </a:p>
          <a:p>
            <a:pPr marL="457200" indent="-457200">
              <a:lnSpc>
                <a:spcPct val="90000"/>
              </a:lnSpc>
              <a:spcBef>
                <a:spcPct val="20000"/>
              </a:spcBef>
            </a:pPr>
            <a:r>
              <a:rPr lang="en-US" sz="2000" b="1" dirty="0">
                <a:latin typeface="Arial" charset="0"/>
              </a:rPr>
              <a:t>5.	Change or confirm Column Headers (drop down).	</a:t>
            </a:r>
          </a:p>
          <a:p>
            <a:pPr marL="457200" indent="-457200">
              <a:lnSpc>
                <a:spcPct val="90000"/>
              </a:lnSpc>
              <a:spcBef>
                <a:spcPct val="20000"/>
              </a:spcBef>
            </a:pPr>
            <a:r>
              <a:rPr lang="en-US" sz="2000" b="1" dirty="0">
                <a:latin typeface="Arial" charset="0"/>
              </a:rPr>
              <a:t>6.	Type New Data into the Cells (fields) of the CPR table.</a:t>
            </a:r>
          </a:p>
          <a:p>
            <a:pPr marL="457200" indent="-457200">
              <a:lnSpc>
                <a:spcPct val="90000"/>
              </a:lnSpc>
              <a:spcBef>
                <a:spcPct val="20000"/>
              </a:spcBef>
            </a:pPr>
            <a:r>
              <a:rPr lang="en-US" sz="2000" b="1" dirty="0">
                <a:latin typeface="Arial" charset="0"/>
              </a:rPr>
              <a:t>7.	Change or Confirm the (Primary Carriers, Time Zone, Daylight Savings) fields.</a:t>
            </a:r>
          </a:p>
          <a:p>
            <a:pPr marL="457200" indent="-457200">
              <a:lnSpc>
                <a:spcPct val="90000"/>
              </a:lnSpc>
              <a:spcBef>
                <a:spcPct val="20000"/>
              </a:spcBef>
            </a:pPr>
            <a:r>
              <a:rPr lang="en-US" sz="2000" b="1" dirty="0">
                <a:latin typeface="Arial" charset="0"/>
              </a:rPr>
              <a:t>8.	Update the CPR. (</a:t>
            </a:r>
            <a:r>
              <a:rPr lang="en-US" sz="2000" b="1" dirty="0">
                <a:solidFill>
                  <a:srgbClr val="FF0000"/>
                </a:solidFill>
                <a:latin typeface="Arial" charset="0"/>
              </a:rPr>
              <a:t>Update actually Validates and Saves </a:t>
            </a:r>
            <a:r>
              <a:rPr lang="en-US" sz="2000" b="1" dirty="0">
                <a:latin typeface="Arial" charset="0"/>
              </a:rPr>
              <a:t>the Entire Customer Record – CAD, CPR and LAD)</a:t>
            </a:r>
          </a:p>
          <a:p>
            <a:pPr marL="457200" indent="-457200">
              <a:lnSpc>
                <a:spcPct val="90000"/>
              </a:lnSpc>
              <a:spcBef>
                <a:spcPct val="20000"/>
              </a:spcBef>
            </a:pPr>
            <a:r>
              <a:rPr lang="en-US" sz="2000" b="1" dirty="0">
                <a:latin typeface="Arial" charset="0"/>
              </a:rPr>
              <a:t>9.	Correct Errors and Update again. (Goal is to get a Pending record)</a:t>
            </a:r>
          </a:p>
          <a:p>
            <a:pPr marL="457200" indent="-457200">
              <a:lnSpc>
                <a:spcPct val="90000"/>
              </a:lnSpc>
              <a:spcBef>
                <a:spcPct val="20000"/>
              </a:spcBef>
            </a:pPr>
            <a:r>
              <a:rPr lang="en-US" sz="2000" b="1" dirty="0">
                <a:latin typeface="Arial" charset="0"/>
              </a:rPr>
              <a:t>10.	If you want the changes to be in active immediately, </a:t>
            </a:r>
            <a:r>
              <a:rPr lang="en-US" sz="2000" b="1" dirty="0">
                <a:solidFill>
                  <a:srgbClr val="3399FF"/>
                </a:solidFill>
                <a:latin typeface="Arial" charset="0"/>
              </a:rPr>
              <a:t>Transfer</a:t>
            </a:r>
            <a:r>
              <a:rPr lang="en-US" sz="2000" b="1" dirty="0">
                <a:latin typeface="Arial" charset="0"/>
              </a:rPr>
              <a:t> the entire CR to NOW and Update.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9941">
                                            <p:txEl>
                                              <p:pRg st="0" end="0"/>
                                            </p:txEl>
                                          </p:spTgt>
                                        </p:tgtEl>
                                        <p:attrNameLst>
                                          <p:attrName>style.visibility</p:attrName>
                                        </p:attrNameLst>
                                      </p:cBhvr>
                                      <p:to>
                                        <p:strVal val="visible"/>
                                      </p:to>
                                    </p:set>
                                    <p:animEffect transition="in" filter="box(in)">
                                      <p:cBhvr>
                                        <p:cTn id="7" dur="500"/>
                                        <p:tgtEl>
                                          <p:spTgt spid="39941">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9941">
                                            <p:txEl>
                                              <p:pRg st="1" end="1"/>
                                            </p:txEl>
                                          </p:spTgt>
                                        </p:tgtEl>
                                        <p:attrNameLst>
                                          <p:attrName>style.visibility</p:attrName>
                                        </p:attrNameLst>
                                      </p:cBhvr>
                                      <p:to>
                                        <p:strVal val="visible"/>
                                      </p:to>
                                    </p:set>
                                    <p:animEffect transition="in" filter="box(in)">
                                      <p:cBhvr>
                                        <p:cTn id="10" dur="500"/>
                                        <p:tgtEl>
                                          <p:spTgt spid="3994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9941">
                                            <p:txEl>
                                              <p:pRg st="2" end="2"/>
                                            </p:txEl>
                                          </p:spTgt>
                                        </p:tgtEl>
                                        <p:attrNameLst>
                                          <p:attrName>style.visibility</p:attrName>
                                        </p:attrNameLst>
                                      </p:cBhvr>
                                      <p:to>
                                        <p:strVal val="visible"/>
                                      </p:to>
                                    </p:set>
                                    <p:animEffect transition="in" filter="box(in)">
                                      <p:cBhvr>
                                        <p:cTn id="15" dur="500"/>
                                        <p:tgtEl>
                                          <p:spTgt spid="3994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9941">
                                            <p:txEl>
                                              <p:pRg st="3" end="3"/>
                                            </p:txEl>
                                          </p:spTgt>
                                        </p:tgtEl>
                                        <p:attrNameLst>
                                          <p:attrName>style.visibility</p:attrName>
                                        </p:attrNameLst>
                                      </p:cBhvr>
                                      <p:to>
                                        <p:strVal val="visible"/>
                                      </p:to>
                                    </p:set>
                                    <p:anim calcmode="lin" valueType="num">
                                      <p:cBhvr additive="base">
                                        <p:cTn id="20" dur="500" fill="hold"/>
                                        <p:tgtEl>
                                          <p:spTgt spid="39941">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994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5" presetClass="entr" presetSubtype="0" fill="hold" nodeType="clickEffect">
                                  <p:stCondLst>
                                    <p:cond delay="0"/>
                                  </p:stCondLst>
                                  <p:childTnLst>
                                    <p:set>
                                      <p:cBhvr>
                                        <p:cTn id="25" dur="1" fill="hold">
                                          <p:stCondLst>
                                            <p:cond delay="0"/>
                                          </p:stCondLst>
                                        </p:cTn>
                                        <p:tgtEl>
                                          <p:spTgt spid="39941">
                                            <p:txEl>
                                              <p:pRg st="4" end="4"/>
                                            </p:txEl>
                                          </p:spTgt>
                                        </p:tgtEl>
                                        <p:attrNameLst>
                                          <p:attrName>style.visibility</p:attrName>
                                        </p:attrNameLst>
                                      </p:cBhvr>
                                      <p:to>
                                        <p:strVal val="visible"/>
                                      </p:to>
                                    </p:set>
                                    <p:anim calcmode="lin" valueType="num">
                                      <p:cBhvr>
                                        <p:cTn id="26" dur="1000" fill="hold"/>
                                        <p:tgtEl>
                                          <p:spTgt spid="39941">
                                            <p:txEl>
                                              <p:pRg st="4" end="4"/>
                                            </p:txEl>
                                          </p:spTgt>
                                        </p:tgtEl>
                                        <p:attrNameLst>
                                          <p:attrName>ppt_w</p:attrName>
                                        </p:attrNameLst>
                                      </p:cBhvr>
                                      <p:tavLst>
                                        <p:tav tm="0">
                                          <p:val>
                                            <p:fltVal val="0"/>
                                          </p:val>
                                        </p:tav>
                                        <p:tav tm="100000">
                                          <p:val>
                                            <p:strVal val="#ppt_w"/>
                                          </p:val>
                                        </p:tav>
                                      </p:tavLst>
                                    </p:anim>
                                    <p:anim calcmode="lin" valueType="num">
                                      <p:cBhvr>
                                        <p:cTn id="27" dur="1000" fill="hold"/>
                                        <p:tgtEl>
                                          <p:spTgt spid="39941">
                                            <p:txEl>
                                              <p:pRg st="4" end="4"/>
                                            </p:txEl>
                                          </p:spTgt>
                                        </p:tgtEl>
                                        <p:attrNameLst>
                                          <p:attrName>ppt_h</p:attrName>
                                        </p:attrNameLst>
                                      </p:cBhvr>
                                      <p:tavLst>
                                        <p:tav tm="0">
                                          <p:val>
                                            <p:fltVal val="0"/>
                                          </p:val>
                                        </p:tav>
                                        <p:tav tm="100000">
                                          <p:val>
                                            <p:strVal val="#ppt_h"/>
                                          </p:val>
                                        </p:tav>
                                      </p:tavLst>
                                    </p:anim>
                                    <p:anim calcmode="lin" valueType="num">
                                      <p:cBhvr>
                                        <p:cTn id="28" dur="1000" fill="hold"/>
                                        <p:tgtEl>
                                          <p:spTgt spid="39941">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39941">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0" fill="hold">
                      <p:stCondLst>
                        <p:cond delay="indefinite"/>
                      </p:stCondLst>
                      <p:childTnLst>
                        <p:par>
                          <p:cTn id="31" fill="hold">
                            <p:stCondLst>
                              <p:cond delay="0"/>
                            </p:stCondLst>
                            <p:childTnLst>
                              <p:par>
                                <p:cTn id="32" presetID="55" presetClass="entr" presetSubtype="0" fill="hold" nodeType="clickEffect">
                                  <p:stCondLst>
                                    <p:cond delay="0"/>
                                  </p:stCondLst>
                                  <p:childTnLst>
                                    <p:set>
                                      <p:cBhvr>
                                        <p:cTn id="33" dur="1" fill="hold">
                                          <p:stCondLst>
                                            <p:cond delay="0"/>
                                          </p:stCondLst>
                                        </p:cTn>
                                        <p:tgtEl>
                                          <p:spTgt spid="39941">
                                            <p:txEl>
                                              <p:pRg st="5" end="5"/>
                                            </p:txEl>
                                          </p:spTgt>
                                        </p:tgtEl>
                                        <p:attrNameLst>
                                          <p:attrName>style.visibility</p:attrName>
                                        </p:attrNameLst>
                                      </p:cBhvr>
                                      <p:to>
                                        <p:strVal val="visible"/>
                                      </p:to>
                                    </p:set>
                                    <p:anim calcmode="lin" valueType="num">
                                      <p:cBhvr>
                                        <p:cTn id="34" dur="1000" fill="hold"/>
                                        <p:tgtEl>
                                          <p:spTgt spid="39941">
                                            <p:txEl>
                                              <p:pRg st="5" end="5"/>
                                            </p:txEl>
                                          </p:spTgt>
                                        </p:tgtEl>
                                        <p:attrNameLst>
                                          <p:attrName>ppt_w</p:attrName>
                                        </p:attrNameLst>
                                      </p:cBhvr>
                                      <p:tavLst>
                                        <p:tav tm="0">
                                          <p:val>
                                            <p:strVal val="#ppt_w*0.70"/>
                                          </p:val>
                                        </p:tav>
                                        <p:tav tm="100000">
                                          <p:val>
                                            <p:strVal val="#ppt_w"/>
                                          </p:val>
                                        </p:tav>
                                      </p:tavLst>
                                    </p:anim>
                                    <p:anim calcmode="lin" valueType="num">
                                      <p:cBhvr>
                                        <p:cTn id="35" dur="1000" fill="hold"/>
                                        <p:tgtEl>
                                          <p:spTgt spid="39941">
                                            <p:txEl>
                                              <p:pRg st="5" end="5"/>
                                            </p:txEl>
                                          </p:spTgt>
                                        </p:tgtEl>
                                        <p:attrNameLst>
                                          <p:attrName>ppt_h</p:attrName>
                                        </p:attrNameLst>
                                      </p:cBhvr>
                                      <p:tavLst>
                                        <p:tav tm="0">
                                          <p:val>
                                            <p:strVal val="#ppt_h"/>
                                          </p:val>
                                        </p:tav>
                                        <p:tav tm="100000">
                                          <p:val>
                                            <p:strVal val="#ppt_h"/>
                                          </p:val>
                                        </p:tav>
                                      </p:tavLst>
                                    </p:anim>
                                    <p:animEffect transition="in" filter="fade">
                                      <p:cBhvr>
                                        <p:cTn id="36" dur="1000"/>
                                        <p:tgtEl>
                                          <p:spTgt spid="39941">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5" presetClass="entr" presetSubtype="0" fill="hold" nodeType="clickEffect">
                                  <p:stCondLst>
                                    <p:cond delay="0"/>
                                  </p:stCondLst>
                                  <p:childTnLst>
                                    <p:set>
                                      <p:cBhvr>
                                        <p:cTn id="40" dur="1" fill="hold">
                                          <p:stCondLst>
                                            <p:cond delay="0"/>
                                          </p:stCondLst>
                                        </p:cTn>
                                        <p:tgtEl>
                                          <p:spTgt spid="39941">
                                            <p:txEl>
                                              <p:pRg st="6" end="6"/>
                                            </p:txEl>
                                          </p:spTgt>
                                        </p:tgtEl>
                                        <p:attrNameLst>
                                          <p:attrName>style.visibility</p:attrName>
                                        </p:attrNameLst>
                                      </p:cBhvr>
                                      <p:to>
                                        <p:strVal val="visible"/>
                                      </p:to>
                                    </p:set>
                                    <p:anim calcmode="lin" valueType="num">
                                      <p:cBhvr>
                                        <p:cTn id="41" dur="1000" fill="hold"/>
                                        <p:tgtEl>
                                          <p:spTgt spid="39941">
                                            <p:txEl>
                                              <p:pRg st="6" end="6"/>
                                            </p:txEl>
                                          </p:spTgt>
                                        </p:tgtEl>
                                        <p:attrNameLst>
                                          <p:attrName>ppt_w</p:attrName>
                                        </p:attrNameLst>
                                      </p:cBhvr>
                                      <p:tavLst>
                                        <p:tav tm="0">
                                          <p:val>
                                            <p:strVal val="#ppt_w*0.70"/>
                                          </p:val>
                                        </p:tav>
                                        <p:tav tm="100000">
                                          <p:val>
                                            <p:strVal val="#ppt_w"/>
                                          </p:val>
                                        </p:tav>
                                      </p:tavLst>
                                    </p:anim>
                                    <p:anim calcmode="lin" valueType="num">
                                      <p:cBhvr>
                                        <p:cTn id="42" dur="1000" fill="hold"/>
                                        <p:tgtEl>
                                          <p:spTgt spid="39941">
                                            <p:txEl>
                                              <p:pRg st="6" end="6"/>
                                            </p:txEl>
                                          </p:spTgt>
                                        </p:tgtEl>
                                        <p:attrNameLst>
                                          <p:attrName>ppt_h</p:attrName>
                                        </p:attrNameLst>
                                      </p:cBhvr>
                                      <p:tavLst>
                                        <p:tav tm="0">
                                          <p:val>
                                            <p:strVal val="#ppt_h"/>
                                          </p:val>
                                        </p:tav>
                                        <p:tav tm="100000">
                                          <p:val>
                                            <p:strVal val="#ppt_h"/>
                                          </p:val>
                                        </p:tav>
                                      </p:tavLst>
                                    </p:anim>
                                    <p:animEffect transition="in" filter="fade">
                                      <p:cBhvr>
                                        <p:cTn id="43" dur="1000"/>
                                        <p:tgtEl>
                                          <p:spTgt spid="39941">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39941">
                                            <p:txEl>
                                              <p:pRg st="7" end="7"/>
                                            </p:txEl>
                                          </p:spTgt>
                                        </p:tgtEl>
                                        <p:attrNameLst>
                                          <p:attrName>style.visibility</p:attrName>
                                        </p:attrNameLst>
                                      </p:cBhvr>
                                      <p:to>
                                        <p:strVal val="visible"/>
                                      </p:to>
                                    </p:set>
                                    <p:animEffect transition="in" filter="dissolve">
                                      <p:cBhvr>
                                        <p:cTn id="48" dur="500"/>
                                        <p:tgtEl>
                                          <p:spTgt spid="39941">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nodeType="clickEffect">
                                  <p:stCondLst>
                                    <p:cond delay="0"/>
                                  </p:stCondLst>
                                  <p:childTnLst>
                                    <p:set>
                                      <p:cBhvr>
                                        <p:cTn id="52" dur="1" fill="hold">
                                          <p:stCondLst>
                                            <p:cond delay="0"/>
                                          </p:stCondLst>
                                        </p:cTn>
                                        <p:tgtEl>
                                          <p:spTgt spid="39941">
                                            <p:txEl>
                                              <p:pRg st="8" end="8"/>
                                            </p:txEl>
                                          </p:spTgt>
                                        </p:tgtEl>
                                        <p:attrNameLst>
                                          <p:attrName>style.visibility</p:attrName>
                                        </p:attrNameLst>
                                      </p:cBhvr>
                                      <p:to>
                                        <p:strVal val="visible"/>
                                      </p:to>
                                    </p:set>
                                    <p:animEffect transition="in" filter="strips(downLeft)">
                                      <p:cBhvr>
                                        <p:cTn id="53" dur="500"/>
                                        <p:tgtEl>
                                          <p:spTgt spid="39941">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3" fill="hold" nodeType="clickEffect">
                                  <p:stCondLst>
                                    <p:cond delay="0"/>
                                  </p:stCondLst>
                                  <p:childTnLst>
                                    <p:set>
                                      <p:cBhvr>
                                        <p:cTn id="57" dur="1" fill="hold">
                                          <p:stCondLst>
                                            <p:cond delay="0"/>
                                          </p:stCondLst>
                                        </p:cTn>
                                        <p:tgtEl>
                                          <p:spTgt spid="39941">
                                            <p:txEl>
                                              <p:pRg st="9" end="9"/>
                                            </p:txEl>
                                          </p:spTgt>
                                        </p:tgtEl>
                                        <p:attrNameLst>
                                          <p:attrName>style.visibility</p:attrName>
                                        </p:attrNameLst>
                                      </p:cBhvr>
                                      <p:to>
                                        <p:strVal val="visible"/>
                                      </p:to>
                                    </p:set>
                                    <p:animEffect transition="in" filter="strips(upRight)">
                                      <p:cBhvr>
                                        <p:cTn id="58" dur="500"/>
                                        <p:tgtEl>
                                          <p:spTgt spid="39941">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39941">
                                            <p:txEl>
                                              <p:pRg st="10" end="10"/>
                                            </p:txEl>
                                          </p:spTgt>
                                        </p:tgtEl>
                                        <p:attrNameLst>
                                          <p:attrName>style.visibility</p:attrName>
                                        </p:attrNameLst>
                                      </p:cBhvr>
                                      <p:to>
                                        <p:strVal val="visible"/>
                                      </p:to>
                                    </p:set>
                                    <p:animEffect transition="in" filter="wipe(down)">
                                      <p:cBhvr>
                                        <p:cTn id="63" dur="500"/>
                                        <p:tgtEl>
                                          <p:spTgt spid="3994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14"/>
          <p:cNvSpPr txBox="1">
            <a:spLocks noChangeArrowheads="1"/>
          </p:cNvSpPr>
          <p:nvPr/>
        </p:nvSpPr>
        <p:spPr bwMode="auto">
          <a:xfrm rot="-3194905">
            <a:off x="3237985" y="2867598"/>
            <a:ext cx="3098800" cy="369332"/>
          </a:xfrm>
          <a:prstGeom prst="rect">
            <a:avLst/>
          </a:prstGeom>
          <a:noFill/>
          <a:ln w="9525">
            <a:noFill/>
            <a:miter lim="800000"/>
            <a:headEnd/>
            <a:tailEnd/>
          </a:ln>
        </p:spPr>
        <p:txBody>
          <a:bodyPr wrap="square">
            <a:spAutoFit/>
          </a:bodyPr>
          <a:lstStyle/>
          <a:p>
            <a:r>
              <a:rPr lang="en-US" u="sng" dirty="0"/>
              <a:t>                8     </a:t>
            </a:r>
            <a:r>
              <a:rPr lang="en-US" u="sng" dirty="0" smtClean="0"/>
              <a:t>TAD</a:t>
            </a:r>
            <a:endParaRPr lang="en-US" u="sng" dirty="0"/>
          </a:p>
        </p:txBody>
      </p:sp>
      <p:sp>
        <p:nvSpPr>
          <p:cNvPr id="7172" name="Rectangle 2"/>
          <p:cNvSpPr txBox="1">
            <a:spLocks noChangeArrowheads="1"/>
          </p:cNvSpPr>
          <p:nvPr/>
        </p:nvSpPr>
        <p:spPr bwMode="auto">
          <a:xfrm>
            <a:off x="735013" y="933450"/>
            <a:ext cx="8001000" cy="1143000"/>
          </a:xfrm>
          <a:prstGeom prst="rect">
            <a:avLst/>
          </a:prstGeom>
          <a:noFill/>
          <a:ln w="9525">
            <a:noFill/>
            <a:miter lim="800000"/>
            <a:headEnd/>
            <a:tailEnd/>
          </a:ln>
        </p:spPr>
        <p:txBody>
          <a:bodyPr/>
          <a:lstStyle/>
          <a:p>
            <a:pPr algn="ctr"/>
            <a:endParaRPr lang="en-US" sz="4400" b="1" dirty="0">
              <a:latin typeface="Myriad Pro" charset="0"/>
              <a:cs typeface="Arial" charset="0"/>
            </a:endParaRPr>
          </a:p>
        </p:txBody>
      </p:sp>
      <p:sp>
        <p:nvSpPr>
          <p:cNvPr id="7173" name="TextBox 7"/>
          <p:cNvSpPr txBox="1">
            <a:spLocks noChangeArrowheads="1"/>
          </p:cNvSpPr>
          <p:nvPr/>
        </p:nvSpPr>
        <p:spPr bwMode="auto">
          <a:xfrm rot="-3194905">
            <a:off x="-17573" y="2884488"/>
            <a:ext cx="3098800" cy="368300"/>
          </a:xfrm>
          <a:prstGeom prst="rect">
            <a:avLst/>
          </a:prstGeom>
          <a:noFill/>
          <a:ln w="9525">
            <a:noFill/>
            <a:miter lim="800000"/>
            <a:headEnd/>
            <a:tailEnd/>
          </a:ln>
        </p:spPr>
        <p:txBody>
          <a:bodyPr>
            <a:spAutoFit/>
          </a:bodyPr>
          <a:lstStyle/>
          <a:p>
            <a:r>
              <a:rPr lang="en-US" u="sng" dirty="0"/>
              <a:t>              1   Welcome</a:t>
            </a:r>
          </a:p>
        </p:txBody>
      </p:sp>
      <p:sp>
        <p:nvSpPr>
          <p:cNvPr id="7174" name="TextBox 8"/>
          <p:cNvSpPr txBox="1">
            <a:spLocks noChangeArrowheads="1"/>
          </p:cNvSpPr>
          <p:nvPr/>
        </p:nvSpPr>
        <p:spPr bwMode="auto">
          <a:xfrm rot="-3194905">
            <a:off x="592663" y="2883694"/>
            <a:ext cx="3098800" cy="369887"/>
          </a:xfrm>
          <a:prstGeom prst="rect">
            <a:avLst/>
          </a:prstGeom>
          <a:noFill/>
          <a:ln w="9525">
            <a:noFill/>
            <a:miter lim="800000"/>
            <a:headEnd/>
            <a:tailEnd/>
          </a:ln>
        </p:spPr>
        <p:txBody>
          <a:bodyPr>
            <a:spAutoFit/>
          </a:bodyPr>
          <a:lstStyle/>
          <a:p>
            <a:r>
              <a:rPr lang="en-US" u="sng" dirty="0"/>
              <a:t>               2   Benefits</a:t>
            </a:r>
          </a:p>
        </p:txBody>
      </p:sp>
      <p:sp>
        <p:nvSpPr>
          <p:cNvPr id="7175" name="TextBox 9"/>
          <p:cNvSpPr txBox="1">
            <a:spLocks noChangeArrowheads="1"/>
          </p:cNvSpPr>
          <p:nvPr/>
        </p:nvSpPr>
        <p:spPr bwMode="auto">
          <a:xfrm rot="-3194905">
            <a:off x="1583263" y="2867819"/>
            <a:ext cx="3098800" cy="369888"/>
          </a:xfrm>
          <a:prstGeom prst="rect">
            <a:avLst/>
          </a:prstGeom>
          <a:noFill/>
          <a:ln w="9525">
            <a:noFill/>
            <a:miter lim="800000"/>
            <a:headEnd/>
            <a:tailEnd/>
          </a:ln>
        </p:spPr>
        <p:txBody>
          <a:bodyPr>
            <a:spAutoFit/>
          </a:bodyPr>
          <a:lstStyle/>
          <a:p>
            <a:r>
              <a:rPr lang="en-US" u="sng" dirty="0"/>
              <a:t>               4        NUS</a:t>
            </a:r>
          </a:p>
        </p:txBody>
      </p:sp>
      <p:sp>
        <p:nvSpPr>
          <p:cNvPr id="7176" name="TextBox 10"/>
          <p:cNvSpPr txBox="1">
            <a:spLocks noChangeArrowheads="1"/>
          </p:cNvSpPr>
          <p:nvPr/>
        </p:nvSpPr>
        <p:spPr bwMode="auto">
          <a:xfrm rot="-3194905">
            <a:off x="2165715" y="3205163"/>
            <a:ext cx="2254250" cy="368300"/>
          </a:xfrm>
          <a:prstGeom prst="rect">
            <a:avLst/>
          </a:prstGeom>
          <a:noFill/>
          <a:ln w="9525">
            <a:noFill/>
            <a:miter lim="800000"/>
            <a:headEnd/>
            <a:tailEnd/>
          </a:ln>
        </p:spPr>
        <p:txBody>
          <a:bodyPr>
            <a:spAutoFit/>
          </a:bodyPr>
          <a:lstStyle/>
          <a:p>
            <a:r>
              <a:rPr lang="en-US" u="sng" dirty="0"/>
              <a:t>               5      CAD</a:t>
            </a:r>
          </a:p>
        </p:txBody>
      </p:sp>
      <p:sp>
        <p:nvSpPr>
          <p:cNvPr id="7177" name="TextBox 11"/>
          <p:cNvSpPr txBox="1">
            <a:spLocks noChangeArrowheads="1"/>
          </p:cNvSpPr>
          <p:nvPr/>
        </p:nvSpPr>
        <p:spPr bwMode="auto">
          <a:xfrm rot="-3194905">
            <a:off x="2345581" y="2865438"/>
            <a:ext cx="3097213" cy="369887"/>
          </a:xfrm>
          <a:prstGeom prst="rect">
            <a:avLst/>
          </a:prstGeom>
          <a:noFill/>
          <a:ln w="9525">
            <a:noFill/>
            <a:miter lim="800000"/>
            <a:headEnd/>
            <a:tailEnd/>
          </a:ln>
        </p:spPr>
        <p:txBody>
          <a:bodyPr>
            <a:spAutoFit/>
          </a:bodyPr>
          <a:lstStyle/>
          <a:p>
            <a:r>
              <a:rPr lang="en-US" u="sng" dirty="0"/>
              <a:t>               6      CPR</a:t>
            </a:r>
          </a:p>
        </p:txBody>
      </p:sp>
      <p:sp>
        <p:nvSpPr>
          <p:cNvPr id="7178" name="TextBox 13"/>
          <p:cNvSpPr txBox="1">
            <a:spLocks noChangeArrowheads="1"/>
          </p:cNvSpPr>
          <p:nvPr/>
        </p:nvSpPr>
        <p:spPr bwMode="auto">
          <a:xfrm rot="-3194905">
            <a:off x="1125745" y="2866232"/>
            <a:ext cx="3097213" cy="368300"/>
          </a:xfrm>
          <a:prstGeom prst="rect">
            <a:avLst/>
          </a:prstGeom>
          <a:noFill/>
          <a:ln w="9525">
            <a:noFill/>
            <a:miter lim="800000"/>
            <a:headEnd/>
            <a:tailEnd/>
          </a:ln>
        </p:spPr>
        <p:txBody>
          <a:bodyPr>
            <a:spAutoFit/>
          </a:bodyPr>
          <a:lstStyle/>
          <a:p>
            <a:r>
              <a:rPr lang="en-US" u="sng" dirty="0"/>
              <a:t>               3   Introduction</a:t>
            </a:r>
          </a:p>
        </p:txBody>
      </p:sp>
      <p:sp>
        <p:nvSpPr>
          <p:cNvPr id="7179" name="TextBox 14"/>
          <p:cNvSpPr txBox="1">
            <a:spLocks noChangeArrowheads="1"/>
          </p:cNvSpPr>
          <p:nvPr/>
        </p:nvSpPr>
        <p:spPr bwMode="auto">
          <a:xfrm rot="-3194905">
            <a:off x="3700573" y="2884488"/>
            <a:ext cx="3098800" cy="368300"/>
          </a:xfrm>
          <a:prstGeom prst="rect">
            <a:avLst/>
          </a:prstGeom>
          <a:noFill/>
          <a:ln w="9525">
            <a:noFill/>
            <a:miter lim="800000"/>
            <a:headEnd/>
            <a:tailEnd/>
          </a:ln>
        </p:spPr>
        <p:txBody>
          <a:bodyPr>
            <a:spAutoFit/>
          </a:bodyPr>
          <a:lstStyle/>
          <a:p>
            <a:r>
              <a:rPr lang="en-US" u="sng" dirty="0"/>
              <a:t>                </a:t>
            </a:r>
            <a:r>
              <a:rPr lang="en-US" u="sng" dirty="0" smtClean="0"/>
              <a:t>9     </a:t>
            </a:r>
            <a:r>
              <a:rPr lang="en-US" u="sng" dirty="0"/>
              <a:t>TRQ</a:t>
            </a:r>
          </a:p>
        </p:txBody>
      </p:sp>
      <p:sp>
        <p:nvSpPr>
          <p:cNvPr id="7180" name="TextBox 15"/>
          <p:cNvSpPr txBox="1">
            <a:spLocks noChangeArrowheads="1"/>
          </p:cNvSpPr>
          <p:nvPr/>
        </p:nvSpPr>
        <p:spPr bwMode="auto">
          <a:xfrm rot="-3194905">
            <a:off x="6445042" y="2763044"/>
            <a:ext cx="3097212" cy="368300"/>
          </a:xfrm>
          <a:prstGeom prst="rect">
            <a:avLst/>
          </a:prstGeom>
          <a:noFill/>
          <a:ln w="9525">
            <a:noFill/>
            <a:miter lim="800000"/>
            <a:headEnd/>
            <a:tailEnd/>
          </a:ln>
        </p:spPr>
        <p:txBody>
          <a:bodyPr>
            <a:spAutoFit/>
          </a:bodyPr>
          <a:lstStyle/>
          <a:p>
            <a:r>
              <a:rPr lang="en-US" u="sng" dirty="0"/>
              <a:t>             </a:t>
            </a:r>
            <a:r>
              <a:rPr lang="en-US" u="sng" dirty="0" smtClean="0"/>
              <a:t>15    </a:t>
            </a:r>
            <a:r>
              <a:rPr lang="en-US" u="sng" dirty="0"/>
              <a:t>Reporting</a:t>
            </a:r>
          </a:p>
        </p:txBody>
      </p:sp>
      <p:sp>
        <p:nvSpPr>
          <p:cNvPr id="7182" name="TextBox 12"/>
          <p:cNvSpPr txBox="1">
            <a:spLocks noChangeArrowheads="1"/>
          </p:cNvSpPr>
          <p:nvPr/>
        </p:nvSpPr>
        <p:spPr bwMode="auto">
          <a:xfrm rot="-3194905">
            <a:off x="2878981" y="2854325"/>
            <a:ext cx="3097212" cy="369887"/>
          </a:xfrm>
          <a:prstGeom prst="rect">
            <a:avLst/>
          </a:prstGeom>
          <a:noFill/>
          <a:ln w="9525">
            <a:noFill/>
            <a:miter lim="800000"/>
            <a:headEnd/>
            <a:tailEnd/>
          </a:ln>
        </p:spPr>
        <p:txBody>
          <a:bodyPr>
            <a:spAutoFit/>
          </a:bodyPr>
          <a:lstStyle/>
          <a:p>
            <a:r>
              <a:rPr lang="en-US" u="sng" dirty="0"/>
              <a:t>               7      LAD</a:t>
            </a:r>
          </a:p>
        </p:txBody>
      </p:sp>
      <p:sp>
        <p:nvSpPr>
          <p:cNvPr id="5" name="Flowchart: Process 4"/>
          <p:cNvSpPr/>
          <p:nvPr/>
        </p:nvSpPr>
        <p:spPr>
          <a:xfrm>
            <a:off x="733425" y="3725863"/>
            <a:ext cx="2584450" cy="573087"/>
          </a:xfrm>
          <a:prstGeom prst="flowChartProcess">
            <a:avLst/>
          </a:prstGeom>
          <a:gradFill>
            <a:gsLst>
              <a:gs pos="0">
                <a:srgbClr val="03D4A8"/>
              </a:gs>
              <a:gs pos="25000">
                <a:srgbClr val="21D6E0"/>
              </a:gs>
              <a:gs pos="75000">
                <a:srgbClr val="0087E6"/>
              </a:gs>
              <a:gs pos="100000">
                <a:srgbClr val="005CBF"/>
              </a:gs>
            </a:gsLst>
            <a:lin ang="16200000" scaled="0"/>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 name="Flowchart: Process 17"/>
          <p:cNvSpPr/>
          <p:nvPr/>
        </p:nvSpPr>
        <p:spPr>
          <a:xfrm>
            <a:off x="3331033" y="3725856"/>
            <a:ext cx="756487" cy="573206"/>
          </a:xfrm>
          <a:prstGeom prst="flowChartProcess">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0"/>
            </a:gra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 name="Flowchart: Process 18"/>
          <p:cNvSpPr/>
          <p:nvPr/>
        </p:nvSpPr>
        <p:spPr>
          <a:xfrm>
            <a:off x="4087813" y="3725863"/>
            <a:ext cx="576262" cy="573087"/>
          </a:xfrm>
          <a:prstGeom prst="flowChartProcess">
            <a:avLst/>
          </a:prstGeom>
          <a:gradFill>
            <a:gsLst>
              <a:gs pos="0">
                <a:srgbClr val="DDEBCF"/>
              </a:gs>
              <a:gs pos="50000">
                <a:srgbClr val="9CB86E"/>
              </a:gs>
              <a:gs pos="100000">
                <a:srgbClr val="156B13"/>
              </a:gs>
            </a:gsLst>
            <a:lin ang="16200000" scaled="0"/>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2" name="Group 31"/>
          <p:cNvGrpSpPr/>
          <p:nvPr/>
        </p:nvGrpSpPr>
        <p:grpSpPr>
          <a:xfrm>
            <a:off x="2514600" y="4419600"/>
            <a:ext cx="2018351" cy="1136430"/>
            <a:chOff x="209466" y="4421188"/>
            <a:chExt cx="2018351" cy="1136430"/>
          </a:xfrm>
        </p:grpSpPr>
        <p:sp>
          <p:nvSpPr>
            <p:cNvPr id="17" name="Up Arrow 16"/>
            <p:cNvSpPr/>
            <p:nvPr/>
          </p:nvSpPr>
          <p:spPr>
            <a:xfrm>
              <a:off x="830263" y="4421188"/>
              <a:ext cx="825500" cy="982662"/>
            </a:xfrm>
            <a:prstGeom prst="up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 name="Rectangle 26"/>
            <p:cNvSpPr/>
            <p:nvPr/>
          </p:nvSpPr>
          <p:spPr>
            <a:xfrm rot="2288409">
              <a:off x="209466" y="5157508"/>
              <a:ext cx="2018351" cy="400110"/>
            </a:xfrm>
            <a:prstGeom prst="rect">
              <a:avLst/>
            </a:prstGeom>
            <a:noFill/>
          </p:spPr>
          <p:txBody>
            <a:bodyPr>
              <a:spAutoFit/>
            </a:bodyPr>
            <a:lstStyle/>
            <a:p>
              <a:pPr algn="ctr">
                <a:defRPr/>
              </a:pPr>
              <a:r>
                <a:rPr 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Here You Are</a:t>
              </a:r>
            </a:p>
          </p:txBody>
        </p:sp>
      </p:grpSp>
      <p:sp>
        <p:nvSpPr>
          <p:cNvPr id="7189" name="TextBox 27"/>
          <p:cNvSpPr txBox="1">
            <a:spLocks noChangeArrowheads="1"/>
          </p:cNvSpPr>
          <p:nvPr/>
        </p:nvSpPr>
        <p:spPr bwMode="auto">
          <a:xfrm rot="-3194905">
            <a:off x="4207668" y="2859882"/>
            <a:ext cx="3097213" cy="368300"/>
          </a:xfrm>
          <a:prstGeom prst="rect">
            <a:avLst/>
          </a:prstGeom>
          <a:noFill/>
          <a:ln w="9525">
            <a:noFill/>
            <a:miter lim="800000"/>
            <a:headEnd/>
            <a:tailEnd/>
          </a:ln>
        </p:spPr>
        <p:txBody>
          <a:bodyPr>
            <a:spAutoFit/>
          </a:bodyPr>
          <a:lstStyle/>
          <a:p>
            <a:r>
              <a:rPr lang="en-US" u="sng" dirty="0"/>
              <a:t>                </a:t>
            </a:r>
            <a:r>
              <a:rPr lang="en-US" u="sng" dirty="0" smtClean="0"/>
              <a:t>10      </a:t>
            </a:r>
            <a:r>
              <a:rPr lang="en-US" u="sng" dirty="0"/>
              <a:t>ASL</a:t>
            </a:r>
          </a:p>
        </p:txBody>
      </p:sp>
      <p:sp>
        <p:nvSpPr>
          <p:cNvPr id="7190" name="TextBox 28"/>
          <p:cNvSpPr txBox="1">
            <a:spLocks noChangeArrowheads="1"/>
          </p:cNvSpPr>
          <p:nvPr/>
        </p:nvSpPr>
        <p:spPr bwMode="auto">
          <a:xfrm rot="-3194905">
            <a:off x="4662488" y="2847975"/>
            <a:ext cx="3098800" cy="368300"/>
          </a:xfrm>
          <a:prstGeom prst="rect">
            <a:avLst/>
          </a:prstGeom>
          <a:noFill/>
          <a:ln w="9525">
            <a:noFill/>
            <a:miter lim="800000"/>
            <a:headEnd/>
            <a:tailEnd/>
          </a:ln>
        </p:spPr>
        <p:txBody>
          <a:bodyPr>
            <a:spAutoFit/>
          </a:bodyPr>
          <a:lstStyle/>
          <a:p>
            <a:r>
              <a:rPr lang="en-US" u="sng" dirty="0"/>
              <a:t>              </a:t>
            </a:r>
            <a:r>
              <a:rPr lang="en-US" u="sng" dirty="0" smtClean="0"/>
              <a:t>11    </a:t>
            </a:r>
            <a:r>
              <a:rPr lang="en-US" u="sng" dirty="0"/>
              <a:t>ROP</a:t>
            </a:r>
          </a:p>
        </p:txBody>
      </p:sp>
      <p:sp>
        <p:nvSpPr>
          <p:cNvPr id="7191" name="TextBox 29"/>
          <p:cNvSpPr txBox="1">
            <a:spLocks noChangeArrowheads="1"/>
          </p:cNvSpPr>
          <p:nvPr/>
        </p:nvSpPr>
        <p:spPr bwMode="auto">
          <a:xfrm rot="-3194905">
            <a:off x="5426868" y="2850357"/>
            <a:ext cx="3097213" cy="368300"/>
          </a:xfrm>
          <a:prstGeom prst="rect">
            <a:avLst/>
          </a:prstGeom>
          <a:noFill/>
          <a:ln w="9525">
            <a:noFill/>
            <a:miter lim="800000"/>
            <a:headEnd/>
            <a:tailEnd/>
          </a:ln>
        </p:spPr>
        <p:txBody>
          <a:bodyPr>
            <a:spAutoFit/>
          </a:bodyPr>
          <a:lstStyle/>
          <a:p>
            <a:r>
              <a:rPr lang="en-US" u="sng" dirty="0"/>
              <a:t>              </a:t>
            </a:r>
            <a:r>
              <a:rPr lang="en-US" u="sng" dirty="0" smtClean="0"/>
              <a:t>13   </a:t>
            </a:r>
            <a:r>
              <a:rPr lang="en-US" u="sng" dirty="0"/>
              <a:t>Automation</a:t>
            </a:r>
          </a:p>
        </p:txBody>
      </p:sp>
      <p:sp>
        <p:nvSpPr>
          <p:cNvPr id="7192" name="TextBox 30"/>
          <p:cNvSpPr txBox="1">
            <a:spLocks noChangeArrowheads="1"/>
          </p:cNvSpPr>
          <p:nvPr/>
        </p:nvSpPr>
        <p:spPr bwMode="auto">
          <a:xfrm rot="-3194905">
            <a:off x="5935663" y="2854325"/>
            <a:ext cx="3097212" cy="369888"/>
          </a:xfrm>
          <a:prstGeom prst="rect">
            <a:avLst/>
          </a:prstGeom>
          <a:noFill/>
          <a:ln w="9525">
            <a:noFill/>
            <a:miter lim="800000"/>
            <a:headEnd/>
            <a:tailEnd/>
          </a:ln>
        </p:spPr>
        <p:txBody>
          <a:bodyPr>
            <a:spAutoFit/>
          </a:bodyPr>
          <a:lstStyle/>
          <a:p>
            <a:r>
              <a:rPr lang="en-US" u="sng" dirty="0"/>
              <a:t>               </a:t>
            </a:r>
            <a:r>
              <a:rPr lang="en-US" u="sng" dirty="0" smtClean="0"/>
              <a:t>14    </a:t>
            </a:r>
            <a:r>
              <a:rPr lang="en-US" u="sng" dirty="0"/>
              <a:t>Carrier</a:t>
            </a:r>
          </a:p>
        </p:txBody>
      </p:sp>
      <p:sp>
        <p:nvSpPr>
          <p:cNvPr id="7193" name="TextBox 31"/>
          <p:cNvSpPr txBox="1">
            <a:spLocks noChangeArrowheads="1"/>
          </p:cNvSpPr>
          <p:nvPr/>
        </p:nvSpPr>
        <p:spPr bwMode="auto">
          <a:xfrm rot="-3194905">
            <a:off x="7166289" y="3099594"/>
            <a:ext cx="2193925" cy="369887"/>
          </a:xfrm>
          <a:prstGeom prst="rect">
            <a:avLst/>
          </a:prstGeom>
          <a:noFill/>
          <a:ln w="9525">
            <a:noFill/>
            <a:miter lim="800000"/>
            <a:headEnd/>
            <a:tailEnd/>
          </a:ln>
        </p:spPr>
        <p:txBody>
          <a:bodyPr>
            <a:spAutoFit/>
          </a:bodyPr>
          <a:lstStyle/>
          <a:p>
            <a:r>
              <a:rPr lang="en-US" u="sng" dirty="0"/>
              <a:t>             </a:t>
            </a:r>
            <a:r>
              <a:rPr lang="en-US" u="sng" dirty="0" smtClean="0"/>
              <a:t>16    </a:t>
            </a:r>
            <a:r>
              <a:rPr lang="en-US" u="sng" dirty="0"/>
              <a:t>WEB</a:t>
            </a:r>
          </a:p>
        </p:txBody>
      </p:sp>
      <p:sp>
        <p:nvSpPr>
          <p:cNvPr id="26" name="Flowchart: Process 25"/>
          <p:cNvSpPr/>
          <p:nvPr/>
        </p:nvSpPr>
        <p:spPr>
          <a:xfrm>
            <a:off x="7181850" y="3725863"/>
            <a:ext cx="1295400" cy="573087"/>
          </a:xfrm>
          <a:prstGeom prst="flowChartProcess">
            <a:avLst/>
          </a:prstGeom>
          <a:gradFill>
            <a:gsLst>
              <a:gs pos="0">
                <a:srgbClr val="FFF200"/>
              </a:gs>
              <a:gs pos="45000">
                <a:srgbClr val="FF7A00"/>
              </a:gs>
              <a:gs pos="70000">
                <a:srgbClr val="FF0300"/>
              </a:gs>
              <a:gs pos="100000">
                <a:srgbClr val="4D0808"/>
              </a:gs>
            </a:gsLst>
            <a:lin ang="16200000" scaled="0"/>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195" name="TextBox 32"/>
          <p:cNvSpPr txBox="1">
            <a:spLocks noChangeArrowheads="1"/>
          </p:cNvSpPr>
          <p:nvPr/>
        </p:nvSpPr>
        <p:spPr bwMode="auto">
          <a:xfrm rot="-3194905">
            <a:off x="5019675" y="2836863"/>
            <a:ext cx="3098800" cy="368300"/>
          </a:xfrm>
          <a:prstGeom prst="rect">
            <a:avLst/>
          </a:prstGeom>
          <a:noFill/>
          <a:ln w="9525">
            <a:noFill/>
            <a:miter lim="800000"/>
            <a:headEnd/>
            <a:tailEnd/>
          </a:ln>
        </p:spPr>
        <p:txBody>
          <a:bodyPr>
            <a:spAutoFit/>
          </a:bodyPr>
          <a:lstStyle/>
          <a:p>
            <a:r>
              <a:rPr lang="en-US" u="sng" dirty="0"/>
              <a:t>              </a:t>
            </a:r>
            <a:r>
              <a:rPr lang="en-US" u="sng" dirty="0" smtClean="0"/>
              <a:t>12    </a:t>
            </a:r>
            <a:r>
              <a:rPr lang="en-US" u="sng" dirty="0"/>
              <a:t>CRA</a:t>
            </a:r>
          </a:p>
        </p:txBody>
      </p:sp>
      <p:sp>
        <p:nvSpPr>
          <p:cNvPr id="23" name="Flowchart: Process 22"/>
          <p:cNvSpPr/>
          <p:nvPr/>
        </p:nvSpPr>
        <p:spPr>
          <a:xfrm>
            <a:off x="4664075" y="3727450"/>
            <a:ext cx="2517775" cy="574675"/>
          </a:xfrm>
          <a:prstGeom prst="flowChartProcess">
            <a:avLst/>
          </a:prstGeom>
          <a:gradFill>
            <a:gsLst>
              <a:gs pos="0">
                <a:srgbClr val="FFFFFF"/>
              </a:gs>
              <a:gs pos="7001">
                <a:srgbClr val="E6E6E6"/>
              </a:gs>
              <a:gs pos="32001">
                <a:srgbClr val="7D8496"/>
              </a:gs>
              <a:gs pos="47000">
                <a:srgbClr val="E6E6E6"/>
              </a:gs>
              <a:gs pos="85001">
                <a:srgbClr val="7D8496"/>
              </a:gs>
              <a:gs pos="100000">
                <a:srgbClr val="E6E6E6"/>
              </a:gs>
            </a:gsLst>
            <a:lin ang="16200000" scaled="0"/>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 name="Rectangle 19"/>
          <p:cNvSpPr/>
          <p:nvPr/>
        </p:nvSpPr>
        <p:spPr>
          <a:xfrm>
            <a:off x="1004681" y="3790436"/>
            <a:ext cx="1782520" cy="461665"/>
          </a:xfrm>
          <a:prstGeom prst="rect">
            <a:avLst/>
          </a:prstGeom>
          <a:noFill/>
        </p:spPr>
        <p:txBody>
          <a:bodyPr>
            <a:spAutoFit/>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Mon.</a:t>
            </a:r>
          </a:p>
        </p:txBody>
      </p:sp>
      <p:sp>
        <p:nvSpPr>
          <p:cNvPr id="21" name="Rectangle 20"/>
          <p:cNvSpPr/>
          <p:nvPr/>
        </p:nvSpPr>
        <p:spPr>
          <a:xfrm>
            <a:off x="2786455" y="3792707"/>
            <a:ext cx="1782520" cy="461665"/>
          </a:xfrm>
          <a:prstGeom prst="rect">
            <a:avLst/>
          </a:prstGeom>
          <a:noFill/>
        </p:spPr>
        <p:txBody>
          <a:bodyPr>
            <a:spAutoFit/>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Tue.</a:t>
            </a:r>
          </a:p>
        </p:txBody>
      </p:sp>
      <p:sp>
        <p:nvSpPr>
          <p:cNvPr id="22" name="Rectangle 21"/>
          <p:cNvSpPr/>
          <p:nvPr/>
        </p:nvSpPr>
        <p:spPr>
          <a:xfrm>
            <a:off x="3569414" y="3796453"/>
            <a:ext cx="1782520" cy="461665"/>
          </a:xfrm>
          <a:prstGeom prst="rect">
            <a:avLst/>
          </a:prstGeom>
          <a:noFill/>
        </p:spPr>
        <p:txBody>
          <a:bodyPr>
            <a:spAutoFit/>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Wed.</a:t>
            </a:r>
          </a:p>
        </p:txBody>
      </p:sp>
      <p:sp>
        <p:nvSpPr>
          <p:cNvPr id="24" name="Rectangle 23"/>
          <p:cNvSpPr/>
          <p:nvPr/>
        </p:nvSpPr>
        <p:spPr>
          <a:xfrm>
            <a:off x="5195393" y="3798725"/>
            <a:ext cx="1782520" cy="461665"/>
          </a:xfrm>
          <a:prstGeom prst="rect">
            <a:avLst/>
          </a:prstGeom>
          <a:noFill/>
        </p:spPr>
        <p:txBody>
          <a:bodyPr>
            <a:spAutoFit/>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Thu.</a:t>
            </a:r>
          </a:p>
        </p:txBody>
      </p:sp>
      <p:sp>
        <p:nvSpPr>
          <p:cNvPr id="25" name="Rectangle 24"/>
          <p:cNvSpPr/>
          <p:nvPr/>
        </p:nvSpPr>
        <p:spPr>
          <a:xfrm>
            <a:off x="7006496" y="3790436"/>
            <a:ext cx="1782520" cy="461665"/>
          </a:xfrm>
          <a:prstGeom prst="rect">
            <a:avLst/>
          </a:prstGeom>
          <a:noFill/>
        </p:spPr>
        <p:txBody>
          <a:bodyPr>
            <a:spAutoFit/>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Fri.</a:t>
            </a:r>
          </a:p>
        </p:txBody>
      </p:sp>
      <p:sp>
        <p:nvSpPr>
          <p:cNvPr id="32" name="Title 31"/>
          <p:cNvSpPr>
            <a:spLocks noGrp="1"/>
          </p:cNvSpPr>
          <p:nvPr>
            <p:ph type="title" idx="4294967295"/>
          </p:nvPr>
        </p:nvSpPr>
        <p:spPr>
          <a:xfrm>
            <a:off x="457200" y="685800"/>
            <a:ext cx="8229600" cy="1143000"/>
          </a:xfrm>
          <a:prstGeom prst="rect">
            <a:avLst/>
          </a:prstGeom>
        </p:spPr>
        <p:txBody>
          <a:bodyPr/>
          <a:lstStyle/>
          <a:p>
            <a:pPr algn="ctr" rtl="0" eaLnBrk="1" latinLnBrk="0" hangingPunct="1"/>
            <a:r>
              <a:rPr lang="en-US" sz="4000" u="sng" dirty="0" smtClean="0">
                <a:latin typeface="Arial" charset="0"/>
              </a:rPr>
              <a:t>SMS/800 Course Roadmap</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 calcmode="lin" valueType="num">
                                      <p:cBhvr additive="base">
                                        <p:cTn id="7" dur="500" fill="hold"/>
                                        <p:tgtEl>
                                          <p:spTgt spid="7173"/>
                                        </p:tgtEl>
                                        <p:attrNameLst>
                                          <p:attrName>ppt_x</p:attrName>
                                        </p:attrNameLst>
                                      </p:cBhvr>
                                      <p:tavLst>
                                        <p:tav tm="0">
                                          <p:val>
                                            <p:strVal val="#ppt_x"/>
                                          </p:val>
                                        </p:tav>
                                        <p:tav tm="100000">
                                          <p:val>
                                            <p:strVal val="#ppt_x"/>
                                          </p:val>
                                        </p:tav>
                                      </p:tavLst>
                                    </p:anim>
                                    <p:anim calcmode="lin" valueType="num">
                                      <p:cBhvr additive="base">
                                        <p:cTn id="8" dur="500" fill="hold"/>
                                        <p:tgtEl>
                                          <p:spTgt spid="717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174"/>
                                        </p:tgtEl>
                                        <p:attrNameLst>
                                          <p:attrName>style.visibility</p:attrName>
                                        </p:attrNameLst>
                                      </p:cBhvr>
                                      <p:to>
                                        <p:strVal val="visible"/>
                                      </p:to>
                                    </p:set>
                                    <p:anim calcmode="lin" valueType="num">
                                      <p:cBhvr additive="base">
                                        <p:cTn id="13" dur="500" fill="hold"/>
                                        <p:tgtEl>
                                          <p:spTgt spid="7174"/>
                                        </p:tgtEl>
                                        <p:attrNameLst>
                                          <p:attrName>ppt_x</p:attrName>
                                        </p:attrNameLst>
                                      </p:cBhvr>
                                      <p:tavLst>
                                        <p:tav tm="0">
                                          <p:val>
                                            <p:strVal val="#ppt_x"/>
                                          </p:val>
                                        </p:tav>
                                        <p:tav tm="100000">
                                          <p:val>
                                            <p:strVal val="#ppt_x"/>
                                          </p:val>
                                        </p:tav>
                                      </p:tavLst>
                                    </p:anim>
                                    <p:anim calcmode="lin" valueType="num">
                                      <p:cBhvr additive="base">
                                        <p:cTn id="14" dur="500" fill="hold"/>
                                        <p:tgtEl>
                                          <p:spTgt spid="717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7178"/>
                                        </p:tgtEl>
                                        <p:attrNameLst>
                                          <p:attrName>style.visibility</p:attrName>
                                        </p:attrNameLst>
                                      </p:cBhvr>
                                      <p:to>
                                        <p:strVal val="visible"/>
                                      </p:to>
                                    </p:set>
                                    <p:anim calcmode="lin" valueType="num">
                                      <p:cBhvr additive="base">
                                        <p:cTn id="19" dur="500" fill="hold"/>
                                        <p:tgtEl>
                                          <p:spTgt spid="7178"/>
                                        </p:tgtEl>
                                        <p:attrNameLst>
                                          <p:attrName>ppt_x</p:attrName>
                                        </p:attrNameLst>
                                      </p:cBhvr>
                                      <p:tavLst>
                                        <p:tav tm="0">
                                          <p:val>
                                            <p:strVal val="#ppt_x"/>
                                          </p:val>
                                        </p:tav>
                                        <p:tav tm="100000">
                                          <p:val>
                                            <p:strVal val="#ppt_x"/>
                                          </p:val>
                                        </p:tav>
                                      </p:tavLst>
                                    </p:anim>
                                    <p:anim calcmode="lin" valueType="num">
                                      <p:cBhvr additive="base">
                                        <p:cTn id="20" dur="500" fill="hold"/>
                                        <p:tgtEl>
                                          <p:spTgt spid="717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7175"/>
                                        </p:tgtEl>
                                        <p:attrNameLst>
                                          <p:attrName>style.visibility</p:attrName>
                                        </p:attrNameLst>
                                      </p:cBhvr>
                                      <p:to>
                                        <p:strVal val="visible"/>
                                      </p:to>
                                    </p:set>
                                    <p:anim calcmode="lin" valueType="num">
                                      <p:cBhvr additive="base">
                                        <p:cTn id="25" dur="500" fill="hold"/>
                                        <p:tgtEl>
                                          <p:spTgt spid="7175"/>
                                        </p:tgtEl>
                                        <p:attrNameLst>
                                          <p:attrName>ppt_x</p:attrName>
                                        </p:attrNameLst>
                                      </p:cBhvr>
                                      <p:tavLst>
                                        <p:tav tm="0">
                                          <p:val>
                                            <p:strVal val="#ppt_x"/>
                                          </p:val>
                                        </p:tav>
                                        <p:tav tm="100000">
                                          <p:val>
                                            <p:strVal val="#ppt_x"/>
                                          </p:val>
                                        </p:tav>
                                      </p:tavLst>
                                    </p:anim>
                                    <p:anim calcmode="lin" valueType="num">
                                      <p:cBhvr additive="base">
                                        <p:cTn id="26" dur="500" fill="hold"/>
                                        <p:tgtEl>
                                          <p:spTgt spid="7175"/>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7176"/>
                                        </p:tgtEl>
                                        <p:attrNameLst>
                                          <p:attrName>style.visibility</p:attrName>
                                        </p:attrNameLst>
                                      </p:cBhvr>
                                      <p:to>
                                        <p:strVal val="visible"/>
                                      </p:to>
                                    </p:set>
                                    <p:anim calcmode="lin" valueType="num">
                                      <p:cBhvr additive="base">
                                        <p:cTn id="31" dur="500" fill="hold"/>
                                        <p:tgtEl>
                                          <p:spTgt spid="7176"/>
                                        </p:tgtEl>
                                        <p:attrNameLst>
                                          <p:attrName>ppt_x</p:attrName>
                                        </p:attrNameLst>
                                      </p:cBhvr>
                                      <p:tavLst>
                                        <p:tav tm="0">
                                          <p:val>
                                            <p:strVal val="#ppt_x"/>
                                          </p:val>
                                        </p:tav>
                                        <p:tav tm="100000">
                                          <p:val>
                                            <p:strVal val="#ppt_x"/>
                                          </p:val>
                                        </p:tav>
                                      </p:tavLst>
                                    </p:anim>
                                    <p:anim calcmode="lin" valueType="num">
                                      <p:cBhvr additive="base">
                                        <p:cTn id="32" dur="500" fill="hold"/>
                                        <p:tgtEl>
                                          <p:spTgt spid="7176"/>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177"/>
                                        </p:tgtEl>
                                        <p:attrNameLst>
                                          <p:attrName>style.visibility</p:attrName>
                                        </p:attrNameLst>
                                      </p:cBhvr>
                                      <p:to>
                                        <p:strVal val="visible"/>
                                      </p:to>
                                    </p:set>
                                    <p:anim calcmode="lin" valueType="num">
                                      <p:cBhvr additive="base">
                                        <p:cTn id="37" dur="500" fill="hold"/>
                                        <p:tgtEl>
                                          <p:spTgt spid="7177"/>
                                        </p:tgtEl>
                                        <p:attrNameLst>
                                          <p:attrName>ppt_x</p:attrName>
                                        </p:attrNameLst>
                                      </p:cBhvr>
                                      <p:tavLst>
                                        <p:tav tm="0">
                                          <p:val>
                                            <p:strVal val="#ppt_x"/>
                                          </p:val>
                                        </p:tav>
                                        <p:tav tm="100000">
                                          <p:val>
                                            <p:strVal val="#ppt_x"/>
                                          </p:val>
                                        </p:tav>
                                      </p:tavLst>
                                    </p:anim>
                                    <p:anim calcmode="lin" valueType="num">
                                      <p:cBhvr additive="base">
                                        <p:cTn id="38" dur="500" fill="hold"/>
                                        <p:tgtEl>
                                          <p:spTgt spid="717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3" fill="hold" grpId="0" nodeType="clickEffect">
                                  <p:stCondLst>
                                    <p:cond delay="0"/>
                                  </p:stCondLst>
                                  <p:childTnLst>
                                    <p:set>
                                      <p:cBhvr>
                                        <p:cTn id="42" dur="1" fill="hold">
                                          <p:stCondLst>
                                            <p:cond delay="0"/>
                                          </p:stCondLst>
                                        </p:cTn>
                                        <p:tgtEl>
                                          <p:spTgt spid="7182"/>
                                        </p:tgtEl>
                                        <p:attrNameLst>
                                          <p:attrName>style.visibility</p:attrName>
                                        </p:attrNameLst>
                                      </p:cBhvr>
                                      <p:to>
                                        <p:strVal val="visible"/>
                                      </p:to>
                                    </p:set>
                                    <p:anim calcmode="lin" valueType="num">
                                      <p:cBhvr additive="base">
                                        <p:cTn id="43" dur="500" fill="hold"/>
                                        <p:tgtEl>
                                          <p:spTgt spid="7182"/>
                                        </p:tgtEl>
                                        <p:attrNameLst>
                                          <p:attrName>ppt_x</p:attrName>
                                        </p:attrNameLst>
                                      </p:cBhvr>
                                      <p:tavLst>
                                        <p:tav tm="0">
                                          <p:val>
                                            <p:strVal val="1+#ppt_w/2"/>
                                          </p:val>
                                        </p:tav>
                                        <p:tav tm="100000">
                                          <p:val>
                                            <p:strVal val="#ppt_x"/>
                                          </p:val>
                                        </p:tav>
                                      </p:tavLst>
                                    </p:anim>
                                    <p:anim calcmode="lin" valueType="num">
                                      <p:cBhvr additive="base">
                                        <p:cTn id="44" dur="500" fill="hold"/>
                                        <p:tgtEl>
                                          <p:spTgt spid="7182"/>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6"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1+#ppt_w/2"/>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6" fill="hold" grpId="0" nodeType="clickEffect">
                                  <p:stCondLst>
                                    <p:cond delay="0"/>
                                  </p:stCondLst>
                                  <p:childTnLst>
                                    <p:set>
                                      <p:cBhvr>
                                        <p:cTn id="54" dur="1" fill="hold">
                                          <p:stCondLst>
                                            <p:cond delay="0"/>
                                          </p:stCondLst>
                                        </p:cTn>
                                        <p:tgtEl>
                                          <p:spTgt spid="7179"/>
                                        </p:tgtEl>
                                        <p:attrNameLst>
                                          <p:attrName>style.visibility</p:attrName>
                                        </p:attrNameLst>
                                      </p:cBhvr>
                                      <p:to>
                                        <p:strVal val="visible"/>
                                      </p:to>
                                    </p:set>
                                    <p:anim calcmode="lin" valueType="num">
                                      <p:cBhvr additive="base">
                                        <p:cTn id="55" dur="500" fill="hold"/>
                                        <p:tgtEl>
                                          <p:spTgt spid="7179"/>
                                        </p:tgtEl>
                                        <p:attrNameLst>
                                          <p:attrName>ppt_x</p:attrName>
                                        </p:attrNameLst>
                                      </p:cBhvr>
                                      <p:tavLst>
                                        <p:tav tm="0">
                                          <p:val>
                                            <p:strVal val="1+#ppt_w/2"/>
                                          </p:val>
                                        </p:tav>
                                        <p:tav tm="100000">
                                          <p:val>
                                            <p:strVal val="#ppt_x"/>
                                          </p:val>
                                        </p:tav>
                                      </p:tavLst>
                                    </p:anim>
                                    <p:anim calcmode="lin" valueType="num">
                                      <p:cBhvr additive="base">
                                        <p:cTn id="56" dur="500" fill="hold"/>
                                        <p:tgtEl>
                                          <p:spTgt spid="717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6" fill="hold" grpId="0" nodeType="clickEffect">
                                  <p:stCondLst>
                                    <p:cond delay="0"/>
                                  </p:stCondLst>
                                  <p:childTnLst>
                                    <p:set>
                                      <p:cBhvr>
                                        <p:cTn id="60" dur="1" fill="hold">
                                          <p:stCondLst>
                                            <p:cond delay="0"/>
                                          </p:stCondLst>
                                        </p:cTn>
                                        <p:tgtEl>
                                          <p:spTgt spid="7189"/>
                                        </p:tgtEl>
                                        <p:attrNameLst>
                                          <p:attrName>style.visibility</p:attrName>
                                        </p:attrNameLst>
                                      </p:cBhvr>
                                      <p:to>
                                        <p:strVal val="visible"/>
                                      </p:to>
                                    </p:set>
                                    <p:anim calcmode="lin" valueType="num">
                                      <p:cBhvr additive="base">
                                        <p:cTn id="61" dur="500" fill="hold"/>
                                        <p:tgtEl>
                                          <p:spTgt spid="7189"/>
                                        </p:tgtEl>
                                        <p:attrNameLst>
                                          <p:attrName>ppt_x</p:attrName>
                                        </p:attrNameLst>
                                      </p:cBhvr>
                                      <p:tavLst>
                                        <p:tav tm="0">
                                          <p:val>
                                            <p:strVal val="1+#ppt_w/2"/>
                                          </p:val>
                                        </p:tav>
                                        <p:tav tm="100000">
                                          <p:val>
                                            <p:strVal val="#ppt_x"/>
                                          </p:val>
                                        </p:tav>
                                      </p:tavLst>
                                    </p:anim>
                                    <p:anim calcmode="lin" valueType="num">
                                      <p:cBhvr additive="base">
                                        <p:cTn id="62" dur="500" fill="hold"/>
                                        <p:tgtEl>
                                          <p:spTgt spid="718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6" fill="hold" grpId="0" nodeType="clickEffect">
                                  <p:stCondLst>
                                    <p:cond delay="0"/>
                                  </p:stCondLst>
                                  <p:childTnLst>
                                    <p:set>
                                      <p:cBhvr>
                                        <p:cTn id="66" dur="1" fill="hold">
                                          <p:stCondLst>
                                            <p:cond delay="0"/>
                                          </p:stCondLst>
                                        </p:cTn>
                                        <p:tgtEl>
                                          <p:spTgt spid="7190"/>
                                        </p:tgtEl>
                                        <p:attrNameLst>
                                          <p:attrName>style.visibility</p:attrName>
                                        </p:attrNameLst>
                                      </p:cBhvr>
                                      <p:to>
                                        <p:strVal val="visible"/>
                                      </p:to>
                                    </p:set>
                                    <p:anim calcmode="lin" valueType="num">
                                      <p:cBhvr additive="base">
                                        <p:cTn id="67" dur="500" fill="hold"/>
                                        <p:tgtEl>
                                          <p:spTgt spid="7190"/>
                                        </p:tgtEl>
                                        <p:attrNameLst>
                                          <p:attrName>ppt_x</p:attrName>
                                        </p:attrNameLst>
                                      </p:cBhvr>
                                      <p:tavLst>
                                        <p:tav tm="0">
                                          <p:val>
                                            <p:strVal val="1+#ppt_w/2"/>
                                          </p:val>
                                        </p:tav>
                                        <p:tav tm="100000">
                                          <p:val>
                                            <p:strVal val="#ppt_x"/>
                                          </p:val>
                                        </p:tav>
                                      </p:tavLst>
                                    </p:anim>
                                    <p:anim calcmode="lin" valueType="num">
                                      <p:cBhvr additive="base">
                                        <p:cTn id="68" dur="500" fill="hold"/>
                                        <p:tgtEl>
                                          <p:spTgt spid="719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6" fill="hold" grpId="0" nodeType="clickEffect">
                                  <p:stCondLst>
                                    <p:cond delay="0"/>
                                  </p:stCondLst>
                                  <p:childTnLst>
                                    <p:set>
                                      <p:cBhvr>
                                        <p:cTn id="72" dur="1" fill="hold">
                                          <p:stCondLst>
                                            <p:cond delay="0"/>
                                          </p:stCondLst>
                                        </p:cTn>
                                        <p:tgtEl>
                                          <p:spTgt spid="7195"/>
                                        </p:tgtEl>
                                        <p:attrNameLst>
                                          <p:attrName>style.visibility</p:attrName>
                                        </p:attrNameLst>
                                      </p:cBhvr>
                                      <p:to>
                                        <p:strVal val="visible"/>
                                      </p:to>
                                    </p:set>
                                    <p:anim calcmode="lin" valueType="num">
                                      <p:cBhvr additive="base">
                                        <p:cTn id="73" dur="500" fill="hold"/>
                                        <p:tgtEl>
                                          <p:spTgt spid="7195"/>
                                        </p:tgtEl>
                                        <p:attrNameLst>
                                          <p:attrName>ppt_x</p:attrName>
                                        </p:attrNameLst>
                                      </p:cBhvr>
                                      <p:tavLst>
                                        <p:tav tm="0">
                                          <p:val>
                                            <p:strVal val="1+#ppt_w/2"/>
                                          </p:val>
                                        </p:tav>
                                        <p:tav tm="100000">
                                          <p:val>
                                            <p:strVal val="#ppt_x"/>
                                          </p:val>
                                        </p:tav>
                                      </p:tavLst>
                                    </p:anim>
                                    <p:anim calcmode="lin" valueType="num">
                                      <p:cBhvr additive="base">
                                        <p:cTn id="74" dur="500" fill="hold"/>
                                        <p:tgtEl>
                                          <p:spTgt spid="719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6" fill="hold" grpId="0" nodeType="clickEffect">
                                  <p:stCondLst>
                                    <p:cond delay="0"/>
                                  </p:stCondLst>
                                  <p:childTnLst>
                                    <p:set>
                                      <p:cBhvr>
                                        <p:cTn id="78" dur="1" fill="hold">
                                          <p:stCondLst>
                                            <p:cond delay="0"/>
                                          </p:stCondLst>
                                        </p:cTn>
                                        <p:tgtEl>
                                          <p:spTgt spid="7191"/>
                                        </p:tgtEl>
                                        <p:attrNameLst>
                                          <p:attrName>style.visibility</p:attrName>
                                        </p:attrNameLst>
                                      </p:cBhvr>
                                      <p:to>
                                        <p:strVal val="visible"/>
                                      </p:to>
                                    </p:set>
                                    <p:anim calcmode="lin" valueType="num">
                                      <p:cBhvr additive="base">
                                        <p:cTn id="79" dur="500" fill="hold"/>
                                        <p:tgtEl>
                                          <p:spTgt spid="7191"/>
                                        </p:tgtEl>
                                        <p:attrNameLst>
                                          <p:attrName>ppt_x</p:attrName>
                                        </p:attrNameLst>
                                      </p:cBhvr>
                                      <p:tavLst>
                                        <p:tav tm="0">
                                          <p:val>
                                            <p:strVal val="1+#ppt_w/2"/>
                                          </p:val>
                                        </p:tav>
                                        <p:tav tm="100000">
                                          <p:val>
                                            <p:strVal val="#ppt_x"/>
                                          </p:val>
                                        </p:tav>
                                      </p:tavLst>
                                    </p:anim>
                                    <p:anim calcmode="lin" valueType="num">
                                      <p:cBhvr additive="base">
                                        <p:cTn id="80" dur="500" fill="hold"/>
                                        <p:tgtEl>
                                          <p:spTgt spid="7191"/>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6" fill="hold" grpId="0" nodeType="clickEffect">
                                  <p:stCondLst>
                                    <p:cond delay="0"/>
                                  </p:stCondLst>
                                  <p:childTnLst>
                                    <p:set>
                                      <p:cBhvr>
                                        <p:cTn id="84" dur="1" fill="hold">
                                          <p:stCondLst>
                                            <p:cond delay="0"/>
                                          </p:stCondLst>
                                        </p:cTn>
                                        <p:tgtEl>
                                          <p:spTgt spid="7192"/>
                                        </p:tgtEl>
                                        <p:attrNameLst>
                                          <p:attrName>style.visibility</p:attrName>
                                        </p:attrNameLst>
                                      </p:cBhvr>
                                      <p:to>
                                        <p:strVal val="visible"/>
                                      </p:to>
                                    </p:set>
                                    <p:anim calcmode="lin" valueType="num">
                                      <p:cBhvr additive="base">
                                        <p:cTn id="85" dur="500" fill="hold"/>
                                        <p:tgtEl>
                                          <p:spTgt spid="7192"/>
                                        </p:tgtEl>
                                        <p:attrNameLst>
                                          <p:attrName>ppt_x</p:attrName>
                                        </p:attrNameLst>
                                      </p:cBhvr>
                                      <p:tavLst>
                                        <p:tav tm="0">
                                          <p:val>
                                            <p:strVal val="1+#ppt_w/2"/>
                                          </p:val>
                                        </p:tav>
                                        <p:tav tm="100000">
                                          <p:val>
                                            <p:strVal val="#ppt_x"/>
                                          </p:val>
                                        </p:tav>
                                      </p:tavLst>
                                    </p:anim>
                                    <p:anim calcmode="lin" valueType="num">
                                      <p:cBhvr additive="base">
                                        <p:cTn id="86" dur="500" fill="hold"/>
                                        <p:tgtEl>
                                          <p:spTgt spid="719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1" fill="hold" grpId="0" nodeType="clickEffect">
                                  <p:stCondLst>
                                    <p:cond delay="0"/>
                                  </p:stCondLst>
                                  <p:childTnLst>
                                    <p:set>
                                      <p:cBhvr>
                                        <p:cTn id="90" dur="1" fill="hold">
                                          <p:stCondLst>
                                            <p:cond delay="0"/>
                                          </p:stCondLst>
                                        </p:cTn>
                                        <p:tgtEl>
                                          <p:spTgt spid="7180"/>
                                        </p:tgtEl>
                                        <p:attrNameLst>
                                          <p:attrName>style.visibility</p:attrName>
                                        </p:attrNameLst>
                                      </p:cBhvr>
                                      <p:to>
                                        <p:strVal val="visible"/>
                                      </p:to>
                                    </p:set>
                                    <p:anim calcmode="lin" valueType="num">
                                      <p:cBhvr additive="base">
                                        <p:cTn id="91" dur="500" fill="hold"/>
                                        <p:tgtEl>
                                          <p:spTgt spid="7180"/>
                                        </p:tgtEl>
                                        <p:attrNameLst>
                                          <p:attrName>ppt_x</p:attrName>
                                        </p:attrNameLst>
                                      </p:cBhvr>
                                      <p:tavLst>
                                        <p:tav tm="0">
                                          <p:val>
                                            <p:strVal val="#ppt_x"/>
                                          </p:val>
                                        </p:tav>
                                        <p:tav tm="100000">
                                          <p:val>
                                            <p:strVal val="#ppt_x"/>
                                          </p:val>
                                        </p:tav>
                                      </p:tavLst>
                                    </p:anim>
                                    <p:anim calcmode="lin" valueType="num">
                                      <p:cBhvr additive="base">
                                        <p:cTn id="92" dur="500" fill="hold"/>
                                        <p:tgtEl>
                                          <p:spTgt spid="7180"/>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1" fill="hold" grpId="0" nodeType="clickEffect">
                                  <p:stCondLst>
                                    <p:cond delay="0"/>
                                  </p:stCondLst>
                                  <p:childTnLst>
                                    <p:set>
                                      <p:cBhvr>
                                        <p:cTn id="96" dur="1" fill="hold">
                                          <p:stCondLst>
                                            <p:cond delay="0"/>
                                          </p:stCondLst>
                                        </p:cTn>
                                        <p:tgtEl>
                                          <p:spTgt spid="7193"/>
                                        </p:tgtEl>
                                        <p:attrNameLst>
                                          <p:attrName>style.visibility</p:attrName>
                                        </p:attrNameLst>
                                      </p:cBhvr>
                                      <p:to>
                                        <p:strVal val="visible"/>
                                      </p:to>
                                    </p:set>
                                    <p:anim calcmode="lin" valueType="num">
                                      <p:cBhvr additive="base">
                                        <p:cTn id="97" dur="500" fill="hold"/>
                                        <p:tgtEl>
                                          <p:spTgt spid="7193"/>
                                        </p:tgtEl>
                                        <p:attrNameLst>
                                          <p:attrName>ppt_x</p:attrName>
                                        </p:attrNameLst>
                                      </p:cBhvr>
                                      <p:tavLst>
                                        <p:tav tm="0">
                                          <p:val>
                                            <p:strVal val="#ppt_x"/>
                                          </p:val>
                                        </p:tav>
                                        <p:tav tm="100000">
                                          <p:val>
                                            <p:strVal val="#ppt_x"/>
                                          </p:val>
                                        </p:tav>
                                      </p:tavLst>
                                    </p:anim>
                                    <p:anim calcmode="lin" valueType="num">
                                      <p:cBhvr additive="base">
                                        <p:cTn id="98" dur="500" fill="hold"/>
                                        <p:tgtEl>
                                          <p:spTgt spid="7193"/>
                                        </p:tgtEl>
                                        <p:attrNameLst>
                                          <p:attrName>ppt_y</p:attrName>
                                        </p:attrNameLst>
                                      </p:cBhvr>
                                      <p:tavLst>
                                        <p:tav tm="0">
                                          <p:val>
                                            <p:strVal val="0-#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5" presetClass="entr" presetSubtype="0" fill="hold" nodeType="clickEffect">
                                  <p:stCondLst>
                                    <p:cond delay="0"/>
                                  </p:stCondLst>
                                  <p:childTnLst>
                                    <p:set>
                                      <p:cBhvr>
                                        <p:cTn id="102" dur="1" fill="hold">
                                          <p:stCondLst>
                                            <p:cond delay="0"/>
                                          </p:stCondLst>
                                        </p:cTn>
                                        <p:tgtEl>
                                          <p:spTgt spid="2"/>
                                        </p:tgtEl>
                                        <p:attrNameLst>
                                          <p:attrName>style.visibility</p:attrName>
                                        </p:attrNameLst>
                                      </p:cBhvr>
                                      <p:to>
                                        <p:strVal val="visible"/>
                                      </p:to>
                                    </p:set>
                                    <p:anim calcmode="lin" valueType="num">
                                      <p:cBhvr>
                                        <p:cTn id="103"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04"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05"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6" dur="1000" fill="hold"/>
                                        <p:tgtEl>
                                          <p:spTgt spid="2"/>
                                        </p:tgtEl>
                                        <p:attrNameLst>
                                          <p:attrName>ppt_h</p:attrName>
                                        </p:attrNameLst>
                                      </p:cBhvr>
                                      <p:tavLst>
                                        <p:tav tm="0">
                                          <p:val>
                                            <p:strVal val="#ppt_h"/>
                                          </p:val>
                                        </p:tav>
                                        <p:tav tm="100000">
                                          <p:val>
                                            <p:strVal val="#ppt_h"/>
                                          </p:val>
                                        </p:tav>
                                      </p:tavLst>
                                    </p:anim>
                                    <p:anim calcmode="lin" valueType="num">
                                      <p:cBhvr>
                                        <p:cTn id="107"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08"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09"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10"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7173" grpId="0"/>
      <p:bldP spid="7174" grpId="0"/>
      <p:bldP spid="7175" grpId="0"/>
      <p:bldP spid="7176" grpId="0"/>
      <p:bldP spid="7177" grpId="0"/>
      <p:bldP spid="7178" grpId="0"/>
      <p:bldP spid="7179" grpId="0"/>
      <p:bldP spid="7180" grpId="0"/>
      <p:bldP spid="7182" grpId="0"/>
      <p:bldP spid="7189" grpId="0"/>
      <p:bldP spid="7190" grpId="0"/>
      <p:bldP spid="7191" grpId="0"/>
      <p:bldP spid="7192" grpId="0"/>
      <p:bldP spid="7193" grpId="0"/>
      <p:bldP spid="719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3"/>
          <p:cNvSpPr txBox="1">
            <a:spLocks noChangeArrowheads="1"/>
          </p:cNvSpPr>
          <p:nvPr/>
        </p:nvSpPr>
        <p:spPr bwMode="auto">
          <a:xfrm>
            <a:off x="609600" y="990600"/>
            <a:ext cx="7239000" cy="519113"/>
          </a:xfrm>
          <a:prstGeom prst="rect">
            <a:avLst/>
          </a:prstGeom>
          <a:noFill/>
          <a:ln w="9525">
            <a:noFill/>
            <a:miter lim="800000"/>
            <a:headEnd/>
            <a:tailEnd/>
          </a:ln>
        </p:spPr>
        <p:txBody>
          <a:bodyPr>
            <a:spAutoFit/>
          </a:bodyPr>
          <a:lstStyle/>
          <a:p>
            <a:pPr>
              <a:spcBef>
                <a:spcPct val="50000"/>
              </a:spcBef>
            </a:pPr>
            <a:endParaRPr lang="en-US" sz="2800"/>
          </a:p>
        </p:txBody>
      </p:sp>
      <p:sp>
        <p:nvSpPr>
          <p:cNvPr id="40964" name="Rectangle 6"/>
          <p:cNvSpPr>
            <a:spLocks noGrp="1" noChangeArrowheads="1"/>
          </p:cNvSpPr>
          <p:nvPr>
            <p:ph type="title" idx="4294967295"/>
          </p:nvPr>
        </p:nvSpPr>
        <p:spPr>
          <a:xfrm>
            <a:off x="1766637" y="533400"/>
            <a:ext cx="5763126" cy="976313"/>
          </a:xfrm>
          <a:prstGeom prst="rect">
            <a:avLst/>
          </a:prstGeom>
        </p:spPr>
        <p:txBody>
          <a:bodyPr>
            <a:normAutofit fontScale="90000"/>
          </a:bodyPr>
          <a:lstStyle/>
          <a:p>
            <a:pPr algn="ctr" eaLnBrk="1" hangingPunct="1"/>
            <a:r>
              <a:rPr lang="en-US" sz="3200" b="1" u="sng" dirty="0" smtClean="0">
                <a:latin typeface="Arial" charset="0"/>
              </a:rPr>
              <a:t>Delete a Customer's Call Processing Data</a:t>
            </a:r>
          </a:p>
        </p:txBody>
      </p:sp>
      <p:sp>
        <p:nvSpPr>
          <p:cNvPr id="40965" name="Rectangle 7"/>
          <p:cNvSpPr>
            <a:spLocks noChangeArrowheads="1"/>
          </p:cNvSpPr>
          <p:nvPr/>
        </p:nvSpPr>
        <p:spPr bwMode="auto">
          <a:xfrm>
            <a:off x="1219200" y="2286000"/>
            <a:ext cx="6858000" cy="2362200"/>
          </a:xfrm>
          <a:prstGeom prst="rect">
            <a:avLst/>
          </a:prstGeom>
          <a:noFill/>
          <a:ln w="9525">
            <a:noFill/>
            <a:miter lim="800000"/>
            <a:headEnd/>
            <a:tailEnd/>
          </a:ln>
        </p:spPr>
        <p:txBody>
          <a:bodyPr/>
          <a:lstStyle/>
          <a:p>
            <a:pPr marL="457200" indent="-457200">
              <a:lnSpc>
                <a:spcPct val="90000"/>
              </a:lnSpc>
              <a:spcBef>
                <a:spcPct val="20000"/>
              </a:spcBef>
              <a:buFontTx/>
              <a:buAutoNum type="arabicPeriod"/>
            </a:pPr>
            <a:r>
              <a:rPr lang="en-US" sz="2000" b="1" dirty="0">
                <a:latin typeface="Arial" charset="0"/>
              </a:rPr>
              <a:t>CPR must be a </a:t>
            </a:r>
            <a:r>
              <a:rPr lang="en-US" sz="2000" b="1" dirty="0">
                <a:solidFill>
                  <a:srgbClr val="0066FF"/>
                </a:solidFill>
                <a:latin typeface="Arial" charset="0"/>
              </a:rPr>
              <a:t>future</a:t>
            </a:r>
            <a:r>
              <a:rPr lang="en-US" sz="2000" b="1" dirty="0">
                <a:latin typeface="Arial" charset="0"/>
              </a:rPr>
              <a:t> Eff. Date/Time.</a:t>
            </a:r>
          </a:p>
          <a:p>
            <a:pPr marL="457200" indent="-457200">
              <a:lnSpc>
                <a:spcPct val="90000"/>
              </a:lnSpc>
              <a:spcBef>
                <a:spcPct val="20000"/>
              </a:spcBef>
              <a:buFontTx/>
              <a:buAutoNum type="arabicPeriod"/>
            </a:pPr>
            <a:endParaRPr lang="en-US" sz="2000" b="1" dirty="0">
              <a:latin typeface="Arial" charset="0"/>
            </a:endParaRPr>
          </a:p>
          <a:p>
            <a:pPr marL="457200" indent="-457200">
              <a:lnSpc>
                <a:spcPct val="90000"/>
              </a:lnSpc>
              <a:spcBef>
                <a:spcPct val="20000"/>
              </a:spcBef>
              <a:buFontTx/>
              <a:buAutoNum type="arabicPeriod"/>
            </a:pPr>
            <a:r>
              <a:rPr lang="en-US" sz="2000" b="1" dirty="0">
                <a:latin typeface="Arial" charset="0"/>
              </a:rPr>
              <a:t>Press the Delete button at the Bottom of the CPR window.  (Be careful not to press the Delete button on the CAD)</a:t>
            </a:r>
          </a:p>
          <a:p>
            <a:pPr marL="457200" indent="-457200">
              <a:lnSpc>
                <a:spcPct val="90000"/>
              </a:lnSpc>
              <a:spcBef>
                <a:spcPct val="20000"/>
              </a:spcBef>
              <a:buFontTx/>
              <a:buAutoNum type="arabicPeriod"/>
            </a:pPr>
            <a:endParaRPr lang="en-US" sz="2000" b="1" dirty="0">
              <a:latin typeface="Arial" charset="0"/>
            </a:endParaRPr>
          </a:p>
          <a:p>
            <a:pPr marL="457200" indent="-457200">
              <a:lnSpc>
                <a:spcPct val="90000"/>
              </a:lnSpc>
              <a:spcBef>
                <a:spcPct val="20000"/>
              </a:spcBef>
              <a:buFontTx/>
              <a:buAutoNum type="arabicPeriod"/>
            </a:pPr>
            <a:r>
              <a:rPr lang="en-US" sz="2000" b="1" dirty="0">
                <a:latin typeface="Arial" charset="0"/>
              </a:rPr>
              <a:t>Reply to the confirmation window. (Yes or No)</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animEffect transition="in" filter="box(in)">
                                      <p:cBhvr>
                                        <p:cTn id="7" dur="500"/>
                                        <p:tgtEl>
                                          <p:spTgt spid="409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0965">
                                            <p:txEl>
                                              <p:pRg st="2" end="2"/>
                                            </p:txEl>
                                          </p:spTgt>
                                        </p:tgtEl>
                                        <p:attrNameLst>
                                          <p:attrName>style.visibility</p:attrName>
                                        </p:attrNameLst>
                                      </p:cBhvr>
                                      <p:to>
                                        <p:strVal val="visible"/>
                                      </p:to>
                                    </p:set>
                                    <p:animEffect transition="in" filter="box(in)">
                                      <p:cBhvr>
                                        <p:cTn id="12" dur="500"/>
                                        <p:tgtEl>
                                          <p:spTgt spid="4096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40965">
                                            <p:txEl>
                                              <p:pRg st="4" end="4"/>
                                            </p:txEl>
                                          </p:spTgt>
                                        </p:tgtEl>
                                        <p:attrNameLst>
                                          <p:attrName>style.visibility</p:attrName>
                                        </p:attrNameLst>
                                      </p:cBhvr>
                                      <p:to>
                                        <p:strVal val="visible"/>
                                      </p:to>
                                    </p:set>
                                    <p:animEffect transition="in" filter="strips(downLeft)">
                                      <p:cBhvr>
                                        <p:cTn id="17" dur="500"/>
                                        <p:tgtEl>
                                          <p:spTgt spid="4096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8"/>
          <p:cNvPicPr>
            <a:picLocks noChangeAspect="1" noChangeArrowheads="1"/>
          </p:cNvPicPr>
          <p:nvPr/>
        </p:nvPicPr>
        <p:blipFill>
          <a:blip r:embed="rId4" cstate="print"/>
          <a:srcRect/>
          <a:stretch>
            <a:fillRect/>
          </a:stretch>
        </p:blipFill>
        <p:spPr bwMode="auto">
          <a:xfrm>
            <a:off x="2895600" y="1504950"/>
            <a:ext cx="5715000" cy="4210050"/>
          </a:xfrm>
          <a:prstGeom prst="rect">
            <a:avLst/>
          </a:prstGeom>
          <a:noFill/>
          <a:ln w="9525">
            <a:noFill/>
            <a:miter lim="800000"/>
            <a:headEnd/>
            <a:tailEnd/>
          </a:ln>
        </p:spPr>
      </p:pic>
      <p:sp>
        <p:nvSpPr>
          <p:cNvPr id="41987" name="Text Box 3"/>
          <p:cNvSpPr txBox="1">
            <a:spLocks noChangeArrowheads="1"/>
          </p:cNvSpPr>
          <p:nvPr/>
        </p:nvSpPr>
        <p:spPr bwMode="auto">
          <a:xfrm>
            <a:off x="914400" y="990600"/>
            <a:ext cx="7239000" cy="519113"/>
          </a:xfrm>
          <a:prstGeom prst="rect">
            <a:avLst/>
          </a:prstGeom>
          <a:noFill/>
          <a:ln w="9525">
            <a:noFill/>
            <a:miter lim="800000"/>
            <a:headEnd/>
            <a:tailEnd/>
          </a:ln>
        </p:spPr>
        <p:txBody>
          <a:bodyPr>
            <a:spAutoFit/>
          </a:bodyPr>
          <a:lstStyle/>
          <a:p>
            <a:pPr>
              <a:spcBef>
                <a:spcPct val="50000"/>
              </a:spcBef>
            </a:pPr>
            <a:endParaRPr lang="en-US" sz="2800"/>
          </a:p>
        </p:txBody>
      </p:sp>
      <p:sp>
        <p:nvSpPr>
          <p:cNvPr id="41988" name="Rectangle 6"/>
          <p:cNvSpPr>
            <a:spLocks noGrp="1" noChangeArrowheads="1"/>
          </p:cNvSpPr>
          <p:nvPr>
            <p:ph type="title" idx="4294967295"/>
          </p:nvPr>
        </p:nvSpPr>
        <p:spPr>
          <a:xfrm>
            <a:off x="1882942" y="364958"/>
            <a:ext cx="5835316" cy="778042"/>
          </a:xfrm>
          <a:prstGeom prst="rect">
            <a:avLst/>
          </a:prstGeom>
        </p:spPr>
        <p:txBody>
          <a:bodyPr>
            <a:normAutofit fontScale="90000"/>
          </a:bodyPr>
          <a:lstStyle/>
          <a:p>
            <a:pPr algn="ctr" eaLnBrk="1" hangingPunct="1"/>
            <a:r>
              <a:rPr lang="en-US" sz="3200" b="1" u="sng" dirty="0" smtClean="0">
                <a:latin typeface="Arial" charset="0"/>
              </a:rPr>
              <a:t>Copy Source CPR Record to a Different CR</a:t>
            </a:r>
          </a:p>
        </p:txBody>
      </p:sp>
      <p:sp>
        <p:nvSpPr>
          <p:cNvPr id="41989" name="Rectangle 17"/>
          <p:cNvSpPr>
            <a:spLocks noChangeArrowheads="1"/>
          </p:cNvSpPr>
          <p:nvPr/>
        </p:nvSpPr>
        <p:spPr bwMode="auto">
          <a:xfrm>
            <a:off x="304800" y="1143000"/>
            <a:ext cx="2590800" cy="4764505"/>
          </a:xfrm>
          <a:prstGeom prst="rect">
            <a:avLst/>
          </a:prstGeom>
          <a:noFill/>
          <a:ln w="9525">
            <a:noFill/>
            <a:miter lim="800000"/>
            <a:headEnd/>
            <a:tailEnd/>
          </a:ln>
        </p:spPr>
        <p:txBody>
          <a:bodyPr/>
          <a:lstStyle/>
          <a:p>
            <a:pPr marL="457200" indent="-457200">
              <a:lnSpc>
                <a:spcPct val="90000"/>
              </a:lnSpc>
              <a:spcBef>
                <a:spcPct val="20000"/>
              </a:spcBef>
              <a:buFontTx/>
              <a:buAutoNum type="arabicPeriod"/>
            </a:pPr>
            <a:r>
              <a:rPr lang="en-US" sz="1800" dirty="0">
                <a:latin typeface="Arial" charset="0"/>
              </a:rPr>
              <a:t>From one of the Customer Record windows, click on the Copy button or press </a:t>
            </a:r>
            <a:r>
              <a:rPr lang="en-US" sz="1800" dirty="0" err="1">
                <a:latin typeface="Arial" charset="0"/>
              </a:rPr>
              <a:t>Ctrl+Y</a:t>
            </a:r>
            <a:r>
              <a:rPr lang="en-US" sz="1800" dirty="0">
                <a:latin typeface="Arial" charset="0"/>
              </a:rPr>
              <a:t>.</a:t>
            </a:r>
          </a:p>
          <a:p>
            <a:pPr marL="457200" indent="-457200">
              <a:lnSpc>
                <a:spcPct val="90000"/>
              </a:lnSpc>
              <a:spcBef>
                <a:spcPct val="20000"/>
              </a:spcBef>
              <a:buFontTx/>
              <a:buAutoNum type="arabicPeriod"/>
            </a:pPr>
            <a:r>
              <a:rPr lang="en-US" sz="1800" dirty="0">
                <a:latin typeface="Arial" charset="0"/>
              </a:rPr>
              <a:t>Confirm or change the </a:t>
            </a:r>
            <a:r>
              <a:rPr lang="en-US" sz="1800" dirty="0">
                <a:solidFill>
                  <a:srgbClr val="FF0000"/>
                </a:solidFill>
                <a:latin typeface="Arial" charset="0"/>
              </a:rPr>
              <a:t>Target</a:t>
            </a:r>
            <a:r>
              <a:rPr lang="en-US" sz="1800" dirty="0">
                <a:latin typeface="Arial" charset="0"/>
              </a:rPr>
              <a:t> Record DIAL# field.</a:t>
            </a:r>
          </a:p>
          <a:p>
            <a:pPr marL="457200" indent="-457200">
              <a:lnSpc>
                <a:spcPct val="90000"/>
              </a:lnSpc>
              <a:spcBef>
                <a:spcPct val="20000"/>
              </a:spcBef>
              <a:buFontTx/>
              <a:buAutoNum type="arabicPeriod"/>
            </a:pPr>
            <a:r>
              <a:rPr lang="en-US" sz="1800" dirty="0">
                <a:latin typeface="Arial" charset="0"/>
              </a:rPr>
              <a:t>Type the Eff. Date/Time for the new record.</a:t>
            </a:r>
          </a:p>
          <a:p>
            <a:pPr marL="457200" indent="-457200">
              <a:lnSpc>
                <a:spcPct val="90000"/>
              </a:lnSpc>
              <a:spcBef>
                <a:spcPct val="20000"/>
              </a:spcBef>
              <a:buFontTx/>
              <a:buAutoNum type="arabicPeriod"/>
            </a:pPr>
            <a:r>
              <a:rPr lang="en-US" sz="1800" dirty="0">
                <a:latin typeface="Arial" charset="0"/>
              </a:rPr>
              <a:t>Select only the CPR in the Copy Portions options.</a:t>
            </a:r>
          </a:p>
          <a:p>
            <a:pPr marL="457200" indent="-457200">
              <a:lnSpc>
                <a:spcPct val="90000"/>
              </a:lnSpc>
              <a:spcBef>
                <a:spcPct val="20000"/>
              </a:spcBef>
              <a:buFontTx/>
              <a:buAutoNum type="arabicPeriod"/>
            </a:pPr>
            <a:r>
              <a:rPr lang="en-US" sz="1800" dirty="0">
                <a:latin typeface="Arial" charset="0"/>
              </a:rPr>
              <a:t>Press the “Perform Copy” Button. (nearest CAD will be attached)</a:t>
            </a:r>
          </a:p>
          <a:p>
            <a:pPr marL="457200" indent="-457200">
              <a:lnSpc>
                <a:spcPct val="90000"/>
              </a:lnSpc>
              <a:spcBef>
                <a:spcPct val="20000"/>
              </a:spcBef>
              <a:buFontTx/>
              <a:buAutoNum type="arabicPeriod"/>
            </a:pPr>
            <a:endParaRPr lang="en-US" sz="1800" dirty="0">
              <a:latin typeface="Arial" charset="0"/>
            </a:endParaRPr>
          </a:p>
        </p:txBody>
      </p:sp>
      <p:sp>
        <p:nvSpPr>
          <p:cNvPr id="41990" name="Rectangle 19"/>
          <p:cNvSpPr>
            <a:spLocks noChangeArrowheads="1"/>
          </p:cNvSpPr>
          <p:nvPr/>
        </p:nvSpPr>
        <p:spPr bwMode="auto">
          <a:xfrm>
            <a:off x="6705600" y="2362200"/>
            <a:ext cx="1600200" cy="304800"/>
          </a:xfrm>
          <a:prstGeom prst="rect">
            <a:avLst/>
          </a:prstGeom>
          <a:noFill/>
          <a:ln w="28575">
            <a:solidFill>
              <a:schemeClr val="accent2"/>
            </a:solidFill>
            <a:miter lim="800000"/>
            <a:headEnd/>
            <a:tailEnd/>
          </a:ln>
        </p:spPr>
        <p:txBody>
          <a:bodyPr wrap="none" anchor="ctr">
            <a:spAutoFit/>
          </a:bodyPr>
          <a:lstStyle/>
          <a:p>
            <a:endParaRPr lang="en-US"/>
          </a:p>
        </p:txBody>
      </p:sp>
      <p:sp>
        <p:nvSpPr>
          <p:cNvPr id="41991" name="Rectangle 20"/>
          <p:cNvSpPr>
            <a:spLocks noChangeArrowheads="1"/>
          </p:cNvSpPr>
          <p:nvPr/>
        </p:nvSpPr>
        <p:spPr bwMode="auto">
          <a:xfrm>
            <a:off x="6705600" y="2667000"/>
            <a:ext cx="1600200" cy="304800"/>
          </a:xfrm>
          <a:prstGeom prst="rect">
            <a:avLst/>
          </a:prstGeom>
          <a:noFill/>
          <a:ln w="28575">
            <a:solidFill>
              <a:schemeClr val="accent2"/>
            </a:solidFill>
            <a:miter lim="800000"/>
            <a:headEnd/>
            <a:tailEnd/>
          </a:ln>
        </p:spPr>
        <p:txBody>
          <a:bodyPr wrap="none" anchor="ctr">
            <a:spAutoFit/>
          </a:bodyPr>
          <a:lstStyle/>
          <a:p>
            <a:endParaRPr lang="en-US"/>
          </a:p>
        </p:txBody>
      </p:sp>
      <p:sp>
        <p:nvSpPr>
          <p:cNvPr id="41992" name="Rectangle 21"/>
          <p:cNvSpPr>
            <a:spLocks noChangeArrowheads="1"/>
          </p:cNvSpPr>
          <p:nvPr/>
        </p:nvSpPr>
        <p:spPr bwMode="auto">
          <a:xfrm>
            <a:off x="4800600" y="3048000"/>
            <a:ext cx="1828800" cy="1524000"/>
          </a:xfrm>
          <a:prstGeom prst="rect">
            <a:avLst/>
          </a:prstGeom>
          <a:noFill/>
          <a:ln w="28575">
            <a:solidFill>
              <a:schemeClr val="accent2"/>
            </a:solidFill>
            <a:miter lim="800000"/>
            <a:headEnd/>
            <a:tailEnd/>
          </a:ln>
        </p:spPr>
        <p:txBody>
          <a:bodyPr anchor="ctr">
            <a:spAutoFit/>
          </a:bodyPr>
          <a:lstStyle/>
          <a:p>
            <a:endParaRPr lang="en-US"/>
          </a:p>
        </p:txBody>
      </p:sp>
      <p:sp>
        <p:nvSpPr>
          <p:cNvPr id="41993" name="Rectangle 23"/>
          <p:cNvSpPr>
            <a:spLocks noChangeArrowheads="1"/>
          </p:cNvSpPr>
          <p:nvPr/>
        </p:nvSpPr>
        <p:spPr bwMode="auto">
          <a:xfrm>
            <a:off x="4419600" y="5105400"/>
            <a:ext cx="1524000" cy="304800"/>
          </a:xfrm>
          <a:prstGeom prst="rect">
            <a:avLst/>
          </a:prstGeom>
          <a:noFill/>
          <a:ln w="28575">
            <a:solidFill>
              <a:schemeClr val="accent2"/>
            </a:solidFill>
            <a:miter lim="800000"/>
            <a:headEnd/>
            <a:tailEnd/>
          </a:ln>
        </p:spPr>
        <p:txBody>
          <a:bodyPr anchor="ctr">
            <a:spAutoFit/>
          </a:bodyPr>
          <a:lstStyle/>
          <a:p>
            <a:endParaRPr lang="en-US"/>
          </a:p>
        </p:txBody>
      </p:sp>
      <p:sp>
        <p:nvSpPr>
          <p:cNvPr id="10" name="Rectangle 17"/>
          <p:cNvSpPr>
            <a:spLocks noChangeArrowheads="1"/>
          </p:cNvSpPr>
          <p:nvPr/>
        </p:nvSpPr>
        <p:spPr bwMode="auto">
          <a:xfrm>
            <a:off x="316844" y="5827294"/>
            <a:ext cx="6096000" cy="493295"/>
          </a:xfrm>
          <a:prstGeom prst="rect">
            <a:avLst/>
          </a:prstGeom>
          <a:noFill/>
          <a:ln w="9525">
            <a:noFill/>
            <a:miter lim="800000"/>
            <a:headEnd/>
            <a:tailEnd/>
          </a:ln>
        </p:spPr>
        <p:txBody>
          <a:bodyPr/>
          <a:lstStyle/>
          <a:p>
            <a:pPr marL="457200" indent="-457200">
              <a:lnSpc>
                <a:spcPct val="90000"/>
              </a:lnSpc>
              <a:spcBef>
                <a:spcPct val="20000"/>
              </a:spcBef>
              <a:buFont typeface="+mj-lt"/>
              <a:buAutoNum type="arabicPeriod" startAt="6"/>
            </a:pPr>
            <a:r>
              <a:rPr lang="en-US" sz="1800" dirty="0" smtClean="0">
                <a:latin typeface="Arial" charset="0"/>
              </a:rPr>
              <a:t>After </a:t>
            </a:r>
            <a:r>
              <a:rPr lang="en-US" sz="1800" dirty="0">
                <a:latin typeface="Arial" charset="0"/>
              </a:rPr>
              <a:t>viewing the newly created CR, save or update.</a:t>
            </a:r>
          </a:p>
          <a:p>
            <a:pPr marL="457200" indent="-457200">
              <a:lnSpc>
                <a:spcPct val="90000"/>
              </a:lnSpc>
              <a:spcBef>
                <a:spcPct val="20000"/>
              </a:spcBef>
              <a:buFontTx/>
              <a:buAutoNum type="arabicPeriod" startAt="6"/>
            </a:pPr>
            <a:endParaRPr lang="en-US" sz="1800" dirty="0">
              <a:latin typeface="Arial"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41989">
                                            <p:txEl>
                                              <p:pRg st="0" end="0"/>
                                            </p:txEl>
                                          </p:spTgt>
                                        </p:tgtEl>
                                        <p:attrNameLst>
                                          <p:attrName>style.visibility</p:attrName>
                                        </p:attrNameLst>
                                      </p:cBhvr>
                                      <p:to>
                                        <p:strVal val="visible"/>
                                      </p:to>
                                    </p:set>
                                    <p:anim calcmode="lin" valueType="num">
                                      <p:cBhvr>
                                        <p:cTn id="7" dur="500" decel="50000" fill="hold">
                                          <p:stCondLst>
                                            <p:cond delay="0"/>
                                          </p:stCondLst>
                                        </p:cTn>
                                        <p:tgtEl>
                                          <p:spTgt spid="41989">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1989">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1989">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41989">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1989">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1989">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1989">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198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41986"/>
                                        </p:tgtEl>
                                        <p:attrNameLst>
                                          <p:attrName>style.visibility</p:attrName>
                                        </p:attrNameLst>
                                      </p:cBhvr>
                                      <p:to>
                                        <p:strVal val="visible"/>
                                      </p:to>
                                    </p:set>
                                    <p:anim calcmode="lin" valueType="num">
                                      <p:cBhvr>
                                        <p:cTn id="19" dur="500" decel="50000" fill="hold">
                                          <p:stCondLst>
                                            <p:cond delay="0"/>
                                          </p:stCondLst>
                                        </p:cTn>
                                        <p:tgtEl>
                                          <p:spTgt spid="41986"/>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41986"/>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41986"/>
                                        </p:tgtEl>
                                        <p:attrNameLst>
                                          <p:attrName>ppt_w</p:attrName>
                                        </p:attrNameLst>
                                      </p:cBhvr>
                                      <p:tavLst>
                                        <p:tav tm="0">
                                          <p:val>
                                            <p:strVal val="#ppt_w*.05"/>
                                          </p:val>
                                        </p:tav>
                                        <p:tav tm="100000">
                                          <p:val>
                                            <p:strVal val="#ppt_w"/>
                                          </p:val>
                                        </p:tav>
                                      </p:tavLst>
                                    </p:anim>
                                    <p:anim calcmode="lin" valueType="num">
                                      <p:cBhvr>
                                        <p:cTn id="22" dur="1000" fill="hold"/>
                                        <p:tgtEl>
                                          <p:spTgt spid="41986"/>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41986"/>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41986"/>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41986"/>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4198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1989">
                                            <p:txEl>
                                              <p:pRg st="1" end="1"/>
                                            </p:txEl>
                                          </p:spTgt>
                                        </p:tgtEl>
                                        <p:attrNameLst>
                                          <p:attrName>style.visibility</p:attrName>
                                        </p:attrNameLst>
                                      </p:cBhvr>
                                      <p:to>
                                        <p:strVal val="visible"/>
                                      </p:to>
                                    </p:set>
                                    <p:animEffect transition="in" filter="blinds(horizontal)">
                                      <p:cBhvr>
                                        <p:cTn id="31" dur="500"/>
                                        <p:tgtEl>
                                          <p:spTgt spid="41989">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41990"/>
                                        </p:tgtEl>
                                        <p:attrNameLst>
                                          <p:attrName>style.visibility</p:attrName>
                                        </p:attrNameLst>
                                      </p:cBhvr>
                                      <p:to>
                                        <p:strVal val="visible"/>
                                      </p:to>
                                    </p:set>
                                    <p:anim calcmode="lin" valueType="num">
                                      <p:cBhvr additive="base">
                                        <p:cTn id="36" dur="500" fill="hold"/>
                                        <p:tgtEl>
                                          <p:spTgt spid="41990"/>
                                        </p:tgtEl>
                                        <p:attrNameLst>
                                          <p:attrName>ppt_x</p:attrName>
                                        </p:attrNameLst>
                                      </p:cBhvr>
                                      <p:tavLst>
                                        <p:tav tm="0">
                                          <p:val>
                                            <p:strVal val="1+#ppt_w/2"/>
                                          </p:val>
                                        </p:tav>
                                        <p:tav tm="100000">
                                          <p:val>
                                            <p:strVal val="#ppt_x"/>
                                          </p:val>
                                        </p:tav>
                                      </p:tavLst>
                                    </p:anim>
                                    <p:anim calcmode="lin" valueType="num">
                                      <p:cBhvr additive="base">
                                        <p:cTn id="37" dur="500" fill="hold"/>
                                        <p:tgtEl>
                                          <p:spTgt spid="41990"/>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nodeType="clickEffect">
                                  <p:stCondLst>
                                    <p:cond delay="0"/>
                                  </p:stCondLst>
                                  <p:childTnLst>
                                    <p:set>
                                      <p:cBhvr>
                                        <p:cTn id="41" dur="1" fill="hold">
                                          <p:stCondLst>
                                            <p:cond delay="0"/>
                                          </p:stCondLst>
                                        </p:cTn>
                                        <p:tgtEl>
                                          <p:spTgt spid="41989">
                                            <p:txEl>
                                              <p:pRg st="2" end="2"/>
                                            </p:txEl>
                                          </p:spTgt>
                                        </p:tgtEl>
                                        <p:attrNameLst>
                                          <p:attrName>style.visibility</p:attrName>
                                        </p:attrNameLst>
                                      </p:cBhvr>
                                      <p:to>
                                        <p:strVal val="visible"/>
                                      </p:to>
                                    </p:set>
                                    <p:anim calcmode="lin" valueType="num">
                                      <p:cBhvr>
                                        <p:cTn id="42" dur="1000" fill="hold"/>
                                        <p:tgtEl>
                                          <p:spTgt spid="41989">
                                            <p:txEl>
                                              <p:pRg st="2" end="2"/>
                                            </p:txEl>
                                          </p:spTgt>
                                        </p:tgtEl>
                                        <p:attrNameLst>
                                          <p:attrName>ppt_w</p:attrName>
                                        </p:attrNameLst>
                                      </p:cBhvr>
                                      <p:tavLst>
                                        <p:tav tm="0">
                                          <p:val>
                                            <p:strVal val="#ppt_w*0.70"/>
                                          </p:val>
                                        </p:tav>
                                        <p:tav tm="100000">
                                          <p:val>
                                            <p:strVal val="#ppt_w"/>
                                          </p:val>
                                        </p:tav>
                                      </p:tavLst>
                                    </p:anim>
                                    <p:anim calcmode="lin" valueType="num">
                                      <p:cBhvr>
                                        <p:cTn id="43" dur="1000" fill="hold"/>
                                        <p:tgtEl>
                                          <p:spTgt spid="41989">
                                            <p:txEl>
                                              <p:pRg st="2" end="2"/>
                                            </p:txEl>
                                          </p:spTgt>
                                        </p:tgtEl>
                                        <p:attrNameLst>
                                          <p:attrName>ppt_h</p:attrName>
                                        </p:attrNameLst>
                                      </p:cBhvr>
                                      <p:tavLst>
                                        <p:tav tm="0">
                                          <p:val>
                                            <p:strVal val="#ppt_h"/>
                                          </p:val>
                                        </p:tav>
                                        <p:tav tm="100000">
                                          <p:val>
                                            <p:strVal val="#ppt_h"/>
                                          </p:val>
                                        </p:tav>
                                      </p:tavLst>
                                    </p:anim>
                                    <p:animEffect transition="in" filter="fade">
                                      <p:cBhvr>
                                        <p:cTn id="44" dur="1000"/>
                                        <p:tgtEl>
                                          <p:spTgt spid="41989">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41991"/>
                                        </p:tgtEl>
                                        <p:attrNameLst>
                                          <p:attrName>style.visibility</p:attrName>
                                        </p:attrNameLst>
                                      </p:cBhvr>
                                      <p:to>
                                        <p:strVal val="visible"/>
                                      </p:to>
                                    </p:set>
                                    <p:anim calcmode="lin" valueType="num">
                                      <p:cBhvr>
                                        <p:cTn id="49" dur="1000" fill="hold"/>
                                        <p:tgtEl>
                                          <p:spTgt spid="41991"/>
                                        </p:tgtEl>
                                        <p:attrNameLst>
                                          <p:attrName>ppt_w</p:attrName>
                                        </p:attrNameLst>
                                      </p:cBhvr>
                                      <p:tavLst>
                                        <p:tav tm="0">
                                          <p:val>
                                            <p:strVal val="#ppt_w*0.70"/>
                                          </p:val>
                                        </p:tav>
                                        <p:tav tm="100000">
                                          <p:val>
                                            <p:strVal val="#ppt_w"/>
                                          </p:val>
                                        </p:tav>
                                      </p:tavLst>
                                    </p:anim>
                                    <p:anim calcmode="lin" valueType="num">
                                      <p:cBhvr>
                                        <p:cTn id="50" dur="1000" fill="hold"/>
                                        <p:tgtEl>
                                          <p:spTgt spid="41991"/>
                                        </p:tgtEl>
                                        <p:attrNameLst>
                                          <p:attrName>ppt_h</p:attrName>
                                        </p:attrNameLst>
                                      </p:cBhvr>
                                      <p:tavLst>
                                        <p:tav tm="0">
                                          <p:val>
                                            <p:strVal val="#ppt_h"/>
                                          </p:val>
                                        </p:tav>
                                        <p:tav tm="100000">
                                          <p:val>
                                            <p:strVal val="#ppt_h"/>
                                          </p:val>
                                        </p:tav>
                                      </p:tavLst>
                                    </p:anim>
                                    <p:animEffect transition="in" filter="fade">
                                      <p:cBhvr>
                                        <p:cTn id="51" dur="1000"/>
                                        <p:tgtEl>
                                          <p:spTgt spid="41991"/>
                                        </p:tgtEl>
                                      </p:cBhvr>
                                    </p:animEffect>
                                  </p:childTnLst>
                                </p:cTn>
                              </p:par>
                            </p:childTnLst>
                          </p:cTn>
                        </p:par>
                      </p:childTnLst>
                    </p:cTn>
                  </p:par>
                  <p:par>
                    <p:cTn id="52" fill="hold">
                      <p:stCondLst>
                        <p:cond delay="indefinite"/>
                      </p:stCondLst>
                      <p:childTnLst>
                        <p:par>
                          <p:cTn id="53" fill="hold">
                            <p:stCondLst>
                              <p:cond delay="0"/>
                            </p:stCondLst>
                            <p:childTnLst>
                              <p:par>
                                <p:cTn id="54" presetID="55" presetClass="entr" presetSubtype="0" fill="hold" nodeType="clickEffect">
                                  <p:stCondLst>
                                    <p:cond delay="0"/>
                                  </p:stCondLst>
                                  <p:childTnLst>
                                    <p:set>
                                      <p:cBhvr>
                                        <p:cTn id="55" dur="1" fill="hold">
                                          <p:stCondLst>
                                            <p:cond delay="0"/>
                                          </p:stCondLst>
                                        </p:cTn>
                                        <p:tgtEl>
                                          <p:spTgt spid="41989">
                                            <p:txEl>
                                              <p:pRg st="3" end="3"/>
                                            </p:txEl>
                                          </p:spTgt>
                                        </p:tgtEl>
                                        <p:attrNameLst>
                                          <p:attrName>style.visibility</p:attrName>
                                        </p:attrNameLst>
                                      </p:cBhvr>
                                      <p:to>
                                        <p:strVal val="visible"/>
                                      </p:to>
                                    </p:set>
                                    <p:anim calcmode="lin" valueType="num">
                                      <p:cBhvr>
                                        <p:cTn id="56" dur="1000" fill="hold"/>
                                        <p:tgtEl>
                                          <p:spTgt spid="41989">
                                            <p:txEl>
                                              <p:pRg st="3" end="3"/>
                                            </p:txEl>
                                          </p:spTgt>
                                        </p:tgtEl>
                                        <p:attrNameLst>
                                          <p:attrName>ppt_w</p:attrName>
                                        </p:attrNameLst>
                                      </p:cBhvr>
                                      <p:tavLst>
                                        <p:tav tm="0">
                                          <p:val>
                                            <p:strVal val="#ppt_w*0.70"/>
                                          </p:val>
                                        </p:tav>
                                        <p:tav tm="100000">
                                          <p:val>
                                            <p:strVal val="#ppt_w"/>
                                          </p:val>
                                        </p:tav>
                                      </p:tavLst>
                                    </p:anim>
                                    <p:anim calcmode="lin" valueType="num">
                                      <p:cBhvr>
                                        <p:cTn id="57" dur="1000" fill="hold"/>
                                        <p:tgtEl>
                                          <p:spTgt spid="41989">
                                            <p:txEl>
                                              <p:pRg st="3" end="3"/>
                                            </p:txEl>
                                          </p:spTgt>
                                        </p:tgtEl>
                                        <p:attrNameLst>
                                          <p:attrName>ppt_h</p:attrName>
                                        </p:attrNameLst>
                                      </p:cBhvr>
                                      <p:tavLst>
                                        <p:tav tm="0">
                                          <p:val>
                                            <p:strVal val="#ppt_h"/>
                                          </p:val>
                                        </p:tav>
                                        <p:tav tm="100000">
                                          <p:val>
                                            <p:strVal val="#ppt_h"/>
                                          </p:val>
                                        </p:tav>
                                      </p:tavLst>
                                    </p:anim>
                                    <p:animEffect transition="in" filter="fade">
                                      <p:cBhvr>
                                        <p:cTn id="58" dur="1000"/>
                                        <p:tgtEl>
                                          <p:spTgt spid="41989">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5" presetClass="entr" presetSubtype="0" fill="hold" grpId="0" nodeType="clickEffect">
                                  <p:stCondLst>
                                    <p:cond delay="0"/>
                                  </p:stCondLst>
                                  <p:childTnLst>
                                    <p:set>
                                      <p:cBhvr>
                                        <p:cTn id="62" dur="1" fill="hold">
                                          <p:stCondLst>
                                            <p:cond delay="0"/>
                                          </p:stCondLst>
                                        </p:cTn>
                                        <p:tgtEl>
                                          <p:spTgt spid="41992"/>
                                        </p:tgtEl>
                                        <p:attrNameLst>
                                          <p:attrName>style.visibility</p:attrName>
                                        </p:attrNameLst>
                                      </p:cBhvr>
                                      <p:to>
                                        <p:strVal val="visible"/>
                                      </p:to>
                                    </p:set>
                                    <p:anim calcmode="lin" valueType="num">
                                      <p:cBhvr>
                                        <p:cTn id="63" dur="1000" fill="hold"/>
                                        <p:tgtEl>
                                          <p:spTgt spid="41992"/>
                                        </p:tgtEl>
                                        <p:attrNameLst>
                                          <p:attrName>ppt_w</p:attrName>
                                        </p:attrNameLst>
                                      </p:cBhvr>
                                      <p:tavLst>
                                        <p:tav tm="0">
                                          <p:val>
                                            <p:strVal val="#ppt_w*0.70"/>
                                          </p:val>
                                        </p:tav>
                                        <p:tav tm="100000">
                                          <p:val>
                                            <p:strVal val="#ppt_w"/>
                                          </p:val>
                                        </p:tav>
                                      </p:tavLst>
                                    </p:anim>
                                    <p:anim calcmode="lin" valueType="num">
                                      <p:cBhvr>
                                        <p:cTn id="64" dur="1000" fill="hold"/>
                                        <p:tgtEl>
                                          <p:spTgt spid="41992"/>
                                        </p:tgtEl>
                                        <p:attrNameLst>
                                          <p:attrName>ppt_h</p:attrName>
                                        </p:attrNameLst>
                                      </p:cBhvr>
                                      <p:tavLst>
                                        <p:tav tm="0">
                                          <p:val>
                                            <p:strVal val="#ppt_h"/>
                                          </p:val>
                                        </p:tav>
                                        <p:tav tm="100000">
                                          <p:val>
                                            <p:strVal val="#ppt_h"/>
                                          </p:val>
                                        </p:tav>
                                      </p:tavLst>
                                    </p:anim>
                                    <p:animEffect transition="in" filter="fade">
                                      <p:cBhvr>
                                        <p:cTn id="65" dur="1000"/>
                                        <p:tgtEl>
                                          <p:spTgt spid="41992"/>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41989">
                                            <p:txEl>
                                              <p:pRg st="4" end="4"/>
                                            </p:txEl>
                                          </p:spTgt>
                                        </p:tgtEl>
                                        <p:attrNameLst>
                                          <p:attrName>style.visibility</p:attrName>
                                        </p:attrNameLst>
                                      </p:cBhvr>
                                      <p:to>
                                        <p:strVal val="visible"/>
                                      </p:to>
                                    </p:set>
                                    <p:anim calcmode="lin" valueType="num">
                                      <p:cBhvr additive="base">
                                        <p:cTn id="70" dur="500" fill="hold"/>
                                        <p:tgtEl>
                                          <p:spTgt spid="41989">
                                            <p:txEl>
                                              <p:pRg st="4" end="4"/>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198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41993"/>
                                        </p:tgtEl>
                                        <p:attrNameLst>
                                          <p:attrName>style.visibility</p:attrName>
                                        </p:attrNameLst>
                                      </p:cBhvr>
                                      <p:to>
                                        <p:strVal val="visible"/>
                                      </p:to>
                                    </p:set>
                                    <p:anim calcmode="lin" valueType="num">
                                      <p:cBhvr additive="base">
                                        <p:cTn id="76" dur="500" fill="hold"/>
                                        <p:tgtEl>
                                          <p:spTgt spid="41993"/>
                                        </p:tgtEl>
                                        <p:attrNameLst>
                                          <p:attrName>ppt_x</p:attrName>
                                        </p:attrNameLst>
                                      </p:cBhvr>
                                      <p:tavLst>
                                        <p:tav tm="0">
                                          <p:val>
                                            <p:strVal val="#ppt_x"/>
                                          </p:val>
                                        </p:tav>
                                        <p:tav tm="100000">
                                          <p:val>
                                            <p:strVal val="#ppt_x"/>
                                          </p:val>
                                        </p:tav>
                                      </p:tavLst>
                                    </p:anim>
                                    <p:anim calcmode="lin" valueType="num">
                                      <p:cBhvr additive="base">
                                        <p:cTn id="77" dur="500" fill="hold"/>
                                        <p:tgtEl>
                                          <p:spTgt spid="41993"/>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8" presetClass="entr" presetSubtype="12" fill="hold" nodeType="clickEffect">
                                  <p:stCondLst>
                                    <p:cond delay="0"/>
                                  </p:stCondLst>
                                  <p:childTnLst>
                                    <p:set>
                                      <p:cBhvr>
                                        <p:cTn id="81" dur="1" fill="hold">
                                          <p:stCondLst>
                                            <p:cond delay="0"/>
                                          </p:stCondLst>
                                        </p:cTn>
                                        <p:tgtEl>
                                          <p:spTgt spid="10">
                                            <p:txEl>
                                              <p:pRg st="0" end="0"/>
                                            </p:txEl>
                                          </p:spTgt>
                                        </p:tgtEl>
                                        <p:attrNameLst>
                                          <p:attrName>style.visibility</p:attrName>
                                        </p:attrNameLst>
                                      </p:cBhvr>
                                      <p:to>
                                        <p:strVal val="visible"/>
                                      </p:to>
                                    </p:set>
                                    <p:animEffect transition="in" filter="strips(downLeft)">
                                      <p:cBhvr>
                                        <p:cTn id="8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 grpId="0" animBg="1"/>
      <p:bldP spid="41991" grpId="0" animBg="1"/>
      <p:bldP spid="41992" grpId="0" animBg="1"/>
      <p:bldP spid="4199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16"/>
          <p:cNvPicPr>
            <a:picLocks noChangeAspect="1" noChangeArrowheads="1"/>
          </p:cNvPicPr>
          <p:nvPr/>
        </p:nvPicPr>
        <p:blipFill>
          <a:blip r:embed="rId4" cstate="print"/>
          <a:srcRect/>
          <a:stretch>
            <a:fillRect/>
          </a:stretch>
        </p:blipFill>
        <p:spPr bwMode="auto">
          <a:xfrm>
            <a:off x="3000375" y="2092325"/>
            <a:ext cx="5457825" cy="3698875"/>
          </a:xfrm>
          <a:prstGeom prst="rect">
            <a:avLst/>
          </a:prstGeom>
          <a:noFill/>
          <a:ln w="9525">
            <a:noFill/>
            <a:miter lim="800000"/>
            <a:headEnd/>
            <a:tailEnd/>
          </a:ln>
        </p:spPr>
      </p:pic>
      <p:sp>
        <p:nvSpPr>
          <p:cNvPr id="43011" name="Text Box 3"/>
          <p:cNvSpPr txBox="1">
            <a:spLocks noChangeArrowheads="1"/>
          </p:cNvSpPr>
          <p:nvPr/>
        </p:nvSpPr>
        <p:spPr bwMode="auto">
          <a:xfrm>
            <a:off x="914400" y="990600"/>
            <a:ext cx="7239000" cy="519113"/>
          </a:xfrm>
          <a:prstGeom prst="rect">
            <a:avLst/>
          </a:prstGeom>
          <a:noFill/>
          <a:ln w="9525">
            <a:noFill/>
            <a:miter lim="800000"/>
            <a:headEnd/>
            <a:tailEnd/>
          </a:ln>
        </p:spPr>
        <p:txBody>
          <a:bodyPr>
            <a:spAutoFit/>
          </a:bodyPr>
          <a:lstStyle/>
          <a:p>
            <a:pPr>
              <a:spcBef>
                <a:spcPct val="50000"/>
              </a:spcBef>
            </a:pPr>
            <a:endParaRPr lang="en-US" sz="2800"/>
          </a:p>
        </p:txBody>
      </p:sp>
      <p:sp>
        <p:nvSpPr>
          <p:cNvPr id="43012" name="Rectangle 4"/>
          <p:cNvSpPr>
            <a:spLocks noChangeArrowheads="1"/>
          </p:cNvSpPr>
          <p:nvPr/>
        </p:nvSpPr>
        <p:spPr bwMode="auto">
          <a:xfrm>
            <a:off x="4648200" y="1981200"/>
            <a:ext cx="3810000" cy="4114800"/>
          </a:xfrm>
          <a:prstGeom prst="rect">
            <a:avLst/>
          </a:prstGeom>
          <a:noFill/>
          <a:ln w="9525">
            <a:noFill/>
            <a:miter lim="800000"/>
            <a:headEnd/>
            <a:tailEnd/>
          </a:ln>
        </p:spPr>
        <p:txBody>
          <a:bodyPr/>
          <a:lstStyle/>
          <a:p>
            <a:pPr marL="342900" indent="-342900">
              <a:spcBef>
                <a:spcPct val="20000"/>
              </a:spcBef>
              <a:buFontTx/>
              <a:buChar char="•"/>
            </a:pPr>
            <a:endParaRPr lang="en-US" sz="2800">
              <a:latin typeface="Arial" charset="0"/>
            </a:endParaRPr>
          </a:p>
        </p:txBody>
      </p:sp>
      <p:sp>
        <p:nvSpPr>
          <p:cNvPr id="43013" name="Rectangle 6"/>
          <p:cNvSpPr>
            <a:spLocks noGrp="1" noChangeArrowheads="1"/>
          </p:cNvSpPr>
          <p:nvPr>
            <p:ph type="title" idx="4294967295"/>
          </p:nvPr>
        </p:nvSpPr>
        <p:spPr>
          <a:xfrm>
            <a:off x="1638300" y="304800"/>
            <a:ext cx="6019800" cy="914400"/>
          </a:xfrm>
          <a:prstGeom prst="rect">
            <a:avLst/>
          </a:prstGeom>
        </p:spPr>
        <p:txBody>
          <a:bodyPr>
            <a:normAutofit fontScale="90000"/>
          </a:bodyPr>
          <a:lstStyle/>
          <a:p>
            <a:pPr algn="ctr" eaLnBrk="1" hangingPunct="1"/>
            <a:r>
              <a:rPr lang="en-US" sz="3200" b="1" u="sng" dirty="0" smtClean="0">
                <a:latin typeface="Arial" charset="0"/>
              </a:rPr>
              <a:t>Transfer Source CPR Record to a Different CR</a:t>
            </a:r>
          </a:p>
        </p:txBody>
      </p:sp>
      <p:sp>
        <p:nvSpPr>
          <p:cNvPr id="43014" name="Rectangle 7"/>
          <p:cNvSpPr>
            <a:spLocks noChangeArrowheads="1"/>
          </p:cNvSpPr>
          <p:nvPr/>
        </p:nvSpPr>
        <p:spPr bwMode="auto">
          <a:xfrm>
            <a:off x="228600" y="1287380"/>
            <a:ext cx="2743200" cy="5181600"/>
          </a:xfrm>
          <a:prstGeom prst="rect">
            <a:avLst/>
          </a:prstGeom>
          <a:noFill/>
          <a:ln w="9525">
            <a:noFill/>
            <a:miter lim="800000"/>
            <a:headEnd/>
            <a:tailEnd/>
          </a:ln>
        </p:spPr>
        <p:txBody>
          <a:bodyPr/>
          <a:lstStyle/>
          <a:p>
            <a:pPr marL="457200" indent="-457200">
              <a:lnSpc>
                <a:spcPct val="90000"/>
              </a:lnSpc>
              <a:spcBef>
                <a:spcPct val="20000"/>
              </a:spcBef>
              <a:buFontTx/>
              <a:buAutoNum type="arabicPeriod"/>
            </a:pPr>
            <a:r>
              <a:rPr lang="en-US" sz="1800" dirty="0">
                <a:latin typeface="Arial" charset="0"/>
              </a:rPr>
              <a:t>From one of the Customer Record windows, click on the Transfer button or Press </a:t>
            </a:r>
            <a:r>
              <a:rPr lang="en-US" sz="1800" dirty="0" err="1">
                <a:latin typeface="Arial" charset="0"/>
              </a:rPr>
              <a:t>Ctrl+T</a:t>
            </a:r>
            <a:r>
              <a:rPr lang="en-US" sz="1800" dirty="0">
                <a:latin typeface="Arial" charset="0"/>
              </a:rPr>
              <a:t>.</a:t>
            </a:r>
          </a:p>
          <a:p>
            <a:pPr marL="457200" indent="-457200">
              <a:lnSpc>
                <a:spcPct val="90000"/>
              </a:lnSpc>
              <a:spcBef>
                <a:spcPct val="20000"/>
              </a:spcBef>
              <a:buFontTx/>
              <a:buAutoNum type="arabicPeriod"/>
            </a:pPr>
            <a:r>
              <a:rPr lang="en-US" sz="1800" dirty="0">
                <a:latin typeface="Arial" charset="0"/>
              </a:rPr>
              <a:t>Confirm or change the </a:t>
            </a:r>
            <a:r>
              <a:rPr lang="en-US" sz="1800" dirty="0">
                <a:solidFill>
                  <a:srgbClr val="FF0000"/>
                </a:solidFill>
                <a:latin typeface="Arial" charset="0"/>
              </a:rPr>
              <a:t>Target</a:t>
            </a:r>
            <a:r>
              <a:rPr lang="en-US" sz="1800" dirty="0">
                <a:latin typeface="Arial" charset="0"/>
              </a:rPr>
              <a:t> Record DIAL# field.</a:t>
            </a:r>
          </a:p>
          <a:p>
            <a:pPr marL="457200" indent="-457200">
              <a:lnSpc>
                <a:spcPct val="90000"/>
              </a:lnSpc>
              <a:spcBef>
                <a:spcPct val="20000"/>
              </a:spcBef>
              <a:buFontTx/>
              <a:buAutoNum type="arabicPeriod"/>
            </a:pPr>
            <a:r>
              <a:rPr lang="en-US" sz="1800" dirty="0">
                <a:latin typeface="Arial" charset="0"/>
              </a:rPr>
              <a:t>Type the Eff. Date/Time for the new record.</a:t>
            </a:r>
          </a:p>
          <a:p>
            <a:pPr marL="457200" indent="-457200">
              <a:lnSpc>
                <a:spcPct val="90000"/>
              </a:lnSpc>
              <a:spcBef>
                <a:spcPct val="20000"/>
              </a:spcBef>
              <a:buFontTx/>
              <a:buAutoNum type="arabicPeriod"/>
            </a:pPr>
            <a:r>
              <a:rPr lang="en-US" sz="1800" dirty="0">
                <a:latin typeface="Arial" charset="0"/>
              </a:rPr>
              <a:t>Select the CPR Only in the Transfer Portions options.</a:t>
            </a:r>
          </a:p>
          <a:p>
            <a:pPr marL="457200" indent="-457200">
              <a:lnSpc>
                <a:spcPct val="90000"/>
              </a:lnSpc>
              <a:spcBef>
                <a:spcPct val="20000"/>
              </a:spcBef>
              <a:buFontTx/>
              <a:buAutoNum type="arabicPeriod"/>
            </a:pPr>
            <a:r>
              <a:rPr lang="en-US" sz="1800" dirty="0">
                <a:latin typeface="Arial" charset="0"/>
              </a:rPr>
              <a:t>Press the “Perform Transfer” Button.</a:t>
            </a:r>
          </a:p>
          <a:p>
            <a:pPr marL="457200" indent="-457200">
              <a:lnSpc>
                <a:spcPct val="90000"/>
              </a:lnSpc>
              <a:spcBef>
                <a:spcPct val="20000"/>
              </a:spcBef>
              <a:buFontTx/>
              <a:buAutoNum type="arabicPeriod"/>
            </a:pPr>
            <a:r>
              <a:rPr lang="en-US" sz="1800" dirty="0">
                <a:latin typeface="Arial" charset="0"/>
              </a:rPr>
              <a:t>After viewing the newly moved CR, save or update.</a:t>
            </a:r>
          </a:p>
          <a:p>
            <a:pPr marL="457200" indent="-457200">
              <a:lnSpc>
                <a:spcPct val="90000"/>
              </a:lnSpc>
              <a:spcBef>
                <a:spcPct val="20000"/>
              </a:spcBef>
              <a:buFontTx/>
              <a:buAutoNum type="arabicPeriod"/>
            </a:pPr>
            <a:endParaRPr lang="en-US" sz="1800" dirty="0">
              <a:latin typeface="Arial" charset="0"/>
            </a:endParaRPr>
          </a:p>
        </p:txBody>
      </p:sp>
      <p:sp>
        <p:nvSpPr>
          <p:cNvPr id="43015" name="Rectangle 10"/>
          <p:cNvSpPr>
            <a:spLocks noChangeArrowheads="1"/>
          </p:cNvSpPr>
          <p:nvPr/>
        </p:nvSpPr>
        <p:spPr bwMode="auto">
          <a:xfrm>
            <a:off x="6705600" y="2895600"/>
            <a:ext cx="1600200" cy="304800"/>
          </a:xfrm>
          <a:prstGeom prst="rect">
            <a:avLst/>
          </a:prstGeom>
          <a:noFill/>
          <a:ln w="28575">
            <a:solidFill>
              <a:schemeClr val="accent2"/>
            </a:solidFill>
            <a:miter lim="800000"/>
            <a:headEnd/>
            <a:tailEnd/>
          </a:ln>
        </p:spPr>
        <p:txBody>
          <a:bodyPr wrap="none" anchor="ctr">
            <a:spAutoFit/>
          </a:bodyPr>
          <a:lstStyle/>
          <a:p>
            <a:endParaRPr lang="en-US"/>
          </a:p>
        </p:txBody>
      </p:sp>
      <p:sp>
        <p:nvSpPr>
          <p:cNvPr id="43016" name="Rectangle 11"/>
          <p:cNvSpPr>
            <a:spLocks noChangeArrowheads="1"/>
          </p:cNvSpPr>
          <p:nvPr/>
        </p:nvSpPr>
        <p:spPr bwMode="auto">
          <a:xfrm>
            <a:off x="6705600" y="3200400"/>
            <a:ext cx="1600200" cy="304800"/>
          </a:xfrm>
          <a:prstGeom prst="rect">
            <a:avLst/>
          </a:prstGeom>
          <a:noFill/>
          <a:ln w="28575">
            <a:solidFill>
              <a:schemeClr val="accent2"/>
            </a:solidFill>
            <a:miter lim="800000"/>
            <a:headEnd/>
            <a:tailEnd/>
          </a:ln>
        </p:spPr>
        <p:txBody>
          <a:bodyPr wrap="none" anchor="ctr">
            <a:spAutoFit/>
          </a:bodyPr>
          <a:lstStyle/>
          <a:p>
            <a:endParaRPr lang="en-US"/>
          </a:p>
        </p:txBody>
      </p:sp>
      <p:sp>
        <p:nvSpPr>
          <p:cNvPr id="43017" name="Rectangle 12"/>
          <p:cNvSpPr>
            <a:spLocks noChangeArrowheads="1"/>
          </p:cNvSpPr>
          <p:nvPr/>
        </p:nvSpPr>
        <p:spPr bwMode="auto">
          <a:xfrm>
            <a:off x="4724400" y="3429000"/>
            <a:ext cx="1905000" cy="1524000"/>
          </a:xfrm>
          <a:prstGeom prst="rect">
            <a:avLst/>
          </a:prstGeom>
          <a:noFill/>
          <a:ln w="28575">
            <a:solidFill>
              <a:schemeClr val="accent2"/>
            </a:solidFill>
            <a:miter lim="800000"/>
            <a:headEnd/>
            <a:tailEnd/>
          </a:ln>
        </p:spPr>
        <p:txBody>
          <a:bodyPr anchor="ctr">
            <a:spAutoFit/>
          </a:bodyPr>
          <a:lstStyle/>
          <a:p>
            <a:endParaRPr lang="en-US"/>
          </a:p>
        </p:txBody>
      </p:sp>
      <p:sp>
        <p:nvSpPr>
          <p:cNvPr id="43018" name="Rectangle 13"/>
          <p:cNvSpPr>
            <a:spLocks noChangeArrowheads="1"/>
          </p:cNvSpPr>
          <p:nvPr/>
        </p:nvSpPr>
        <p:spPr bwMode="auto">
          <a:xfrm>
            <a:off x="4419600" y="5181600"/>
            <a:ext cx="1600200" cy="381000"/>
          </a:xfrm>
          <a:prstGeom prst="rect">
            <a:avLst/>
          </a:prstGeom>
          <a:noFill/>
          <a:ln w="28575">
            <a:solidFill>
              <a:schemeClr val="accent2"/>
            </a:solidFill>
            <a:miter lim="800000"/>
            <a:headEnd/>
            <a:tailEnd/>
          </a:ln>
        </p:spPr>
        <p:txBody>
          <a:bodyPr anchor="ctr">
            <a:spAutoFit/>
          </a:bodyPr>
          <a:lstStyle/>
          <a:p>
            <a:endParaRPr 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014">
                                            <p:txEl>
                                              <p:pRg st="0" end="0"/>
                                            </p:txEl>
                                          </p:spTgt>
                                        </p:tgtEl>
                                        <p:attrNameLst>
                                          <p:attrName>style.visibility</p:attrName>
                                        </p:attrNameLst>
                                      </p:cBhvr>
                                      <p:to>
                                        <p:strVal val="visible"/>
                                      </p:to>
                                    </p:set>
                                    <p:animEffect transition="in" filter="blinds(horizontal)">
                                      <p:cBhvr>
                                        <p:cTn id="7" dur="500"/>
                                        <p:tgtEl>
                                          <p:spTgt spid="430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010"/>
                                        </p:tgtEl>
                                        <p:attrNameLst>
                                          <p:attrName>style.visibility</p:attrName>
                                        </p:attrNameLst>
                                      </p:cBhvr>
                                      <p:to>
                                        <p:strVal val="visible"/>
                                      </p:to>
                                    </p:set>
                                    <p:animEffect transition="in" filter="blinds(horizontal)">
                                      <p:cBhvr>
                                        <p:cTn id="12" dur="500"/>
                                        <p:tgtEl>
                                          <p:spTgt spid="43010"/>
                                        </p:tgtEl>
                                      </p:cBhvr>
                                    </p:animEffect>
                                  </p:childTnLst>
                                </p:cTn>
                              </p:par>
                            </p:childTnLst>
                          </p:cTn>
                        </p:par>
                      </p:childTnLst>
                    </p:cTn>
                  </p:par>
                  <p:par>
                    <p:cTn id="13" fill="hold">
                      <p:stCondLst>
                        <p:cond delay="indefinite"/>
                      </p:stCondLst>
                      <p:childTnLst>
                        <p:par>
                          <p:cTn id="14" fill="hold">
                            <p:stCondLst>
                              <p:cond delay="0"/>
                            </p:stCondLst>
                            <p:childTnLst>
                              <p:par>
                                <p:cTn id="15" presetID="25" presetClass="entr" presetSubtype="0" fill="hold" nodeType="clickEffect">
                                  <p:stCondLst>
                                    <p:cond delay="0"/>
                                  </p:stCondLst>
                                  <p:childTnLst>
                                    <p:set>
                                      <p:cBhvr>
                                        <p:cTn id="16" dur="1" fill="hold">
                                          <p:stCondLst>
                                            <p:cond delay="0"/>
                                          </p:stCondLst>
                                        </p:cTn>
                                        <p:tgtEl>
                                          <p:spTgt spid="43014">
                                            <p:txEl>
                                              <p:pRg st="1" end="1"/>
                                            </p:txEl>
                                          </p:spTgt>
                                        </p:tgtEl>
                                        <p:attrNameLst>
                                          <p:attrName>style.visibility</p:attrName>
                                        </p:attrNameLst>
                                      </p:cBhvr>
                                      <p:to>
                                        <p:strVal val="visible"/>
                                      </p:to>
                                    </p:set>
                                    <p:anim calcmode="lin" valueType="num">
                                      <p:cBhvr>
                                        <p:cTn id="17" dur="500" decel="50000" fill="hold">
                                          <p:stCondLst>
                                            <p:cond delay="0"/>
                                          </p:stCondLst>
                                        </p:cTn>
                                        <p:tgtEl>
                                          <p:spTgt spid="43014">
                                            <p:txEl>
                                              <p:pRg st="1" end="1"/>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43014">
                                            <p:txEl>
                                              <p:pRg st="1" end="1"/>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43014">
                                            <p:txEl>
                                              <p:pRg st="1" end="1"/>
                                            </p:txEl>
                                          </p:spTgt>
                                        </p:tgtEl>
                                        <p:attrNameLst>
                                          <p:attrName>ppt_w</p:attrName>
                                        </p:attrNameLst>
                                      </p:cBhvr>
                                      <p:tavLst>
                                        <p:tav tm="0">
                                          <p:val>
                                            <p:strVal val="#ppt_w*.05"/>
                                          </p:val>
                                        </p:tav>
                                        <p:tav tm="100000">
                                          <p:val>
                                            <p:strVal val="#ppt_w"/>
                                          </p:val>
                                        </p:tav>
                                      </p:tavLst>
                                    </p:anim>
                                    <p:anim calcmode="lin" valueType="num">
                                      <p:cBhvr>
                                        <p:cTn id="20" dur="1000" fill="hold"/>
                                        <p:tgtEl>
                                          <p:spTgt spid="43014">
                                            <p:txEl>
                                              <p:pRg st="1" end="1"/>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43014">
                                            <p:txEl>
                                              <p:pRg st="1" end="1"/>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43014">
                                            <p:txEl>
                                              <p:pRg st="1" end="1"/>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43014">
                                            <p:txEl>
                                              <p:pRg st="1" end="1"/>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4301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grpId="0" nodeType="clickEffect">
                                  <p:stCondLst>
                                    <p:cond delay="0"/>
                                  </p:stCondLst>
                                  <p:childTnLst>
                                    <p:set>
                                      <p:cBhvr>
                                        <p:cTn id="28" dur="1" fill="hold">
                                          <p:stCondLst>
                                            <p:cond delay="0"/>
                                          </p:stCondLst>
                                        </p:cTn>
                                        <p:tgtEl>
                                          <p:spTgt spid="43015"/>
                                        </p:tgtEl>
                                        <p:attrNameLst>
                                          <p:attrName>style.visibility</p:attrName>
                                        </p:attrNameLst>
                                      </p:cBhvr>
                                      <p:to>
                                        <p:strVal val="visible"/>
                                      </p:to>
                                    </p:set>
                                    <p:anim calcmode="lin" valueType="num">
                                      <p:cBhvr>
                                        <p:cTn id="29" dur="500" decel="50000" fill="hold">
                                          <p:stCondLst>
                                            <p:cond delay="0"/>
                                          </p:stCondLst>
                                        </p:cTn>
                                        <p:tgtEl>
                                          <p:spTgt spid="43015"/>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43015"/>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43015"/>
                                        </p:tgtEl>
                                        <p:attrNameLst>
                                          <p:attrName>ppt_w</p:attrName>
                                        </p:attrNameLst>
                                      </p:cBhvr>
                                      <p:tavLst>
                                        <p:tav tm="0">
                                          <p:val>
                                            <p:strVal val="#ppt_w*.05"/>
                                          </p:val>
                                        </p:tav>
                                        <p:tav tm="100000">
                                          <p:val>
                                            <p:strVal val="#ppt_w"/>
                                          </p:val>
                                        </p:tav>
                                      </p:tavLst>
                                    </p:anim>
                                    <p:anim calcmode="lin" valueType="num">
                                      <p:cBhvr>
                                        <p:cTn id="32" dur="1000" fill="hold"/>
                                        <p:tgtEl>
                                          <p:spTgt spid="43015"/>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43015"/>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43015"/>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43015"/>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43015"/>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43014">
                                            <p:txEl>
                                              <p:pRg st="2" end="2"/>
                                            </p:txEl>
                                          </p:spTgt>
                                        </p:tgtEl>
                                        <p:attrNameLst>
                                          <p:attrName>style.visibility</p:attrName>
                                        </p:attrNameLst>
                                      </p:cBhvr>
                                      <p:to>
                                        <p:strVal val="visible"/>
                                      </p:to>
                                    </p:set>
                                    <p:animEffect transition="in" filter="box(in)">
                                      <p:cBhvr>
                                        <p:cTn id="41" dur="500"/>
                                        <p:tgtEl>
                                          <p:spTgt spid="43014">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43016"/>
                                        </p:tgtEl>
                                        <p:attrNameLst>
                                          <p:attrName>style.visibility</p:attrName>
                                        </p:attrNameLst>
                                      </p:cBhvr>
                                      <p:to>
                                        <p:strVal val="visible"/>
                                      </p:to>
                                    </p:set>
                                    <p:animEffect transition="in" filter="box(in)">
                                      <p:cBhvr>
                                        <p:cTn id="46" dur="500"/>
                                        <p:tgtEl>
                                          <p:spTgt spid="4301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43014">
                                            <p:txEl>
                                              <p:pRg st="3" end="3"/>
                                            </p:txEl>
                                          </p:spTgt>
                                        </p:tgtEl>
                                        <p:attrNameLst>
                                          <p:attrName>style.visibility</p:attrName>
                                        </p:attrNameLst>
                                      </p:cBhvr>
                                      <p:to>
                                        <p:strVal val="visible"/>
                                      </p:to>
                                    </p:set>
                                    <p:animEffect transition="in" filter="dissolve">
                                      <p:cBhvr>
                                        <p:cTn id="51" dur="500"/>
                                        <p:tgtEl>
                                          <p:spTgt spid="43014">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43017"/>
                                        </p:tgtEl>
                                        <p:attrNameLst>
                                          <p:attrName>style.visibility</p:attrName>
                                        </p:attrNameLst>
                                      </p:cBhvr>
                                      <p:to>
                                        <p:strVal val="visible"/>
                                      </p:to>
                                    </p:set>
                                    <p:animEffect transition="in" filter="dissolve">
                                      <p:cBhvr>
                                        <p:cTn id="56" dur="500"/>
                                        <p:tgtEl>
                                          <p:spTgt spid="43017"/>
                                        </p:tgtEl>
                                      </p:cBhvr>
                                    </p:animEffect>
                                  </p:childTnLst>
                                </p:cTn>
                              </p:par>
                            </p:childTnLst>
                          </p:cTn>
                        </p:par>
                      </p:childTnLst>
                    </p:cTn>
                  </p:par>
                  <p:par>
                    <p:cTn id="57" fill="hold">
                      <p:stCondLst>
                        <p:cond delay="indefinite"/>
                      </p:stCondLst>
                      <p:childTnLst>
                        <p:par>
                          <p:cTn id="58" fill="hold">
                            <p:stCondLst>
                              <p:cond delay="0"/>
                            </p:stCondLst>
                            <p:childTnLst>
                              <p:par>
                                <p:cTn id="59" presetID="55" presetClass="entr" presetSubtype="0" fill="hold" nodeType="clickEffect">
                                  <p:stCondLst>
                                    <p:cond delay="0"/>
                                  </p:stCondLst>
                                  <p:childTnLst>
                                    <p:set>
                                      <p:cBhvr>
                                        <p:cTn id="60" dur="1" fill="hold">
                                          <p:stCondLst>
                                            <p:cond delay="0"/>
                                          </p:stCondLst>
                                        </p:cTn>
                                        <p:tgtEl>
                                          <p:spTgt spid="43014">
                                            <p:txEl>
                                              <p:pRg st="4" end="4"/>
                                            </p:txEl>
                                          </p:spTgt>
                                        </p:tgtEl>
                                        <p:attrNameLst>
                                          <p:attrName>style.visibility</p:attrName>
                                        </p:attrNameLst>
                                      </p:cBhvr>
                                      <p:to>
                                        <p:strVal val="visible"/>
                                      </p:to>
                                    </p:set>
                                    <p:anim calcmode="lin" valueType="num">
                                      <p:cBhvr>
                                        <p:cTn id="61" dur="1000" fill="hold"/>
                                        <p:tgtEl>
                                          <p:spTgt spid="43014">
                                            <p:txEl>
                                              <p:pRg st="4" end="4"/>
                                            </p:txEl>
                                          </p:spTgt>
                                        </p:tgtEl>
                                        <p:attrNameLst>
                                          <p:attrName>ppt_w</p:attrName>
                                        </p:attrNameLst>
                                      </p:cBhvr>
                                      <p:tavLst>
                                        <p:tav tm="0">
                                          <p:val>
                                            <p:strVal val="#ppt_w*0.70"/>
                                          </p:val>
                                        </p:tav>
                                        <p:tav tm="100000">
                                          <p:val>
                                            <p:strVal val="#ppt_w"/>
                                          </p:val>
                                        </p:tav>
                                      </p:tavLst>
                                    </p:anim>
                                    <p:anim calcmode="lin" valueType="num">
                                      <p:cBhvr>
                                        <p:cTn id="62" dur="1000" fill="hold"/>
                                        <p:tgtEl>
                                          <p:spTgt spid="43014">
                                            <p:txEl>
                                              <p:pRg st="4" end="4"/>
                                            </p:txEl>
                                          </p:spTgt>
                                        </p:tgtEl>
                                        <p:attrNameLst>
                                          <p:attrName>ppt_h</p:attrName>
                                        </p:attrNameLst>
                                      </p:cBhvr>
                                      <p:tavLst>
                                        <p:tav tm="0">
                                          <p:val>
                                            <p:strVal val="#ppt_h"/>
                                          </p:val>
                                        </p:tav>
                                        <p:tav tm="100000">
                                          <p:val>
                                            <p:strVal val="#ppt_h"/>
                                          </p:val>
                                        </p:tav>
                                      </p:tavLst>
                                    </p:anim>
                                    <p:animEffect transition="in" filter="fade">
                                      <p:cBhvr>
                                        <p:cTn id="63" dur="1000"/>
                                        <p:tgtEl>
                                          <p:spTgt spid="43014">
                                            <p:txEl>
                                              <p:pRg st="4" end="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5" presetClass="entr" presetSubtype="0" fill="hold" grpId="0" nodeType="clickEffect">
                                  <p:stCondLst>
                                    <p:cond delay="0"/>
                                  </p:stCondLst>
                                  <p:childTnLst>
                                    <p:set>
                                      <p:cBhvr>
                                        <p:cTn id="67" dur="1" fill="hold">
                                          <p:stCondLst>
                                            <p:cond delay="0"/>
                                          </p:stCondLst>
                                        </p:cTn>
                                        <p:tgtEl>
                                          <p:spTgt spid="43018"/>
                                        </p:tgtEl>
                                        <p:attrNameLst>
                                          <p:attrName>style.visibility</p:attrName>
                                        </p:attrNameLst>
                                      </p:cBhvr>
                                      <p:to>
                                        <p:strVal val="visible"/>
                                      </p:to>
                                    </p:set>
                                    <p:anim calcmode="lin" valueType="num">
                                      <p:cBhvr>
                                        <p:cTn id="68" dur="1000" fill="hold"/>
                                        <p:tgtEl>
                                          <p:spTgt spid="43018"/>
                                        </p:tgtEl>
                                        <p:attrNameLst>
                                          <p:attrName>ppt_w</p:attrName>
                                        </p:attrNameLst>
                                      </p:cBhvr>
                                      <p:tavLst>
                                        <p:tav tm="0">
                                          <p:val>
                                            <p:strVal val="#ppt_w*0.70"/>
                                          </p:val>
                                        </p:tav>
                                        <p:tav tm="100000">
                                          <p:val>
                                            <p:strVal val="#ppt_w"/>
                                          </p:val>
                                        </p:tav>
                                      </p:tavLst>
                                    </p:anim>
                                    <p:anim calcmode="lin" valueType="num">
                                      <p:cBhvr>
                                        <p:cTn id="69" dur="1000" fill="hold"/>
                                        <p:tgtEl>
                                          <p:spTgt spid="43018"/>
                                        </p:tgtEl>
                                        <p:attrNameLst>
                                          <p:attrName>ppt_h</p:attrName>
                                        </p:attrNameLst>
                                      </p:cBhvr>
                                      <p:tavLst>
                                        <p:tav tm="0">
                                          <p:val>
                                            <p:strVal val="#ppt_h"/>
                                          </p:val>
                                        </p:tav>
                                        <p:tav tm="100000">
                                          <p:val>
                                            <p:strVal val="#ppt_h"/>
                                          </p:val>
                                        </p:tav>
                                      </p:tavLst>
                                    </p:anim>
                                    <p:animEffect transition="in" filter="fade">
                                      <p:cBhvr>
                                        <p:cTn id="70" dur="1000"/>
                                        <p:tgtEl>
                                          <p:spTgt spid="43018"/>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43014">
                                            <p:txEl>
                                              <p:pRg st="5" end="5"/>
                                            </p:txEl>
                                          </p:spTgt>
                                        </p:tgtEl>
                                        <p:attrNameLst>
                                          <p:attrName>style.visibility</p:attrName>
                                        </p:attrNameLst>
                                      </p:cBhvr>
                                      <p:to>
                                        <p:strVal val="visible"/>
                                      </p:to>
                                    </p:set>
                                    <p:anim calcmode="lin" valueType="num">
                                      <p:cBhvr additive="base">
                                        <p:cTn id="75" dur="500" fill="hold"/>
                                        <p:tgtEl>
                                          <p:spTgt spid="43014">
                                            <p:txEl>
                                              <p:pRg st="5" end="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301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5" grpId="0" animBg="1"/>
      <p:bldP spid="43016" grpId="0" animBg="1"/>
      <p:bldP spid="43017" grpId="0" animBg="1"/>
      <p:bldP spid="430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p:nvPr/>
        </p:nvGrpSpPr>
        <p:grpSpPr>
          <a:xfrm>
            <a:off x="2971800" y="1143000"/>
            <a:ext cx="5715000" cy="3095625"/>
            <a:chOff x="3200400" y="1219200"/>
            <a:chExt cx="5715000" cy="3095625"/>
          </a:xfrm>
        </p:grpSpPr>
        <p:grpSp>
          <p:nvGrpSpPr>
            <p:cNvPr id="3" name="Group 11"/>
            <p:cNvGrpSpPr/>
            <p:nvPr/>
          </p:nvGrpSpPr>
          <p:grpSpPr>
            <a:xfrm>
              <a:off x="3200400" y="1219200"/>
              <a:ext cx="5715000" cy="3095625"/>
              <a:chOff x="3200400" y="1219200"/>
              <a:chExt cx="5715000" cy="3095625"/>
            </a:xfrm>
          </p:grpSpPr>
          <p:pic>
            <p:nvPicPr>
              <p:cNvPr id="44037" name="Picture 16"/>
              <p:cNvPicPr>
                <a:picLocks noChangeAspect="1" noChangeArrowheads="1"/>
              </p:cNvPicPr>
              <p:nvPr/>
            </p:nvPicPr>
            <p:blipFill>
              <a:blip r:embed="rId4" cstate="print"/>
              <a:srcRect/>
              <a:stretch>
                <a:fillRect/>
              </a:stretch>
            </p:blipFill>
            <p:spPr bwMode="auto">
              <a:xfrm>
                <a:off x="3200400" y="1219200"/>
                <a:ext cx="5715000" cy="3095625"/>
              </a:xfrm>
              <a:prstGeom prst="rect">
                <a:avLst/>
              </a:prstGeom>
              <a:noFill/>
              <a:ln w="9525">
                <a:noFill/>
                <a:miter lim="800000"/>
                <a:headEnd/>
                <a:tailEnd/>
              </a:ln>
            </p:spPr>
          </p:pic>
          <p:sp>
            <p:nvSpPr>
              <p:cNvPr id="11" name="TextBox 10"/>
              <p:cNvSpPr txBox="1"/>
              <p:nvPr/>
            </p:nvSpPr>
            <p:spPr>
              <a:xfrm>
                <a:off x="3962400" y="3014246"/>
                <a:ext cx="1295400" cy="338554"/>
              </a:xfrm>
              <a:prstGeom prst="rect">
                <a:avLst/>
              </a:prstGeom>
              <a:solidFill>
                <a:schemeClr val="bg1"/>
              </a:solidFill>
            </p:spPr>
            <p:txBody>
              <a:bodyPr wrap="square" rtlCol="0">
                <a:spAutoFit/>
              </a:bodyPr>
              <a:lstStyle/>
              <a:p>
                <a:r>
                  <a:rPr lang="en-US" sz="1600" dirty="0" smtClean="0"/>
                  <a:t>SC</a:t>
                </a:r>
                <a:endParaRPr lang="en-US" sz="1600" dirty="0"/>
              </a:p>
            </p:txBody>
          </p:sp>
        </p:grpSp>
        <p:sp>
          <p:nvSpPr>
            <p:cNvPr id="19" name="TextBox 18"/>
            <p:cNvSpPr txBox="1"/>
            <p:nvPr/>
          </p:nvSpPr>
          <p:spPr>
            <a:xfrm>
              <a:off x="3276600" y="2133601"/>
              <a:ext cx="990600" cy="307777"/>
            </a:xfrm>
            <a:prstGeom prst="rect">
              <a:avLst/>
            </a:prstGeom>
            <a:solidFill>
              <a:schemeClr val="tx2">
                <a:lumMod val="40000"/>
                <a:lumOff val="60000"/>
              </a:schemeClr>
            </a:solidFill>
          </p:spPr>
          <p:txBody>
            <a:bodyPr wrap="square" rtlCol="0">
              <a:spAutoFit/>
            </a:bodyPr>
            <a:lstStyle/>
            <a:p>
              <a:r>
                <a:rPr lang="en-US" sz="1400" dirty="0" smtClean="0"/>
                <a:t>ND</a:t>
              </a:r>
              <a:endParaRPr lang="en-US" sz="1400" dirty="0"/>
            </a:p>
          </p:txBody>
        </p:sp>
        <p:sp>
          <p:nvSpPr>
            <p:cNvPr id="20" name="TextBox 19"/>
            <p:cNvSpPr txBox="1"/>
            <p:nvPr/>
          </p:nvSpPr>
          <p:spPr>
            <a:xfrm>
              <a:off x="4267200" y="2133600"/>
              <a:ext cx="2743200" cy="338554"/>
            </a:xfrm>
            <a:prstGeom prst="rect">
              <a:avLst/>
            </a:prstGeom>
            <a:solidFill>
              <a:schemeClr val="bg1"/>
            </a:solidFill>
          </p:spPr>
          <p:txBody>
            <a:bodyPr wrap="square" rtlCol="0">
              <a:spAutoFit/>
            </a:bodyPr>
            <a:lstStyle/>
            <a:p>
              <a:r>
                <a:rPr lang="en-US" sz="1600" dirty="0" smtClean="0"/>
                <a:t>                |                  |</a:t>
              </a:r>
              <a:endParaRPr lang="en-US" sz="1600" dirty="0"/>
            </a:p>
          </p:txBody>
        </p:sp>
      </p:grpSp>
      <p:grpSp>
        <p:nvGrpSpPr>
          <p:cNvPr id="4" name="Group 22"/>
          <p:cNvGrpSpPr/>
          <p:nvPr/>
        </p:nvGrpSpPr>
        <p:grpSpPr>
          <a:xfrm>
            <a:off x="3124200" y="4648200"/>
            <a:ext cx="4885991" cy="1828800"/>
            <a:chOff x="3505200" y="4724400"/>
            <a:chExt cx="4885991" cy="1828800"/>
          </a:xfrm>
        </p:grpSpPr>
        <p:pic>
          <p:nvPicPr>
            <p:cNvPr id="78850" name="Picture 2"/>
            <p:cNvPicPr>
              <a:picLocks noChangeAspect="1" noChangeArrowheads="1"/>
            </p:cNvPicPr>
            <p:nvPr/>
          </p:nvPicPr>
          <p:blipFill>
            <a:blip r:embed="rId5" cstate="print"/>
            <a:srcRect/>
            <a:stretch>
              <a:fillRect/>
            </a:stretch>
          </p:blipFill>
          <p:spPr bwMode="auto">
            <a:xfrm>
              <a:off x="3581400" y="4724400"/>
              <a:ext cx="4809791" cy="1828800"/>
            </a:xfrm>
            <a:prstGeom prst="rect">
              <a:avLst/>
            </a:prstGeom>
            <a:noFill/>
          </p:spPr>
        </p:pic>
        <p:sp>
          <p:nvSpPr>
            <p:cNvPr id="22" name="TextBox 21"/>
            <p:cNvSpPr txBox="1"/>
            <p:nvPr/>
          </p:nvSpPr>
          <p:spPr>
            <a:xfrm>
              <a:off x="3505200" y="5410200"/>
              <a:ext cx="1676400" cy="338554"/>
            </a:xfrm>
            <a:prstGeom prst="rect">
              <a:avLst/>
            </a:prstGeom>
            <a:solidFill>
              <a:schemeClr val="bg1"/>
            </a:solidFill>
            <a:ln>
              <a:solidFill>
                <a:schemeClr val="tx1"/>
              </a:solidFill>
            </a:ln>
          </p:spPr>
          <p:txBody>
            <a:bodyPr wrap="square" rtlCol="0">
              <a:spAutoFit/>
            </a:bodyPr>
            <a:lstStyle/>
            <a:p>
              <a:r>
                <a:rPr lang="en-US" sz="1600" dirty="0" smtClean="0"/>
                <a:t>ND,FL,CA</a:t>
              </a:r>
              <a:endParaRPr lang="en-US" sz="1600" dirty="0"/>
            </a:p>
          </p:txBody>
        </p:sp>
        <p:sp>
          <p:nvSpPr>
            <p:cNvPr id="13" name="Rectangle 12"/>
            <p:cNvSpPr/>
            <p:nvPr/>
          </p:nvSpPr>
          <p:spPr>
            <a:xfrm>
              <a:off x="3505200" y="5410200"/>
              <a:ext cx="1676400" cy="295564"/>
            </a:xfrm>
            <a:prstGeom prst="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035" name="Rectangle 6"/>
          <p:cNvSpPr>
            <a:spLocks noGrp="1" noChangeArrowheads="1"/>
          </p:cNvSpPr>
          <p:nvPr>
            <p:ph type="title" idx="4294967295"/>
          </p:nvPr>
        </p:nvSpPr>
        <p:spPr>
          <a:xfrm>
            <a:off x="2590800" y="304800"/>
            <a:ext cx="4191000" cy="533400"/>
          </a:xfrm>
          <a:prstGeom prst="rect">
            <a:avLst/>
          </a:prstGeom>
        </p:spPr>
        <p:txBody>
          <a:bodyPr>
            <a:normAutofit fontScale="90000"/>
          </a:bodyPr>
          <a:lstStyle/>
          <a:p>
            <a:pPr algn="ctr" eaLnBrk="1" hangingPunct="1"/>
            <a:r>
              <a:rPr lang="en-US" sz="3200" b="1" u="sng" dirty="0" smtClean="0">
                <a:latin typeface="Arial" charset="0"/>
              </a:rPr>
              <a:t>Searching a CPR</a:t>
            </a:r>
          </a:p>
        </p:txBody>
      </p:sp>
      <p:sp>
        <p:nvSpPr>
          <p:cNvPr id="44036" name="Rectangle 8"/>
          <p:cNvSpPr>
            <a:spLocks noChangeArrowheads="1"/>
          </p:cNvSpPr>
          <p:nvPr/>
        </p:nvSpPr>
        <p:spPr bwMode="auto">
          <a:xfrm>
            <a:off x="304800" y="890338"/>
            <a:ext cx="2590800" cy="5562600"/>
          </a:xfrm>
          <a:prstGeom prst="rect">
            <a:avLst/>
          </a:prstGeom>
          <a:noFill/>
          <a:ln w="9525">
            <a:noFill/>
            <a:miter lim="800000"/>
            <a:headEnd/>
            <a:tailEnd/>
          </a:ln>
        </p:spPr>
        <p:txBody>
          <a:bodyPr/>
          <a:lstStyle/>
          <a:p>
            <a:pPr marL="457200" indent="-457200">
              <a:lnSpc>
                <a:spcPct val="90000"/>
              </a:lnSpc>
              <a:spcBef>
                <a:spcPct val="20000"/>
              </a:spcBef>
              <a:buFontTx/>
              <a:buAutoNum type="arabicPeriod"/>
            </a:pPr>
            <a:r>
              <a:rPr lang="en-US" sz="1800" dirty="0">
                <a:latin typeface="Arial" charset="0"/>
              </a:rPr>
              <a:t>From the CPR window, press the Search Button.</a:t>
            </a:r>
          </a:p>
          <a:p>
            <a:pPr marL="457200" indent="-457200">
              <a:lnSpc>
                <a:spcPct val="90000"/>
              </a:lnSpc>
              <a:spcBef>
                <a:spcPct val="20000"/>
              </a:spcBef>
              <a:buFontTx/>
              <a:buAutoNum type="arabicPeriod"/>
            </a:pPr>
            <a:r>
              <a:rPr lang="en-US" sz="1800" dirty="0">
                <a:latin typeface="Arial" charset="0"/>
              </a:rPr>
              <a:t>In the Search window, type what you are looking for under the appropriate column.</a:t>
            </a:r>
          </a:p>
          <a:p>
            <a:pPr marL="457200" indent="-457200">
              <a:lnSpc>
                <a:spcPct val="90000"/>
              </a:lnSpc>
              <a:spcBef>
                <a:spcPct val="20000"/>
              </a:spcBef>
              <a:buFontTx/>
              <a:buAutoNum type="arabicPeriod"/>
            </a:pPr>
            <a:r>
              <a:rPr lang="en-US" sz="1800" dirty="0">
                <a:latin typeface="Arial" charset="0"/>
              </a:rPr>
              <a:t>Select the Search Button. </a:t>
            </a:r>
            <a:r>
              <a:rPr lang="en-US" sz="1800" dirty="0" smtClean="0">
                <a:latin typeface="Arial" charset="0"/>
              </a:rPr>
              <a:t>Entry cell </a:t>
            </a:r>
            <a:r>
              <a:rPr lang="en-US" sz="1800" dirty="0">
                <a:latin typeface="Arial" charset="0"/>
              </a:rPr>
              <a:t>is highlighted in the CPR table.</a:t>
            </a:r>
          </a:p>
          <a:p>
            <a:pPr marL="457200" indent="-457200">
              <a:lnSpc>
                <a:spcPct val="90000"/>
              </a:lnSpc>
              <a:spcBef>
                <a:spcPct val="20000"/>
              </a:spcBef>
              <a:buFontTx/>
              <a:buAutoNum type="arabicPeriod"/>
            </a:pPr>
            <a:r>
              <a:rPr lang="en-US" sz="1800" dirty="0">
                <a:latin typeface="Arial" charset="0"/>
              </a:rPr>
              <a:t>User </a:t>
            </a:r>
            <a:r>
              <a:rPr lang="en-US" sz="1800" dirty="0" smtClean="0">
                <a:latin typeface="Arial" charset="0"/>
              </a:rPr>
              <a:t>then has </a:t>
            </a:r>
            <a:r>
              <a:rPr lang="en-US" sz="1800" dirty="0">
                <a:latin typeface="Arial" charset="0"/>
              </a:rPr>
              <a:t>the option to change the entry by typing the new entry in the “Change To” field.  (This enables the three change buttons)</a:t>
            </a:r>
          </a:p>
        </p:txBody>
      </p:sp>
      <p:sp>
        <p:nvSpPr>
          <p:cNvPr id="44039" name="Rectangle 18"/>
          <p:cNvSpPr>
            <a:spLocks noChangeArrowheads="1"/>
          </p:cNvSpPr>
          <p:nvPr/>
        </p:nvSpPr>
        <p:spPr bwMode="auto">
          <a:xfrm>
            <a:off x="2971800" y="3810000"/>
            <a:ext cx="762000" cy="533400"/>
          </a:xfrm>
          <a:prstGeom prst="rect">
            <a:avLst/>
          </a:prstGeom>
          <a:noFill/>
          <a:ln w="28575">
            <a:solidFill>
              <a:schemeClr val="accent2"/>
            </a:solidFill>
            <a:miter lim="800000"/>
            <a:headEnd/>
            <a:tailEnd/>
          </a:ln>
        </p:spPr>
        <p:txBody>
          <a:bodyPr anchor="ctr">
            <a:spAutoFit/>
          </a:bodyPr>
          <a:lstStyle/>
          <a:p>
            <a:endParaRPr lang="en-US"/>
          </a:p>
        </p:txBody>
      </p:sp>
      <p:sp>
        <p:nvSpPr>
          <p:cNvPr id="44040" name="Rectangle 19"/>
          <p:cNvSpPr>
            <a:spLocks noChangeArrowheads="1"/>
          </p:cNvSpPr>
          <p:nvPr/>
        </p:nvSpPr>
        <p:spPr bwMode="auto">
          <a:xfrm>
            <a:off x="3810000" y="3733800"/>
            <a:ext cx="2895600" cy="685800"/>
          </a:xfrm>
          <a:prstGeom prst="rect">
            <a:avLst/>
          </a:prstGeom>
          <a:noFill/>
          <a:ln w="28575">
            <a:solidFill>
              <a:schemeClr val="accent2"/>
            </a:solidFill>
            <a:miter lim="800000"/>
            <a:headEnd/>
            <a:tailEnd/>
          </a:ln>
        </p:spPr>
        <p:txBody>
          <a:bodyPr anchor="ctr">
            <a:spAutoFit/>
          </a:bodyPr>
          <a:lstStyle/>
          <a:p>
            <a:endParaRPr lang="en-US"/>
          </a:p>
        </p:txBody>
      </p:sp>
      <p:sp>
        <p:nvSpPr>
          <p:cNvPr id="44041" name="Rectangle 20"/>
          <p:cNvSpPr>
            <a:spLocks noChangeArrowheads="1"/>
          </p:cNvSpPr>
          <p:nvPr/>
        </p:nvSpPr>
        <p:spPr bwMode="auto">
          <a:xfrm>
            <a:off x="3048000" y="2819400"/>
            <a:ext cx="1219200" cy="533400"/>
          </a:xfrm>
          <a:prstGeom prst="rect">
            <a:avLst/>
          </a:prstGeom>
          <a:noFill/>
          <a:ln w="28575">
            <a:solidFill>
              <a:schemeClr val="accent2"/>
            </a:solidFill>
            <a:miter lim="800000"/>
            <a:headEnd/>
            <a:tailEnd/>
          </a:ln>
        </p:spPr>
        <p:txBody>
          <a:bodyPr anchor="ctr">
            <a:spAutoFit/>
          </a:bodyPr>
          <a:lstStyle/>
          <a:p>
            <a:endParaRPr lang="en-US"/>
          </a:p>
        </p:txBody>
      </p:sp>
      <p:cxnSp>
        <p:nvCxnSpPr>
          <p:cNvPr id="16" name="Straight Arrow Connector 15"/>
          <p:cNvCxnSpPr/>
          <p:nvPr/>
        </p:nvCxnSpPr>
        <p:spPr>
          <a:xfrm rot="16200000" flipH="1">
            <a:off x="1790700" y="3848100"/>
            <a:ext cx="3048000" cy="76200"/>
          </a:xfrm>
          <a:prstGeom prst="straightConnector1">
            <a:avLst/>
          </a:prstGeom>
          <a:ln w="34925">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44038" name="Rectangle 17"/>
          <p:cNvSpPr>
            <a:spLocks noChangeArrowheads="1"/>
          </p:cNvSpPr>
          <p:nvPr/>
        </p:nvSpPr>
        <p:spPr bwMode="auto">
          <a:xfrm>
            <a:off x="2971800" y="1600200"/>
            <a:ext cx="1219200" cy="914400"/>
          </a:xfrm>
          <a:prstGeom prst="rect">
            <a:avLst/>
          </a:prstGeom>
          <a:noFill/>
          <a:ln w="28575">
            <a:solidFill>
              <a:schemeClr val="accent2"/>
            </a:solidFill>
            <a:miter lim="800000"/>
            <a:headEnd/>
            <a:tailEnd/>
          </a:ln>
        </p:spPr>
        <p:txBody>
          <a:bodyPr anchor="ctr">
            <a:spAutoFit/>
          </a:bodyPr>
          <a:lstStyle/>
          <a:p>
            <a:endParaRPr 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animEffect transition="in" filter="box(in)">
                                      <p:cBhvr>
                                        <p:cTn id="7" dur="500"/>
                                        <p:tgtEl>
                                          <p:spTgt spid="440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4036">
                                            <p:txEl>
                                              <p:pRg st="1" end="1"/>
                                            </p:txEl>
                                          </p:spTgt>
                                        </p:tgtEl>
                                        <p:attrNameLst>
                                          <p:attrName>style.visibility</p:attrName>
                                        </p:attrNameLst>
                                      </p:cBhvr>
                                      <p:to>
                                        <p:strVal val="visible"/>
                                      </p:to>
                                    </p:set>
                                    <p:anim calcmode="lin" valueType="num">
                                      <p:cBhvr additive="base">
                                        <p:cTn id="17" dur="500" fill="hold"/>
                                        <p:tgtEl>
                                          <p:spTgt spid="4403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0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4038"/>
                                        </p:tgtEl>
                                        <p:attrNameLst>
                                          <p:attrName>style.visibility</p:attrName>
                                        </p:attrNameLst>
                                      </p:cBhvr>
                                      <p:to>
                                        <p:strVal val="visible"/>
                                      </p:to>
                                    </p:set>
                                    <p:anim calcmode="lin" valueType="num">
                                      <p:cBhvr additive="base">
                                        <p:cTn id="23" dur="500" fill="hold"/>
                                        <p:tgtEl>
                                          <p:spTgt spid="44038"/>
                                        </p:tgtEl>
                                        <p:attrNameLst>
                                          <p:attrName>ppt_x</p:attrName>
                                        </p:attrNameLst>
                                      </p:cBhvr>
                                      <p:tavLst>
                                        <p:tav tm="0">
                                          <p:val>
                                            <p:strVal val="#ppt_x"/>
                                          </p:val>
                                        </p:tav>
                                        <p:tav tm="100000">
                                          <p:val>
                                            <p:strVal val="#ppt_x"/>
                                          </p:val>
                                        </p:tav>
                                      </p:tavLst>
                                    </p:anim>
                                    <p:anim calcmode="lin" valueType="num">
                                      <p:cBhvr additive="base">
                                        <p:cTn id="24" dur="500" fill="hold"/>
                                        <p:tgtEl>
                                          <p:spTgt spid="4403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nodeType="clickEffect">
                                  <p:stCondLst>
                                    <p:cond delay="0"/>
                                  </p:stCondLst>
                                  <p:childTnLst>
                                    <p:set>
                                      <p:cBhvr>
                                        <p:cTn id="28" dur="1" fill="hold">
                                          <p:stCondLst>
                                            <p:cond delay="0"/>
                                          </p:stCondLst>
                                        </p:cTn>
                                        <p:tgtEl>
                                          <p:spTgt spid="44036">
                                            <p:txEl>
                                              <p:pRg st="2" end="2"/>
                                            </p:txEl>
                                          </p:spTgt>
                                        </p:tgtEl>
                                        <p:attrNameLst>
                                          <p:attrName>style.visibility</p:attrName>
                                        </p:attrNameLst>
                                      </p:cBhvr>
                                      <p:to>
                                        <p:strVal val="visible"/>
                                      </p:to>
                                    </p:set>
                                    <p:anim calcmode="lin" valueType="num">
                                      <p:cBhvr>
                                        <p:cTn id="29" dur="500" decel="50000" fill="hold">
                                          <p:stCondLst>
                                            <p:cond delay="0"/>
                                          </p:stCondLst>
                                        </p:cTn>
                                        <p:tgtEl>
                                          <p:spTgt spid="44036">
                                            <p:txEl>
                                              <p:pRg st="2" end="2"/>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44036">
                                            <p:txEl>
                                              <p:pRg st="2" end="2"/>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44036">
                                            <p:txEl>
                                              <p:pRg st="2" end="2"/>
                                            </p:txEl>
                                          </p:spTgt>
                                        </p:tgtEl>
                                        <p:attrNameLst>
                                          <p:attrName>ppt_w</p:attrName>
                                        </p:attrNameLst>
                                      </p:cBhvr>
                                      <p:tavLst>
                                        <p:tav tm="0">
                                          <p:val>
                                            <p:strVal val="#ppt_w*.05"/>
                                          </p:val>
                                        </p:tav>
                                        <p:tav tm="100000">
                                          <p:val>
                                            <p:strVal val="#ppt_w"/>
                                          </p:val>
                                        </p:tav>
                                      </p:tavLst>
                                    </p:anim>
                                    <p:anim calcmode="lin" valueType="num">
                                      <p:cBhvr>
                                        <p:cTn id="32" dur="1000" fill="hold"/>
                                        <p:tgtEl>
                                          <p:spTgt spid="44036">
                                            <p:txEl>
                                              <p:pRg st="2" end="2"/>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44036">
                                            <p:txEl>
                                              <p:pRg st="2" end="2"/>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44036">
                                            <p:txEl>
                                              <p:pRg st="2" end="2"/>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44036">
                                            <p:txEl>
                                              <p:pRg st="2" end="2"/>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44036">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5" presetClass="entr" presetSubtype="0" fill="hold" grpId="0" nodeType="clickEffect">
                                  <p:stCondLst>
                                    <p:cond delay="0"/>
                                  </p:stCondLst>
                                  <p:childTnLst>
                                    <p:set>
                                      <p:cBhvr>
                                        <p:cTn id="40" dur="1" fill="hold">
                                          <p:stCondLst>
                                            <p:cond delay="0"/>
                                          </p:stCondLst>
                                        </p:cTn>
                                        <p:tgtEl>
                                          <p:spTgt spid="44039"/>
                                        </p:tgtEl>
                                        <p:attrNameLst>
                                          <p:attrName>style.visibility</p:attrName>
                                        </p:attrNameLst>
                                      </p:cBhvr>
                                      <p:to>
                                        <p:strVal val="visible"/>
                                      </p:to>
                                    </p:set>
                                    <p:anim calcmode="lin" valueType="num">
                                      <p:cBhvr>
                                        <p:cTn id="41" dur="500" decel="50000" fill="hold">
                                          <p:stCondLst>
                                            <p:cond delay="0"/>
                                          </p:stCondLst>
                                        </p:cTn>
                                        <p:tgtEl>
                                          <p:spTgt spid="44039"/>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44039"/>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44039"/>
                                        </p:tgtEl>
                                        <p:attrNameLst>
                                          <p:attrName>ppt_w</p:attrName>
                                        </p:attrNameLst>
                                      </p:cBhvr>
                                      <p:tavLst>
                                        <p:tav tm="0">
                                          <p:val>
                                            <p:strVal val="#ppt_w*.05"/>
                                          </p:val>
                                        </p:tav>
                                        <p:tav tm="100000">
                                          <p:val>
                                            <p:strVal val="#ppt_w"/>
                                          </p:val>
                                        </p:tav>
                                      </p:tavLst>
                                    </p:anim>
                                    <p:anim calcmode="lin" valueType="num">
                                      <p:cBhvr>
                                        <p:cTn id="44" dur="1000" fill="hold"/>
                                        <p:tgtEl>
                                          <p:spTgt spid="44039"/>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44039"/>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44039"/>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44039"/>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44039"/>
                                        </p:tgtEl>
                                      </p:cBhvr>
                                    </p:animEffect>
                                  </p:childTnLst>
                                </p:cTn>
                              </p:par>
                            </p:childTnLst>
                          </p:cTn>
                        </p:par>
                      </p:childTnLst>
                    </p:cTn>
                  </p:par>
                  <p:par>
                    <p:cTn id="49" fill="hold">
                      <p:stCondLst>
                        <p:cond delay="indefinite"/>
                      </p:stCondLst>
                      <p:childTnLst>
                        <p:par>
                          <p:cTn id="50" fill="hold">
                            <p:stCondLst>
                              <p:cond delay="0"/>
                            </p:stCondLst>
                            <p:childTnLst>
                              <p:par>
                                <p:cTn id="51" presetID="15" presetClass="entr" presetSubtype="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p:cTn id="53" dur="1000" fill="hold"/>
                                        <p:tgtEl>
                                          <p:spTgt spid="4"/>
                                        </p:tgtEl>
                                        <p:attrNameLst>
                                          <p:attrName>ppt_w</p:attrName>
                                        </p:attrNameLst>
                                      </p:cBhvr>
                                      <p:tavLst>
                                        <p:tav tm="0">
                                          <p:val>
                                            <p:fltVal val="0"/>
                                          </p:val>
                                        </p:tav>
                                        <p:tav tm="100000">
                                          <p:val>
                                            <p:strVal val="#ppt_w"/>
                                          </p:val>
                                        </p:tav>
                                      </p:tavLst>
                                    </p:anim>
                                    <p:anim calcmode="lin" valueType="num">
                                      <p:cBhvr>
                                        <p:cTn id="54" dur="1000" fill="hold"/>
                                        <p:tgtEl>
                                          <p:spTgt spid="4"/>
                                        </p:tgtEl>
                                        <p:attrNameLst>
                                          <p:attrName>ppt_h</p:attrName>
                                        </p:attrNameLst>
                                      </p:cBhvr>
                                      <p:tavLst>
                                        <p:tav tm="0">
                                          <p:val>
                                            <p:fltVal val="0"/>
                                          </p:val>
                                        </p:tav>
                                        <p:tav tm="100000">
                                          <p:val>
                                            <p:strVal val="#ppt_h"/>
                                          </p:val>
                                        </p:tav>
                                      </p:tavLst>
                                    </p:anim>
                                    <p:anim calcmode="lin" valueType="num">
                                      <p:cBhvr>
                                        <p:cTn id="55"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56"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par>
                          <p:cTn id="57" fill="hold">
                            <p:stCondLst>
                              <p:cond delay="1000"/>
                            </p:stCondLst>
                            <p:childTnLst>
                              <p:par>
                                <p:cTn id="58" presetID="2" presetClass="entr" presetSubtype="1" fill="hold" nodeType="afterEffect">
                                  <p:stCondLst>
                                    <p:cond delay="0"/>
                                  </p:stCondLst>
                                  <p:childTnLst>
                                    <p:set>
                                      <p:cBhvr>
                                        <p:cTn id="59" dur="1" fill="hold">
                                          <p:stCondLst>
                                            <p:cond delay="0"/>
                                          </p:stCondLst>
                                        </p:cTn>
                                        <p:tgtEl>
                                          <p:spTgt spid="16"/>
                                        </p:tgtEl>
                                        <p:attrNameLst>
                                          <p:attrName>style.visibility</p:attrName>
                                        </p:attrNameLst>
                                      </p:cBhvr>
                                      <p:to>
                                        <p:strVal val="visible"/>
                                      </p:to>
                                    </p:set>
                                    <p:anim calcmode="lin" valueType="num">
                                      <p:cBhvr additive="base">
                                        <p:cTn id="60" dur="500" fill="hold"/>
                                        <p:tgtEl>
                                          <p:spTgt spid="16"/>
                                        </p:tgtEl>
                                        <p:attrNameLst>
                                          <p:attrName>ppt_x</p:attrName>
                                        </p:attrNameLst>
                                      </p:cBhvr>
                                      <p:tavLst>
                                        <p:tav tm="0">
                                          <p:val>
                                            <p:strVal val="#ppt_x"/>
                                          </p:val>
                                        </p:tav>
                                        <p:tav tm="100000">
                                          <p:val>
                                            <p:strVal val="#ppt_x"/>
                                          </p:val>
                                        </p:tav>
                                      </p:tavLst>
                                    </p:anim>
                                    <p:anim calcmode="lin" valueType="num">
                                      <p:cBhvr additive="base">
                                        <p:cTn id="61"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44036">
                                            <p:txEl>
                                              <p:pRg st="3" end="3"/>
                                            </p:txEl>
                                          </p:spTgt>
                                        </p:tgtEl>
                                        <p:attrNameLst>
                                          <p:attrName>style.visibility</p:attrName>
                                        </p:attrNameLst>
                                      </p:cBhvr>
                                      <p:to>
                                        <p:strVal val="visible"/>
                                      </p:to>
                                    </p:set>
                                    <p:animEffect transition="in" filter="blinds(horizontal)">
                                      <p:cBhvr>
                                        <p:cTn id="66" dur="500"/>
                                        <p:tgtEl>
                                          <p:spTgt spid="44036">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44041"/>
                                        </p:tgtEl>
                                        <p:attrNameLst>
                                          <p:attrName>style.visibility</p:attrName>
                                        </p:attrNameLst>
                                      </p:cBhvr>
                                      <p:to>
                                        <p:strVal val="visible"/>
                                      </p:to>
                                    </p:set>
                                    <p:animEffect transition="in" filter="blinds(horizontal)">
                                      <p:cBhvr>
                                        <p:cTn id="71" dur="500"/>
                                        <p:tgtEl>
                                          <p:spTgt spid="44041"/>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44040"/>
                                        </p:tgtEl>
                                        <p:attrNameLst>
                                          <p:attrName>style.visibility</p:attrName>
                                        </p:attrNameLst>
                                      </p:cBhvr>
                                      <p:to>
                                        <p:strVal val="visible"/>
                                      </p:to>
                                    </p:set>
                                    <p:animEffect transition="in" filter="blinds(horizontal)">
                                      <p:cBhvr>
                                        <p:cTn id="74" dur="500"/>
                                        <p:tgtEl>
                                          <p:spTgt spid="44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9" grpId="0" animBg="1"/>
      <p:bldP spid="44040" grpId="0" animBg="1"/>
      <p:bldP spid="44041" grpId="0" animBg="1"/>
      <p:bldP spid="440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1219201" y="533400"/>
            <a:ext cx="6914147" cy="685800"/>
          </a:xfrm>
          <a:prstGeom prst="rect">
            <a:avLst/>
          </a:prstGeom>
        </p:spPr>
        <p:txBody>
          <a:bodyPr/>
          <a:lstStyle/>
          <a:p>
            <a:pPr algn="ctr" eaLnBrk="1" hangingPunct="1"/>
            <a:r>
              <a:rPr lang="en-US" sz="3200" b="1" u="sng" dirty="0" smtClean="0">
                <a:latin typeface="Arial" charset="0"/>
              </a:rPr>
              <a:t>Warning (when closing CR)</a:t>
            </a:r>
          </a:p>
        </p:txBody>
      </p:sp>
      <p:pic>
        <p:nvPicPr>
          <p:cNvPr id="45059" name="Picture 45"/>
          <p:cNvPicPr>
            <a:picLocks noChangeAspect="1" noChangeArrowheads="1"/>
          </p:cNvPicPr>
          <p:nvPr/>
        </p:nvPicPr>
        <p:blipFill>
          <a:blip r:embed="rId3" cstate="print"/>
          <a:srcRect/>
          <a:stretch>
            <a:fillRect/>
          </a:stretch>
        </p:blipFill>
        <p:spPr bwMode="auto">
          <a:xfrm>
            <a:off x="990600" y="2359025"/>
            <a:ext cx="7239000" cy="3313113"/>
          </a:xfrm>
          <a:prstGeom prst="rect">
            <a:avLst/>
          </a:prstGeom>
          <a:noFill/>
          <a:ln w="9525">
            <a:noFill/>
            <a:miter lim="800000"/>
            <a:headEnd/>
            <a:tailEnd/>
          </a:ln>
        </p:spPr>
      </p:pic>
      <p:sp>
        <p:nvSpPr>
          <p:cNvPr id="4" name="TextBox 3"/>
          <p:cNvSpPr txBox="1"/>
          <p:nvPr/>
        </p:nvSpPr>
        <p:spPr>
          <a:xfrm>
            <a:off x="1219200" y="1219200"/>
            <a:ext cx="6781800" cy="646331"/>
          </a:xfrm>
          <a:prstGeom prst="rect">
            <a:avLst/>
          </a:prstGeom>
          <a:noFill/>
        </p:spPr>
        <p:txBody>
          <a:bodyPr wrap="square" rtlCol="0">
            <a:spAutoFit/>
          </a:bodyPr>
          <a:lstStyle/>
          <a:p>
            <a:pPr algn="ctr"/>
            <a:r>
              <a:rPr lang="en-US" dirty="0" smtClean="0">
                <a:latin typeface="Arial" pitchFamily="34" charset="0"/>
                <a:cs typeface="Arial" pitchFamily="34" charset="0"/>
              </a:rPr>
              <a:t>If a CR has not been saved or updated since last changed, the following message will be displayed</a:t>
            </a:r>
            <a:endParaRPr lang="en-US" dirty="0">
              <a:latin typeface="Arial" pitchFamily="34" charset="0"/>
              <a:cs typeface="Arial" pitchFamily="34" charset="0"/>
            </a:endParaRPr>
          </a:p>
        </p:txBody>
      </p:sp>
      <p:sp>
        <p:nvSpPr>
          <p:cNvPr id="5" name="Rectangle 4"/>
          <p:cNvSpPr/>
          <p:nvPr/>
        </p:nvSpPr>
        <p:spPr>
          <a:xfrm rot="20377843">
            <a:off x="950938" y="3214316"/>
            <a:ext cx="6649477" cy="110799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Partial Save often</a:t>
            </a:r>
            <a:endParaRPr lang="en-US" sz="6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059"/>
                                        </p:tgtEl>
                                        <p:attrNameLst>
                                          <p:attrName>style.visibility</p:attrName>
                                        </p:attrNameLst>
                                      </p:cBhvr>
                                      <p:to>
                                        <p:strVal val="visible"/>
                                      </p:to>
                                    </p:set>
                                    <p:animEffect transition="in" filter="blinds(horizontal)">
                                      <p:cBhvr>
                                        <p:cTn id="12" dur="500"/>
                                        <p:tgtEl>
                                          <p:spTgt spid="4505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grpId="1" nodeType="clickEffect">
                                  <p:stCondLst>
                                    <p:cond delay="0"/>
                                  </p:stCondLst>
                                  <p:childTnLst>
                                    <p:animScale>
                                      <p:cBhvr>
                                        <p:cTn id="21"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title" idx="4294967295"/>
          </p:nvPr>
        </p:nvSpPr>
        <p:spPr>
          <a:xfrm>
            <a:off x="2241884" y="381000"/>
            <a:ext cx="4110789" cy="685800"/>
          </a:xfrm>
          <a:prstGeom prst="rect">
            <a:avLst/>
          </a:prstGeom>
        </p:spPr>
        <p:txBody>
          <a:bodyPr/>
          <a:lstStyle/>
          <a:p>
            <a:pPr algn="ctr" eaLnBrk="1" hangingPunct="1"/>
            <a:r>
              <a:rPr lang="en-US" sz="3200" b="1" u="sng" dirty="0" smtClean="0">
                <a:latin typeface="Arial" charset="0"/>
              </a:rPr>
              <a:t>CPR Example #01</a:t>
            </a:r>
          </a:p>
        </p:txBody>
      </p:sp>
      <p:sp>
        <p:nvSpPr>
          <p:cNvPr id="46083" name="Text Box 1027"/>
          <p:cNvSpPr txBox="1">
            <a:spLocks noChangeArrowheads="1"/>
          </p:cNvSpPr>
          <p:nvPr/>
        </p:nvSpPr>
        <p:spPr bwMode="auto">
          <a:xfrm>
            <a:off x="1143000" y="1295400"/>
            <a:ext cx="6934200" cy="2100263"/>
          </a:xfrm>
          <a:prstGeom prst="rect">
            <a:avLst/>
          </a:prstGeom>
          <a:noFill/>
          <a:ln w="12700">
            <a:noFill/>
            <a:miter lim="800000"/>
            <a:headEnd type="none" w="sm" len="sm"/>
            <a:tailEnd type="none" w="sm" len="sm"/>
          </a:ln>
        </p:spPr>
        <p:txBody>
          <a:bodyPr>
            <a:spAutoFit/>
          </a:bodyPr>
          <a:lstStyle/>
          <a:p>
            <a:pPr>
              <a:spcBef>
                <a:spcPct val="50000"/>
              </a:spcBef>
            </a:pPr>
            <a:r>
              <a:rPr lang="en-US" b="1" dirty="0">
                <a:latin typeface="Arial" charset="0"/>
              </a:rPr>
              <a:t>Area of Service is US.  Customer wants calls from SC, FL and CA to use 9901 as their carrier terminating at 701-222-3333.  </a:t>
            </a:r>
          </a:p>
          <a:p>
            <a:pPr>
              <a:spcBef>
                <a:spcPct val="50000"/>
              </a:spcBef>
            </a:pPr>
            <a:r>
              <a:rPr lang="en-US" b="1" dirty="0">
                <a:latin typeface="Arial" charset="0"/>
              </a:rPr>
              <a:t>All other states are to use 9902 as their carrier terminating at the Dial# turnaround.</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2294021" y="304800"/>
            <a:ext cx="4186989" cy="685800"/>
          </a:xfrm>
          <a:prstGeom prst="rect">
            <a:avLst/>
          </a:prstGeom>
        </p:spPr>
        <p:txBody>
          <a:bodyPr/>
          <a:lstStyle/>
          <a:p>
            <a:pPr algn="ctr" eaLnBrk="1" hangingPunct="1"/>
            <a:r>
              <a:rPr lang="en-US" sz="3200" b="1" u="sng" dirty="0" smtClean="0">
                <a:latin typeface="Arial" charset="0"/>
              </a:rPr>
              <a:t>CPR Example #02</a:t>
            </a:r>
          </a:p>
        </p:txBody>
      </p:sp>
      <p:sp>
        <p:nvSpPr>
          <p:cNvPr id="47107" name="Text Box 3"/>
          <p:cNvSpPr txBox="1">
            <a:spLocks noChangeArrowheads="1"/>
          </p:cNvSpPr>
          <p:nvPr/>
        </p:nvSpPr>
        <p:spPr bwMode="auto">
          <a:xfrm>
            <a:off x="685800" y="1219200"/>
            <a:ext cx="8305800" cy="2530475"/>
          </a:xfrm>
          <a:prstGeom prst="rect">
            <a:avLst/>
          </a:prstGeom>
          <a:noFill/>
          <a:ln w="12700">
            <a:noFill/>
            <a:miter lim="800000"/>
            <a:headEnd type="none" w="sm" len="sm"/>
            <a:tailEnd type="none" w="sm" len="sm"/>
          </a:ln>
        </p:spPr>
        <p:txBody>
          <a:bodyPr>
            <a:spAutoFit/>
          </a:bodyPr>
          <a:lstStyle/>
          <a:p>
            <a:r>
              <a:rPr lang="en-US" sz="2000" b="1" dirty="0">
                <a:latin typeface="Arial" charset="0"/>
              </a:rPr>
              <a:t>AOS is US.  In South Carolina (SC), Area Code 803 use 9901 </a:t>
            </a:r>
            <a:endParaRPr lang="en-US" sz="2000" b="1" dirty="0" smtClean="0">
              <a:latin typeface="Arial" charset="0"/>
            </a:endParaRPr>
          </a:p>
          <a:p>
            <a:r>
              <a:rPr lang="en-US" sz="2000" b="1" dirty="0" smtClean="0">
                <a:latin typeface="Arial" charset="0"/>
              </a:rPr>
              <a:t>to </a:t>
            </a:r>
            <a:r>
              <a:rPr lang="en-US" sz="2000" b="1" dirty="0">
                <a:latin typeface="Arial" charset="0"/>
              </a:rPr>
              <a:t>701-222-3333.  All other Area Codes in SC, use 9902 to Dial# turnaround.</a:t>
            </a:r>
          </a:p>
          <a:p>
            <a:endParaRPr lang="en-US" sz="2000" b="1" dirty="0">
              <a:latin typeface="Arial" charset="0"/>
            </a:endParaRPr>
          </a:p>
          <a:p>
            <a:r>
              <a:rPr lang="en-US" sz="2000" b="1" dirty="0">
                <a:latin typeface="Arial" charset="0"/>
              </a:rPr>
              <a:t>In Florida (FL), 8:00a – 5:00p use 9901 to Dial# turnaround.  All other times in FL use 9902 to Dial# turnaround.</a:t>
            </a:r>
          </a:p>
          <a:p>
            <a:endParaRPr lang="en-US" sz="2000" b="1" dirty="0">
              <a:latin typeface="Arial" charset="0"/>
            </a:endParaRPr>
          </a:p>
          <a:p>
            <a:r>
              <a:rPr lang="en-US" sz="2000" b="1" dirty="0">
                <a:latin typeface="Arial" charset="0"/>
              </a:rPr>
              <a:t>All other States use 9902 to the Dial# turnaround.</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2113547" y="457200"/>
            <a:ext cx="4239126" cy="762000"/>
          </a:xfrm>
          <a:prstGeom prst="rect">
            <a:avLst/>
          </a:prstGeom>
        </p:spPr>
        <p:txBody>
          <a:bodyPr/>
          <a:lstStyle/>
          <a:p>
            <a:pPr algn="ctr" eaLnBrk="1" hangingPunct="1"/>
            <a:r>
              <a:rPr lang="en-US" sz="3200" b="1" u="sng" dirty="0" smtClean="0">
                <a:latin typeface="Arial" charset="0"/>
              </a:rPr>
              <a:t>CPR Example #03</a:t>
            </a:r>
          </a:p>
        </p:txBody>
      </p:sp>
      <p:sp>
        <p:nvSpPr>
          <p:cNvPr id="48131" name="Text Box 4"/>
          <p:cNvSpPr txBox="1">
            <a:spLocks noChangeArrowheads="1"/>
          </p:cNvSpPr>
          <p:nvPr/>
        </p:nvSpPr>
        <p:spPr bwMode="auto">
          <a:xfrm>
            <a:off x="685800" y="1219200"/>
            <a:ext cx="7696200" cy="2554545"/>
          </a:xfrm>
          <a:prstGeom prst="rect">
            <a:avLst/>
          </a:prstGeom>
          <a:noFill/>
          <a:ln w="12700">
            <a:noFill/>
            <a:miter lim="800000"/>
            <a:headEnd type="none" w="sm" len="sm"/>
            <a:tailEnd type="none" w="sm" len="sm"/>
          </a:ln>
        </p:spPr>
        <p:txBody>
          <a:bodyPr wrap="square">
            <a:spAutoFit/>
          </a:bodyPr>
          <a:lstStyle/>
          <a:p>
            <a:pPr>
              <a:spcBef>
                <a:spcPct val="50000"/>
              </a:spcBef>
            </a:pPr>
            <a:r>
              <a:rPr lang="en-US" sz="2000" b="1" dirty="0">
                <a:latin typeface="Arial" charset="0"/>
              </a:rPr>
              <a:t>AOS is US.  Calls from LATA 638 are to be divided equally </a:t>
            </a:r>
            <a:r>
              <a:rPr lang="en-US" sz="2000" b="1" dirty="0" smtClean="0">
                <a:latin typeface="Arial" charset="0"/>
              </a:rPr>
              <a:t>between </a:t>
            </a:r>
            <a:r>
              <a:rPr lang="en-US" sz="2000" b="1" dirty="0">
                <a:latin typeface="Arial" charset="0"/>
              </a:rPr>
              <a:t>carriers 9901 and 9902.  Carrier 9901 will terminate at 701-222-3333.  9902 will terminate at the Dial# turnaround.   </a:t>
            </a:r>
          </a:p>
          <a:p>
            <a:pPr>
              <a:spcBef>
                <a:spcPct val="50000"/>
              </a:spcBef>
            </a:pPr>
            <a:r>
              <a:rPr lang="en-US" sz="2000" b="1" dirty="0">
                <a:latin typeface="Arial" charset="0"/>
              </a:rPr>
              <a:t>Calls from LATA 534 on Christmas and New Years Day are to use carrier 9901 to 701-222-3333.  On all other </a:t>
            </a:r>
            <a:r>
              <a:rPr lang="en-US" sz="2000" b="1" dirty="0">
                <a:solidFill>
                  <a:srgbClr val="0066FF"/>
                </a:solidFill>
                <a:latin typeface="Arial" charset="0"/>
              </a:rPr>
              <a:t>dates</a:t>
            </a:r>
            <a:r>
              <a:rPr lang="en-US" sz="2000" b="1" dirty="0">
                <a:latin typeface="Arial" charset="0"/>
              </a:rPr>
              <a:t> of the year 9902 will carry calls to the Dial# turnaround.  </a:t>
            </a:r>
          </a:p>
          <a:p>
            <a:pPr>
              <a:spcBef>
                <a:spcPct val="50000"/>
              </a:spcBef>
            </a:pPr>
            <a:r>
              <a:rPr lang="en-US" sz="2000" b="1" dirty="0">
                <a:latin typeface="Arial" charset="0"/>
              </a:rPr>
              <a:t>All other LATAs are to use 9902 to the Dial# turnaround.</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2193758" y="228600"/>
            <a:ext cx="4463716" cy="762000"/>
          </a:xfrm>
          <a:prstGeom prst="rect">
            <a:avLst/>
          </a:prstGeom>
        </p:spPr>
        <p:txBody>
          <a:bodyPr/>
          <a:lstStyle/>
          <a:p>
            <a:pPr algn="ctr" eaLnBrk="1" hangingPunct="1"/>
            <a:r>
              <a:rPr lang="en-US" sz="3200" b="1" u="sng" dirty="0" smtClean="0">
                <a:latin typeface="Arial" charset="0"/>
              </a:rPr>
              <a:t>CPR Example #04</a:t>
            </a:r>
          </a:p>
        </p:txBody>
      </p:sp>
      <p:sp>
        <p:nvSpPr>
          <p:cNvPr id="49155" name="Text Box 3"/>
          <p:cNvSpPr txBox="1">
            <a:spLocks noChangeArrowheads="1"/>
          </p:cNvSpPr>
          <p:nvPr/>
        </p:nvSpPr>
        <p:spPr bwMode="auto">
          <a:xfrm>
            <a:off x="838200" y="1279525"/>
            <a:ext cx="7543800" cy="2530475"/>
          </a:xfrm>
          <a:prstGeom prst="rect">
            <a:avLst/>
          </a:prstGeom>
          <a:noFill/>
          <a:ln w="12700">
            <a:noFill/>
            <a:miter lim="800000"/>
            <a:headEnd type="none" w="sm" len="sm"/>
            <a:tailEnd type="none" w="sm" len="sm"/>
          </a:ln>
        </p:spPr>
        <p:txBody>
          <a:bodyPr wrap="square">
            <a:spAutoFit/>
          </a:bodyPr>
          <a:lstStyle/>
          <a:p>
            <a:pPr>
              <a:spcBef>
                <a:spcPct val="50000"/>
              </a:spcBef>
            </a:pPr>
            <a:r>
              <a:rPr lang="en-US" sz="2000" b="1" dirty="0">
                <a:latin typeface="Arial" charset="0"/>
              </a:rPr>
              <a:t>AOS is US.  Calls from 701-223-1234 in Area Code 701 are to be blocked.  All other calls from 701 will use 9901 to Dial# turnaround.  </a:t>
            </a:r>
          </a:p>
          <a:p>
            <a:pPr>
              <a:spcBef>
                <a:spcPct val="50000"/>
              </a:spcBef>
            </a:pPr>
            <a:r>
              <a:rPr lang="en-US" sz="2000" b="1" dirty="0">
                <a:latin typeface="Arial" charset="0"/>
              </a:rPr>
              <a:t>Calls from 703 will use 9902 to 701-222-3333.  Calls from the Six-digit number 702-222 will use 9902 to 701-222-3333.  All other calls from 702 will be blocked.  </a:t>
            </a:r>
          </a:p>
          <a:p>
            <a:pPr>
              <a:spcBef>
                <a:spcPct val="50000"/>
              </a:spcBef>
            </a:pPr>
            <a:r>
              <a:rPr lang="en-US" sz="2000" b="1" dirty="0">
                <a:latin typeface="Arial" charset="0"/>
              </a:rPr>
              <a:t>Calls from all other Area Codes will use 9901 to the Dial#.</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2402305" y="457200"/>
            <a:ext cx="4126832" cy="762000"/>
          </a:xfrm>
          <a:prstGeom prst="rect">
            <a:avLst/>
          </a:prstGeom>
        </p:spPr>
        <p:txBody>
          <a:bodyPr/>
          <a:lstStyle/>
          <a:p>
            <a:pPr algn="ctr" eaLnBrk="1" hangingPunct="1"/>
            <a:r>
              <a:rPr lang="en-US" sz="3200" b="1" u="sng" dirty="0" smtClean="0">
                <a:latin typeface="Arial" charset="0"/>
              </a:rPr>
              <a:t>CPR Example #05</a:t>
            </a:r>
          </a:p>
        </p:txBody>
      </p:sp>
      <p:sp>
        <p:nvSpPr>
          <p:cNvPr id="50179" name="Text Box 3"/>
          <p:cNvSpPr txBox="1">
            <a:spLocks noChangeArrowheads="1"/>
          </p:cNvSpPr>
          <p:nvPr/>
        </p:nvSpPr>
        <p:spPr bwMode="auto">
          <a:xfrm>
            <a:off x="762000" y="1219200"/>
            <a:ext cx="8229600" cy="5121275"/>
          </a:xfrm>
          <a:prstGeom prst="rect">
            <a:avLst/>
          </a:prstGeom>
          <a:noFill/>
          <a:ln w="12700">
            <a:noFill/>
            <a:miter lim="800000"/>
            <a:headEnd type="none" w="sm" len="sm"/>
            <a:tailEnd type="none" w="sm" len="sm"/>
          </a:ln>
        </p:spPr>
        <p:txBody>
          <a:bodyPr>
            <a:spAutoFit/>
          </a:bodyPr>
          <a:lstStyle/>
          <a:p>
            <a:pPr>
              <a:spcBef>
                <a:spcPct val="50000"/>
              </a:spcBef>
            </a:pPr>
            <a:r>
              <a:rPr lang="en-US" sz="2000" b="1">
                <a:latin typeface="Arial" charset="0"/>
              </a:rPr>
              <a:t>AOS is Fl and MS.</a:t>
            </a:r>
            <a:r>
              <a:rPr lang="en-US" sz="1800" b="1">
                <a:latin typeface="Arial" charset="0"/>
              </a:rPr>
              <a:t>  </a:t>
            </a:r>
            <a:r>
              <a:rPr lang="en-US" sz="2000" b="1">
                <a:latin typeface="Arial" charset="0"/>
              </a:rPr>
              <a:t>All calls originating in Florida will be routed to Atlanta. These calls will go through carrier 9901 to 404-222-5200.</a:t>
            </a:r>
          </a:p>
          <a:p>
            <a:pPr>
              <a:spcBef>
                <a:spcPct val="50000"/>
              </a:spcBef>
            </a:pPr>
            <a:r>
              <a:rPr lang="en-US" sz="2000" b="1">
                <a:latin typeface="Arial" charset="0"/>
              </a:rPr>
              <a:t>Calls originating in Mississippi will normally be routed to New Orleans, as follows:</a:t>
            </a:r>
          </a:p>
          <a:p>
            <a:pPr lvl="1">
              <a:spcBef>
                <a:spcPct val="50000"/>
              </a:spcBef>
            </a:pPr>
            <a:r>
              <a:rPr lang="en-US" sz="2000" b="1">
                <a:latin typeface="Arial" charset="0"/>
              </a:rPr>
              <a:t>25% of the calls should go through carrier 9902 to 504-656-1700.</a:t>
            </a:r>
          </a:p>
          <a:p>
            <a:pPr lvl="1">
              <a:spcBef>
                <a:spcPct val="50000"/>
              </a:spcBef>
            </a:pPr>
            <a:r>
              <a:rPr lang="en-US" sz="2000" b="1">
                <a:latin typeface="Arial" charset="0"/>
              </a:rPr>
              <a:t>25% of the calls should go through carrier 9903 to the Dial# turnaround.</a:t>
            </a:r>
          </a:p>
          <a:p>
            <a:pPr lvl="1">
              <a:spcBef>
                <a:spcPct val="50000"/>
              </a:spcBef>
            </a:pPr>
            <a:r>
              <a:rPr lang="en-US" sz="2000" b="1">
                <a:latin typeface="Arial" charset="0"/>
              </a:rPr>
              <a:t>50% of the calls should go through carrier 9901 to 504-656-1000 on Monday through Friday. On weekends, these calls should go through carrier 9904 to 504-656-1532.</a:t>
            </a:r>
          </a:p>
          <a:p>
            <a:pPr>
              <a:spcBef>
                <a:spcPct val="50000"/>
              </a:spcBef>
            </a:pPr>
            <a:r>
              <a:rPr lang="en-US" sz="2000" b="1">
                <a:latin typeface="Arial" charset="0"/>
              </a:rPr>
              <a:t>If the New Orleans office phones are shut down for some reason, calls originating in MS will be routed to Atlanta via carrier 9901 to 404-222-5000.</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ChangeArrowheads="1"/>
          </p:cNvSpPr>
          <p:nvPr/>
        </p:nvSpPr>
        <p:spPr bwMode="auto">
          <a:xfrm>
            <a:off x="4648200" y="1981200"/>
            <a:ext cx="3810000" cy="4114800"/>
          </a:xfrm>
          <a:prstGeom prst="rect">
            <a:avLst/>
          </a:prstGeom>
          <a:noFill/>
          <a:ln w="9525">
            <a:noFill/>
            <a:miter lim="800000"/>
            <a:headEnd/>
            <a:tailEnd/>
          </a:ln>
        </p:spPr>
        <p:txBody>
          <a:bodyPr/>
          <a:lstStyle/>
          <a:p>
            <a:pPr marL="342900" indent="-342900">
              <a:spcBef>
                <a:spcPct val="20000"/>
              </a:spcBef>
              <a:buFontTx/>
              <a:buChar char="•"/>
            </a:pPr>
            <a:endParaRPr lang="en-US" sz="2800">
              <a:latin typeface="Arial" charset="0"/>
            </a:endParaRPr>
          </a:p>
        </p:txBody>
      </p:sp>
      <p:sp>
        <p:nvSpPr>
          <p:cNvPr id="29699" name="Rectangle 5"/>
          <p:cNvSpPr>
            <a:spLocks noChangeArrowheads="1"/>
          </p:cNvSpPr>
          <p:nvPr/>
        </p:nvSpPr>
        <p:spPr bwMode="auto">
          <a:xfrm>
            <a:off x="1207170" y="1905000"/>
            <a:ext cx="6705600" cy="3962400"/>
          </a:xfrm>
          <a:prstGeom prst="rect">
            <a:avLst/>
          </a:prstGeom>
          <a:noFill/>
          <a:ln w="9525">
            <a:noFill/>
            <a:miter lim="800000"/>
            <a:headEnd/>
            <a:tailEnd/>
          </a:ln>
        </p:spPr>
        <p:txBody>
          <a:bodyPr/>
          <a:lstStyle/>
          <a:p>
            <a:pPr marL="457200" indent="-457200" algn="ctr">
              <a:lnSpc>
                <a:spcPct val="90000"/>
              </a:lnSpc>
              <a:spcBef>
                <a:spcPct val="20000"/>
              </a:spcBef>
            </a:pPr>
            <a:r>
              <a:rPr lang="en-US" sz="2000" b="1" u="sng" dirty="0">
                <a:latin typeface="Arial" charset="0"/>
              </a:rPr>
              <a:t>A customer record requires a CPR if any of the following conditions are true:</a:t>
            </a:r>
          </a:p>
          <a:p>
            <a:pPr marL="457200" indent="-457200">
              <a:lnSpc>
                <a:spcPct val="90000"/>
              </a:lnSpc>
              <a:spcBef>
                <a:spcPct val="20000"/>
              </a:spcBef>
            </a:pPr>
            <a:endParaRPr lang="en-US" sz="2000" b="1" u="sng" dirty="0">
              <a:latin typeface="Arial" charset="0"/>
            </a:endParaRPr>
          </a:p>
          <a:p>
            <a:pPr marL="457200" indent="-457200">
              <a:lnSpc>
                <a:spcPct val="90000"/>
              </a:lnSpc>
              <a:spcBef>
                <a:spcPct val="20000"/>
              </a:spcBef>
              <a:buFontTx/>
              <a:buAutoNum type="arabicPeriod"/>
            </a:pPr>
            <a:r>
              <a:rPr lang="en-US" sz="2000" dirty="0">
                <a:latin typeface="Arial" charset="0"/>
              </a:rPr>
              <a:t>There is more than one </a:t>
            </a:r>
            <a:r>
              <a:rPr lang="en-US" sz="2000" dirty="0" err="1">
                <a:latin typeface="Arial" charset="0"/>
              </a:rPr>
              <a:t>intraLATA</a:t>
            </a:r>
            <a:r>
              <a:rPr lang="en-US" sz="2000" dirty="0">
                <a:latin typeface="Arial" charset="0"/>
              </a:rPr>
              <a:t> carrier.</a:t>
            </a:r>
          </a:p>
          <a:p>
            <a:pPr marL="457200" indent="-457200">
              <a:lnSpc>
                <a:spcPct val="90000"/>
              </a:lnSpc>
              <a:spcBef>
                <a:spcPct val="20000"/>
              </a:spcBef>
              <a:buFontTx/>
              <a:buAutoNum type="arabicPeriod"/>
            </a:pPr>
            <a:r>
              <a:rPr lang="en-US" sz="2000" dirty="0">
                <a:latin typeface="Arial" charset="0"/>
              </a:rPr>
              <a:t>There is more than one </a:t>
            </a:r>
            <a:r>
              <a:rPr lang="en-US" sz="2000" dirty="0" err="1">
                <a:latin typeface="Arial" charset="0"/>
              </a:rPr>
              <a:t>interLATA</a:t>
            </a:r>
            <a:r>
              <a:rPr lang="en-US" sz="2000" dirty="0">
                <a:latin typeface="Arial" charset="0"/>
              </a:rPr>
              <a:t> carrier.</a:t>
            </a:r>
          </a:p>
          <a:p>
            <a:pPr marL="457200" indent="-457200">
              <a:lnSpc>
                <a:spcPct val="90000"/>
              </a:lnSpc>
              <a:spcBef>
                <a:spcPct val="20000"/>
              </a:spcBef>
              <a:buFontTx/>
              <a:buAutoNum type="arabicPeriod"/>
            </a:pPr>
            <a:r>
              <a:rPr lang="en-US" sz="2000" dirty="0">
                <a:latin typeface="Arial" charset="0"/>
              </a:rPr>
              <a:t>There is more than one POTS destination number.</a:t>
            </a:r>
          </a:p>
          <a:p>
            <a:pPr marL="457200" indent="-457200">
              <a:lnSpc>
                <a:spcPct val="90000"/>
              </a:lnSpc>
              <a:spcBef>
                <a:spcPct val="20000"/>
              </a:spcBef>
              <a:buFontTx/>
              <a:buAutoNum type="arabicPeriod"/>
            </a:pPr>
            <a:r>
              <a:rPr lang="en-US" sz="2000" dirty="0">
                <a:latin typeface="Arial" charset="0"/>
              </a:rPr>
              <a:t>Vertical features, such as time-of-day routing, will be used for the Dial Number service.</a:t>
            </a:r>
          </a:p>
          <a:p>
            <a:pPr marL="457200" indent="-457200">
              <a:lnSpc>
                <a:spcPct val="90000"/>
              </a:lnSpc>
              <a:spcBef>
                <a:spcPct val="20000"/>
              </a:spcBef>
            </a:pPr>
            <a:endParaRPr lang="en-US" dirty="0">
              <a:latin typeface="Arial" charset="0"/>
            </a:endParaRPr>
          </a:p>
        </p:txBody>
      </p:sp>
      <p:sp>
        <p:nvSpPr>
          <p:cNvPr id="29700" name="Rectangle 7"/>
          <p:cNvSpPr>
            <a:spLocks noGrp="1" noChangeArrowheads="1"/>
          </p:cNvSpPr>
          <p:nvPr>
            <p:ph type="title" idx="4294967295"/>
          </p:nvPr>
        </p:nvSpPr>
        <p:spPr>
          <a:xfrm>
            <a:off x="419100" y="533400"/>
            <a:ext cx="8458200" cy="533400"/>
          </a:xfrm>
          <a:prstGeom prst="rect">
            <a:avLst/>
          </a:prstGeom>
        </p:spPr>
        <p:txBody>
          <a:bodyPr>
            <a:normAutofit fontScale="90000"/>
          </a:bodyPr>
          <a:lstStyle/>
          <a:p>
            <a:pPr eaLnBrk="1" hangingPunct="1"/>
            <a:r>
              <a:rPr lang="en-US" sz="3200" b="1" u="sng" dirty="0" smtClean="0">
                <a:latin typeface="Arial" charset="0"/>
              </a:rPr>
              <a:t>Customer Records that Require a CPR</a:t>
            </a:r>
            <a:endParaRPr lang="en-US" sz="3200" b="1"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dissolve">
                                      <p:cBhvr>
                                        <p:cTn id="7" dur="500"/>
                                        <p:tgtEl>
                                          <p:spTgt spid="29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699">
                                            <p:txEl>
                                              <p:pRg st="2" end="2"/>
                                            </p:txEl>
                                          </p:spTgt>
                                        </p:tgtEl>
                                        <p:attrNameLst>
                                          <p:attrName>style.visibility</p:attrName>
                                        </p:attrNameLst>
                                      </p:cBhvr>
                                      <p:to>
                                        <p:strVal val="visible"/>
                                      </p:to>
                                    </p:set>
                                    <p:animEffect transition="in" filter="blinds(horizontal)">
                                      <p:cBhvr>
                                        <p:cTn id="12" dur="500"/>
                                        <p:tgtEl>
                                          <p:spTgt spid="296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9699">
                                            <p:txEl>
                                              <p:pRg st="3" end="3"/>
                                            </p:txEl>
                                          </p:spTgt>
                                        </p:tgtEl>
                                        <p:attrNameLst>
                                          <p:attrName>style.visibility</p:attrName>
                                        </p:attrNameLst>
                                      </p:cBhvr>
                                      <p:to>
                                        <p:strVal val="visible"/>
                                      </p:to>
                                    </p:set>
                                    <p:animEffect transition="in" filter="box(in)">
                                      <p:cBhvr>
                                        <p:cTn id="17" dur="500"/>
                                        <p:tgtEl>
                                          <p:spTgt spid="2969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9699">
                                            <p:txEl>
                                              <p:pRg st="4" end="4"/>
                                            </p:txEl>
                                          </p:spTgt>
                                        </p:tgtEl>
                                        <p:attrNameLst>
                                          <p:attrName>style.visibility</p:attrName>
                                        </p:attrNameLst>
                                      </p:cBhvr>
                                      <p:to>
                                        <p:strVal val="visible"/>
                                      </p:to>
                                    </p:set>
                                    <p:animEffect transition="in" filter="box(in)">
                                      <p:cBhvr>
                                        <p:cTn id="22" dur="500"/>
                                        <p:tgtEl>
                                          <p:spTgt spid="2969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animEffect transition="in" filter="dissolve">
                                      <p:cBhvr>
                                        <p:cTn id="27" dur="500"/>
                                        <p:tgtEl>
                                          <p:spTgt spid="296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2207794" y="381000"/>
            <a:ext cx="4576011" cy="685800"/>
          </a:xfrm>
          <a:prstGeom prst="rect">
            <a:avLst/>
          </a:prstGeom>
        </p:spPr>
        <p:txBody>
          <a:bodyPr/>
          <a:lstStyle/>
          <a:p>
            <a:pPr algn="ctr" eaLnBrk="1" hangingPunct="1"/>
            <a:r>
              <a:rPr lang="en-US" sz="3200" b="1" u="sng" dirty="0" smtClean="0">
                <a:latin typeface="Arial" charset="0"/>
              </a:rPr>
              <a:t>CPR Example #01</a:t>
            </a:r>
          </a:p>
        </p:txBody>
      </p:sp>
      <p:sp>
        <p:nvSpPr>
          <p:cNvPr id="9220" name="Text Box 3"/>
          <p:cNvSpPr txBox="1">
            <a:spLocks noChangeArrowheads="1"/>
          </p:cNvSpPr>
          <p:nvPr/>
        </p:nvSpPr>
        <p:spPr bwMode="auto">
          <a:xfrm>
            <a:off x="1371600" y="1219200"/>
            <a:ext cx="6934200" cy="1768475"/>
          </a:xfrm>
          <a:prstGeom prst="rect">
            <a:avLst/>
          </a:prstGeom>
          <a:noFill/>
          <a:ln w="12700">
            <a:noFill/>
            <a:miter lim="800000"/>
            <a:headEnd type="none" w="sm" len="sm"/>
            <a:tailEnd type="none" w="sm" len="sm"/>
          </a:ln>
        </p:spPr>
        <p:txBody>
          <a:bodyPr>
            <a:spAutoFit/>
          </a:bodyPr>
          <a:lstStyle/>
          <a:p>
            <a:pPr>
              <a:spcBef>
                <a:spcPct val="50000"/>
              </a:spcBef>
            </a:pPr>
            <a:r>
              <a:rPr lang="en-US" sz="2000" b="1">
                <a:latin typeface="Arial" charset="0"/>
              </a:rPr>
              <a:t>Area of Service is US.  Customer wants calls from SC, FL and CA to use 9901 as their carrier terminating at 701-222-3333.  </a:t>
            </a:r>
          </a:p>
          <a:p>
            <a:pPr>
              <a:spcBef>
                <a:spcPct val="50000"/>
              </a:spcBef>
            </a:pPr>
            <a:r>
              <a:rPr lang="en-US" sz="2000" b="1">
                <a:latin typeface="Arial" charset="0"/>
              </a:rPr>
              <a:t>All other states are to use 9902 as their carrier terminating at the Dial# turnaround.</a:t>
            </a:r>
          </a:p>
        </p:txBody>
      </p:sp>
      <p:graphicFrame>
        <p:nvGraphicFramePr>
          <p:cNvPr id="9218" name="Object 4"/>
          <p:cNvGraphicFramePr>
            <a:graphicFrameLocks noChangeAspect="1"/>
          </p:cNvGraphicFramePr>
          <p:nvPr/>
        </p:nvGraphicFramePr>
        <p:xfrm>
          <a:off x="685800" y="2971800"/>
          <a:ext cx="8458200" cy="3124200"/>
        </p:xfrm>
        <a:graphic>
          <a:graphicData uri="http://schemas.openxmlformats.org/presentationml/2006/ole">
            <p:oleObj spid="_x0000_s7170" name="Bitmap Image" r:id="rId4" imgW="4629796" imgH="3123810" progId="PBrush">
              <p:embed/>
            </p:oleObj>
          </a:graphicData>
        </a:graphic>
      </p:graphicFrame>
      <p:sp>
        <p:nvSpPr>
          <p:cNvPr id="9221" name="Text Box 5"/>
          <p:cNvSpPr txBox="1">
            <a:spLocks noChangeArrowheads="1"/>
          </p:cNvSpPr>
          <p:nvPr/>
        </p:nvSpPr>
        <p:spPr bwMode="auto">
          <a:xfrm>
            <a:off x="1295400" y="3505200"/>
            <a:ext cx="1143000" cy="457200"/>
          </a:xfrm>
          <a:prstGeom prst="rect">
            <a:avLst/>
          </a:prstGeom>
          <a:noFill/>
          <a:ln w="9525">
            <a:noFill/>
            <a:miter lim="800000"/>
            <a:headEnd/>
            <a:tailEnd/>
          </a:ln>
        </p:spPr>
        <p:txBody>
          <a:bodyPr>
            <a:spAutoFit/>
          </a:bodyPr>
          <a:lstStyle/>
          <a:p>
            <a:pPr>
              <a:spcBef>
                <a:spcPct val="50000"/>
              </a:spcBef>
            </a:pPr>
            <a:r>
              <a:rPr lang="en-US"/>
              <a:t>STATE</a:t>
            </a:r>
          </a:p>
        </p:txBody>
      </p:sp>
      <p:sp>
        <p:nvSpPr>
          <p:cNvPr id="9222" name="Text Box 6"/>
          <p:cNvSpPr txBox="1">
            <a:spLocks noChangeArrowheads="1"/>
          </p:cNvSpPr>
          <p:nvPr/>
        </p:nvSpPr>
        <p:spPr bwMode="auto">
          <a:xfrm>
            <a:off x="1219200" y="4343400"/>
            <a:ext cx="1524000" cy="457200"/>
          </a:xfrm>
          <a:prstGeom prst="rect">
            <a:avLst/>
          </a:prstGeom>
          <a:noFill/>
          <a:ln w="9525">
            <a:noFill/>
            <a:miter lim="800000"/>
            <a:headEnd/>
            <a:tailEnd/>
          </a:ln>
        </p:spPr>
        <p:txBody>
          <a:bodyPr>
            <a:spAutoFit/>
          </a:bodyPr>
          <a:lstStyle/>
          <a:p>
            <a:pPr>
              <a:spcBef>
                <a:spcPct val="50000"/>
              </a:spcBef>
            </a:pPr>
            <a:r>
              <a:rPr lang="en-US"/>
              <a:t>CARRIER</a:t>
            </a:r>
          </a:p>
        </p:txBody>
      </p:sp>
      <p:sp>
        <p:nvSpPr>
          <p:cNvPr id="9223" name="Text Box 7"/>
          <p:cNvSpPr txBox="1">
            <a:spLocks noChangeArrowheads="1"/>
          </p:cNvSpPr>
          <p:nvPr/>
        </p:nvSpPr>
        <p:spPr bwMode="auto">
          <a:xfrm>
            <a:off x="1524000" y="5181600"/>
            <a:ext cx="1066800" cy="457200"/>
          </a:xfrm>
          <a:prstGeom prst="rect">
            <a:avLst/>
          </a:prstGeom>
          <a:noFill/>
          <a:ln w="9525">
            <a:noFill/>
            <a:miter lim="800000"/>
            <a:headEnd/>
            <a:tailEnd/>
          </a:ln>
        </p:spPr>
        <p:txBody>
          <a:bodyPr>
            <a:spAutoFit/>
          </a:bodyPr>
          <a:lstStyle/>
          <a:p>
            <a:pPr>
              <a:spcBef>
                <a:spcPct val="50000"/>
              </a:spcBef>
            </a:pPr>
            <a:r>
              <a:rPr lang="en-US"/>
              <a:t>TEL#</a:t>
            </a:r>
          </a:p>
        </p:txBody>
      </p:sp>
      <p:sp>
        <p:nvSpPr>
          <p:cNvPr id="9224" name="Text Box 8"/>
          <p:cNvSpPr txBox="1">
            <a:spLocks noChangeArrowheads="1"/>
          </p:cNvSpPr>
          <p:nvPr/>
        </p:nvSpPr>
        <p:spPr bwMode="auto">
          <a:xfrm>
            <a:off x="2819400" y="3733800"/>
            <a:ext cx="1295400" cy="366713"/>
          </a:xfrm>
          <a:prstGeom prst="rect">
            <a:avLst/>
          </a:prstGeom>
          <a:noFill/>
          <a:ln w="9525">
            <a:noFill/>
            <a:miter lim="800000"/>
            <a:headEnd/>
            <a:tailEnd/>
          </a:ln>
        </p:spPr>
        <p:txBody>
          <a:bodyPr>
            <a:spAutoFit/>
          </a:bodyPr>
          <a:lstStyle/>
          <a:p>
            <a:pPr>
              <a:spcBef>
                <a:spcPct val="50000"/>
              </a:spcBef>
            </a:pPr>
            <a:r>
              <a:rPr lang="en-US" sz="1800"/>
              <a:t>SC,FL,CA</a:t>
            </a:r>
          </a:p>
        </p:txBody>
      </p:sp>
      <p:sp>
        <p:nvSpPr>
          <p:cNvPr id="9225" name="Text Box 9"/>
          <p:cNvSpPr txBox="1">
            <a:spLocks noChangeArrowheads="1"/>
          </p:cNvSpPr>
          <p:nvPr/>
        </p:nvSpPr>
        <p:spPr bwMode="auto">
          <a:xfrm>
            <a:off x="3200400" y="4572000"/>
            <a:ext cx="990600" cy="366713"/>
          </a:xfrm>
          <a:prstGeom prst="rect">
            <a:avLst/>
          </a:prstGeom>
          <a:noFill/>
          <a:ln w="9525">
            <a:noFill/>
            <a:miter lim="800000"/>
            <a:headEnd/>
            <a:tailEnd/>
          </a:ln>
        </p:spPr>
        <p:txBody>
          <a:bodyPr>
            <a:spAutoFit/>
          </a:bodyPr>
          <a:lstStyle/>
          <a:p>
            <a:pPr>
              <a:spcBef>
                <a:spcPct val="50000"/>
              </a:spcBef>
            </a:pPr>
            <a:r>
              <a:rPr lang="en-US" sz="1800"/>
              <a:t>9901</a:t>
            </a:r>
          </a:p>
        </p:txBody>
      </p:sp>
      <p:sp>
        <p:nvSpPr>
          <p:cNvPr id="9226" name="Text Box 10"/>
          <p:cNvSpPr txBox="1">
            <a:spLocks noChangeArrowheads="1"/>
          </p:cNvSpPr>
          <p:nvPr/>
        </p:nvSpPr>
        <p:spPr bwMode="auto">
          <a:xfrm>
            <a:off x="2895600" y="5410200"/>
            <a:ext cx="1600200" cy="366713"/>
          </a:xfrm>
          <a:prstGeom prst="rect">
            <a:avLst/>
          </a:prstGeom>
          <a:noFill/>
          <a:ln w="9525">
            <a:noFill/>
            <a:miter lim="800000"/>
            <a:headEnd/>
            <a:tailEnd/>
          </a:ln>
        </p:spPr>
        <p:txBody>
          <a:bodyPr>
            <a:spAutoFit/>
          </a:bodyPr>
          <a:lstStyle/>
          <a:p>
            <a:pPr>
              <a:spcBef>
                <a:spcPct val="50000"/>
              </a:spcBef>
            </a:pPr>
            <a:r>
              <a:rPr lang="en-US" sz="1800"/>
              <a:t>701-222-3333</a:t>
            </a:r>
          </a:p>
        </p:txBody>
      </p:sp>
      <p:sp>
        <p:nvSpPr>
          <p:cNvPr id="9227" name="Text Box 11"/>
          <p:cNvSpPr txBox="1">
            <a:spLocks noChangeArrowheads="1"/>
          </p:cNvSpPr>
          <p:nvPr/>
        </p:nvSpPr>
        <p:spPr bwMode="auto">
          <a:xfrm>
            <a:off x="5867400" y="3733800"/>
            <a:ext cx="1295400" cy="366713"/>
          </a:xfrm>
          <a:prstGeom prst="rect">
            <a:avLst/>
          </a:prstGeom>
          <a:noFill/>
          <a:ln w="9525">
            <a:noFill/>
            <a:miter lim="800000"/>
            <a:headEnd/>
            <a:tailEnd/>
          </a:ln>
        </p:spPr>
        <p:txBody>
          <a:bodyPr>
            <a:spAutoFit/>
          </a:bodyPr>
          <a:lstStyle/>
          <a:p>
            <a:pPr>
              <a:spcBef>
                <a:spcPct val="50000"/>
              </a:spcBef>
            </a:pPr>
            <a:r>
              <a:rPr lang="en-US" sz="1800"/>
              <a:t>OTHER</a:t>
            </a:r>
          </a:p>
        </p:txBody>
      </p:sp>
      <p:sp>
        <p:nvSpPr>
          <p:cNvPr id="9228" name="Text Box 12"/>
          <p:cNvSpPr txBox="1">
            <a:spLocks noChangeArrowheads="1"/>
          </p:cNvSpPr>
          <p:nvPr/>
        </p:nvSpPr>
        <p:spPr bwMode="auto">
          <a:xfrm>
            <a:off x="6096000" y="4572000"/>
            <a:ext cx="990600" cy="366713"/>
          </a:xfrm>
          <a:prstGeom prst="rect">
            <a:avLst/>
          </a:prstGeom>
          <a:noFill/>
          <a:ln w="9525">
            <a:noFill/>
            <a:miter lim="800000"/>
            <a:headEnd/>
            <a:tailEnd/>
          </a:ln>
        </p:spPr>
        <p:txBody>
          <a:bodyPr>
            <a:spAutoFit/>
          </a:bodyPr>
          <a:lstStyle/>
          <a:p>
            <a:pPr>
              <a:spcBef>
                <a:spcPct val="50000"/>
              </a:spcBef>
            </a:pPr>
            <a:r>
              <a:rPr lang="en-US" sz="1800"/>
              <a:t>9902</a:t>
            </a:r>
          </a:p>
        </p:txBody>
      </p:sp>
      <p:sp>
        <p:nvSpPr>
          <p:cNvPr id="9229" name="Text Box 13"/>
          <p:cNvSpPr txBox="1">
            <a:spLocks noChangeArrowheads="1"/>
          </p:cNvSpPr>
          <p:nvPr/>
        </p:nvSpPr>
        <p:spPr bwMode="auto">
          <a:xfrm>
            <a:off x="5638800" y="5410200"/>
            <a:ext cx="1600200" cy="366713"/>
          </a:xfrm>
          <a:prstGeom prst="rect">
            <a:avLst/>
          </a:prstGeom>
          <a:noFill/>
          <a:ln w="9525">
            <a:noFill/>
            <a:miter lim="800000"/>
            <a:headEnd/>
            <a:tailEnd/>
          </a:ln>
        </p:spPr>
        <p:txBody>
          <a:bodyPr>
            <a:spAutoFit/>
          </a:bodyPr>
          <a:lstStyle/>
          <a:p>
            <a:pPr>
              <a:spcBef>
                <a:spcPct val="50000"/>
              </a:spcBef>
            </a:pPr>
            <a:r>
              <a:rPr lang="en-US" sz="1800"/>
              <a:t>888-266-7539</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2434389" y="381000"/>
            <a:ext cx="3998495" cy="685800"/>
          </a:xfrm>
          <a:prstGeom prst="rect">
            <a:avLst/>
          </a:prstGeom>
        </p:spPr>
        <p:txBody>
          <a:bodyPr/>
          <a:lstStyle/>
          <a:p>
            <a:pPr algn="ctr" eaLnBrk="1" hangingPunct="1"/>
            <a:r>
              <a:rPr lang="en-US" sz="3200" b="1" u="sng" dirty="0" smtClean="0">
                <a:latin typeface="Arial" charset="0"/>
              </a:rPr>
              <a:t>CPR Example #01</a:t>
            </a:r>
          </a:p>
        </p:txBody>
      </p:sp>
      <p:graphicFrame>
        <p:nvGraphicFramePr>
          <p:cNvPr id="10242" name="Object 0"/>
          <p:cNvGraphicFramePr>
            <a:graphicFrameLocks noChangeAspect="1"/>
          </p:cNvGraphicFramePr>
          <p:nvPr/>
        </p:nvGraphicFramePr>
        <p:xfrm>
          <a:off x="990600" y="3614738"/>
          <a:ext cx="7400925" cy="2176462"/>
        </p:xfrm>
        <a:graphic>
          <a:graphicData uri="http://schemas.openxmlformats.org/presentationml/2006/ole">
            <p:oleObj spid="_x0000_s8194" name="Bitmap Image" r:id="rId4" imgW="2914286" imgH="857143" progId="PBrush">
              <p:embed/>
            </p:oleObj>
          </a:graphicData>
        </a:graphic>
      </p:graphicFrame>
      <p:sp>
        <p:nvSpPr>
          <p:cNvPr id="10244" name="Text Box 8"/>
          <p:cNvSpPr txBox="1">
            <a:spLocks noChangeArrowheads="1"/>
          </p:cNvSpPr>
          <p:nvPr/>
        </p:nvSpPr>
        <p:spPr bwMode="auto">
          <a:xfrm>
            <a:off x="1371600" y="1219200"/>
            <a:ext cx="6934200" cy="1768475"/>
          </a:xfrm>
          <a:prstGeom prst="rect">
            <a:avLst/>
          </a:prstGeom>
          <a:noFill/>
          <a:ln w="12700">
            <a:noFill/>
            <a:miter lim="800000"/>
            <a:headEnd type="none" w="sm" len="sm"/>
            <a:tailEnd type="none" w="sm" len="sm"/>
          </a:ln>
        </p:spPr>
        <p:txBody>
          <a:bodyPr>
            <a:spAutoFit/>
          </a:bodyPr>
          <a:lstStyle/>
          <a:p>
            <a:pPr>
              <a:spcBef>
                <a:spcPct val="50000"/>
              </a:spcBef>
            </a:pPr>
            <a:r>
              <a:rPr lang="en-US" sz="2000" b="1">
                <a:latin typeface="Arial" charset="0"/>
              </a:rPr>
              <a:t>Area of Service is US.  Customer wants calls from SC, FL and CA to use 9901 as their carrier terminating at 701-222-3333.  </a:t>
            </a:r>
          </a:p>
          <a:p>
            <a:pPr>
              <a:spcBef>
                <a:spcPct val="50000"/>
              </a:spcBef>
            </a:pPr>
            <a:r>
              <a:rPr lang="en-US" sz="2000" b="1">
                <a:latin typeface="Arial" charset="0"/>
              </a:rPr>
              <a:t>All other states are to use 9902 as their carrier terminating at the Dial# turnaround.</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026"/>
          <p:cNvSpPr>
            <a:spLocks noGrp="1" noChangeArrowheads="1"/>
          </p:cNvSpPr>
          <p:nvPr>
            <p:ph type="title" idx="4294967295"/>
          </p:nvPr>
        </p:nvSpPr>
        <p:spPr>
          <a:xfrm>
            <a:off x="2476500" y="304800"/>
            <a:ext cx="4038600" cy="685800"/>
          </a:xfrm>
          <a:prstGeom prst="rect">
            <a:avLst/>
          </a:prstGeom>
        </p:spPr>
        <p:txBody>
          <a:bodyPr/>
          <a:lstStyle/>
          <a:p>
            <a:pPr eaLnBrk="1" hangingPunct="1"/>
            <a:r>
              <a:rPr lang="en-US" sz="3200" b="1" u="sng" smtClean="0">
                <a:latin typeface="Arial" charset="0"/>
              </a:rPr>
              <a:t>CPR Example #02</a:t>
            </a:r>
          </a:p>
        </p:txBody>
      </p:sp>
      <p:sp>
        <p:nvSpPr>
          <p:cNvPr id="11268" name="Text Box 1027"/>
          <p:cNvSpPr txBox="1">
            <a:spLocks noChangeArrowheads="1"/>
          </p:cNvSpPr>
          <p:nvPr/>
        </p:nvSpPr>
        <p:spPr bwMode="auto">
          <a:xfrm>
            <a:off x="381000" y="1219200"/>
            <a:ext cx="8305800" cy="2014538"/>
          </a:xfrm>
          <a:prstGeom prst="rect">
            <a:avLst/>
          </a:prstGeom>
          <a:noFill/>
          <a:ln w="12700">
            <a:noFill/>
            <a:miter lim="800000"/>
            <a:headEnd type="none" w="sm" len="sm"/>
            <a:tailEnd type="none" w="sm" len="sm"/>
          </a:ln>
        </p:spPr>
        <p:txBody>
          <a:bodyPr>
            <a:spAutoFit/>
          </a:bodyPr>
          <a:lstStyle/>
          <a:p>
            <a:r>
              <a:rPr lang="en-US" sz="1800" b="1">
                <a:latin typeface="Arial" charset="0"/>
              </a:rPr>
              <a:t>AOS is US.  In South Carolina (SC), Area Code 803 use 9901 to 701-222-3333.  All other Area Codes in SC, use 9902 to Dial# turnaround.</a:t>
            </a:r>
          </a:p>
          <a:p>
            <a:endParaRPr lang="en-US" sz="1800" b="1">
              <a:latin typeface="Arial" charset="0"/>
            </a:endParaRPr>
          </a:p>
          <a:p>
            <a:r>
              <a:rPr lang="en-US" sz="1800" b="1">
                <a:latin typeface="Arial" charset="0"/>
              </a:rPr>
              <a:t>In Florida (FL), 8-5 use 9901 to Dial# turnaround.  All other times in FL use 9902 to Dial# turnaround.</a:t>
            </a:r>
          </a:p>
          <a:p>
            <a:endParaRPr lang="en-US" sz="1800" b="1">
              <a:latin typeface="Arial" charset="0"/>
            </a:endParaRPr>
          </a:p>
          <a:p>
            <a:r>
              <a:rPr lang="en-US" sz="1800" b="1">
                <a:latin typeface="Arial" charset="0"/>
              </a:rPr>
              <a:t>All other States use 9902 to the Dial# turnaround.</a:t>
            </a:r>
          </a:p>
        </p:txBody>
      </p:sp>
      <p:graphicFrame>
        <p:nvGraphicFramePr>
          <p:cNvPr id="11266" name="Object 1024"/>
          <p:cNvGraphicFramePr>
            <a:graphicFrameLocks noChangeAspect="1"/>
          </p:cNvGraphicFramePr>
          <p:nvPr/>
        </p:nvGraphicFramePr>
        <p:xfrm>
          <a:off x="381000" y="3276600"/>
          <a:ext cx="8458200" cy="3371850"/>
        </p:xfrm>
        <a:graphic>
          <a:graphicData uri="http://schemas.openxmlformats.org/presentationml/2006/ole">
            <p:oleObj spid="_x0000_s9218" name="Bitmap Image" r:id="rId4" imgW="5210902" imgH="3371429" progId="PBrush">
              <p:embed/>
            </p:oleObj>
          </a:graphicData>
        </a:graphic>
      </p:graphicFrame>
      <p:grpSp>
        <p:nvGrpSpPr>
          <p:cNvPr id="2" name="Group 1029"/>
          <p:cNvGrpSpPr>
            <a:grpSpLocks/>
          </p:cNvGrpSpPr>
          <p:nvPr/>
        </p:nvGrpSpPr>
        <p:grpSpPr bwMode="auto">
          <a:xfrm>
            <a:off x="381000" y="4114800"/>
            <a:ext cx="8077200" cy="2286000"/>
            <a:chOff x="384" y="2544"/>
            <a:chExt cx="5088" cy="1440"/>
          </a:xfrm>
        </p:grpSpPr>
        <p:grpSp>
          <p:nvGrpSpPr>
            <p:cNvPr id="3" name="Group 1030"/>
            <p:cNvGrpSpPr>
              <a:grpSpLocks/>
            </p:cNvGrpSpPr>
            <p:nvPr/>
          </p:nvGrpSpPr>
          <p:grpSpPr bwMode="auto">
            <a:xfrm>
              <a:off x="384" y="2544"/>
              <a:ext cx="5088" cy="1440"/>
              <a:chOff x="384" y="2544"/>
              <a:chExt cx="5088" cy="1440"/>
            </a:xfrm>
          </p:grpSpPr>
          <p:sp>
            <p:nvSpPr>
              <p:cNvPr id="11274" name="Text Box 1031"/>
              <p:cNvSpPr txBox="1">
                <a:spLocks noChangeArrowheads="1"/>
              </p:cNvSpPr>
              <p:nvPr/>
            </p:nvSpPr>
            <p:spPr bwMode="auto">
              <a:xfrm>
                <a:off x="3312" y="2544"/>
                <a:ext cx="528" cy="231"/>
              </a:xfrm>
              <a:prstGeom prst="rect">
                <a:avLst/>
              </a:prstGeom>
              <a:noFill/>
              <a:ln w="9525">
                <a:noFill/>
                <a:miter lim="800000"/>
                <a:headEnd/>
                <a:tailEnd/>
              </a:ln>
            </p:spPr>
            <p:txBody>
              <a:bodyPr>
                <a:spAutoFit/>
              </a:bodyPr>
              <a:lstStyle/>
              <a:p>
                <a:pPr>
                  <a:spcBef>
                    <a:spcPct val="50000"/>
                  </a:spcBef>
                </a:pPr>
                <a:endParaRPr lang="en-US" sz="1800"/>
              </a:p>
            </p:txBody>
          </p:sp>
          <p:sp>
            <p:nvSpPr>
              <p:cNvPr id="11275" name="Text Box 1032"/>
              <p:cNvSpPr txBox="1">
                <a:spLocks noChangeArrowheads="1"/>
              </p:cNvSpPr>
              <p:nvPr/>
            </p:nvSpPr>
            <p:spPr bwMode="auto">
              <a:xfrm>
                <a:off x="1488" y="2544"/>
                <a:ext cx="528" cy="231"/>
              </a:xfrm>
              <a:prstGeom prst="rect">
                <a:avLst/>
              </a:prstGeom>
              <a:noFill/>
              <a:ln w="9525">
                <a:noFill/>
                <a:miter lim="800000"/>
                <a:headEnd/>
                <a:tailEnd/>
              </a:ln>
            </p:spPr>
            <p:txBody>
              <a:bodyPr>
                <a:spAutoFit/>
              </a:bodyPr>
              <a:lstStyle/>
              <a:p>
                <a:pPr>
                  <a:spcBef>
                    <a:spcPct val="50000"/>
                  </a:spcBef>
                </a:pPr>
                <a:endParaRPr lang="en-US" sz="1800"/>
              </a:p>
            </p:txBody>
          </p:sp>
          <p:sp>
            <p:nvSpPr>
              <p:cNvPr id="11276" name="Text Box 1033"/>
              <p:cNvSpPr txBox="1">
                <a:spLocks noChangeArrowheads="1"/>
              </p:cNvSpPr>
              <p:nvPr/>
            </p:nvSpPr>
            <p:spPr bwMode="auto">
              <a:xfrm>
                <a:off x="2448" y="2544"/>
                <a:ext cx="528" cy="231"/>
              </a:xfrm>
              <a:prstGeom prst="rect">
                <a:avLst/>
              </a:prstGeom>
              <a:noFill/>
              <a:ln w="9525">
                <a:noFill/>
                <a:miter lim="800000"/>
                <a:headEnd/>
                <a:tailEnd/>
              </a:ln>
            </p:spPr>
            <p:txBody>
              <a:bodyPr>
                <a:spAutoFit/>
              </a:bodyPr>
              <a:lstStyle/>
              <a:p>
                <a:pPr>
                  <a:spcBef>
                    <a:spcPct val="50000"/>
                  </a:spcBef>
                </a:pPr>
                <a:endParaRPr lang="en-US" sz="1800"/>
              </a:p>
            </p:txBody>
          </p:sp>
          <p:sp>
            <p:nvSpPr>
              <p:cNvPr id="11277" name="Text Box 1034"/>
              <p:cNvSpPr txBox="1">
                <a:spLocks noChangeArrowheads="1"/>
              </p:cNvSpPr>
              <p:nvPr/>
            </p:nvSpPr>
            <p:spPr bwMode="auto">
              <a:xfrm>
                <a:off x="4128" y="2544"/>
                <a:ext cx="528" cy="231"/>
              </a:xfrm>
              <a:prstGeom prst="rect">
                <a:avLst/>
              </a:prstGeom>
              <a:noFill/>
              <a:ln w="9525">
                <a:noFill/>
                <a:miter lim="800000"/>
                <a:headEnd/>
                <a:tailEnd/>
              </a:ln>
            </p:spPr>
            <p:txBody>
              <a:bodyPr>
                <a:spAutoFit/>
              </a:bodyPr>
              <a:lstStyle/>
              <a:p>
                <a:pPr>
                  <a:spcBef>
                    <a:spcPct val="50000"/>
                  </a:spcBef>
                </a:pPr>
                <a:endParaRPr lang="en-US" sz="1800"/>
              </a:p>
            </p:txBody>
          </p:sp>
          <p:sp>
            <p:nvSpPr>
              <p:cNvPr id="11278" name="Text Box 1035"/>
              <p:cNvSpPr txBox="1">
                <a:spLocks noChangeArrowheads="1"/>
              </p:cNvSpPr>
              <p:nvPr/>
            </p:nvSpPr>
            <p:spPr bwMode="auto">
              <a:xfrm>
                <a:off x="4848" y="2544"/>
                <a:ext cx="624" cy="231"/>
              </a:xfrm>
              <a:prstGeom prst="rect">
                <a:avLst/>
              </a:prstGeom>
              <a:noFill/>
              <a:ln w="9525">
                <a:noFill/>
                <a:miter lim="800000"/>
                <a:headEnd/>
                <a:tailEnd/>
              </a:ln>
            </p:spPr>
            <p:txBody>
              <a:bodyPr>
                <a:spAutoFit/>
              </a:bodyPr>
              <a:lstStyle/>
              <a:p>
                <a:pPr>
                  <a:spcBef>
                    <a:spcPct val="50000"/>
                  </a:spcBef>
                </a:pPr>
                <a:r>
                  <a:rPr lang="en-US" sz="1800"/>
                  <a:t>OTHER</a:t>
                </a:r>
              </a:p>
            </p:txBody>
          </p:sp>
          <p:sp>
            <p:nvSpPr>
              <p:cNvPr id="11279" name="Text Box 1036"/>
              <p:cNvSpPr txBox="1">
                <a:spLocks noChangeArrowheads="1"/>
              </p:cNvSpPr>
              <p:nvPr/>
            </p:nvSpPr>
            <p:spPr bwMode="auto">
              <a:xfrm>
                <a:off x="528" y="2544"/>
                <a:ext cx="672" cy="231"/>
              </a:xfrm>
              <a:prstGeom prst="rect">
                <a:avLst/>
              </a:prstGeom>
              <a:noFill/>
              <a:ln w="9525">
                <a:noFill/>
                <a:miter lim="800000"/>
                <a:headEnd/>
                <a:tailEnd/>
              </a:ln>
            </p:spPr>
            <p:txBody>
              <a:bodyPr>
                <a:spAutoFit/>
              </a:bodyPr>
              <a:lstStyle/>
              <a:p>
                <a:pPr>
                  <a:spcBef>
                    <a:spcPct val="50000"/>
                  </a:spcBef>
                </a:pPr>
                <a:r>
                  <a:rPr lang="en-US" sz="1800"/>
                  <a:t>STATE</a:t>
                </a:r>
              </a:p>
            </p:txBody>
          </p:sp>
          <p:sp>
            <p:nvSpPr>
              <p:cNvPr id="11280" name="Text Box 1037"/>
              <p:cNvSpPr txBox="1">
                <a:spLocks noChangeArrowheads="1"/>
              </p:cNvSpPr>
              <p:nvPr/>
            </p:nvSpPr>
            <p:spPr bwMode="auto">
              <a:xfrm>
                <a:off x="384" y="2889"/>
                <a:ext cx="1008" cy="231"/>
              </a:xfrm>
              <a:prstGeom prst="rect">
                <a:avLst/>
              </a:prstGeom>
              <a:noFill/>
              <a:ln w="9525">
                <a:noFill/>
                <a:miter lim="800000"/>
                <a:headEnd/>
                <a:tailEnd/>
              </a:ln>
            </p:spPr>
            <p:txBody>
              <a:bodyPr>
                <a:spAutoFit/>
              </a:bodyPr>
              <a:lstStyle/>
              <a:p>
                <a:pPr>
                  <a:spcBef>
                    <a:spcPct val="50000"/>
                  </a:spcBef>
                </a:pPr>
                <a:r>
                  <a:rPr lang="en-US" sz="1800"/>
                  <a:t>AREA CODE</a:t>
                </a:r>
              </a:p>
            </p:txBody>
          </p:sp>
          <p:sp>
            <p:nvSpPr>
              <p:cNvPr id="11281" name="Text Box 1038"/>
              <p:cNvSpPr txBox="1">
                <a:spLocks noChangeArrowheads="1"/>
              </p:cNvSpPr>
              <p:nvPr/>
            </p:nvSpPr>
            <p:spPr bwMode="auto">
              <a:xfrm>
                <a:off x="624" y="3177"/>
                <a:ext cx="624" cy="231"/>
              </a:xfrm>
              <a:prstGeom prst="rect">
                <a:avLst/>
              </a:prstGeom>
              <a:noFill/>
              <a:ln w="9525">
                <a:noFill/>
                <a:miter lim="800000"/>
                <a:headEnd/>
                <a:tailEnd/>
              </a:ln>
            </p:spPr>
            <p:txBody>
              <a:bodyPr>
                <a:spAutoFit/>
              </a:bodyPr>
              <a:lstStyle/>
              <a:p>
                <a:pPr>
                  <a:spcBef>
                    <a:spcPct val="50000"/>
                  </a:spcBef>
                </a:pPr>
                <a:r>
                  <a:rPr lang="en-US" sz="1800"/>
                  <a:t>TIME</a:t>
                </a:r>
              </a:p>
            </p:txBody>
          </p:sp>
          <p:sp>
            <p:nvSpPr>
              <p:cNvPr id="11282" name="Text Box 1039"/>
              <p:cNvSpPr txBox="1">
                <a:spLocks noChangeArrowheads="1"/>
              </p:cNvSpPr>
              <p:nvPr/>
            </p:nvSpPr>
            <p:spPr bwMode="auto">
              <a:xfrm>
                <a:off x="480" y="3456"/>
                <a:ext cx="1008" cy="231"/>
              </a:xfrm>
              <a:prstGeom prst="rect">
                <a:avLst/>
              </a:prstGeom>
              <a:noFill/>
              <a:ln w="9525">
                <a:noFill/>
                <a:miter lim="800000"/>
                <a:headEnd/>
                <a:tailEnd/>
              </a:ln>
            </p:spPr>
            <p:txBody>
              <a:bodyPr>
                <a:spAutoFit/>
              </a:bodyPr>
              <a:lstStyle/>
              <a:p>
                <a:pPr>
                  <a:spcBef>
                    <a:spcPct val="50000"/>
                  </a:spcBef>
                </a:pPr>
                <a:r>
                  <a:rPr lang="en-US" sz="1800"/>
                  <a:t>CARRIER</a:t>
                </a:r>
              </a:p>
            </p:txBody>
          </p:sp>
          <p:sp>
            <p:nvSpPr>
              <p:cNvPr id="11283" name="Text Box 1040"/>
              <p:cNvSpPr txBox="1">
                <a:spLocks noChangeArrowheads="1"/>
              </p:cNvSpPr>
              <p:nvPr/>
            </p:nvSpPr>
            <p:spPr bwMode="auto">
              <a:xfrm>
                <a:off x="624" y="3753"/>
                <a:ext cx="576" cy="231"/>
              </a:xfrm>
              <a:prstGeom prst="rect">
                <a:avLst/>
              </a:prstGeom>
              <a:noFill/>
              <a:ln w="9525">
                <a:noFill/>
                <a:miter lim="800000"/>
                <a:headEnd/>
                <a:tailEnd/>
              </a:ln>
            </p:spPr>
            <p:txBody>
              <a:bodyPr>
                <a:spAutoFit/>
              </a:bodyPr>
              <a:lstStyle/>
              <a:p>
                <a:pPr>
                  <a:spcBef>
                    <a:spcPct val="50000"/>
                  </a:spcBef>
                </a:pPr>
                <a:r>
                  <a:rPr lang="en-US" sz="1800"/>
                  <a:t>TEL#</a:t>
                </a:r>
              </a:p>
            </p:txBody>
          </p:sp>
          <p:sp>
            <p:nvSpPr>
              <p:cNvPr id="11284" name="Text Box 1041"/>
              <p:cNvSpPr txBox="1">
                <a:spLocks noChangeArrowheads="1"/>
              </p:cNvSpPr>
              <p:nvPr/>
            </p:nvSpPr>
            <p:spPr bwMode="auto">
              <a:xfrm>
                <a:off x="1488" y="2880"/>
                <a:ext cx="384" cy="231"/>
              </a:xfrm>
              <a:prstGeom prst="rect">
                <a:avLst/>
              </a:prstGeom>
              <a:noFill/>
              <a:ln w="9525">
                <a:noFill/>
                <a:miter lim="800000"/>
                <a:headEnd/>
                <a:tailEnd/>
              </a:ln>
            </p:spPr>
            <p:txBody>
              <a:bodyPr>
                <a:spAutoFit/>
              </a:bodyPr>
              <a:lstStyle/>
              <a:p>
                <a:pPr>
                  <a:spcBef>
                    <a:spcPct val="50000"/>
                  </a:spcBef>
                </a:pPr>
                <a:r>
                  <a:rPr lang="en-US" sz="1800"/>
                  <a:t>803</a:t>
                </a:r>
              </a:p>
            </p:txBody>
          </p:sp>
          <p:sp>
            <p:nvSpPr>
              <p:cNvPr id="11285" name="Text Box 1042"/>
              <p:cNvSpPr txBox="1">
                <a:spLocks noChangeArrowheads="1"/>
              </p:cNvSpPr>
              <p:nvPr/>
            </p:nvSpPr>
            <p:spPr bwMode="auto">
              <a:xfrm>
                <a:off x="2304" y="2880"/>
                <a:ext cx="816" cy="231"/>
              </a:xfrm>
              <a:prstGeom prst="rect">
                <a:avLst/>
              </a:prstGeom>
              <a:noFill/>
              <a:ln w="9525">
                <a:noFill/>
                <a:miter lim="800000"/>
                <a:headEnd/>
                <a:tailEnd/>
              </a:ln>
            </p:spPr>
            <p:txBody>
              <a:bodyPr>
                <a:spAutoFit/>
              </a:bodyPr>
              <a:lstStyle/>
              <a:p>
                <a:pPr>
                  <a:spcBef>
                    <a:spcPct val="50000"/>
                  </a:spcBef>
                </a:pPr>
                <a:r>
                  <a:rPr lang="en-US" sz="1800"/>
                  <a:t>OTHER</a:t>
                </a:r>
              </a:p>
            </p:txBody>
          </p:sp>
          <p:sp>
            <p:nvSpPr>
              <p:cNvPr id="11286" name="Text Box 1043"/>
              <p:cNvSpPr txBox="1">
                <a:spLocks noChangeArrowheads="1"/>
              </p:cNvSpPr>
              <p:nvPr/>
            </p:nvSpPr>
            <p:spPr bwMode="auto">
              <a:xfrm>
                <a:off x="3120" y="3177"/>
                <a:ext cx="864" cy="212"/>
              </a:xfrm>
              <a:prstGeom prst="rect">
                <a:avLst/>
              </a:prstGeom>
              <a:noFill/>
              <a:ln w="9525">
                <a:noFill/>
                <a:miter lim="800000"/>
                <a:headEnd/>
                <a:tailEnd/>
              </a:ln>
            </p:spPr>
            <p:txBody>
              <a:bodyPr>
                <a:spAutoFit/>
              </a:bodyPr>
              <a:lstStyle/>
              <a:p>
                <a:pPr>
                  <a:spcBef>
                    <a:spcPct val="50000"/>
                  </a:spcBef>
                </a:pPr>
                <a:r>
                  <a:rPr lang="en-US" sz="1600">
                    <a:latin typeface="GillSans Light" pitchFamily="34" charset="0"/>
                  </a:rPr>
                  <a:t>8:00A-5:00P</a:t>
                </a:r>
              </a:p>
            </p:txBody>
          </p:sp>
          <p:sp>
            <p:nvSpPr>
              <p:cNvPr id="11287" name="Text Box 1044"/>
              <p:cNvSpPr txBox="1">
                <a:spLocks noChangeArrowheads="1"/>
              </p:cNvSpPr>
              <p:nvPr/>
            </p:nvSpPr>
            <p:spPr bwMode="auto">
              <a:xfrm>
                <a:off x="3984" y="3168"/>
                <a:ext cx="864" cy="231"/>
              </a:xfrm>
              <a:prstGeom prst="rect">
                <a:avLst/>
              </a:prstGeom>
              <a:noFill/>
              <a:ln w="9525">
                <a:noFill/>
                <a:miter lim="800000"/>
                <a:headEnd/>
                <a:tailEnd/>
              </a:ln>
            </p:spPr>
            <p:txBody>
              <a:bodyPr>
                <a:spAutoFit/>
              </a:bodyPr>
              <a:lstStyle/>
              <a:p>
                <a:pPr>
                  <a:spcBef>
                    <a:spcPct val="50000"/>
                  </a:spcBef>
                </a:pPr>
                <a:r>
                  <a:rPr lang="en-US" sz="1800"/>
                  <a:t>OTHER</a:t>
                </a:r>
              </a:p>
            </p:txBody>
          </p:sp>
          <p:sp>
            <p:nvSpPr>
              <p:cNvPr id="11288" name="Text Box 1045"/>
              <p:cNvSpPr txBox="1">
                <a:spLocks noChangeArrowheads="1"/>
              </p:cNvSpPr>
              <p:nvPr/>
            </p:nvSpPr>
            <p:spPr bwMode="auto">
              <a:xfrm>
                <a:off x="1526" y="3454"/>
                <a:ext cx="404" cy="231"/>
              </a:xfrm>
              <a:prstGeom prst="rect">
                <a:avLst/>
              </a:prstGeom>
              <a:noFill/>
              <a:ln w="9525">
                <a:noFill/>
                <a:miter lim="800000"/>
                <a:headEnd/>
                <a:tailEnd/>
              </a:ln>
            </p:spPr>
            <p:txBody>
              <a:bodyPr wrap="none">
                <a:spAutoFit/>
              </a:bodyPr>
              <a:lstStyle/>
              <a:p>
                <a:r>
                  <a:rPr lang="en-US" sz="1800"/>
                  <a:t>9901</a:t>
                </a:r>
              </a:p>
            </p:txBody>
          </p:sp>
          <p:sp>
            <p:nvSpPr>
              <p:cNvPr id="11289" name="Text Box 1046"/>
              <p:cNvSpPr txBox="1">
                <a:spLocks noChangeArrowheads="1"/>
              </p:cNvSpPr>
              <p:nvPr/>
            </p:nvSpPr>
            <p:spPr bwMode="auto">
              <a:xfrm>
                <a:off x="2380" y="3456"/>
                <a:ext cx="404" cy="231"/>
              </a:xfrm>
              <a:prstGeom prst="rect">
                <a:avLst/>
              </a:prstGeom>
              <a:noFill/>
              <a:ln w="9525">
                <a:noFill/>
                <a:miter lim="800000"/>
                <a:headEnd/>
                <a:tailEnd/>
              </a:ln>
            </p:spPr>
            <p:txBody>
              <a:bodyPr wrap="none">
                <a:spAutoFit/>
              </a:bodyPr>
              <a:lstStyle/>
              <a:p>
                <a:r>
                  <a:rPr lang="en-US" sz="1800"/>
                  <a:t>9902</a:t>
                </a:r>
              </a:p>
            </p:txBody>
          </p:sp>
          <p:sp>
            <p:nvSpPr>
              <p:cNvPr id="11290" name="Text Box 1047"/>
              <p:cNvSpPr txBox="1">
                <a:spLocks noChangeArrowheads="1"/>
              </p:cNvSpPr>
              <p:nvPr/>
            </p:nvSpPr>
            <p:spPr bwMode="auto">
              <a:xfrm>
                <a:off x="3292" y="3456"/>
                <a:ext cx="404" cy="231"/>
              </a:xfrm>
              <a:prstGeom prst="rect">
                <a:avLst/>
              </a:prstGeom>
              <a:noFill/>
              <a:ln w="9525">
                <a:noFill/>
                <a:miter lim="800000"/>
                <a:headEnd/>
                <a:tailEnd/>
              </a:ln>
            </p:spPr>
            <p:txBody>
              <a:bodyPr wrap="none">
                <a:spAutoFit/>
              </a:bodyPr>
              <a:lstStyle/>
              <a:p>
                <a:r>
                  <a:rPr lang="en-US" sz="1800"/>
                  <a:t>9901</a:t>
                </a:r>
              </a:p>
            </p:txBody>
          </p:sp>
          <p:sp>
            <p:nvSpPr>
              <p:cNvPr id="11291" name="Text Box 1048"/>
              <p:cNvSpPr txBox="1">
                <a:spLocks noChangeArrowheads="1"/>
              </p:cNvSpPr>
              <p:nvPr/>
            </p:nvSpPr>
            <p:spPr bwMode="auto">
              <a:xfrm>
                <a:off x="4156" y="3456"/>
                <a:ext cx="404" cy="231"/>
              </a:xfrm>
              <a:prstGeom prst="rect">
                <a:avLst/>
              </a:prstGeom>
              <a:noFill/>
              <a:ln w="9525">
                <a:noFill/>
                <a:miter lim="800000"/>
                <a:headEnd/>
                <a:tailEnd/>
              </a:ln>
            </p:spPr>
            <p:txBody>
              <a:bodyPr wrap="none">
                <a:spAutoFit/>
              </a:bodyPr>
              <a:lstStyle/>
              <a:p>
                <a:r>
                  <a:rPr lang="en-US" sz="1800"/>
                  <a:t>9902</a:t>
                </a:r>
              </a:p>
            </p:txBody>
          </p:sp>
          <p:sp>
            <p:nvSpPr>
              <p:cNvPr id="11292" name="Text Box 1049"/>
              <p:cNvSpPr txBox="1">
                <a:spLocks noChangeArrowheads="1"/>
              </p:cNvSpPr>
              <p:nvPr/>
            </p:nvSpPr>
            <p:spPr bwMode="auto">
              <a:xfrm>
                <a:off x="4828" y="3456"/>
                <a:ext cx="404" cy="231"/>
              </a:xfrm>
              <a:prstGeom prst="rect">
                <a:avLst/>
              </a:prstGeom>
              <a:noFill/>
              <a:ln w="9525">
                <a:noFill/>
                <a:miter lim="800000"/>
                <a:headEnd/>
                <a:tailEnd/>
              </a:ln>
            </p:spPr>
            <p:txBody>
              <a:bodyPr wrap="none">
                <a:spAutoFit/>
              </a:bodyPr>
              <a:lstStyle/>
              <a:p>
                <a:r>
                  <a:rPr lang="en-US" sz="1800"/>
                  <a:t>9902</a:t>
                </a:r>
              </a:p>
            </p:txBody>
          </p:sp>
          <p:sp>
            <p:nvSpPr>
              <p:cNvPr id="11293" name="Text Box 1050"/>
              <p:cNvSpPr txBox="1">
                <a:spLocks noChangeArrowheads="1"/>
              </p:cNvSpPr>
              <p:nvPr/>
            </p:nvSpPr>
            <p:spPr bwMode="auto">
              <a:xfrm>
                <a:off x="2400" y="3744"/>
                <a:ext cx="436" cy="231"/>
              </a:xfrm>
              <a:prstGeom prst="rect">
                <a:avLst/>
              </a:prstGeom>
              <a:noFill/>
              <a:ln w="9525">
                <a:noFill/>
                <a:miter lim="800000"/>
                <a:headEnd/>
                <a:tailEnd/>
              </a:ln>
            </p:spPr>
            <p:txBody>
              <a:bodyPr wrap="none">
                <a:spAutoFit/>
              </a:bodyPr>
              <a:lstStyle/>
              <a:p>
                <a:r>
                  <a:rPr lang="en-US" sz="1800"/>
                  <a:t>Dial#</a:t>
                </a:r>
              </a:p>
            </p:txBody>
          </p:sp>
          <p:sp>
            <p:nvSpPr>
              <p:cNvPr id="11294" name="Text Box 1051"/>
              <p:cNvSpPr txBox="1">
                <a:spLocks noChangeArrowheads="1"/>
              </p:cNvSpPr>
              <p:nvPr/>
            </p:nvSpPr>
            <p:spPr bwMode="auto">
              <a:xfrm>
                <a:off x="3212" y="3744"/>
                <a:ext cx="436" cy="231"/>
              </a:xfrm>
              <a:prstGeom prst="rect">
                <a:avLst/>
              </a:prstGeom>
              <a:noFill/>
              <a:ln w="9525">
                <a:noFill/>
                <a:miter lim="800000"/>
                <a:headEnd/>
                <a:tailEnd/>
              </a:ln>
            </p:spPr>
            <p:txBody>
              <a:bodyPr wrap="none">
                <a:spAutoFit/>
              </a:bodyPr>
              <a:lstStyle/>
              <a:p>
                <a:r>
                  <a:rPr lang="en-US" sz="1800"/>
                  <a:t>Dial#</a:t>
                </a:r>
              </a:p>
            </p:txBody>
          </p:sp>
          <p:sp>
            <p:nvSpPr>
              <p:cNvPr id="11295" name="Text Box 1052"/>
              <p:cNvSpPr txBox="1">
                <a:spLocks noChangeArrowheads="1"/>
              </p:cNvSpPr>
              <p:nvPr/>
            </p:nvSpPr>
            <p:spPr bwMode="auto">
              <a:xfrm>
                <a:off x="4076" y="3744"/>
                <a:ext cx="436" cy="231"/>
              </a:xfrm>
              <a:prstGeom prst="rect">
                <a:avLst/>
              </a:prstGeom>
              <a:noFill/>
              <a:ln w="9525">
                <a:noFill/>
                <a:miter lim="800000"/>
                <a:headEnd/>
                <a:tailEnd/>
              </a:ln>
            </p:spPr>
            <p:txBody>
              <a:bodyPr wrap="none">
                <a:spAutoFit/>
              </a:bodyPr>
              <a:lstStyle/>
              <a:p>
                <a:r>
                  <a:rPr lang="en-US" sz="1800"/>
                  <a:t>Dial#</a:t>
                </a:r>
              </a:p>
            </p:txBody>
          </p:sp>
          <p:sp>
            <p:nvSpPr>
              <p:cNvPr id="11296" name="Text Box 1053"/>
              <p:cNvSpPr txBox="1">
                <a:spLocks noChangeArrowheads="1"/>
              </p:cNvSpPr>
              <p:nvPr/>
            </p:nvSpPr>
            <p:spPr bwMode="auto">
              <a:xfrm>
                <a:off x="4844" y="3744"/>
                <a:ext cx="436" cy="231"/>
              </a:xfrm>
              <a:prstGeom prst="rect">
                <a:avLst/>
              </a:prstGeom>
              <a:noFill/>
              <a:ln w="9525">
                <a:noFill/>
                <a:miter lim="800000"/>
                <a:headEnd/>
                <a:tailEnd/>
              </a:ln>
            </p:spPr>
            <p:txBody>
              <a:bodyPr wrap="none">
                <a:spAutoFit/>
              </a:bodyPr>
              <a:lstStyle/>
              <a:p>
                <a:r>
                  <a:rPr lang="en-US" sz="1800"/>
                  <a:t>Dial#</a:t>
                </a:r>
              </a:p>
            </p:txBody>
          </p:sp>
        </p:grpSp>
        <p:sp>
          <p:nvSpPr>
            <p:cNvPr id="11271" name="Text Box 1054"/>
            <p:cNvSpPr txBox="1">
              <a:spLocks noChangeArrowheads="1"/>
            </p:cNvSpPr>
            <p:nvPr/>
          </p:nvSpPr>
          <p:spPr bwMode="auto">
            <a:xfrm>
              <a:off x="1920" y="2553"/>
              <a:ext cx="624" cy="231"/>
            </a:xfrm>
            <a:prstGeom prst="rect">
              <a:avLst/>
            </a:prstGeom>
            <a:noFill/>
            <a:ln w="9525">
              <a:noFill/>
              <a:miter lim="800000"/>
              <a:headEnd/>
              <a:tailEnd/>
            </a:ln>
          </p:spPr>
          <p:txBody>
            <a:bodyPr>
              <a:spAutoFit/>
            </a:bodyPr>
            <a:lstStyle/>
            <a:p>
              <a:pPr>
                <a:spcBef>
                  <a:spcPct val="50000"/>
                </a:spcBef>
              </a:pPr>
              <a:r>
                <a:rPr lang="en-US" sz="1800"/>
                <a:t>SC</a:t>
              </a:r>
            </a:p>
          </p:txBody>
        </p:sp>
        <p:sp>
          <p:nvSpPr>
            <p:cNvPr id="11272" name="Text Box 1055"/>
            <p:cNvSpPr txBox="1">
              <a:spLocks noChangeArrowheads="1"/>
            </p:cNvSpPr>
            <p:nvPr/>
          </p:nvSpPr>
          <p:spPr bwMode="auto">
            <a:xfrm>
              <a:off x="3696" y="2553"/>
              <a:ext cx="624" cy="231"/>
            </a:xfrm>
            <a:prstGeom prst="rect">
              <a:avLst/>
            </a:prstGeom>
            <a:noFill/>
            <a:ln w="9525">
              <a:noFill/>
              <a:miter lim="800000"/>
              <a:headEnd/>
              <a:tailEnd/>
            </a:ln>
          </p:spPr>
          <p:txBody>
            <a:bodyPr>
              <a:spAutoFit/>
            </a:bodyPr>
            <a:lstStyle/>
            <a:p>
              <a:pPr>
                <a:spcBef>
                  <a:spcPct val="50000"/>
                </a:spcBef>
              </a:pPr>
              <a:r>
                <a:rPr lang="en-US" sz="1800"/>
                <a:t>FL</a:t>
              </a:r>
            </a:p>
          </p:txBody>
        </p:sp>
        <p:sp>
          <p:nvSpPr>
            <p:cNvPr id="11273" name="Text Box 1056"/>
            <p:cNvSpPr txBox="1">
              <a:spLocks noChangeArrowheads="1"/>
            </p:cNvSpPr>
            <p:nvPr/>
          </p:nvSpPr>
          <p:spPr bwMode="auto">
            <a:xfrm>
              <a:off x="1296" y="3744"/>
              <a:ext cx="816" cy="231"/>
            </a:xfrm>
            <a:prstGeom prst="rect">
              <a:avLst/>
            </a:prstGeom>
            <a:noFill/>
            <a:ln w="9525">
              <a:noFill/>
              <a:miter lim="800000"/>
              <a:headEnd/>
              <a:tailEnd/>
            </a:ln>
          </p:spPr>
          <p:txBody>
            <a:bodyPr>
              <a:spAutoFit/>
            </a:bodyPr>
            <a:lstStyle/>
            <a:p>
              <a:pPr>
                <a:spcBef>
                  <a:spcPct val="50000"/>
                </a:spcBef>
              </a:pPr>
              <a:r>
                <a:rPr lang="en-US" sz="1800"/>
                <a:t>701-222…</a:t>
              </a:r>
            </a:p>
          </p:txBody>
        </p:sp>
      </p:gr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1824790" y="304800"/>
            <a:ext cx="5009147" cy="685800"/>
          </a:xfrm>
          <a:prstGeom prst="rect">
            <a:avLst/>
          </a:prstGeom>
        </p:spPr>
        <p:txBody>
          <a:bodyPr/>
          <a:lstStyle/>
          <a:p>
            <a:pPr algn="ctr" eaLnBrk="1" hangingPunct="1"/>
            <a:r>
              <a:rPr lang="en-US" sz="3200" b="1" u="sng" dirty="0" smtClean="0">
                <a:latin typeface="Arial" charset="0"/>
              </a:rPr>
              <a:t>CPR Example #02</a:t>
            </a:r>
          </a:p>
        </p:txBody>
      </p:sp>
      <p:sp>
        <p:nvSpPr>
          <p:cNvPr id="12292" name="Text Box 3"/>
          <p:cNvSpPr txBox="1">
            <a:spLocks noChangeArrowheads="1"/>
          </p:cNvSpPr>
          <p:nvPr/>
        </p:nvSpPr>
        <p:spPr bwMode="auto">
          <a:xfrm>
            <a:off x="381000" y="1219200"/>
            <a:ext cx="8305800" cy="2014538"/>
          </a:xfrm>
          <a:prstGeom prst="rect">
            <a:avLst/>
          </a:prstGeom>
          <a:noFill/>
          <a:ln w="12700">
            <a:noFill/>
            <a:miter lim="800000"/>
            <a:headEnd type="none" w="sm" len="sm"/>
            <a:tailEnd type="none" w="sm" len="sm"/>
          </a:ln>
        </p:spPr>
        <p:txBody>
          <a:bodyPr>
            <a:spAutoFit/>
          </a:bodyPr>
          <a:lstStyle/>
          <a:p>
            <a:r>
              <a:rPr lang="en-US" sz="1800" b="1">
                <a:latin typeface="Arial" charset="0"/>
              </a:rPr>
              <a:t>AOS is US.  In South Carolina (SC), Area Code 803 use 9901 to 701-222-3333.  All other Area Codes in SC, use 9902 to Dial# turnaround.</a:t>
            </a:r>
          </a:p>
          <a:p>
            <a:endParaRPr lang="en-US" sz="1800" b="1">
              <a:latin typeface="Arial" charset="0"/>
            </a:endParaRPr>
          </a:p>
          <a:p>
            <a:r>
              <a:rPr lang="en-US" sz="1800" b="1">
                <a:latin typeface="Arial" charset="0"/>
              </a:rPr>
              <a:t>In Florida (FL), 8-5 use 9901 to Dial# turnaround.  All other times in FL use 9902 to Dial# turnaround.</a:t>
            </a:r>
          </a:p>
          <a:p>
            <a:endParaRPr lang="en-US" sz="1800" b="1">
              <a:latin typeface="Arial" charset="0"/>
            </a:endParaRPr>
          </a:p>
          <a:p>
            <a:r>
              <a:rPr lang="en-US" sz="1800" b="1">
                <a:latin typeface="Arial" charset="0"/>
              </a:rPr>
              <a:t>All other States use 9902 to the Dial# turnaround.</a:t>
            </a:r>
          </a:p>
        </p:txBody>
      </p:sp>
      <p:graphicFrame>
        <p:nvGraphicFramePr>
          <p:cNvPr id="12290" name="Object 0"/>
          <p:cNvGraphicFramePr>
            <a:graphicFrameLocks noChangeAspect="1"/>
          </p:cNvGraphicFramePr>
          <p:nvPr/>
        </p:nvGraphicFramePr>
        <p:xfrm>
          <a:off x="457200" y="3662363"/>
          <a:ext cx="8001000" cy="1976437"/>
        </p:xfrm>
        <a:graphic>
          <a:graphicData uri="http://schemas.openxmlformats.org/presentationml/2006/ole">
            <p:oleObj spid="_x0000_s10242" name="Bitmap Image" r:id="rId4" imgW="4819048" imgH="1190476" progId="PBrush">
              <p:embed/>
            </p:oleObj>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2362200" y="228600"/>
            <a:ext cx="4419600" cy="762000"/>
          </a:xfrm>
          <a:prstGeom prst="rect">
            <a:avLst/>
          </a:prstGeom>
        </p:spPr>
        <p:txBody>
          <a:bodyPr>
            <a:normAutofit/>
          </a:bodyPr>
          <a:lstStyle/>
          <a:p>
            <a:pPr algn="ctr" eaLnBrk="1" hangingPunct="1"/>
            <a:r>
              <a:rPr lang="en-US" sz="3200" b="1" u="sng" dirty="0" smtClean="0">
                <a:latin typeface="Arial" charset="0"/>
              </a:rPr>
              <a:t>CPR Example #03</a:t>
            </a:r>
          </a:p>
        </p:txBody>
      </p:sp>
      <p:sp>
        <p:nvSpPr>
          <p:cNvPr id="51203" name="Text Box 3"/>
          <p:cNvSpPr txBox="1">
            <a:spLocks noChangeArrowheads="1"/>
          </p:cNvSpPr>
          <p:nvPr/>
        </p:nvSpPr>
        <p:spPr bwMode="auto">
          <a:xfrm>
            <a:off x="381000" y="1014664"/>
            <a:ext cx="8229600" cy="2290763"/>
          </a:xfrm>
          <a:prstGeom prst="rect">
            <a:avLst/>
          </a:prstGeom>
          <a:noFill/>
          <a:ln w="12700">
            <a:noFill/>
            <a:miter lim="800000"/>
            <a:headEnd type="none" w="sm" len="sm"/>
            <a:tailEnd type="none" w="sm" len="sm"/>
          </a:ln>
        </p:spPr>
        <p:txBody>
          <a:bodyPr>
            <a:spAutoFit/>
          </a:bodyPr>
          <a:lstStyle/>
          <a:p>
            <a:pPr>
              <a:spcBef>
                <a:spcPct val="50000"/>
              </a:spcBef>
            </a:pPr>
            <a:r>
              <a:rPr lang="en-US" sz="1800" b="1" dirty="0">
                <a:latin typeface="Arial" charset="0"/>
              </a:rPr>
              <a:t>AOS is US.  Calls from LATA 638 are to be divided equally between carriers 9901 and 9902.  Carrier 9901 will terminate at 701-222-3333.  9902 will terminate at the Dial# turnaround.   </a:t>
            </a:r>
          </a:p>
          <a:p>
            <a:pPr>
              <a:spcBef>
                <a:spcPct val="50000"/>
              </a:spcBef>
            </a:pPr>
            <a:r>
              <a:rPr lang="en-US" sz="1800" b="1" dirty="0">
                <a:latin typeface="Arial" charset="0"/>
              </a:rPr>
              <a:t>Calls from LATA 534 on Christmas and New Years Day are to use carrier 9901 to 701-222-3333.  On all other </a:t>
            </a:r>
            <a:r>
              <a:rPr lang="en-US" sz="1800" b="1" dirty="0">
                <a:solidFill>
                  <a:srgbClr val="0066FF"/>
                </a:solidFill>
                <a:latin typeface="Arial" charset="0"/>
              </a:rPr>
              <a:t>dates</a:t>
            </a:r>
            <a:r>
              <a:rPr lang="en-US" sz="1800" b="1" dirty="0">
                <a:latin typeface="Arial" charset="0"/>
              </a:rPr>
              <a:t> of the year 9902 will carry calls to the Dial# turnaround.  </a:t>
            </a:r>
          </a:p>
          <a:p>
            <a:pPr>
              <a:spcBef>
                <a:spcPct val="50000"/>
              </a:spcBef>
            </a:pPr>
            <a:r>
              <a:rPr lang="en-US" sz="1800" b="1" dirty="0">
                <a:latin typeface="Arial" charset="0"/>
              </a:rPr>
              <a:t>All other LATAs are to use 9902 to the Dial# turnaround.</a:t>
            </a:r>
          </a:p>
        </p:txBody>
      </p:sp>
      <p:grpSp>
        <p:nvGrpSpPr>
          <p:cNvPr id="2" name="Group 4"/>
          <p:cNvGrpSpPr>
            <a:grpSpLocks/>
          </p:cNvGrpSpPr>
          <p:nvPr/>
        </p:nvGrpSpPr>
        <p:grpSpPr bwMode="auto">
          <a:xfrm>
            <a:off x="381000" y="3469106"/>
            <a:ext cx="8305800" cy="2828925"/>
            <a:chOff x="432" y="2304"/>
            <a:chExt cx="5232" cy="1782"/>
          </a:xfrm>
        </p:grpSpPr>
        <p:sp>
          <p:nvSpPr>
            <p:cNvPr id="51205" name="Text Box 5"/>
            <p:cNvSpPr txBox="1">
              <a:spLocks noChangeArrowheads="1"/>
            </p:cNvSpPr>
            <p:nvPr/>
          </p:nvSpPr>
          <p:spPr bwMode="auto">
            <a:xfrm>
              <a:off x="1584" y="2304"/>
              <a:ext cx="480" cy="294"/>
            </a:xfrm>
            <a:prstGeom prst="rect">
              <a:avLst/>
            </a:prstGeom>
            <a:noFill/>
            <a:ln w="9525">
              <a:solidFill>
                <a:schemeClr val="tx1"/>
              </a:solidFill>
              <a:miter lim="800000"/>
              <a:headEnd/>
              <a:tailEnd/>
            </a:ln>
          </p:spPr>
          <p:txBody>
            <a:bodyPr>
              <a:spAutoFit/>
            </a:bodyPr>
            <a:lstStyle/>
            <a:p>
              <a:pPr>
                <a:spcBef>
                  <a:spcPct val="50000"/>
                </a:spcBef>
              </a:pPr>
              <a:r>
                <a:rPr lang="en-US"/>
                <a:t>638</a:t>
              </a:r>
            </a:p>
          </p:txBody>
        </p:sp>
        <p:sp>
          <p:nvSpPr>
            <p:cNvPr id="51206" name="Text Box 6"/>
            <p:cNvSpPr txBox="1">
              <a:spLocks noChangeArrowheads="1"/>
            </p:cNvSpPr>
            <p:nvPr/>
          </p:nvSpPr>
          <p:spPr bwMode="auto">
            <a:xfrm>
              <a:off x="1872" y="3312"/>
              <a:ext cx="576" cy="294"/>
            </a:xfrm>
            <a:prstGeom prst="rect">
              <a:avLst/>
            </a:prstGeom>
            <a:noFill/>
            <a:ln w="9525">
              <a:solidFill>
                <a:schemeClr val="tx1"/>
              </a:solidFill>
              <a:miter lim="800000"/>
              <a:headEnd/>
              <a:tailEnd/>
            </a:ln>
          </p:spPr>
          <p:txBody>
            <a:bodyPr>
              <a:spAutoFit/>
            </a:bodyPr>
            <a:lstStyle/>
            <a:p>
              <a:pPr>
                <a:spcBef>
                  <a:spcPct val="50000"/>
                </a:spcBef>
              </a:pPr>
              <a:r>
                <a:rPr lang="en-US"/>
                <a:t>9902</a:t>
              </a:r>
            </a:p>
          </p:txBody>
        </p:sp>
        <p:sp>
          <p:nvSpPr>
            <p:cNvPr id="51207" name="Text Box 7"/>
            <p:cNvSpPr txBox="1">
              <a:spLocks noChangeArrowheads="1"/>
            </p:cNvSpPr>
            <p:nvPr/>
          </p:nvSpPr>
          <p:spPr bwMode="auto">
            <a:xfrm>
              <a:off x="1248" y="3312"/>
              <a:ext cx="528" cy="294"/>
            </a:xfrm>
            <a:prstGeom prst="rect">
              <a:avLst/>
            </a:prstGeom>
            <a:noFill/>
            <a:ln w="9525">
              <a:solidFill>
                <a:schemeClr val="tx1"/>
              </a:solidFill>
              <a:miter lim="800000"/>
              <a:headEnd/>
              <a:tailEnd/>
            </a:ln>
          </p:spPr>
          <p:txBody>
            <a:bodyPr>
              <a:spAutoFit/>
            </a:bodyPr>
            <a:lstStyle/>
            <a:p>
              <a:pPr>
                <a:spcBef>
                  <a:spcPct val="50000"/>
                </a:spcBef>
              </a:pPr>
              <a:r>
                <a:rPr lang="en-US"/>
                <a:t>9901</a:t>
              </a:r>
            </a:p>
          </p:txBody>
        </p:sp>
        <p:sp>
          <p:nvSpPr>
            <p:cNvPr id="51208" name="Text Box 8"/>
            <p:cNvSpPr txBox="1">
              <a:spLocks noChangeArrowheads="1"/>
            </p:cNvSpPr>
            <p:nvPr/>
          </p:nvSpPr>
          <p:spPr bwMode="auto">
            <a:xfrm>
              <a:off x="2592" y="2832"/>
              <a:ext cx="912" cy="294"/>
            </a:xfrm>
            <a:prstGeom prst="rect">
              <a:avLst/>
            </a:prstGeom>
            <a:noFill/>
            <a:ln w="9525">
              <a:solidFill>
                <a:schemeClr val="tx1"/>
              </a:solidFill>
              <a:miter lim="800000"/>
              <a:headEnd/>
              <a:tailEnd/>
            </a:ln>
          </p:spPr>
          <p:txBody>
            <a:bodyPr>
              <a:spAutoFit/>
            </a:bodyPr>
            <a:lstStyle/>
            <a:p>
              <a:pPr>
                <a:spcBef>
                  <a:spcPct val="50000"/>
                </a:spcBef>
              </a:pPr>
              <a:r>
                <a:rPr lang="en-US"/>
                <a:t>12/25,1/1</a:t>
              </a:r>
            </a:p>
          </p:txBody>
        </p:sp>
        <p:sp>
          <p:nvSpPr>
            <p:cNvPr id="51209" name="Text Box 9"/>
            <p:cNvSpPr txBox="1">
              <a:spLocks noChangeArrowheads="1"/>
            </p:cNvSpPr>
            <p:nvPr/>
          </p:nvSpPr>
          <p:spPr bwMode="auto">
            <a:xfrm>
              <a:off x="1152" y="3792"/>
              <a:ext cx="624" cy="294"/>
            </a:xfrm>
            <a:prstGeom prst="rect">
              <a:avLst/>
            </a:prstGeom>
            <a:noFill/>
            <a:ln w="9525">
              <a:solidFill>
                <a:schemeClr val="tx1"/>
              </a:solidFill>
              <a:miter lim="800000"/>
              <a:headEnd/>
              <a:tailEnd/>
            </a:ln>
          </p:spPr>
          <p:txBody>
            <a:bodyPr>
              <a:spAutoFit/>
            </a:bodyPr>
            <a:lstStyle/>
            <a:p>
              <a:pPr>
                <a:spcBef>
                  <a:spcPct val="50000"/>
                </a:spcBef>
              </a:pPr>
              <a:r>
                <a:rPr lang="en-US"/>
                <a:t>701…</a:t>
              </a:r>
            </a:p>
          </p:txBody>
        </p:sp>
        <p:sp>
          <p:nvSpPr>
            <p:cNvPr id="51210" name="Text Box 10"/>
            <p:cNvSpPr txBox="1">
              <a:spLocks noChangeArrowheads="1"/>
            </p:cNvSpPr>
            <p:nvPr/>
          </p:nvSpPr>
          <p:spPr bwMode="auto">
            <a:xfrm>
              <a:off x="3648" y="2832"/>
              <a:ext cx="672" cy="294"/>
            </a:xfrm>
            <a:prstGeom prst="rect">
              <a:avLst/>
            </a:prstGeom>
            <a:noFill/>
            <a:ln w="9525">
              <a:solidFill>
                <a:schemeClr val="tx1"/>
              </a:solidFill>
              <a:miter lim="800000"/>
              <a:headEnd/>
              <a:tailEnd/>
            </a:ln>
          </p:spPr>
          <p:txBody>
            <a:bodyPr>
              <a:spAutoFit/>
            </a:bodyPr>
            <a:lstStyle/>
            <a:p>
              <a:pPr>
                <a:spcBef>
                  <a:spcPct val="50000"/>
                </a:spcBef>
              </a:pPr>
              <a:r>
                <a:rPr lang="en-US"/>
                <a:t>Other</a:t>
              </a:r>
            </a:p>
          </p:txBody>
        </p:sp>
        <p:sp>
          <p:nvSpPr>
            <p:cNvPr id="51211" name="Text Box 11"/>
            <p:cNvSpPr txBox="1">
              <a:spLocks noChangeArrowheads="1"/>
            </p:cNvSpPr>
            <p:nvPr/>
          </p:nvSpPr>
          <p:spPr bwMode="auto">
            <a:xfrm>
              <a:off x="3264" y="2304"/>
              <a:ext cx="480" cy="294"/>
            </a:xfrm>
            <a:prstGeom prst="rect">
              <a:avLst/>
            </a:prstGeom>
            <a:noFill/>
            <a:ln w="9525">
              <a:solidFill>
                <a:schemeClr val="tx1"/>
              </a:solidFill>
              <a:miter lim="800000"/>
              <a:headEnd/>
              <a:tailEnd/>
            </a:ln>
          </p:spPr>
          <p:txBody>
            <a:bodyPr>
              <a:spAutoFit/>
            </a:bodyPr>
            <a:lstStyle/>
            <a:p>
              <a:pPr>
                <a:spcBef>
                  <a:spcPct val="50000"/>
                </a:spcBef>
              </a:pPr>
              <a:r>
                <a:rPr lang="en-US"/>
                <a:t>534</a:t>
              </a:r>
            </a:p>
          </p:txBody>
        </p:sp>
        <p:sp>
          <p:nvSpPr>
            <p:cNvPr id="51212" name="Text Box 12"/>
            <p:cNvSpPr txBox="1">
              <a:spLocks noChangeArrowheads="1"/>
            </p:cNvSpPr>
            <p:nvPr/>
          </p:nvSpPr>
          <p:spPr bwMode="auto">
            <a:xfrm>
              <a:off x="1872" y="3792"/>
              <a:ext cx="576" cy="294"/>
            </a:xfrm>
            <a:prstGeom prst="rect">
              <a:avLst/>
            </a:prstGeom>
            <a:noFill/>
            <a:ln w="9525">
              <a:solidFill>
                <a:schemeClr val="tx1"/>
              </a:solidFill>
              <a:miter lim="800000"/>
              <a:headEnd/>
              <a:tailEnd/>
            </a:ln>
          </p:spPr>
          <p:txBody>
            <a:bodyPr>
              <a:spAutoFit/>
            </a:bodyPr>
            <a:lstStyle/>
            <a:p>
              <a:pPr>
                <a:spcBef>
                  <a:spcPct val="50000"/>
                </a:spcBef>
              </a:pPr>
              <a:r>
                <a:rPr lang="en-US"/>
                <a:t>Dial#</a:t>
              </a:r>
            </a:p>
          </p:txBody>
        </p:sp>
        <p:sp>
          <p:nvSpPr>
            <p:cNvPr id="51213" name="Text Box 13"/>
            <p:cNvSpPr txBox="1">
              <a:spLocks noChangeArrowheads="1"/>
            </p:cNvSpPr>
            <p:nvPr/>
          </p:nvSpPr>
          <p:spPr bwMode="auto">
            <a:xfrm>
              <a:off x="1872" y="2688"/>
              <a:ext cx="480" cy="294"/>
            </a:xfrm>
            <a:prstGeom prst="rect">
              <a:avLst/>
            </a:prstGeom>
            <a:noFill/>
            <a:ln w="9525">
              <a:solidFill>
                <a:schemeClr val="tx1"/>
              </a:solidFill>
              <a:miter lim="800000"/>
              <a:headEnd/>
              <a:tailEnd/>
            </a:ln>
          </p:spPr>
          <p:txBody>
            <a:bodyPr>
              <a:spAutoFit/>
            </a:bodyPr>
            <a:lstStyle/>
            <a:p>
              <a:pPr>
                <a:spcBef>
                  <a:spcPct val="50000"/>
                </a:spcBef>
              </a:pPr>
              <a:r>
                <a:rPr lang="en-US"/>
                <a:t>50%</a:t>
              </a:r>
            </a:p>
          </p:txBody>
        </p:sp>
        <p:sp>
          <p:nvSpPr>
            <p:cNvPr id="51214" name="Line 14"/>
            <p:cNvSpPr>
              <a:spLocks noChangeShapeType="1"/>
            </p:cNvSpPr>
            <p:nvPr/>
          </p:nvSpPr>
          <p:spPr bwMode="auto">
            <a:xfrm flipH="1">
              <a:off x="1632" y="2592"/>
              <a:ext cx="144" cy="96"/>
            </a:xfrm>
            <a:prstGeom prst="line">
              <a:avLst/>
            </a:prstGeom>
            <a:noFill/>
            <a:ln w="9525">
              <a:solidFill>
                <a:schemeClr val="tx1"/>
              </a:solidFill>
              <a:round/>
              <a:headEnd/>
              <a:tailEnd/>
            </a:ln>
          </p:spPr>
          <p:txBody>
            <a:bodyPr>
              <a:spAutoFit/>
            </a:bodyPr>
            <a:lstStyle/>
            <a:p>
              <a:endParaRPr lang="en-US"/>
            </a:p>
          </p:txBody>
        </p:sp>
        <p:sp>
          <p:nvSpPr>
            <p:cNvPr id="51215" name="Line 15"/>
            <p:cNvSpPr>
              <a:spLocks noChangeShapeType="1"/>
            </p:cNvSpPr>
            <p:nvPr/>
          </p:nvSpPr>
          <p:spPr bwMode="auto">
            <a:xfrm>
              <a:off x="1872" y="2592"/>
              <a:ext cx="144" cy="96"/>
            </a:xfrm>
            <a:prstGeom prst="line">
              <a:avLst/>
            </a:prstGeom>
            <a:noFill/>
            <a:ln w="9525">
              <a:solidFill>
                <a:schemeClr val="tx1"/>
              </a:solidFill>
              <a:round/>
              <a:headEnd/>
              <a:tailEnd/>
            </a:ln>
          </p:spPr>
          <p:txBody>
            <a:bodyPr>
              <a:spAutoFit/>
            </a:bodyPr>
            <a:lstStyle/>
            <a:p>
              <a:endParaRPr lang="en-US"/>
            </a:p>
          </p:txBody>
        </p:sp>
        <p:sp>
          <p:nvSpPr>
            <p:cNvPr id="51216" name="Line 16"/>
            <p:cNvSpPr>
              <a:spLocks noChangeShapeType="1"/>
            </p:cNvSpPr>
            <p:nvPr/>
          </p:nvSpPr>
          <p:spPr bwMode="auto">
            <a:xfrm>
              <a:off x="1488" y="2976"/>
              <a:ext cx="0" cy="336"/>
            </a:xfrm>
            <a:prstGeom prst="line">
              <a:avLst/>
            </a:prstGeom>
            <a:noFill/>
            <a:ln w="9525">
              <a:solidFill>
                <a:schemeClr val="tx1"/>
              </a:solidFill>
              <a:round/>
              <a:headEnd/>
              <a:tailEnd/>
            </a:ln>
          </p:spPr>
          <p:txBody>
            <a:bodyPr>
              <a:spAutoFit/>
            </a:bodyPr>
            <a:lstStyle/>
            <a:p>
              <a:endParaRPr lang="en-US"/>
            </a:p>
          </p:txBody>
        </p:sp>
        <p:sp>
          <p:nvSpPr>
            <p:cNvPr id="51217" name="Line 17"/>
            <p:cNvSpPr>
              <a:spLocks noChangeShapeType="1"/>
            </p:cNvSpPr>
            <p:nvPr/>
          </p:nvSpPr>
          <p:spPr bwMode="auto">
            <a:xfrm>
              <a:off x="1488" y="3600"/>
              <a:ext cx="0" cy="192"/>
            </a:xfrm>
            <a:prstGeom prst="line">
              <a:avLst/>
            </a:prstGeom>
            <a:noFill/>
            <a:ln w="9525">
              <a:solidFill>
                <a:schemeClr val="tx1"/>
              </a:solidFill>
              <a:round/>
              <a:headEnd/>
              <a:tailEnd/>
            </a:ln>
          </p:spPr>
          <p:txBody>
            <a:bodyPr wrap="none">
              <a:spAutoFit/>
            </a:bodyPr>
            <a:lstStyle/>
            <a:p>
              <a:endParaRPr lang="en-US"/>
            </a:p>
          </p:txBody>
        </p:sp>
        <p:sp>
          <p:nvSpPr>
            <p:cNvPr id="51218" name="Line 18"/>
            <p:cNvSpPr>
              <a:spLocks noChangeShapeType="1"/>
            </p:cNvSpPr>
            <p:nvPr/>
          </p:nvSpPr>
          <p:spPr bwMode="auto">
            <a:xfrm>
              <a:off x="2064" y="2976"/>
              <a:ext cx="0" cy="336"/>
            </a:xfrm>
            <a:prstGeom prst="line">
              <a:avLst/>
            </a:prstGeom>
            <a:noFill/>
            <a:ln w="9525">
              <a:solidFill>
                <a:schemeClr val="tx1"/>
              </a:solidFill>
              <a:round/>
              <a:headEnd/>
              <a:tailEnd/>
            </a:ln>
          </p:spPr>
          <p:txBody>
            <a:bodyPr>
              <a:spAutoFit/>
            </a:bodyPr>
            <a:lstStyle/>
            <a:p>
              <a:endParaRPr lang="en-US"/>
            </a:p>
          </p:txBody>
        </p:sp>
        <p:sp>
          <p:nvSpPr>
            <p:cNvPr id="51219" name="Line 19"/>
            <p:cNvSpPr>
              <a:spLocks noChangeShapeType="1"/>
            </p:cNvSpPr>
            <p:nvPr/>
          </p:nvSpPr>
          <p:spPr bwMode="auto">
            <a:xfrm>
              <a:off x="2064" y="3600"/>
              <a:ext cx="0" cy="192"/>
            </a:xfrm>
            <a:prstGeom prst="line">
              <a:avLst/>
            </a:prstGeom>
            <a:noFill/>
            <a:ln w="9525">
              <a:solidFill>
                <a:schemeClr val="tx1"/>
              </a:solidFill>
              <a:round/>
              <a:headEnd/>
              <a:tailEnd/>
            </a:ln>
          </p:spPr>
          <p:txBody>
            <a:bodyPr wrap="none">
              <a:spAutoFit/>
            </a:bodyPr>
            <a:lstStyle/>
            <a:p>
              <a:endParaRPr lang="en-US"/>
            </a:p>
          </p:txBody>
        </p:sp>
        <p:sp>
          <p:nvSpPr>
            <p:cNvPr id="51220" name="Text Box 20"/>
            <p:cNvSpPr txBox="1">
              <a:spLocks noChangeArrowheads="1"/>
            </p:cNvSpPr>
            <p:nvPr/>
          </p:nvSpPr>
          <p:spPr bwMode="auto">
            <a:xfrm>
              <a:off x="2832" y="3312"/>
              <a:ext cx="528" cy="294"/>
            </a:xfrm>
            <a:prstGeom prst="rect">
              <a:avLst/>
            </a:prstGeom>
            <a:noFill/>
            <a:ln w="9525">
              <a:solidFill>
                <a:schemeClr val="tx1"/>
              </a:solidFill>
              <a:miter lim="800000"/>
              <a:headEnd/>
              <a:tailEnd/>
            </a:ln>
          </p:spPr>
          <p:txBody>
            <a:bodyPr>
              <a:spAutoFit/>
            </a:bodyPr>
            <a:lstStyle/>
            <a:p>
              <a:pPr>
                <a:spcBef>
                  <a:spcPct val="50000"/>
                </a:spcBef>
              </a:pPr>
              <a:r>
                <a:rPr lang="en-US"/>
                <a:t>9901</a:t>
              </a:r>
            </a:p>
          </p:txBody>
        </p:sp>
        <p:sp>
          <p:nvSpPr>
            <p:cNvPr id="51221" name="Text Box 21"/>
            <p:cNvSpPr txBox="1">
              <a:spLocks noChangeArrowheads="1"/>
            </p:cNvSpPr>
            <p:nvPr/>
          </p:nvSpPr>
          <p:spPr bwMode="auto">
            <a:xfrm>
              <a:off x="3696" y="3312"/>
              <a:ext cx="576" cy="294"/>
            </a:xfrm>
            <a:prstGeom prst="rect">
              <a:avLst/>
            </a:prstGeom>
            <a:noFill/>
            <a:ln w="9525">
              <a:solidFill>
                <a:schemeClr val="tx1"/>
              </a:solidFill>
              <a:miter lim="800000"/>
              <a:headEnd/>
              <a:tailEnd/>
            </a:ln>
          </p:spPr>
          <p:txBody>
            <a:bodyPr>
              <a:spAutoFit/>
            </a:bodyPr>
            <a:lstStyle/>
            <a:p>
              <a:pPr>
                <a:spcBef>
                  <a:spcPct val="50000"/>
                </a:spcBef>
              </a:pPr>
              <a:r>
                <a:rPr lang="en-US"/>
                <a:t>9902</a:t>
              </a:r>
            </a:p>
          </p:txBody>
        </p:sp>
        <p:sp>
          <p:nvSpPr>
            <p:cNvPr id="51222" name="Text Box 22"/>
            <p:cNvSpPr txBox="1">
              <a:spLocks noChangeArrowheads="1"/>
            </p:cNvSpPr>
            <p:nvPr/>
          </p:nvSpPr>
          <p:spPr bwMode="auto">
            <a:xfrm>
              <a:off x="2784" y="3792"/>
              <a:ext cx="624" cy="294"/>
            </a:xfrm>
            <a:prstGeom prst="rect">
              <a:avLst/>
            </a:prstGeom>
            <a:noFill/>
            <a:ln w="9525">
              <a:solidFill>
                <a:schemeClr val="tx1"/>
              </a:solidFill>
              <a:miter lim="800000"/>
              <a:headEnd/>
              <a:tailEnd/>
            </a:ln>
          </p:spPr>
          <p:txBody>
            <a:bodyPr>
              <a:spAutoFit/>
            </a:bodyPr>
            <a:lstStyle/>
            <a:p>
              <a:pPr>
                <a:spcBef>
                  <a:spcPct val="50000"/>
                </a:spcBef>
              </a:pPr>
              <a:r>
                <a:rPr lang="en-US"/>
                <a:t>701…</a:t>
              </a:r>
            </a:p>
          </p:txBody>
        </p:sp>
        <p:sp>
          <p:nvSpPr>
            <p:cNvPr id="51223" name="Text Box 23"/>
            <p:cNvSpPr txBox="1">
              <a:spLocks noChangeArrowheads="1"/>
            </p:cNvSpPr>
            <p:nvPr/>
          </p:nvSpPr>
          <p:spPr bwMode="auto">
            <a:xfrm>
              <a:off x="3696" y="3792"/>
              <a:ext cx="576" cy="294"/>
            </a:xfrm>
            <a:prstGeom prst="rect">
              <a:avLst/>
            </a:prstGeom>
            <a:noFill/>
            <a:ln w="9525">
              <a:solidFill>
                <a:schemeClr val="tx1"/>
              </a:solidFill>
              <a:miter lim="800000"/>
              <a:headEnd/>
              <a:tailEnd/>
            </a:ln>
          </p:spPr>
          <p:txBody>
            <a:bodyPr>
              <a:spAutoFit/>
            </a:bodyPr>
            <a:lstStyle/>
            <a:p>
              <a:pPr>
                <a:spcBef>
                  <a:spcPct val="50000"/>
                </a:spcBef>
              </a:pPr>
              <a:r>
                <a:rPr lang="en-US"/>
                <a:t>Dial#</a:t>
              </a:r>
            </a:p>
          </p:txBody>
        </p:sp>
        <p:sp>
          <p:nvSpPr>
            <p:cNvPr id="51224" name="Line 24"/>
            <p:cNvSpPr>
              <a:spLocks noChangeShapeType="1"/>
            </p:cNvSpPr>
            <p:nvPr/>
          </p:nvSpPr>
          <p:spPr bwMode="auto">
            <a:xfrm flipH="1">
              <a:off x="3072" y="2592"/>
              <a:ext cx="384" cy="240"/>
            </a:xfrm>
            <a:prstGeom prst="line">
              <a:avLst/>
            </a:prstGeom>
            <a:noFill/>
            <a:ln w="9525">
              <a:solidFill>
                <a:schemeClr val="tx1"/>
              </a:solidFill>
              <a:round/>
              <a:headEnd/>
              <a:tailEnd/>
            </a:ln>
          </p:spPr>
          <p:txBody>
            <a:bodyPr>
              <a:spAutoFit/>
            </a:bodyPr>
            <a:lstStyle/>
            <a:p>
              <a:endParaRPr lang="en-US"/>
            </a:p>
          </p:txBody>
        </p:sp>
        <p:sp>
          <p:nvSpPr>
            <p:cNvPr id="51225" name="Line 25"/>
            <p:cNvSpPr>
              <a:spLocks noChangeShapeType="1"/>
            </p:cNvSpPr>
            <p:nvPr/>
          </p:nvSpPr>
          <p:spPr bwMode="auto">
            <a:xfrm>
              <a:off x="3600" y="2592"/>
              <a:ext cx="336" cy="240"/>
            </a:xfrm>
            <a:prstGeom prst="line">
              <a:avLst/>
            </a:prstGeom>
            <a:noFill/>
            <a:ln w="9525">
              <a:solidFill>
                <a:schemeClr val="tx1"/>
              </a:solidFill>
              <a:round/>
              <a:headEnd/>
              <a:tailEnd/>
            </a:ln>
          </p:spPr>
          <p:txBody>
            <a:bodyPr>
              <a:spAutoFit/>
            </a:bodyPr>
            <a:lstStyle/>
            <a:p>
              <a:endParaRPr lang="en-US"/>
            </a:p>
          </p:txBody>
        </p:sp>
        <p:sp>
          <p:nvSpPr>
            <p:cNvPr id="51226" name="Line 26"/>
            <p:cNvSpPr>
              <a:spLocks noChangeShapeType="1"/>
            </p:cNvSpPr>
            <p:nvPr/>
          </p:nvSpPr>
          <p:spPr bwMode="auto">
            <a:xfrm>
              <a:off x="3024" y="3120"/>
              <a:ext cx="0" cy="192"/>
            </a:xfrm>
            <a:prstGeom prst="line">
              <a:avLst/>
            </a:prstGeom>
            <a:noFill/>
            <a:ln w="9525">
              <a:solidFill>
                <a:schemeClr val="tx1"/>
              </a:solidFill>
              <a:round/>
              <a:headEnd/>
              <a:tailEnd/>
            </a:ln>
          </p:spPr>
          <p:txBody>
            <a:bodyPr>
              <a:spAutoFit/>
            </a:bodyPr>
            <a:lstStyle/>
            <a:p>
              <a:endParaRPr lang="en-US"/>
            </a:p>
          </p:txBody>
        </p:sp>
        <p:sp>
          <p:nvSpPr>
            <p:cNvPr id="51227" name="Line 27"/>
            <p:cNvSpPr>
              <a:spLocks noChangeShapeType="1"/>
            </p:cNvSpPr>
            <p:nvPr/>
          </p:nvSpPr>
          <p:spPr bwMode="auto">
            <a:xfrm>
              <a:off x="3024" y="3600"/>
              <a:ext cx="0" cy="192"/>
            </a:xfrm>
            <a:prstGeom prst="line">
              <a:avLst/>
            </a:prstGeom>
            <a:noFill/>
            <a:ln w="9525">
              <a:solidFill>
                <a:schemeClr val="tx1"/>
              </a:solidFill>
              <a:round/>
              <a:headEnd/>
              <a:tailEnd/>
            </a:ln>
          </p:spPr>
          <p:txBody>
            <a:bodyPr wrap="none">
              <a:spAutoFit/>
            </a:bodyPr>
            <a:lstStyle/>
            <a:p>
              <a:endParaRPr lang="en-US"/>
            </a:p>
          </p:txBody>
        </p:sp>
        <p:sp>
          <p:nvSpPr>
            <p:cNvPr id="51228" name="Line 28"/>
            <p:cNvSpPr>
              <a:spLocks noChangeShapeType="1"/>
            </p:cNvSpPr>
            <p:nvPr/>
          </p:nvSpPr>
          <p:spPr bwMode="auto">
            <a:xfrm>
              <a:off x="3936" y="3120"/>
              <a:ext cx="0" cy="192"/>
            </a:xfrm>
            <a:prstGeom prst="line">
              <a:avLst/>
            </a:prstGeom>
            <a:noFill/>
            <a:ln w="9525">
              <a:solidFill>
                <a:schemeClr val="tx1"/>
              </a:solidFill>
              <a:round/>
              <a:headEnd/>
              <a:tailEnd/>
            </a:ln>
          </p:spPr>
          <p:txBody>
            <a:bodyPr>
              <a:spAutoFit/>
            </a:bodyPr>
            <a:lstStyle/>
            <a:p>
              <a:endParaRPr lang="en-US"/>
            </a:p>
          </p:txBody>
        </p:sp>
        <p:sp>
          <p:nvSpPr>
            <p:cNvPr id="51229" name="Line 29"/>
            <p:cNvSpPr>
              <a:spLocks noChangeShapeType="1"/>
            </p:cNvSpPr>
            <p:nvPr/>
          </p:nvSpPr>
          <p:spPr bwMode="auto">
            <a:xfrm>
              <a:off x="3936" y="3600"/>
              <a:ext cx="0" cy="192"/>
            </a:xfrm>
            <a:prstGeom prst="line">
              <a:avLst/>
            </a:prstGeom>
            <a:noFill/>
            <a:ln w="9525">
              <a:solidFill>
                <a:schemeClr val="tx1"/>
              </a:solidFill>
              <a:round/>
              <a:headEnd/>
              <a:tailEnd/>
            </a:ln>
          </p:spPr>
          <p:txBody>
            <a:bodyPr wrap="none">
              <a:spAutoFit/>
            </a:bodyPr>
            <a:lstStyle/>
            <a:p>
              <a:endParaRPr lang="en-US"/>
            </a:p>
          </p:txBody>
        </p:sp>
        <p:sp>
          <p:nvSpPr>
            <p:cNvPr id="51230" name="Text Box 30"/>
            <p:cNvSpPr txBox="1">
              <a:spLocks noChangeArrowheads="1"/>
            </p:cNvSpPr>
            <p:nvPr/>
          </p:nvSpPr>
          <p:spPr bwMode="auto">
            <a:xfrm>
              <a:off x="4992" y="2304"/>
              <a:ext cx="672" cy="294"/>
            </a:xfrm>
            <a:prstGeom prst="rect">
              <a:avLst/>
            </a:prstGeom>
            <a:noFill/>
            <a:ln w="9525">
              <a:solidFill>
                <a:schemeClr val="tx1"/>
              </a:solidFill>
              <a:miter lim="800000"/>
              <a:headEnd/>
              <a:tailEnd/>
            </a:ln>
          </p:spPr>
          <p:txBody>
            <a:bodyPr>
              <a:spAutoFit/>
            </a:bodyPr>
            <a:lstStyle/>
            <a:p>
              <a:pPr>
                <a:spcBef>
                  <a:spcPct val="50000"/>
                </a:spcBef>
              </a:pPr>
              <a:r>
                <a:rPr lang="en-US"/>
                <a:t>Other</a:t>
              </a:r>
            </a:p>
          </p:txBody>
        </p:sp>
        <p:sp>
          <p:nvSpPr>
            <p:cNvPr id="51231" name="Text Box 31"/>
            <p:cNvSpPr txBox="1">
              <a:spLocks noChangeArrowheads="1"/>
            </p:cNvSpPr>
            <p:nvPr/>
          </p:nvSpPr>
          <p:spPr bwMode="auto">
            <a:xfrm>
              <a:off x="5040" y="3312"/>
              <a:ext cx="576" cy="294"/>
            </a:xfrm>
            <a:prstGeom prst="rect">
              <a:avLst/>
            </a:prstGeom>
            <a:noFill/>
            <a:ln w="9525">
              <a:solidFill>
                <a:schemeClr val="tx1"/>
              </a:solidFill>
              <a:miter lim="800000"/>
              <a:headEnd/>
              <a:tailEnd/>
            </a:ln>
          </p:spPr>
          <p:txBody>
            <a:bodyPr>
              <a:spAutoFit/>
            </a:bodyPr>
            <a:lstStyle/>
            <a:p>
              <a:pPr>
                <a:spcBef>
                  <a:spcPct val="50000"/>
                </a:spcBef>
              </a:pPr>
              <a:r>
                <a:rPr lang="en-US"/>
                <a:t>9902</a:t>
              </a:r>
            </a:p>
          </p:txBody>
        </p:sp>
        <p:sp>
          <p:nvSpPr>
            <p:cNvPr id="51232" name="Text Box 32"/>
            <p:cNvSpPr txBox="1">
              <a:spLocks noChangeArrowheads="1"/>
            </p:cNvSpPr>
            <p:nvPr/>
          </p:nvSpPr>
          <p:spPr bwMode="auto">
            <a:xfrm>
              <a:off x="5040" y="3792"/>
              <a:ext cx="576" cy="294"/>
            </a:xfrm>
            <a:prstGeom prst="rect">
              <a:avLst/>
            </a:prstGeom>
            <a:noFill/>
            <a:ln w="9525">
              <a:solidFill>
                <a:schemeClr val="tx1"/>
              </a:solidFill>
              <a:miter lim="800000"/>
              <a:headEnd/>
              <a:tailEnd/>
            </a:ln>
          </p:spPr>
          <p:txBody>
            <a:bodyPr>
              <a:spAutoFit/>
            </a:bodyPr>
            <a:lstStyle/>
            <a:p>
              <a:pPr>
                <a:spcBef>
                  <a:spcPct val="50000"/>
                </a:spcBef>
              </a:pPr>
              <a:r>
                <a:rPr lang="en-US" dirty="0"/>
                <a:t>Dial#</a:t>
              </a:r>
            </a:p>
          </p:txBody>
        </p:sp>
        <p:sp>
          <p:nvSpPr>
            <p:cNvPr id="51233" name="Line 33"/>
            <p:cNvSpPr>
              <a:spLocks noChangeShapeType="1"/>
            </p:cNvSpPr>
            <p:nvPr/>
          </p:nvSpPr>
          <p:spPr bwMode="auto">
            <a:xfrm>
              <a:off x="5328" y="2592"/>
              <a:ext cx="0" cy="720"/>
            </a:xfrm>
            <a:prstGeom prst="line">
              <a:avLst/>
            </a:prstGeom>
            <a:noFill/>
            <a:ln w="9525">
              <a:solidFill>
                <a:schemeClr val="tx1"/>
              </a:solidFill>
              <a:round/>
              <a:headEnd/>
              <a:tailEnd/>
            </a:ln>
          </p:spPr>
          <p:txBody>
            <a:bodyPr>
              <a:spAutoFit/>
            </a:bodyPr>
            <a:lstStyle/>
            <a:p>
              <a:endParaRPr lang="en-US"/>
            </a:p>
          </p:txBody>
        </p:sp>
        <p:sp>
          <p:nvSpPr>
            <p:cNvPr id="51234" name="Line 34"/>
            <p:cNvSpPr>
              <a:spLocks noChangeShapeType="1"/>
            </p:cNvSpPr>
            <p:nvPr/>
          </p:nvSpPr>
          <p:spPr bwMode="auto">
            <a:xfrm>
              <a:off x="5328" y="3600"/>
              <a:ext cx="0" cy="192"/>
            </a:xfrm>
            <a:prstGeom prst="line">
              <a:avLst/>
            </a:prstGeom>
            <a:noFill/>
            <a:ln w="9525">
              <a:solidFill>
                <a:schemeClr val="tx1"/>
              </a:solidFill>
              <a:round/>
              <a:headEnd/>
              <a:tailEnd/>
            </a:ln>
          </p:spPr>
          <p:txBody>
            <a:bodyPr>
              <a:spAutoFit/>
            </a:bodyPr>
            <a:lstStyle/>
            <a:p>
              <a:endParaRPr lang="en-US"/>
            </a:p>
          </p:txBody>
        </p:sp>
        <p:sp>
          <p:nvSpPr>
            <p:cNvPr id="51235" name="Text Box 35"/>
            <p:cNvSpPr txBox="1">
              <a:spLocks noChangeArrowheads="1"/>
            </p:cNvSpPr>
            <p:nvPr/>
          </p:nvSpPr>
          <p:spPr bwMode="auto">
            <a:xfrm>
              <a:off x="432" y="2304"/>
              <a:ext cx="624" cy="288"/>
            </a:xfrm>
            <a:prstGeom prst="rect">
              <a:avLst/>
            </a:prstGeom>
            <a:noFill/>
            <a:ln w="9525">
              <a:noFill/>
              <a:miter lim="800000"/>
              <a:headEnd/>
              <a:tailEnd/>
            </a:ln>
          </p:spPr>
          <p:txBody>
            <a:bodyPr>
              <a:spAutoFit/>
            </a:bodyPr>
            <a:lstStyle/>
            <a:p>
              <a:pPr>
                <a:spcBef>
                  <a:spcPct val="50000"/>
                </a:spcBef>
              </a:pPr>
              <a:r>
                <a:rPr lang="en-US" u="sng"/>
                <a:t>Lata</a:t>
              </a:r>
            </a:p>
          </p:txBody>
        </p:sp>
        <p:sp>
          <p:nvSpPr>
            <p:cNvPr id="51236" name="Text Box 36"/>
            <p:cNvSpPr txBox="1">
              <a:spLocks noChangeArrowheads="1"/>
            </p:cNvSpPr>
            <p:nvPr/>
          </p:nvSpPr>
          <p:spPr bwMode="auto">
            <a:xfrm>
              <a:off x="480" y="2688"/>
              <a:ext cx="624" cy="288"/>
            </a:xfrm>
            <a:prstGeom prst="rect">
              <a:avLst/>
            </a:prstGeom>
            <a:noFill/>
            <a:ln w="9525">
              <a:noFill/>
              <a:miter lim="800000"/>
              <a:headEnd/>
              <a:tailEnd/>
            </a:ln>
          </p:spPr>
          <p:txBody>
            <a:bodyPr>
              <a:spAutoFit/>
            </a:bodyPr>
            <a:lstStyle/>
            <a:p>
              <a:pPr>
                <a:spcBef>
                  <a:spcPct val="50000"/>
                </a:spcBef>
              </a:pPr>
              <a:r>
                <a:rPr lang="en-US" u="sng"/>
                <a:t>%</a:t>
              </a:r>
            </a:p>
          </p:txBody>
        </p:sp>
        <p:sp>
          <p:nvSpPr>
            <p:cNvPr id="51237" name="Text Box 37"/>
            <p:cNvSpPr txBox="1">
              <a:spLocks noChangeArrowheads="1"/>
            </p:cNvSpPr>
            <p:nvPr/>
          </p:nvSpPr>
          <p:spPr bwMode="auto">
            <a:xfrm>
              <a:off x="432" y="3312"/>
              <a:ext cx="624" cy="288"/>
            </a:xfrm>
            <a:prstGeom prst="rect">
              <a:avLst/>
            </a:prstGeom>
            <a:noFill/>
            <a:ln w="9525">
              <a:noFill/>
              <a:miter lim="800000"/>
              <a:headEnd/>
              <a:tailEnd/>
            </a:ln>
          </p:spPr>
          <p:txBody>
            <a:bodyPr>
              <a:spAutoFit/>
            </a:bodyPr>
            <a:lstStyle/>
            <a:p>
              <a:pPr>
                <a:spcBef>
                  <a:spcPct val="50000"/>
                </a:spcBef>
              </a:pPr>
              <a:r>
                <a:rPr lang="en-US" u="sng"/>
                <a:t>Carr</a:t>
              </a:r>
            </a:p>
          </p:txBody>
        </p:sp>
        <p:sp>
          <p:nvSpPr>
            <p:cNvPr id="51238" name="Text Box 38"/>
            <p:cNvSpPr txBox="1">
              <a:spLocks noChangeArrowheads="1"/>
            </p:cNvSpPr>
            <p:nvPr/>
          </p:nvSpPr>
          <p:spPr bwMode="auto">
            <a:xfrm>
              <a:off x="432" y="3792"/>
              <a:ext cx="624" cy="288"/>
            </a:xfrm>
            <a:prstGeom prst="rect">
              <a:avLst/>
            </a:prstGeom>
            <a:noFill/>
            <a:ln w="9525">
              <a:noFill/>
              <a:miter lim="800000"/>
              <a:headEnd/>
              <a:tailEnd/>
            </a:ln>
          </p:spPr>
          <p:txBody>
            <a:bodyPr>
              <a:spAutoFit/>
            </a:bodyPr>
            <a:lstStyle/>
            <a:p>
              <a:pPr>
                <a:spcBef>
                  <a:spcPct val="50000"/>
                </a:spcBef>
              </a:pPr>
              <a:r>
                <a:rPr lang="en-US" u="sng"/>
                <a:t>Tel#</a:t>
              </a:r>
            </a:p>
          </p:txBody>
        </p:sp>
        <p:sp>
          <p:nvSpPr>
            <p:cNvPr id="51239" name="Text Box 39"/>
            <p:cNvSpPr txBox="1">
              <a:spLocks noChangeArrowheads="1"/>
            </p:cNvSpPr>
            <p:nvPr/>
          </p:nvSpPr>
          <p:spPr bwMode="auto">
            <a:xfrm>
              <a:off x="432" y="2928"/>
              <a:ext cx="624" cy="288"/>
            </a:xfrm>
            <a:prstGeom prst="rect">
              <a:avLst/>
            </a:prstGeom>
            <a:noFill/>
            <a:ln w="9525">
              <a:noFill/>
              <a:miter lim="800000"/>
              <a:headEnd/>
              <a:tailEnd/>
            </a:ln>
          </p:spPr>
          <p:txBody>
            <a:bodyPr>
              <a:spAutoFit/>
            </a:bodyPr>
            <a:lstStyle/>
            <a:p>
              <a:pPr>
                <a:spcBef>
                  <a:spcPct val="50000"/>
                </a:spcBef>
              </a:pPr>
              <a:r>
                <a:rPr lang="en-US" u="sng"/>
                <a:t>Date</a:t>
              </a:r>
            </a:p>
          </p:txBody>
        </p:sp>
        <p:sp>
          <p:nvSpPr>
            <p:cNvPr id="51240" name="Text Box 40"/>
            <p:cNvSpPr txBox="1">
              <a:spLocks noChangeArrowheads="1"/>
            </p:cNvSpPr>
            <p:nvPr/>
          </p:nvSpPr>
          <p:spPr bwMode="auto">
            <a:xfrm>
              <a:off x="1248" y="2688"/>
              <a:ext cx="480" cy="294"/>
            </a:xfrm>
            <a:prstGeom prst="rect">
              <a:avLst/>
            </a:prstGeom>
            <a:noFill/>
            <a:ln w="9525">
              <a:solidFill>
                <a:schemeClr val="tx1"/>
              </a:solidFill>
              <a:miter lim="800000"/>
              <a:headEnd/>
              <a:tailEnd/>
            </a:ln>
          </p:spPr>
          <p:txBody>
            <a:bodyPr>
              <a:spAutoFit/>
            </a:bodyPr>
            <a:lstStyle/>
            <a:p>
              <a:pPr>
                <a:spcBef>
                  <a:spcPct val="50000"/>
                </a:spcBef>
              </a:pPr>
              <a:r>
                <a:rPr lang="en-US"/>
                <a:t>50%</a:t>
              </a:r>
            </a:p>
          </p:txBody>
        </p:sp>
      </p:gr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2354179" y="457200"/>
            <a:ext cx="4062663" cy="762000"/>
          </a:xfrm>
          <a:prstGeom prst="rect">
            <a:avLst/>
          </a:prstGeom>
        </p:spPr>
        <p:txBody>
          <a:bodyPr/>
          <a:lstStyle/>
          <a:p>
            <a:pPr eaLnBrk="1" hangingPunct="1"/>
            <a:r>
              <a:rPr lang="en-US" sz="3200" b="1" u="sng" dirty="0" smtClean="0">
                <a:latin typeface="Arial" charset="0"/>
              </a:rPr>
              <a:t>CPR Example #03</a:t>
            </a:r>
          </a:p>
        </p:txBody>
      </p:sp>
      <p:graphicFrame>
        <p:nvGraphicFramePr>
          <p:cNvPr id="13314" name="Object 0"/>
          <p:cNvGraphicFramePr>
            <a:graphicFrameLocks noChangeAspect="1"/>
          </p:cNvGraphicFramePr>
          <p:nvPr/>
        </p:nvGraphicFramePr>
        <p:xfrm>
          <a:off x="533400" y="3962400"/>
          <a:ext cx="8153400" cy="1941513"/>
        </p:xfrm>
        <a:graphic>
          <a:graphicData uri="http://schemas.openxmlformats.org/presentationml/2006/ole">
            <p:oleObj spid="_x0000_s11266" name="Bitmap Image" r:id="rId4" imgW="4638095" imgH="1104762" progId="PBrush">
              <p:embed/>
            </p:oleObj>
          </a:graphicData>
        </a:graphic>
      </p:graphicFrame>
      <p:sp>
        <p:nvSpPr>
          <p:cNvPr id="13316" name="Text Box 6"/>
          <p:cNvSpPr txBox="1">
            <a:spLocks noChangeArrowheads="1"/>
          </p:cNvSpPr>
          <p:nvPr/>
        </p:nvSpPr>
        <p:spPr bwMode="auto">
          <a:xfrm>
            <a:off x="533400" y="1219200"/>
            <a:ext cx="8229600" cy="2290763"/>
          </a:xfrm>
          <a:prstGeom prst="rect">
            <a:avLst/>
          </a:prstGeom>
          <a:noFill/>
          <a:ln w="12700">
            <a:noFill/>
            <a:miter lim="800000"/>
            <a:headEnd type="none" w="sm" len="sm"/>
            <a:tailEnd type="none" w="sm" len="sm"/>
          </a:ln>
        </p:spPr>
        <p:txBody>
          <a:bodyPr>
            <a:spAutoFit/>
          </a:bodyPr>
          <a:lstStyle/>
          <a:p>
            <a:pPr>
              <a:spcBef>
                <a:spcPct val="50000"/>
              </a:spcBef>
            </a:pPr>
            <a:r>
              <a:rPr lang="en-US" sz="1800" b="1">
                <a:latin typeface="Arial" charset="0"/>
              </a:rPr>
              <a:t>AOS is US.  Calls from LATA 638 are to be divided equally between carriers 9901 and 9902.  Carrier 9901 will terminate at 701-222-3333.  9902 will terminate at the Dial# turnaround.   </a:t>
            </a:r>
          </a:p>
          <a:p>
            <a:pPr>
              <a:spcBef>
                <a:spcPct val="50000"/>
              </a:spcBef>
            </a:pPr>
            <a:r>
              <a:rPr lang="en-US" sz="1800" b="1">
                <a:latin typeface="Arial" charset="0"/>
              </a:rPr>
              <a:t>Calls from LATA 534 on Christmas and New Years Day are to use carrier 9901 to 701-222-3333.  On all other </a:t>
            </a:r>
            <a:r>
              <a:rPr lang="en-US" sz="1800" b="1">
                <a:solidFill>
                  <a:srgbClr val="0066FF"/>
                </a:solidFill>
                <a:latin typeface="Arial" charset="0"/>
              </a:rPr>
              <a:t>dates</a:t>
            </a:r>
            <a:r>
              <a:rPr lang="en-US" sz="1800" b="1">
                <a:latin typeface="Arial" charset="0"/>
              </a:rPr>
              <a:t> of the year 9902 will carry calls to the Dial# turnaround.  </a:t>
            </a:r>
          </a:p>
          <a:p>
            <a:pPr>
              <a:spcBef>
                <a:spcPct val="50000"/>
              </a:spcBef>
            </a:pPr>
            <a:r>
              <a:rPr lang="en-US" sz="1800" b="1">
                <a:latin typeface="Arial" charset="0"/>
              </a:rPr>
              <a:t>All other LATAs are to use 9902 to the Dial# turnaround.</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ChangeArrowheads="1"/>
          </p:cNvSpPr>
          <p:nvPr>
            <p:ph type="title" idx="4294967295"/>
          </p:nvPr>
        </p:nvSpPr>
        <p:spPr>
          <a:xfrm>
            <a:off x="2438400" y="152400"/>
            <a:ext cx="3962400" cy="762000"/>
          </a:xfrm>
          <a:prstGeom prst="rect">
            <a:avLst/>
          </a:prstGeom>
        </p:spPr>
        <p:txBody>
          <a:bodyPr/>
          <a:lstStyle/>
          <a:p>
            <a:pPr eaLnBrk="1" hangingPunct="1"/>
            <a:r>
              <a:rPr lang="en-US" sz="3200" b="1" u="sng" dirty="0" smtClean="0">
                <a:latin typeface="Arial" charset="0"/>
              </a:rPr>
              <a:t>CPR Example #04</a:t>
            </a:r>
          </a:p>
        </p:txBody>
      </p:sp>
      <p:sp>
        <p:nvSpPr>
          <p:cNvPr id="52227" name="Text Box 1027"/>
          <p:cNvSpPr txBox="1">
            <a:spLocks noChangeArrowheads="1"/>
          </p:cNvSpPr>
          <p:nvPr/>
        </p:nvSpPr>
        <p:spPr bwMode="auto">
          <a:xfrm>
            <a:off x="533400" y="914400"/>
            <a:ext cx="8077200" cy="2016125"/>
          </a:xfrm>
          <a:prstGeom prst="rect">
            <a:avLst/>
          </a:prstGeom>
          <a:noFill/>
          <a:ln w="12700">
            <a:noFill/>
            <a:miter lim="800000"/>
            <a:headEnd type="none" w="sm" len="sm"/>
            <a:tailEnd type="none" w="sm" len="sm"/>
          </a:ln>
        </p:spPr>
        <p:txBody>
          <a:bodyPr>
            <a:spAutoFit/>
          </a:bodyPr>
          <a:lstStyle/>
          <a:p>
            <a:pPr>
              <a:spcBef>
                <a:spcPct val="50000"/>
              </a:spcBef>
            </a:pPr>
            <a:r>
              <a:rPr lang="en-US" sz="1800" b="1" dirty="0">
                <a:latin typeface="Arial" charset="0"/>
              </a:rPr>
              <a:t>AOS is US.  Calls from 701-223-1234 in Area Code 701 are to be blocked.  All other calls from 701 will use 9901 to Dial# turnaround.  </a:t>
            </a:r>
          </a:p>
          <a:p>
            <a:pPr>
              <a:spcBef>
                <a:spcPct val="50000"/>
              </a:spcBef>
            </a:pPr>
            <a:r>
              <a:rPr lang="en-US" sz="1800" b="1" dirty="0">
                <a:latin typeface="Arial" charset="0"/>
              </a:rPr>
              <a:t>Calls from 703 will use 9902 to 701-222-3333.  Calls from the Six-digit number 702-222 will use 9902 to 701-222-3333.  All other calls from 702 will be blocked.  </a:t>
            </a:r>
          </a:p>
          <a:p>
            <a:pPr>
              <a:spcBef>
                <a:spcPct val="50000"/>
              </a:spcBef>
            </a:pPr>
            <a:r>
              <a:rPr lang="en-US" sz="1800" b="1" dirty="0">
                <a:latin typeface="Arial" charset="0"/>
              </a:rPr>
              <a:t>Calls from all other Area Codes will use 9901 to the Dial#.</a:t>
            </a:r>
          </a:p>
        </p:txBody>
      </p:sp>
      <p:grpSp>
        <p:nvGrpSpPr>
          <p:cNvPr id="2" name="Group 1028"/>
          <p:cNvGrpSpPr>
            <a:grpSpLocks/>
          </p:cNvGrpSpPr>
          <p:nvPr/>
        </p:nvGrpSpPr>
        <p:grpSpPr bwMode="auto">
          <a:xfrm>
            <a:off x="461210" y="2943728"/>
            <a:ext cx="8305800" cy="3362325"/>
            <a:chOff x="432" y="2106"/>
            <a:chExt cx="5232" cy="2118"/>
          </a:xfrm>
        </p:grpSpPr>
        <p:sp>
          <p:nvSpPr>
            <p:cNvPr id="52229" name="Text Box 1029"/>
            <p:cNvSpPr txBox="1">
              <a:spLocks noChangeArrowheads="1"/>
            </p:cNvSpPr>
            <p:nvPr/>
          </p:nvSpPr>
          <p:spPr bwMode="auto">
            <a:xfrm>
              <a:off x="1584" y="2112"/>
              <a:ext cx="480" cy="294"/>
            </a:xfrm>
            <a:prstGeom prst="rect">
              <a:avLst/>
            </a:prstGeom>
            <a:noFill/>
            <a:ln w="9525">
              <a:solidFill>
                <a:schemeClr val="tx1"/>
              </a:solidFill>
              <a:miter lim="800000"/>
              <a:headEnd/>
              <a:tailEnd/>
            </a:ln>
          </p:spPr>
          <p:txBody>
            <a:bodyPr>
              <a:spAutoFit/>
            </a:bodyPr>
            <a:lstStyle/>
            <a:p>
              <a:pPr>
                <a:spcBef>
                  <a:spcPct val="50000"/>
                </a:spcBef>
              </a:pPr>
              <a:r>
                <a:rPr lang="en-US"/>
                <a:t>701</a:t>
              </a:r>
            </a:p>
          </p:txBody>
        </p:sp>
        <p:sp>
          <p:nvSpPr>
            <p:cNvPr id="52230" name="Text Box 1030"/>
            <p:cNvSpPr txBox="1">
              <a:spLocks noChangeArrowheads="1"/>
            </p:cNvSpPr>
            <p:nvPr/>
          </p:nvSpPr>
          <p:spPr bwMode="auto">
            <a:xfrm>
              <a:off x="1872" y="3120"/>
              <a:ext cx="576" cy="294"/>
            </a:xfrm>
            <a:prstGeom prst="rect">
              <a:avLst/>
            </a:prstGeom>
            <a:noFill/>
            <a:ln w="9525">
              <a:solidFill>
                <a:schemeClr val="tx1"/>
              </a:solidFill>
              <a:miter lim="800000"/>
              <a:headEnd/>
              <a:tailEnd/>
            </a:ln>
          </p:spPr>
          <p:txBody>
            <a:bodyPr>
              <a:spAutoFit/>
            </a:bodyPr>
            <a:lstStyle/>
            <a:p>
              <a:pPr>
                <a:spcBef>
                  <a:spcPct val="50000"/>
                </a:spcBef>
              </a:pPr>
              <a:r>
                <a:rPr lang="en-US"/>
                <a:t>9901</a:t>
              </a:r>
            </a:p>
          </p:txBody>
        </p:sp>
        <p:sp>
          <p:nvSpPr>
            <p:cNvPr id="52231" name="Text Box 1031"/>
            <p:cNvSpPr txBox="1">
              <a:spLocks noChangeArrowheads="1"/>
            </p:cNvSpPr>
            <p:nvPr/>
          </p:nvSpPr>
          <p:spPr bwMode="auto">
            <a:xfrm>
              <a:off x="1200" y="3930"/>
              <a:ext cx="528" cy="294"/>
            </a:xfrm>
            <a:prstGeom prst="rect">
              <a:avLst/>
            </a:prstGeom>
            <a:noFill/>
            <a:ln w="9525">
              <a:solidFill>
                <a:schemeClr val="tx1"/>
              </a:solidFill>
              <a:miter lim="800000"/>
              <a:headEnd/>
              <a:tailEnd/>
            </a:ln>
          </p:spPr>
          <p:txBody>
            <a:bodyPr>
              <a:spAutoFit/>
            </a:bodyPr>
            <a:lstStyle/>
            <a:p>
              <a:pPr>
                <a:spcBef>
                  <a:spcPct val="50000"/>
                </a:spcBef>
              </a:pPr>
              <a:r>
                <a:rPr lang="en-US"/>
                <a:t>OBA</a:t>
              </a:r>
            </a:p>
          </p:txBody>
        </p:sp>
        <p:sp>
          <p:nvSpPr>
            <p:cNvPr id="52232" name="Text Box 1032"/>
            <p:cNvSpPr txBox="1">
              <a:spLocks noChangeArrowheads="1"/>
            </p:cNvSpPr>
            <p:nvPr/>
          </p:nvSpPr>
          <p:spPr bwMode="auto">
            <a:xfrm>
              <a:off x="3024" y="2640"/>
              <a:ext cx="912" cy="294"/>
            </a:xfrm>
            <a:prstGeom prst="rect">
              <a:avLst/>
            </a:prstGeom>
            <a:noFill/>
            <a:ln w="9525">
              <a:solidFill>
                <a:schemeClr val="tx1"/>
              </a:solidFill>
              <a:miter lim="800000"/>
              <a:headEnd/>
              <a:tailEnd/>
            </a:ln>
          </p:spPr>
          <p:txBody>
            <a:bodyPr>
              <a:spAutoFit/>
            </a:bodyPr>
            <a:lstStyle/>
            <a:p>
              <a:pPr>
                <a:spcBef>
                  <a:spcPct val="50000"/>
                </a:spcBef>
              </a:pPr>
              <a:r>
                <a:rPr lang="en-US"/>
                <a:t>702-222</a:t>
              </a:r>
            </a:p>
          </p:txBody>
        </p:sp>
        <p:sp>
          <p:nvSpPr>
            <p:cNvPr id="52233" name="Text Box 1033"/>
            <p:cNvSpPr txBox="1">
              <a:spLocks noChangeArrowheads="1"/>
            </p:cNvSpPr>
            <p:nvPr/>
          </p:nvSpPr>
          <p:spPr bwMode="auto">
            <a:xfrm>
              <a:off x="2688" y="2106"/>
              <a:ext cx="432" cy="294"/>
            </a:xfrm>
            <a:prstGeom prst="rect">
              <a:avLst/>
            </a:prstGeom>
            <a:noFill/>
            <a:ln w="9525">
              <a:solidFill>
                <a:schemeClr val="tx1"/>
              </a:solidFill>
              <a:miter lim="800000"/>
              <a:headEnd/>
              <a:tailEnd/>
            </a:ln>
          </p:spPr>
          <p:txBody>
            <a:bodyPr>
              <a:spAutoFit/>
            </a:bodyPr>
            <a:lstStyle/>
            <a:p>
              <a:pPr>
                <a:spcBef>
                  <a:spcPct val="50000"/>
                </a:spcBef>
              </a:pPr>
              <a:r>
                <a:rPr lang="en-US"/>
                <a:t>703</a:t>
              </a:r>
            </a:p>
          </p:txBody>
        </p:sp>
        <p:sp>
          <p:nvSpPr>
            <p:cNvPr id="52234" name="Text Box 1034"/>
            <p:cNvSpPr txBox="1">
              <a:spLocks noChangeArrowheads="1"/>
            </p:cNvSpPr>
            <p:nvPr/>
          </p:nvSpPr>
          <p:spPr bwMode="auto">
            <a:xfrm>
              <a:off x="3984" y="2640"/>
              <a:ext cx="672" cy="294"/>
            </a:xfrm>
            <a:prstGeom prst="rect">
              <a:avLst/>
            </a:prstGeom>
            <a:noFill/>
            <a:ln w="9525">
              <a:solidFill>
                <a:schemeClr val="tx1"/>
              </a:solidFill>
              <a:miter lim="800000"/>
              <a:headEnd/>
              <a:tailEnd/>
            </a:ln>
          </p:spPr>
          <p:txBody>
            <a:bodyPr>
              <a:spAutoFit/>
            </a:bodyPr>
            <a:lstStyle/>
            <a:p>
              <a:pPr>
                <a:spcBef>
                  <a:spcPct val="50000"/>
                </a:spcBef>
              </a:pPr>
              <a:r>
                <a:rPr lang="en-US"/>
                <a:t>Other</a:t>
              </a:r>
            </a:p>
          </p:txBody>
        </p:sp>
        <p:sp>
          <p:nvSpPr>
            <p:cNvPr id="52235" name="Text Box 1035"/>
            <p:cNvSpPr txBox="1">
              <a:spLocks noChangeArrowheads="1"/>
            </p:cNvSpPr>
            <p:nvPr/>
          </p:nvSpPr>
          <p:spPr bwMode="auto">
            <a:xfrm>
              <a:off x="3552" y="2112"/>
              <a:ext cx="480" cy="294"/>
            </a:xfrm>
            <a:prstGeom prst="rect">
              <a:avLst/>
            </a:prstGeom>
            <a:noFill/>
            <a:ln w="9525">
              <a:solidFill>
                <a:schemeClr val="tx1"/>
              </a:solidFill>
              <a:miter lim="800000"/>
              <a:headEnd/>
              <a:tailEnd/>
            </a:ln>
          </p:spPr>
          <p:txBody>
            <a:bodyPr>
              <a:spAutoFit/>
            </a:bodyPr>
            <a:lstStyle/>
            <a:p>
              <a:pPr>
                <a:spcBef>
                  <a:spcPct val="50000"/>
                </a:spcBef>
              </a:pPr>
              <a:r>
                <a:rPr lang="en-US"/>
                <a:t>702</a:t>
              </a:r>
            </a:p>
          </p:txBody>
        </p:sp>
        <p:sp>
          <p:nvSpPr>
            <p:cNvPr id="52236" name="Text Box 1036"/>
            <p:cNvSpPr txBox="1">
              <a:spLocks noChangeArrowheads="1"/>
            </p:cNvSpPr>
            <p:nvPr/>
          </p:nvSpPr>
          <p:spPr bwMode="auto">
            <a:xfrm>
              <a:off x="1872" y="3600"/>
              <a:ext cx="576" cy="294"/>
            </a:xfrm>
            <a:prstGeom prst="rect">
              <a:avLst/>
            </a:prstGeom>
            <a:noFill/>
            <a:ln w="9525">
              <a:solidFill>
                <a:schemeClr val="tx1"/>
              </a:solidFill>
              <a:miter lim="800000"/>
              <a:headEnd/>
              <a:tailEnd/>
            </a:ln>
          </p:spPr>
          <p:txBody>
            <a:bodyPr>
              <a:spAutoFit/>
            </a:bodyPr>
            <a:lstStyle/>
            <a:p>
              <a:pPr>
                <a:spcBef>
                  <a:spcPct val="50000"/>
                </a:spcBef>
              </a:pPr>
              <a:r>
                <a:rPr lang="en-US"/>
                <a:t>Dial#</a:t>
              </a:r>
            </a:p>
          </p:txBody>
        </p:sp>
        <p:sp>
          <p:nvSpPr>
            <p:cNvPr id="52237" name="Text Box 1037"/>
            <p:cNvSpPr txBox="1">
              <a:spLocks noChangeArrowheads="1"/>
            </p:cNvSpPr>
            <p:nvPr/>
          </p:nvSpPr>
          <p:spPr bwMode="auto">
            <a:xfrm>
              <a:off x="1872" y="2688"/>
              <a:ext cx="576" cy="294"/>
            </a:xfrm>
            <a:prstGeom prst="rect">
              <a:avLst/>
            </a:prstGeom>
            <a:noFill/>
            <a:ln w="9525">
              <a:solidFill>
                <a:schemeClr val="tx1"/>
              </a:solidFill>
              <a:miter lim="800000"/>
              <a:headEnd/>
              <a:tailEnd/>
            </a:ln>
          </p:spPr>
          <p:txBody>
            <a:bodyPr>
              <a:spAutoFit/>
            </a:bodyPr>
            <a:lstStyle/>
            <a:p>
              <a:pPr>
                <a:spcBef>
                  <a:spcPct val="50000"/>
                </a:spcBef>
              </a:pPr>
              <a:r>
                <a:rPr lang="en-US"/>
                <a:t>Other</a:t>
              </a:r>
            </a:p>
          </p:txBody>
        </p:sp>
        <p:sp>
          <p:nvSpPr>
            <p:cNvPr id="52238" name="Line 1038"/>
            <p:cNvSpPr>
              <a:spLocks noChangeShapeType="1"/>
            </p:cNvSpPr>
            <p:nvPr/>
          </p:nvSpPr>
          <p:spPr bwMode="auto">
            <a:xfrm flipH="1">
              <a:off x="1488" y="2400"/>
              <a:ext cx="288" cy="288"/>
            </a:xfrm>
            <a:prstGeom prst="line">
              <a:avLst/>
            </a:prstGeom>
            <a:noFill/>
            <a:ln w="9525">
              <a:solidFill>
                <a:schemeClr val="tx1"/>
              </a:solidFill>
              <a:round/>
              <a:headEnd/>
              <a:tailEnd/>
            </a:ln>
          </p:spPr>
          <p:txBody>
            <a:bodyPr>
              <a:spAutoFit/>
            </a:bodyPr>
            <a:lstStyle/>
            <a:p>
              <a:endParaRPr lang="en-US"/>
            </a:p>
          </p:txBody>
        </p:sp>
        <p:sp>
          <p:nvSpPr>
            <p:cNvPr id="52239" name="Line 1039"/>
            <p:cNvSpPr>
              <a:spLocks noChangeShapeType="1"/>
            </p:cNvSpPr>
            <p:nvPr/>
          </p:nvSpPr>
          <p:spPr bwMode="auto">
            <a:xfrm>
              <a:off x="1872" y="2400"/>
              <a:ext cx="240" cy="288"/>
            </a:xfrm>
            <a:prstGeom prst="line">
              <a:avLst/>
            </a:prstGeom>
            <a:noFill/>
            <a:ln w="9525">
              <a:solidFill>
                <a:schemeClr val="tx1"/>
              </a:solidFill>
              <a:round/>
              <a:headEnd/>
              <a:tailEnd/>
            </a:ln>
          </p:spPr>
          <p:txBody>
            <a:bodyPr>
              <a:spAutoFit/>
            </a:bodyPr>
            <a:lstStyle/>
            <a:p>
              <a:endParaRPr lang="en-US"/>
            </a:p>
          </p:txBody>
        </p:sp>
        <p:sp>
          <p:nvSpPr>
            <p:cNvPr id="52240" name="Line 1040"/>
            <p:cNvSpPr>
              <a:spLocks noChangeShapeType="1"/>
            </p:cNvSpPr>
            <p:nvPr/>
          </p:nvSpPr>
          <p:spPr bwMode="auto">
            <a:xfrm>
              <a:off x="1488" y="2976"/>
              <a:ext cx="0" cy="960"/>
            </a:xfrm>
            <a:prstGeom prst="line">
              <a:avLst/>
            </a:prstGeom>
            <a:noFill/>
            <a:ln w="9525">
              <a:solidFill>
                <a:schemeClr val="tx1"/>
              </a:solidFill>
              <a:round/>
              <a:headEnd/>
              <a:tailEnd/>
            </a:ln>
          </p:spPr>
          <p:txBody>
            <a:bodyPr>
              <a:spAutoFit/>
            </a:bodyPr>
            <a:lstStyle/>
            <a:p>
              <a:endParaRPr lang="en-US"/>
            </a:p>
          </p:txBody>
        </p:sp>
        <p:sp>
          <p:nvSpPr>
            <p:cNvPr id="52241" name="Line 1041"/>
            <p:cNvSpPr>
              <a:spLocks noChangeShapeType="1"/>
            </p:cNvSpPr>
            <p:nvPr/>
          </p:nvSpPr>
          <p:spPr bwMode="auto">
            <a:xfrm>
              <a:off x="3504" y="3408"/>
              <a:ext cx="0" cy="192"/>
            </a:xfrm>
            <a:prstGeom prst="line">
              <a:avLst/>
            </a:prstGeom>
            <a:noFill/>
            <a:ln w="9525">
              <a:solidFill>
                <a:schemeClr val="tx1"/>
              </a:solidFill>
              <a:round/>
              <a:headEnd/>
              <a:tailEnd/>
            </a:ln>
          </p:spPr>
          <p:txBody>
            <a:bodyPr wrap="none">
              <a:spAutoFit/>
            </a:bodyPr>
            <a:lstStyle/>
            <a:p>
              <a:endParaRPr lang="en-US"/>
            </a:p>
          </p:txBody>
        </p:sp>
        <p:sp>
          <p:nvSpPr>
            <p:cNvPr id="52242" name="Line 1042"/>
            <p:cNvSpPr>
              <a:spLocks noChangeShapeType="1"/>
            </p:cNvSpPr>
            <p:nvPr/>
          </p:nvSpPr>
          <p:spPr bwMode="auto">
            <a:xfrm>
              <a:off x="2064" y="2976"/>
              <a:ext cx="0" cy="144"/>
            </a:xfrm>
            <a:prstGeom prst="line">
              <a:avLst/>
            </a:prstGeom>
            <a:noFill/>
            <a:ln w="9525">
              <a:solidFill>
                <a:schemeClr val="tx1"/>
              </a:solidFill>
              <a:round/>
              <a:headEnd/>
              <a:tailEnd/>
            </a:ln>
          </p:spPr>
          <p:txBody>
            <a:bodyPr>
              <a:spAutoFit/>
            </a:bodyPr>
            <a:lstStyle/>
            <a:p>
              <a:endParaRPr lang="en-US"/>
            </a:p>
          </p:txBody>
        </p:sp>
        <p:sp>
          <p:nvSpPr>
            <p:cNvPr id="52243" name="Line 1043"/>
            <p:cNvSpPr>
              <a:spLocks noChangeShapeType="1"/>
            </p:cNvSpPr>
            <p:nvPr/>
          </p:nvSpPr>
          <p:spPr bwMode="auto">
            <a:xfrm>
              <a:off x="2064" y="3408"/>
              <a:ext cx="0" cy="192"/>
            </a:xfrm>
            <a:prstGeom prst="line">
              <a:avLst/>
            </a:prstGeom>
            <a:noFill/>
            <a:ln w="9525">
              <a:solidFill>
                <a:schemeClr val="tx1"/>
              </a:solidFill>
              <a:round/>
              <a:headEnd/>
              <a:tailEnd/>
            </a:ln>
          </p:spPr>
          <p:txBody>
            <a:bodyPr wrap="none">
              <a:spAutoFit/>
            </a:bodyPr>
            <a:lstStyle/>
            <a:p>
              <a:endParaRPr lang="en-US"/>
            </a:p>
          </p:txBody>
        </p:sp>
        <p:sp>
          <p:nvSpPr>
            <p:cNvPr id="52244" name="Text Box 1044"/>
            <p:cNvSpPr txBox="1">
              <a:spLocks noChangeArrowheads="1"/>
            </p:cNvSpPr>
            <p:nvPr/>
          </p:nvSpPr>
          <p:spPr bwMode="auto">
            <a:xfrm>
              <a:off x="2640" y="3120"/>
              <a:ext cx="528" cy="294"/>
            </a:xfrm>
            <a:prstGeom prst="rect">
              <a:avLst/>
            </a:prstGeom>
            <a:noFill/>
            <a:ln w="9525">
              <a:solidFill>
                <a:schemeClr val="tx1"/>
              </a:solidFill>
              <a:miter lim="800000"/>
              <a:headEnd/>
              <a:tailEnd/>
            </a:ln>
          </p:spPr>
          <p:txBody>
            <a:bodyPr>
              <a:spAutoFit/>
            </a:bodyPr>
            <a:lstStyle/>
            <a:p>
              <a:pPr>
                <a:spcBef>
                  <a:spcPct val="50000"/>
                </a:spcBef>
              </a:pPr>
              <a:r>
                <a:rPr lang="en-US"/>
                <a:t>9902</a:t>
              </a:r>
            </a:p>
          </p:txBody>
        </p:sp>
        <p:sp>
          <p:nvSpPr>
            <p:cNvPr id="52245" name="Text Box 1045"/>
            <p:cNvSpPr txBox="1">
              <a:spLocks noChangeArrowheads="1"/>
            </p:cNvSpPr>
            <p:nvPr/>
          </p:nvSpPr>
          <p:spPr bwMode="auto">
            <a:xfrm>
              <a:off x="3264" y="3120"/>
              <a:ext cx="576" cy="294"/>
            </a:xfrm>
            <a:prstGeom prst="rect">
              <a:avLst/>
            </a:prstGeom>
            <a:noFill/>
            <a:ln w="9525">
              <a:solidFill>
                <a:schemeClr val="tx1"/>
              </a:solidFill>
              <a:miter lim="800000"/>
              <a:headEnd/>
              <a:tailEnd/>
            </a:ln>
          </p:spPr>
          <p:txBody>
            <a:bodyPr>
              <a:spAutoFit/>
            </a:bodyPr>
            <a:lstStyle/>
            <a:p>
              <a:pPr>
                <a:spcBef>
                  <a:spcPct val="50000"/>
                </a:spcBef>
              </a:pPr>
              <a:r>
                <a:rPr lang="en-US"/>
                <a:t>9902</a:t>
              </a:r>
            </a:p>
          </p:txBody>
        </p:sp>
        <p:sp>
          <p:nvSpPr>
            <p:cNvPr id="52246" name="Text Box 1046"/>
            <p:cNvSpPr txBox="1">
              <a:spLocks noChangeArrowheads="1"/>
            </p:cNvSpPr>
            <p:nvPr/>
          </p:nvSpPr>
          <p:spPr bwMode="auto">
            <a:xfrm>
              <a:off x="2592" y="3600"/>
              <a:ext cx="624" cy="294"/>
            </a:xfrm>
            <a:prstGeom prst="rect">
              <a:avLst/>
            </a:prstGeom>
            <a:noFill/>
            <a:ln w="9525">
              <a:solidFill>
                <a:schemeClr val="tx1"/>
              </a:solidFill>
              <a:miter lim="800000"/>
              <a:headEnd/>
              <a:tailEnd/>
            </a:ln>
          </p:spPr>
          <p:txBody>
            <a:bodyPr>
              <a:spAutoFit/>
            </a:bodyPr>
            <a:lstStyle/>
            <a:p>
              <a:pPr>
                <a:spcBef>
                  <a:spcPct val="50000"/>
                </a:spcBef>
              </a:pPr>
              <a:r>
                <a:rPr lang="en-US"/>
                <a:t>701…</a:t>
              </a:r>
            </a:p>
          </p:txBody>
        </p:sp>
        <p:sp>
          <p:nvSpPr>
            <p:cNvPr id="52247" name="Text Box 1047"/>
            <p:cNvSpPr txBox="1">
              <a:spLocks noChangeArrowheads="1"/>
            </p:cNvSpPr>
            <p:nvPr/>
          </p:nvSpPr>
          <p:spPr bwMode="auto">
            <a:xfrm>
              <a:off x="3936" y="3930"/>
              <a:ext cx="576" cy="294"/>
            </a:xfrm>
            <a:prstGeom prst="rect">
              <a:avLst/>
            </a:prstGeom>
            <a:noFill/>
            <a:ln w="9525">
              <a:solidFill>
                <a:schemeClr val="tx1"/>
              </a:solidFill>
              <a:miter lim="800000"/>
              <a:headEnd/>
              <a:tailEnd/>
            </a:ln>
          </p:spPr>
          <p:txBody>
            <a:bodyPr>
              <a:spAutoFit/>
            </a:bodyPr>
            <a:lstStyle/>
            <a:p>
              <a:pPr>
                <a:spcBef>
                  <a:spcPct val="50000"/>
                </a:spcBef>
              </a:pPr>
              <a:r>
                <a:rPr lang="en-US"/>
                <a:t>OBA</a:t>
              </a:r>
            </a:p>
          </p:txBody>
        </p:sp>
        <p:sp>
          <p:nvSpPr>
            <p:cNvPr id="52248" name="Line 1048"/>
            <p:cNvSpPr>
              <a:spLocks noChangeShapeType="1"/>
            </p:cNvSpPr>
            <p:nvPr/>
          </p:nvSpPr>
          <p:spPr bwMode="auto">
            <a:xfrm flipH="1">
              <a:off x="3360" y="2400"/>
              <a:ext cx="384" cy="240"/>
            </a:xfrm>
            <a:prstGeom prst="line">
              <a:avLst/>
            </a:prstGeom>
            <a:noFill/>
            <a:ln w="9525">
              <a:solidFill>
                <a:schemeClr val="tx1"/>
              </a:solidFill>
              <a:round/>
              <a:headEnd/>
              <a:tailEnd/>
            </a:ln>
          </p:spPr>
          <p:txBody>
            <a:bodyPr>
              <a:spAutoFit/>
            </a:bodyPr>
            <a:lstStyle/>
            <a:p>
              <a:endParaRPr lang="en-US"/>
            </a:p>
          </p:txBody>
        </p:sp>
        <p:sp>
          <p:nvSpPr>
            <p:cNvPr id="52249" name="Line 1049"/>
            <p:cNvSpPr>
              <a:spLocks noChangeShapeType="1"/>
            </p:cNvSpPr>
            <p:nvPr/>
          </p:nvSpPr>
          <p:spPr bwMode="auto">
            <a:xfrm>
              <a:off x="3792" y="2400"/>
              <a:ext cx="336" cy="240"/>
            </a:xfrm>
            <a:prstGeom prst="line">
              <a:avLst/>
            </a:prstGeom>
            <a:noFill/>
            <a:ln w="9525">
              <a:solidFill>
                <a:schemeClr val="tx1"/>
              </a:solidFill>
              <a:round/>
              <a:headEnd/>
              <a:tailEnd/>
            </a:ln>
          </p:spPr>
          <p:txBody>
            <a:bodyPr>
              <a:spAutoFit/>
            </a:bodyPr>
            <a:lstStyle/>
            <a:p>
              <a:endParaRPr lang="en-US"/>
            </a:p>
          </p:txBody>
        </p:sp>
        <p:sp>
          <p:nvSpPr>
            <p:cNvPr id="52250" name="Line 1050"/>
            <p:cNvSpPr>
              <a:spLocks noChangeShapeType="1"/>
            </p:cNvSpPr>
            <p:nvPr/>
          </p:nvSpPr>
          <p:spPr bwMode="auto">
            <a:xfrm>
              <a:off x="2880" y="2400"/>
              <a:ext cx="0" cy="720"/>
            </a:xfrm>
            <a:prstGeom prst="line">
              <a:avLst/>
            </a:prstGeom>
            <a:noFill/>
            <a:ln w="9525">
              <a:solidFill>
                <a:schemeClr val="tx1"/>
              </a:solidFill>
              <a:round/>
              <a:headEnd/>
              <a:tailEnd/>
            </a:ln>
          </p:spPr>
          <p:txBody>
            <a:bodyPr>
              <a:spAutoFit/>
            </a:bodyPr>
            <a:lstStyle/>
            <a:p>
              <a:endParaRPr lang="en-US"/>
            </a:p>
          </p:txBody>
        </p:sp>
        <p:sp>
          <p:nvSpPr>
            <p:cNvPr id="52251" name="Line 1051"/>
            <p:cNvSpPr>
              <a:spLocks noChangeShapeType="1"/>
            </p:cNvSpPr>
            <p:nvPr/>
          </p:nvSpPr>
          <p:spPr bwMode="auto">
            <a:xfrm>
              <a:off x="2880" y="3408"/>
              <a:ext cx="0" cy="192"/>
            </a:xfrm>
            <a:prstGeom prst="line">
              <a:avLst/>
            </a:prstGeom>
            <a:noFill/>
            <a:ln w="9525">
              <a:solidFill>
                <a:schemeClr val="tx1"/>
              </a:solidFill>
              <a:round/>
              <a:headEnd/>
              <a:tailEnd/>
            </a:ln>
          </p:spPr>
          <p:txBody>
            <a:bodyPr wrap="none">
              <a:spAutoFit/>
            </a:bodyPr>
            <a:lstStyle/>
            <a:p>
              <a:endParaRPr lang="en-US"/>
            </a:p>
          </p:txBody>
        </p:sp>
        <p:sp>
          <p:nvSpPr>
            <p:cNvPr id="52252" name="Line 1052"/>
            <p:cNvSpPr>
              <a:spLocks noChangeShapeType="1"/>
            </p:cNvSpPr>
            <p:nvPr/>
          </p:nvSpPr>
          <p:spPr bwMode="auto">
            <a:xfrm>
              <a:off x="3504" y="2928"/>
              <a:ext cx="0" cy="192"/>
            </a:xfrm>
            <a:prstGeom prst="line">
              <a:avLst/>
            </a:prstGeom>
            <a:noFill/>
            <a:ln w="9525">
              <a:solidFill>
                <a:schemeClr val="tx1"/>
              </a:solidFill>
              <a:round/>
              <a:headEnd/>
              <a:tailEnd/>
            </a:ln>
          </p:spPr>
          <p:txBody>
            <a:bodyPr>
              <a:spAutoFit/>
            </a:bodyPr>
            <a:lstStyle/>
            <a:p>
              <a:endParaRPr lang="en-US"/>
            </a:p>
          </p:txBody>
        </p:sp>
        <p:sp>
          <p:nvSpPr>
            <p:cNvPr id="52253" name="Line 1053"/>
            <p:cNvSpPr>
              <a:spLocks noChangeShapeType="1"/>
            </p:cNvSpPr>
            <p:nvPr/>
          </p:nvSpPr>
          <p:spPr bwMode="auto">
            <a:xfrm>
              <a:off x="4224" y="2928"/>
              <a:ext cx="0" cy="1008"/>
            </a:xfrm>
            <a:prstGeom prst="line">
              <a:avLst/>
            </a:prstGeom>
            <a:noFill/>
            <a:ln w="9525">
              <a:solidFill>
                <a:schemeClr val="tx1"/>
              </a:solidFill>
              <a:round/>
              <a:headEnd/>
              <a:tailEnd/>
            </a:ln>
          </p:spPr>
          <p:txBody>
            <a:bodyPr>
              <a:spAutoFit/>
            </a:bodyPr>
            <a:lstStyle/>
            <a:p>
              <a:endParaRPr lang="en-US"/>
            </a:p>
          </p:txBody>
        </p:sp>
        <p:sp>
          <p:nvSpPr>
            <p:cNvPr id="52254" name="Text Box 1054"/>
            <p:cNvSpPr txBox="1">
              <a:spLocks noChangeArrowheads="1"/>
            </p:cNvSpPr>
            <p:nvPr/>
          </p:nvSpPr>
          <p:spPr bwMode="auto">
            <a:xfrm>
              <a:off x="4992" y="2112"/>
              <a:ext cx="672" cy="294"/>
            </a:xfrm>
            <a:prstGeom prst="rect">
              <a:avLst/>
            </a:prstGeom>
            <a:noFill/>
            <a:ln w="9525">
              <a:solidFill>
                <a:schemeClr val="tx1"/>
              </a:solidFill>
              <a:miter lim="800000"/>
              <a:headEnd/>
              <a:tailEnd/>
            </a:ln>
          </p:spPr>
          <p:txBody>
            <a:bodyPr>
              <a:spAutoFit/>
            </a:bodyPr>
            <a:lstStyle/>
            <a:p>
              <a:pPr>
                <a:spcBef>
                  <a:spcPct val="50000"/>
                </a:spcBef>
              </a:pPr>
              <a:r>
                <a:rPr lang="en-US"/>
                <a:t>Other</a:t>
              </a:r>
            </a:p>
          </p:txBody>
        </p:sp>
        <p:sp>
          <p:nvSpPr>
            <p:cNvPr id="52255" name="Text Box 1055"/>
            <p:cNvSpPr txBox="1">
              <a:spLocks noChangeArrowheads="1"/>
            </p:cNvSpPr>
            <p:nvPr/>
          </p:nvSpPr>
          <p:spPr bwMode="auto">
            <a:xfrm>
              <a:off x="5040" y="3120"/>
              <a:ext cx="576" cy="294"/>
            </a:xfrm>
            <a:prstGeom prst="rect">
              <a:avLst/>
            </a:prstGeom>
            <a:noFill/>
            <a:ln w="9525">
              <a:solidFill>
                <a:schemeClr val="tx1"/>
              </a:solidFill>
              <a:miter lim="800000"/>
              <a:headEnd/>
              <a:tailEnd/>
            </a:ln>
          </p:spPr>
          <p:txBody>
            <a:bodyPr>
              <a:spAutoFit/>
            </a:bodyPr>
            <a:lstStyle/>
            <a:p>
              <a:pPr>
                <a:spcBef>
                  <a:spcPct val="50000"/>
                </a:spcBef>
              </a:pPr>
              <a:r>
                <a:rPr lang="en-US"/>
                <a:t>9901</a:t>
              </a:r>
            </a:p>
          </p:txBody>
        </p:sp>
        <p:sp>
          <p:nvSpPr>
            <p:cNvPr id="52256" name="Text Box 1056"/>
            <p:cNvSpPr txBox="1">
              <a:spLocks noChangeArrowheads="1"/>
            </p:cNvSpPr>
            <p:nvPr/>
          </p:nvSpPr>
          <p:spPr bwMode="auto">
            <a:xfrm>
              <a:off x="5040" y="3600"/>
              <a:ext cx="576" cy="294"/>
            </a:xfrm>
            <a:prstGeom prst="rect">
              <a:avLst/>
            </a:prstGeom>
            <a:noFill/>
            <a:ln w="9525">
              <a:solidFill>
                <a:schemeClr val="tx1"/>
              </a:solidFill>
              <a:miter lim="800000"/>
              <a:headEnd/>
              <a:tailEnd/>
            </a:ln>
          </p:spPr>
          <p:txBody>
            <a:bodyPr>
              <a:spAutoFit/>
            </a:bodyPr>
            <a:lstStyle/>
            <a:p>
              <a:pPr>
                <a:spcBef>
                  <a:spcPct val="50000"/>
                </a:spcBef>
              </a:pPr>
              <a:r>
                <a:rPr lang="en-US"/>
                <a:t>Dial#</a:t>
              </a:r>
            </a:p>
          </p:txBody>
        </p:sp>
        <p:sp>
          <p:nvSpPr>
            <p:cNvPr id="52257" name="Line 1057"/>
            <p:cNvSpPr>
              <a:spLocks noChangeShapeType="1"/>
            </p:cNvSpPr>
            <p:nvPr/>
          </p:nvSpPr>
          <p:spPr bwMode="auto">
            <a:xfrm>
              <a:off x="5328" y="2400"/>
              <a:ext cx="0" cy="720"/>
            </a:xfrm>
            <a:prstGeom prst="line">
              <a:avLst/>
            </a:prstGeom>
            <a:noFill/>
            <a:ln w="9525">
              <a:solidFill>
                <a:schemeClr val="tx1"/>
              </a:solidFill>
              <a:round/>
              <a:headEnd/>
              <a:tailEnd/>
            </a:ln>
          </p:spPr>
          <p:txBody>
            <a:bodyPr>
              <a:spAutoFit/>
            </a:bodyPr>
            <a:lstStyle/>
            <a:p>
              <a:endParaRPr lang="en-US"/>
            </a:p>
          </p:txBody>
        </p:sp>
        <p:sp>
          <p:nvSpPr>
            <p:cNvPr id="52258" name="Line 1058"/>
            <p:cNvSpPr>
              <a:spLocks noChangeShapeType="1"/>
            </p:cNvSpPr>
            <p:nvPr/>
          </p:nvSpPr>
          <p:spPr bwMode="auto">
            <a:xfrm>
              <a:off x="5328" y="3408"/>
              <a:ext cx="0" cy="192"/>
            </a:xfrm>
            <a:prstGeom prst="line">
              <a:avLst/>
            </a:prstGeom>
            <a:noFill/>
            <a:ln w="9525">
              <a:solidFill>
                <a:schemeClr val="tx1"/>
              </a:solidFill>
              <a:round/>
              <a:headEnd/>
              <a:tailEnd/>
            </a:ln>
          </p:spPr>
          <p:txBody>
            <a:bodyPr>
              <a:spAutoFit/>
            </a:bodyPr>
            <a:lstStyle/>
            <a:p>
              <a:endParaRPr lang="en-US"/>
            </a:p>
          </p:txBody>
        </p:sp>
        <p:sp>
          <p:nvSpPr>
            <p:cNvPr id="52259" name="Text Box 1059"/>
            <p:cNvSpPr txBox="1">
              <a:spLocks noChangeArrowheads="1"/>
            </p:cNvSpPr>
            <p:nvPr/>
          </p:nvSpPr>
          <p:spPr bwMode="auto">
            <a:xfrm>
              <a:off x="432" y="2112"/>
              <a:ext cx="768" cy="288"/>
            </a:xfrm>
            <a:prstGeom prst="rect">
              <a:avLst/>
            </a:prstGeom>
            <a:noFill/>
            <a:ln w="9525">
              <a:noFill/>
              <a:miter lim="800000"/>
              <a:headEnd/>
              <a:tailEnd/>
            </a:ln>
          </p:spPr>
          <p:txBody>
            <a:bodyPr>
              <a:spAutoFit/>
            </a:bodyPr>
            <a:lstStyle/>
            <a:p>
              <a:pPr>
                <a:spcBef>
                  <a:spcPct val="50000"/>
                </a:spcBef>
              </a:pPr>
              <a:r>
                <a:rPr lang="en-US" u="sng"/>
                <a:t>AreaCD</a:t>
              </a:r>
            </a:p>
          </p:txBody>
        </p:sp>
        <p:sp>
          <p:nvSpPr>
            <p:cNvPr id="52260" name="Text Box 1060"/>
            <p:cNvSpPr txBox="1">
              <a:spLocks noChangeArrowheads="1"/>
            </p:cNvSpPr>
            <p:nvPr/>
          </p:nvSpPr>
          <p:spPr bwMode="auto">
            <a:xfrm>
              <a:off x="480" y="2496"/>
              <a:ext cx="624" cy="288"/>
            </a:xfrm>
            <a:prstGeom prst="rect">
              <a:avLst/>
            </a:prstGeom>
            <a:noFill/>
            <a:ln w="9525">
              <a:noFill/>
              <a:miter lim="800000"/>
              <a:headEnd/>
              <a:tailEnd/>
            </a:ln>
          </p:spPr>
          <p:txBody>
            <a:bodyPr>
              <a:spAutoFit/>
            </a:bodyPr>
            <a:lstStyle/>
            <a:p>
              <a:pPr>
                <a:spcBef>
                  <a:spcPct val="50000"/>
                </a:spcBef>
              </a:pPr>
              <a:r>
                <a:rPr lang="en-US" u="sng"/>
                <a:t>6#</a:t>
              </a:r>
            </a:p>
          </p:txBody>
        </p:sp>
        <p:sp>
          <p:nvSpPr>
            <p:cNvPr id="52261" name="Text Box 1061"/>
            <p:cNvSpPr txBox="1">
              <a:spLocks noChangeArrowheads="1"/>
            </p:cNvSpPr>
            <p:nvPr/>
          </p:nvSpPr>
          <p:spPr bwMode="auto">
            <a:xfrm>
              <a:off x="432" y="3120"/>
              <a:ext cx="624" cy="288"/>
            </a:xfrm>
            <a:prstGeom prst="rect">
              <a:avLst/>
            </a:prstGeom>
            <a:noFill/>
            <a:ln w="9525">
              <a:noFill/>
              <a:miter lim="800000"/>
              <a:headEnd/>
              <a:tailEnd/>
            </a:ln>
          </p:spPr>
          <p:txBody>
            <a:bodyPr>
              <a:spAutoFit/>
            </a:bodyPr>
            <a:lstStyle/>
            <a:p>
              <a:pPr>
                <a:spcBef>
                  <a:spcPct val="50000"/>
                </a:spcBef>
              </a:pPr>
              <a:r>
                <a:rPr lang="en-US" u="sng"/>
                <a:t>Carr</a:t>
              </a:r>
            </a:p>
          </p:txBody>
        </p:sp>
        <p:sp>
          <p:nvSpPr>
            <p:cNvPr id="52262" name="Text Box 1062"/>
            <p:cNvSpPr txBox="1">
              <a:spLocks noChangeArrowheads="1"/>
            </p:cNvSpPr>
            <p:nvPr/>
          </p:nvSpPr>
          <p:spPr bwMode="auto">
            <a:xfrm>
              <a:off x="432" y="3600"/>
              <a:ext cx="624" cy="288"/>
            </a:xfrm>
            <a:prstGeom prst="rect">
              <a:avLst/>
            </a:prstGeom>
            <a:noFill/>
            <a:ln w="9525">
              <a:noFill/>
              <a:miter lim="800000"/>
              <a:headEnd/>
              <a:tailEnd/>
            </a:ln>
          </p:spPr>
          <p:txBody>
            <a:bodyPr>
              <a:spAutoFit/>
            </a:bodyPr>
            <a:lstStyle/>
            <a:p>
              <a:pPr>
                <a:spcBef>
                  <a:spcPct val="50000"/>
                </a:spcBef>
              </a:pPr>
              <a:r>
                <a:rPr lang="en-US" u="sng"/>
                <a:t>Tel#</a:t>
              </a:r>
            </a:p>
          </p:txBody>
        </p:sp>
        <p:sp>
          <p:nvSpPr>
            <p:cNvPr id="52263" name="Text Box 1063"/>
            <p:cNvSpPr txBox="1">
              <a:spLocks noChangeArrowheads="1"/>
            </p:cNvSpPr>
            <p:nvPr/>
          </p:nvSpPr>
          <p:spPr bwMode="auto">
            <a:xfrm>
              <a:off x="432" y="2736"/>
              <a:ext cx="624" cy="288"/>
            </a:xfrm>
            <a:prstGeom prst="rect">
              <a:avLst/>
            </a:prstGeom>
            <a:noFill/>
            <a:ln w="9525">
              <a:noFill/>
              <a:miter lim="800000"/>
              <a:headEnd/>
              <a:tailEnd/>
            </a:ln>
          </p:spPr>
          <p:txBody>
            <a:bodyPr>
              <a:spAutoFit/>
            </a:bodyPr>
            <a:lstStyle/>
            <a:p>
              <a:pPr>
                <a:spcBef>
                  <a:spcPct val="50000"/>
                </a:spcBef>
              </a:pPr>
              <a:r>
                <a:rPr lang="en-US" u="sng"/>
                <a:t>10#</a:t>
              </a:r>
            </a:p>
          </p:txBody>
        </p:sp>
        <p:sp>
          <p:nvSpPr>
            <p:cNvPr id="52264" name="Text Box 1064"/>
            <p:cNvSpPr txBox="1">
              <a:spLocks noChangeArrowheads="1"/>
            </p:cNvSpPr>
            <p:nvPr/>
          </p:nvSpPr>
          <p:spPr bwMode="auto">
            <a:xfrm>
              <a:off x="1248" y="2688"/>
              <a:ext cx="480" cy="294"/>
            </a:xfrm>
            <a:prstGeom prst="rect">
              <a:avLst/>
            </a:prstGeom>
            <a:noFill/>
            <a:ln w="9525">
              <a:solidFill>
                <a:schemeClr val="tx1"/>
              </a:solidFill>
              <a:miter lim="800000"/>
              <a:headEnd/>
              <a:tailEnd/>
            </a:ln>
          </p:spPr>
          <p:txBody>
            <a:bodyPr>
              <a:spAutoFit/>
            </a:bodyPr>
            <a:lstStyle/>
            <a:p>
              <a:pPr>
                <a:spcBef>
                  <a:spcPct val="50000"/>
                </a:spcBef>
              </a:pPr>
              <a:r>
                <a:rPr lang="en-US"/>
                <a:t>701-</a:t>
              </a:r>
            </a:p>
          </p:txBody>
        </p:sp>
        <p:sp>
          <p:nvSpPr>
            <p:cNvPr id="52265" name="Text Box 1065"/>
            <p:cNvSpPr txBox="1">
              <a:spLocks noChangeArrowheads="1"/>
            </p:cNvSpPr>
            <p:nvPr/>
          </p:nvSpPr>
          <p:spPr bwMode="auto">
            <a:xfrm>
              <a:off x="432" y="3888"/>
              <a:ext cx="624" cy="288"/>
            </a:xfrm>
            <a:prstGeom prst="rect">
              <a:avLst/>
            </a:prstGeom>
            <a:noFill/>
            <a:ln w="9525">
              <a:noFill/>
              <a:miter lim="800000"/>
              <a:headEnd/>
              <a:tailEnd/>
            </a:ln>
          </p:spPr>
          <p:txBody>
            <a:bodyPr>
              <a:spAutoFit/>
            </a:bodyPr>
            <a:lstStyle/>
            <a:p>
              <a:pPr>
                <a:spcBef>
                  <a:spcPct val="50000"/>
                </a:spcBef>
              </a:pPr>
              <a:r>
                <a:rPr lang="en-US" u="sng"/>
                <a:t>Ann</a:t>
              </a:r>
            </a:p>
          </p:txBody>
        </p:sp>
        <p:sp>
          <p:nvSpPr>
            <p:cNvPr id="52266" name="Text Box 1066"/>
            <p:cNvSpPr txBox="1">
              <a:spLocks noChangeArrowheads="1"/>
            </p:cNvSpPr>
            <p:nvPr/>
          </p:nvSpPr>
          <p:spPr bwMode="auto">
            <a:xfrm>
              <a:off x="3264" y="3600"/>
              <a:ext cx="624" cy="294"/>
            </a:xfrm>
            <a:prstGeom prst="rect">
              <a:avLst/>
            </a:prstGeom>
            <a:noFill/>
            <a:ln w="9525">
              <a:solidFill>
                <a:schemeClr val="tx1"/>
              </a:solidFill>
              <a:miter lim="800000"/>
              <a:headEnd/>
              <a:tailEnd/>
            </a:ln>
          </p:spPr>
          <p:txBody>
            <a:bodyPr>
              <a:spAutoFit/>
            </a:bodyPr>
            <a:lstStyle/>
            <a:p>
              <a:pPr>
                <a:spcBef>
                  <a:spcPct val="50000"/>
                </a:spcBef>
              </a:pPr>
              <a:r>
                <a:rPr lang="en-US"/>
                <a:t>701…</a:t>
              </a:r>
            </a:p>
          </p:txBody>
        </p:sp>
      </p:gr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2133600" y="269875"/>
            <a:ext cx="4303295" cy="762000"/>
          </a:xfrm>
          <a:prstGeom prst="rect">
            <a:avLst/>
          </a:prstGeom>
        </p:spPr>
        <p:txBody>
          <a:bodyPr/>
          <a:lstStyle/>
          <a:p>
            <a:pPr algn="ctr" eaLnBrk="1" hangingPunct="1"/>
            <a:r>
              <a:rPr lang="en-US" sz="3200" b="1" u="sng" dirty="0" smtClean="0">
                <a:latin typeface="Arial" charset="0"/>
              </a:rPr>
              <a:t>CPR Example #04</a:t>
            </a:r>
          </a:p>
        </p:txBody>
      </p:sp>
      <p:sp>
        <p:nvSpPr>
          <p:cNvPr id="14340" name="Text Box 6"/>
          <p:cNvSpPr txBox="1">
            <a:spLocks noChangeArrowheads="1"/>
          </p:cNvSpPr>
          <p:nvPr/>
        </p:nvSpPr>
        <p:spPr bwMode="auto">
          <a:xfrm>
            <a:off x="609600" y="1031875"/>
            <a:ext cx="8077200" cy="2016125"/>
          </a:xfrm>
          <a:prstGeom prst="rect">
            <a:avLst/>
          </a:prstGeom>
          <a:noFill/>
          <a:ln w="12700">
            <a:noFill/>
            <a:miter lim="800000"/>
            <a:headEnd type="none" w="sm" len="sm"/>
            <a:tailEnd type="none" w="sm" len="sm"/>
          </a:ln>
        </p:spPr>
        <p:txBody>
          <a:bodyPr>
            <a:spAutoFit/>
          </a:bodyPr>
          <a:lstStyle/>
          <a:p>
            <a:pPr>
              <a:spcBef>
                <a:spcPct val="50000"/>
              </a:spcBef>
            </a:pPr>
            <a:r>
              <a:rPr lang="en-US" sz="1800" b="1">
                <a:latin typeface="Arial" charset="0"/>
              </a:rPr>
              <a:t>AOS is US.  Calls from 701-223-1234 in Area Code 701 are to be blocked.  All other calls from 701 will use 9901 to Dial# turnaround.  </a:t>
            </a:r>
          </a:p>
          <a:p>
            <a:pPr>
              <a:spcBef>
                <a:spcPct val="50000"/>
              </a:spcBef>
            </a:pPr>
            <a:r>
              <a:rPr lang="en-US" sz="1800" b="1">
                <a:latin typeface="Arial" charset="0"/>
              </a:rPr>
              <a:t>Calls from 703 will use 9902 to 701-222-3333.  Calls from the Six-digit number 702-222 will use 9902 to 701-222-3333.  All other calls from 702 will be blocked.  </a:t>
            </a:r>
          </a:p>
          <a:p>
            <a:pPr>
              <a:spcBef>
                <a:spcPct val="50000"/>
              </a:spcBef>
            </a:pPr>
            <a:r>
              <a:rPr lang="en-US" sz="1800" b="1">
                <a:latin typeface="Arial" charset="0"/>
              </a:rPr>
              <a:t>Calls from all other Area Codes will use 9901 to the Dial#.</a:t>
            </a:r>
          </a:p>
        </p:txBody>
      </p:sp>
      <p:graphicFrame>
        <p:nvGraphicFramePr>
          <p:cNvPr id="14338" name="Object 7"/>
          <p:cNvGraphicFramePr>
            <a:graphicFrameLocks noChangeAspect="1"/>
          </p:cNvGraphicFramePr>
          <p:nvPr/>
        </p:nvGraphicFramePr>
        <p:xfrm>
          <a:off x="762000" y="3429000"/>
          <a:ext cx="7696200" cy="2116138"/>
        </p:xfrm>
        <a:graphic>
          <a:graphicData uri="http://schemas.openxmlformats.org/presentationml/2006/ole">
            <p:oleObj spid="_x0000_s12290" name="Bitmap Image" r:id="rId4" imgW="6687483" imgH="1838095" progId="PBrush">
              <p:embed/>
            </p:oleObj>
          </a:graphicData>
        </a:graphic>
      </p:graphicFrame>
      <p:sp>
        <p:nvSpPr>
          <p:cNvPr id="14341" name="Line 8"/>
          <p:cNvSpPr>
            <a:spLocks noChangeShapeType="1"/>
          </p:cNvSpPr>
          <p:nvPr/>
        </p:nvSpPr>
        <p:spPr bwMode="auto">
          <a:xfrm>
            <a:off x="2133600" y="4724400"/>
            <a:ext cx="1371600" cy="0"/>
          </a:xfrm>
          <a:prstGeom prst="line">
            <a:avLst/>
          </a:prstGeom>
          <a:noFill/>
          <a:ln w="9525">
            <a:solidFill>
              <a:schemeClr val="tx1"/>
            </a:solidFill>
            <a:round/>
            <a:headEnd/>
            <a:tailEnd/>
          </a:ln>
        </p:spPr>
        <p:txBody>
          <a:bodyPr wrap="square">
            <a:spAutoFit/>
          </a:bodyPr>
          <a:lstStyle/>
          <a:p>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3"/>
          <p:cNvSpPr txBox="1">
            <a:spLocks noChangeArrowheads="1"/>
          </p:cNvSpPr>
          <p:nvPr/>
        </p:nvSpPr>
        <p:spPr bwMode="auto">
          <a:xfrm>
            <a:off x="2286000" y="6096000"/>
            <a:ext cx="4114800" cy="406400"/>
          </a:xfrm>
          <a:prstGeom prst="rect">
            <a:avLst/>
          </a:prstGeom>
          <a:solidFill>
            <a:srgbClr val="FFFF99"/>
          </a:solidFill>
          <a:ln w="9525">
            <a:solidFill>
              <a:schemeClr val="tx1"/>
            </a:solidFill>
            <a:miter lim="800000"/>
            <a:headEnd/>
            <a:tailEnd/>
          </a:ln>
        </p:spPr>
        <p:txBody>
          <a:bodyPr>
            <a:spAutoFit/>
          </a:bodyPr>
          <a:lstStyle/>
          <a:p>
            <a:pPr>
              <a:spcBef>
                <a:spcPct val="50000"/>
              </a:spcBef>
            </a:pPr>
            <a:r>
              <a:rPr lang="en-US" sz="2000"/>
              <a:t>Suffix will link </a:t>
            </a:r>
            <a:r>
              <a:rPr lang="en-US" sz="2000">
                <a:solidFill>
                  <a:srgbClr val="FF0066"/>
                </a:solidFill>
              </a:rPr>
              <a:t>“like branches”</a:t>
            </a:r>
          </a:p>
        </p:txBody>
      </p:sp>
      <p:sp>
        <p:nvSpPr>
          <p:cNvPr id="53251" name="Rectangle 2"/>
          <p:cNvSpPr>
            <a:spLocks noGrp="1" noChangeArrowheads="1"/>
          </p:cNvSpPr>
          <p:nvPr>
            <p:ph type="title" idx="4294967295"/>
          </p:nvPr>
        </p:nvSpPr>
        <p:spPr>
          <a:xfrm>
            <a:off x="1231228" y="381000"/>
            <a:ext cx="6501063" cy="838200"/>
          </a:xfrm>
          <a:prstGeom prst="rect">
            <a:avLst/>
          </a:prstGeom>
        </p:spPr>
        <p:txBody>
          <a:bodyPr/>
          <a:lstStyle/>
          <a:p>
            <a:pPr algn="ctr" eaLnBrk="1" hangingPunct="1"/>
            <a:r>
              <a:rPr lang="en-US" sz="3200" b="1" u="sng" dirty="0" smtClean="0">
                <a:latin typeface="Arial" charset="0"/>
              </a:rPr>
              <a:t>CPR Tree for Example #5</a:t>
            </a:r>
          </a:p>
        </p:txBody>
      </p:sp>
      <p:sp>
        <p:nvSpPr>
          <p:cNvPr id="53252" name="Line 14"/>
          <p:cNvSpPr>
            <a:spLocks noChangeShapeType="1"/>
          </p:cNvSpPr>
          <p:nvPr/>
        </p:nvSpPr>
        <p:spPr bwMode="auto">
          <a:xfrm flipH="1" flipV="1">
            <a:off x="2895600" y="5715000"/>
            <a:ext cx="609600" cy="533400"/>
          </a:xfrm>
          <a:prstGeom prst="line">
            <a:avLst/>
          </a:prstGeom>
          <a:noFill/>
          <a:ln w="9525">
            <a:solidFill>
              <a:schemeClr val="tx1"/>
            </a:solidFill>
            <a:round/>
            <a:headEnd/>
            <a:tailEnd type="triangle" w="med" len="med"/>
          </a:ln>
        </p:spPr>
        <p:txBody>
          <a:bodyPr wrap="square">
            <a:spAutoFit/>
          </a:bodyPr>
          <a:lstStyle/>
          <a:p>
            <a:endParaRPr lang="en-US"/>
          </a:p>
        </p:txBody>
      </p:sp>
      <p:sp>
        <p:nvSpPr>
          <p:cNvPr id="53253" name="Line 15"/>
          <p:cNvSpPr>
            <a:spLocks noChangeShapeType="1"/>
          </p:cNvSpPr>
          <p:nvPr/>
        </p:nvSpPr>
        <p:spPr bwMode="auto">
          <a:xfrm flipV="1">
            <a:off x="5791200" y="5638800"/>
            <a:ext cx="762000" cy="609600"/>
          </a:xfrm>
          <a:prstGeom prst="line">
            <a:avLst/>
          </a:prstGeom>
          <a:noFill/>
          <a:ln w="9525">
            <a:solidFill>
              <a:schemeClr val="tx1"/>
            </a:solidFill>
            <a:round/>
            <a:headEnd/>
            <a:tailEnd type="triangle" w="med" len="med"/>
          </a:ln>
        </p:spPr>
        <p:txBody>
          <a:bodyPr wrap="square">
            <a:spAutoFit/>
          </a:bodyPr>
          <a:lstStyle/>
          <a:p>
            <a:endParaRPr lang="en-US"/>
          </a:p>
        </p:txBody>
      </p:sp>
      <p:sp>
        <p:nvSpPr>
          <p:cNvPr id="53254" name="Line 144"/>
          <p:cNvSpPr>
            <a:spLocks noChangeShapeType="1"/>
          </p:cNvSpPr>
          <p:nvPr/>
        </p:nvSpPr>
        <p:spPr bwMode="auto">
          <a:xfrm flipV="1">
            <a:off x="4648200" y="5715000"/>
            <a:ext cx="228600" cy="457200"/>
          </a:xfrm>
          <a:prstGeom prst="line">
            <a:avLst/>
          </a:prstGeom>
          <a:noFill/>
          <a:ln w="9525">
            <a:solidFill>
              <a:schemeClr val="tx1"/>
            </a:solidFill>
            <a:round/>
            <a:headEnd/>
            <a:tailEnd type="triangle" w="med" len="med"/>
          </a:ln>
        </p:spPr>
        <p:txBody>
          <a:bodyPr wrap="square">
            <a:spAutoFit/>
          </a:bodyPr>
          <a:lstStyle/>
          <a:p>
            <a:endParaRPr lang="en-US"/>
          </a:p>
        </p:txBody>
      </p:sp>
      <p:sp>
        <p:nvSpPr>
          <p:cNvPr id="53255" name="Line 145"/>
          <p:cNvSpPr>
            <a:spLocks noChangeShapeType="1"/>
          </p:cNvSpPr>
          <p:nvPr/>
        </p:nvSpPr>
        <p:spPr bwMode="auto">
          <a:xfrm flipH="1" flipV="1">
            <a:off x="3886200" y="5562600"/>
            <a:ext cx="228600" cy="609600"/>
          </a:xfrm>
          <a:prstGeom prst="line">
            <a:avLst/>
          </a:prstGeom>
          <a:noFill/>
          <a:ln w="9525">
            <a:solidFill>
              <a:schemeClr val="tx1"/>
            </a:solidFill>
            <a:round/>
            <a:headEnd/>
            <a:tailEnd type="triangle" w="med" len="med"/>
          </a:ln>
        </p:spPr>
        <p:txBody>
          <a:bodyPr wrap="square">
            <a:spAutoFit/>
          </a:bodyPr>
          <a:lstStyle/>
          <a:p>
            <a:endParaRPr lang="en-US"/>
          </a:p>
        </p:txBody>
      </p:sp>
      <p:pic>
        <p:nvPicPr>
          <p:cNvPr id="53256" name="Picture 149"/>
          <p:cNvPicPr>
            <a:picLocks noChangeAspect="1" noChangeArrowheads="1"/>
          </p:cNvPicPr>
          <p:nvPr/>
        </p:nvPicPr>
        <p:blipFill>
          <a:blip r:embed="rId3" cstate="print"/>
          <a:srcRect/>
          <a:stretch>
            <a:fillRect/>
          </a:stretch>
        </p:blipFill>
        <p:spPr bwMode="auto">
          <a:xfrm>
            <a:off x="381000" y="1768475"/>
            <a:ext cx="8382000" cy="4175125"/>
          </a:xfrm>
          <a:prstGeom prst="rect">
            <a:avLst/>
          </a:prstGeom>
          <a:noFill/>
          <a:ln w="9525">
            <a:noFill/>
            <a:miter lim="800000"/>
            <a:headEnd/>
            <a:tailEnd/>
          </a:ln>
        </p:spPr>
      </p:pic>
      <p:sp>
        <p:nvSpPr>
          <p:cNvPr id="10" name="Rounded Rectangle 9"/>
          <p:cNvSpPr/>
          <p:nvPr/>
        </p:nvSpPr>
        <p:spPr>
          <a:xfrm>
            <a:off x="2438400" y="2743200"/>
            <a:ext cx="5257800" cy="3352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724400" y="3429000"/>
            <a:ext cx="2971800" cy="25146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0.70"/>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xit" presetSubtype="10" fill="hold" grpId="1" nodeType="clickEffect">
                                  <p:stCondLst>
                                    <p:cond delay="0"/>
                                  </p:stCondLst>
                                  <p:childTnLst>
                                    <p:animEffect transition="out" filter="blinds(horizontal)">
                                      <p:cBhvr>
                                        <p:cTn id="13" dur="500"/>
                                        <p:tgtEl>
                                          <p:spTgt spid="10"/>
                                        </p:tgtEl>
                                      </p:cBhvr>
                                    </p:animEffect>
                                    <p:set>
                                      <p:cBhvr>
                                        <p:cTn id="14" dur="1" fill="hold">
                                          <p:stCondLst>
                                            <p:cond delay="499"/>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ppt_w</p:attrName>
                                        </p:attrNameLst>
                                      </p:cBhvr>
                                      <p:tavLst>
                                        <p:tav tm="0">
                                          <p:val>
                                            <p:strVal val="#ppt_w*0.70"/>
                                          </p:val>
                                        </p:tav>
                                        <p:tav tm="100000">
                                          <p:val>
                                            <p:strVal val="#ppt_w"/>
                                          </p:val>
                                        </p:tav>
                                      </p:tavLst>
                                    </p:anim>
                                    <p:anim calcmode="lin" valueType="num">
                                      <p:cBhvr>
                                        <p:cTn id="20" dur="1000" fill="hold"/>
                                        <p:tgtEl>
                                          <p:spTgt spid="11"/>
                                        </p:tgtEl>
                                        <p:attrNameLst>
                                          <p:attrName>ppt_h</p:attrName>
                                        </p:attrNameLst>
                                      </p:cBhvr>
                                      <p:tavLst>
                                        <p:tav tm="0">
                                          <p:val>
                                            <p:strVal val="#ppt_h"/>
                                          </p:val>
                                        </p:tav>
                                        <p:tav tm="100000">
                                          <p:val>
                                            <p:strVal val="#ppt_h"/>
                                          </p:val>
                                        </p:tav>
                                      </p:tavLst>
                                    </p:anim>
                                    <p:animEffect transition="in" filter="fade">
                                      <p:cBhvr>
                                        <p:cTn id="21" dur="10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xit" presetSubtype="10" fill="hold" grpId="1" nodeType="clickEffect">
                                  <p:stCondLst>
                                    <p:cond delay="0"/>
                                  </p:stCondLst>
                                  <p:childTnLst>
                                    <p:animEffect transition="out" filter="blinds(horizontal)">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0"/>
          <p:cNvGraphicFramePr>
            <a:graphicFrameLocks noChangeAspect="1"/>
          </p:cNvGraphicFramePr>
          <p:nvPr/>
        </p:nvGraphicFramePr>
        <p:xfrm>
          <a:off x="762000" y="4419600"/>
          <a:ext cx="8077200" cy="1822450"/>
        </p:xfrm>
        <a:graphic>
          <a:graphicData uri="http://schemas.openxmlformats.org/presentationml/2006/ole">
            <p:oleObj spid="_x0000_s13314" name="Bitmap Image" r:id="rId4" imgW="5571429" imgH="1257476" progId="PBrush">
              <p:embed/>
            </p:oleObj>
          </a:graphicData>
        </a:graphic>
      </p:graphicFrame>
      <p:sp>
        <p:nvSpPr>
          <p:cNvPr id="15363" name="Rectangle 2"/>
          <p:cNvSpPr>
            <a:spLocks noGrp="1" noChangeArrowheads="1"/>
          </p:cNvSpPr>
          <p:nvPr>
            <p:ph type="title" idx="4294967295"/>
          </p:nvPr>
        </p:nvSpPr>
        <p:spPr>
          <a:xfrm>
            <a:off x="1824789" y="76200"/>
            <a:ext cx="5057274" cy="762000"/>
          </a:xfrm>
          <a:prstGeom prst="rect">
            <a:avLst/>
          </a:prstGeom>
        </p:spPr>
        <p:txBody>
          <a:bodyPr/>
          <a:lstStyle/>
          <a:p>
            <a:pPr algn="ctr" eaLnBrk="1" hangingPunct="1"/>
            <a:r>
              <a:rPr lang="en-US" sz="3200" b="1" u="sng" dirty="0" smtClean="0">
                <a:latin typeface="Arial" charset="0"/>
              </a:rPr>
              <a:t>CPR for Example #5</a:t>
            </a:r>
          </a:p>
        </p:txBody>
      </p:sp>
      <p:sp>
        <p:nvSpPr>
          <p:cNvPr id="15364" name="Text Box 3"/>
          <p:cNvSpPr txBox="1">
            <a:spLocks noChangeArrowheads="1"/>
          </p:cNvSpPr>
          <p:nvPr/>
        </p:nvSpPr>
        <p:spPr bwMode="auto">
          <a:xfrm>
            <a:off x="762000" y="762000"/>
            <a:ext cx="8229600" cy="3605213"/>
          </a:xfrm>
          <a:prstGeom prst="rect">
            <a:avLst/>
          </a:prstGeom>
          <a:noFill/>
          <a:ln w="12700">
            <a:noFill/>
            <a:miter lim="800000"/>
            <a:headEnd type="none" w="sm" len="sm"/>
            <a:tailEnd type="none" w="sm" len="sm"/>
          </a:ln>
        </p:spPr>
        <p:txBody>
          <a:bodyPr>
            <a:spAutoFit/>
          </a:bodyPr>
          <a:lstStyle/>
          <a:p>
            <a:pPr>
              <a:spcBef>
                <a:spcPct val="50000"/>
              </a:spcBef>
            </a:pPr>
            <a:r>
              <a:rPr lang="en-US" sz="1800" dirty="0">
                <a:latin typeface="Arial" charset="0"/>
              </a:rPr>
              <a:t>AOS is FL and MS.</a:t>
            </a:r>
            <a:r>
              <a:rPr lang="en-US" sz="1800" b="1" dirty="0">
                <a:latin typeface="Arial" charset="0"/>
              </a:rPr>
              <a:t>  </a:t>
            </a:r>
            <a:r>
              <a:rPr lang="en-US" sz="1800" dirty="0">
                <a:latin typeface="Arial" charset="0"/>
              </a:rPr>
              <a:t>All calls originating in Florida will be routed to Atlanta. These calls will go through carrier 9901 to 404-222-5200.</a:t>
            </a:r>
          </a:p>
          <a:p>
            <a:pPr>
              <a:spcBef>
                <a:spcPct val="50000"/>
              </a:spcBef>
            </a:pPr>
            <a:r>
              <a:rPr lang="en-US" sz="1800" dirty="0">
                <a:latin typeface="Arial" charset="0"/>
              </a:rPr>
              <a:t>Calls originating in Mississippi will normally be routed to New Orleans, as follows:</a:t>
            </a:r>
          </a:p>
          <a:p>
            <a:pPr>
              <a:spcBef>
                <a:spcPct val="50000"/>
              </a:spcBef>
            </a:pPr>
            <a:r>
              <a:rPr lang="en-US" sz="1600" b="1" dirty="0">
                <a:latin typeface="Arial" charset="0"/>
              </a:rPr>
              <a:t>        25% of the calls should go through carrier 9902 to 504-656-1700.</a:t>
            </a:r>
          </a:p>
          <a:p>
            <a:pPr lvl="1">
              <a:spcBef>
                <a:spcPct val="50000"/>
              </a:spcBef>
            </a:pPr>
            <a:r>
              <a:rPr lang="en-US" sz="1600" b="1" dirty="0">
                <a:latin typeface="Arial" charset="0"/>
              </a:rPr>
              <a:t>25% of the calls should go through carrier 9903 to the Dial# turnaround.</a:t>
            </a:r>
          </a:p>
          <a:p>
            <a:pPr lvl="1">
              <a:spcBef>
                <a:spcPct val="50000"/>
              </a:spcBef>
            </a:pPr>
            <a:r>
              <a:rPr lang="en-US" sz="1600" b="1" dirty="0">
                <a:latin typeface="Arial" charset="0"/>
              </a:rPr>
              <a:t>50% of the calls should go through carrier 9901 to 504-656-1000 on Monday through Friday. On weekends, these calls should go through carrier 9904 to 504-656-1532.</a:t>
            </a:r>
          </a:p>
          <a:p>
            <a:pPr>
              <a:spcBef>
                <a:spcPct val="50000"/>
              </a:spcBef>
            </a:pPr>
            <a:r>
              <a:rPr lang="en-US" sz="1800" dirty="0">
                <a:latin typeface="Arial" charset="0"/>
              </a:rPr>
              <a:t>If the New Orleans office phones are shut down for some reason, calls originating in MS will be routed to Atlanta via carrier 9901 to 404-222-5000.</a:t>
            </a:r>
          </a:p>
        </p:txBody>
      </p:sp>
      <p:sp>
        <p:nvSpPr>
          <p:cNvPr id="15365" name="Text Box 5"/>
          <p:cNvSpPr txBox="1">
            <a:spLocks noChangeArrowheads="1"/>
          </p:cNvSpPr>
          <p:nvPr/>
        </p:nvSpPr>
        <p:spPr bwMode="auto">
          <a:xfrm>
            <a:off x="1371600" y="6324600"/>
            <a:ext cx="6553200" cy="406400"/>
          </a:xfrm>
          <a:prstGeom prst="rect">
            <a:avLst/>
          </a:prstGeom>
          <a:solidFill>
            <a:srgbClr val="FFFF99"/>
          </a:solidFill>
          <a:ln w="9525">
            <a:solidFill>
              <a:schemeClr val="tx1"/>
            </a:solidFill>
            <a:miter lim="800000"/>
            <a:headEnd/>
            <a:tailEnd/>
          </a:ln>
        </p:spPr>
        <p:txBody>
          <a:bodyPr>
            <a:spAutoFit/>
          </a:bodyPr>
          <a:lstStyle/>
          <a:p>
            <a:pPr>
              <a:spcBef>
                <a:spcPct val="50000"/>
              </a:spcBef>
            </a:pPr>
            <a:r>
              <a:rPr lang="en-US" sz="2000" dirty="0"/>
              <a:t>Suffix will link </a:t>
            </a:r>
            <a:r>
              <a:rPr lang="en-US" sz="2000" dirty="0">
                <a:solidFill>
                  <a:srgbClr val="FF0066"/>
                </a:solidFill>
              </a:rPr>
              <a:t>“Like </a:t>
            </a:r>
            <a:r>
              <a:rPr lang="en-US" sz="2000" dirty="0" smtClean="0">
                <a:solidFill>
                  <a:srgbClr val="FF0066"/>
                </a:solidFill>
              </a:rPr>
              <a:t>branches”</a:t>
            </a:r>
            <a:r>
              <a:rPr lang="en-US" sz="2000" dirty="0" smtClean="0"/>
              <a:t> </a:t>
            </a:r>
            <a:r>
              <a:rPr lang="en-US" sz="2000" dirty="0"/>
              <a:t>Decision entries to right</a:t>
            </a:r>
          </a:p>
        </p:txBody>
      </p:sp>
      <p:sp>
        <p:nvSpPr>
          <p:cNvPr id="15366" name="Line 6"/>
          <p:cNvSpPr>
            <a:spLocks noChangeShapeType="1"/>
          </p:cNvSpPr>
          <p:nvPr/>
        </p:nvSpPr>
        <p:spPr bwMode="auto">
          <a:xfrm flipH="1" flipV="1">
            <a:off x="2371725" y="6008688"/>
            <a:ext cx="1393825" cy="469900"/>
          </a:xfrm>
          <a:prstGeom prst="line">
            <a:avLst/>
          </a:prstGeom>
          <a:noFill/>
          <a:ln w="9525">
            <a:solidFill>
              <a:schemeClr val="tx1"/>
            </a:solidFill>
            <a:round/>
            <a:headEnd/>
            <a:tailEnd type="triangle" w="med" len="med"/>
          </a:ln>
        </p:spPr>
        <p:txBody>
          <a:bodyPr>
            <a:spAutoFit/>
          </a:bodyPr>
          <a:lstStyle/>
          <a:p>
            <a:endParaRPr lang="en-US"/>
          </a:p>
        </p:txBody>
      </p:sp>
      <p:sp>
        <p:nvSpPr>
          <p:cNvPr id="15367" name="Line 7"/>
          <p:cNvSpPr>
            <a:spLocks noChangeShapeType="1"/>
          </p:cNvSpPr>
          <p:nvPr/>
        </p:nvSpPr>
        <p:spPr bwMode="auto">
          <a:xfrm flipV="1">
            <a:off x="4048125" y="6086475"/>
            <a:ext cx="1588" cy="392113"/>
          </a:xfrm>
          <a:prstGeom prst="line">
            <a:avLst/>
          </a:prstGeom>
          <a:noFill/>
          <a:ln w="9525">
            <a:solidFill>
              <a:schemeClr val="tx1"/>
            </a:solidFill>
            <a:round/>
            <a:headEnd/>
            <a:tailEnd type="triangle" w="med" len="med"/>
          </a:ln>
        </p:spPr>
        <p:txBody>
          <a:bodyPr>
            <a:spAutoFit/>
          </a:bodyPr>
          <a:lstStyle/>
          <a:p>
            <a:endParaRPr lang="en-US"/>
          </a:p>
        </p:txBody>
      </p:sp>
      <p:sp>
        <p:nvSpPr>
          <p:cNvPr id="8" name="Rounded Rectangle 7"/>
          <p:cNvSpPr/>
          <p:nvPr/>
        </p:nvSpPr>
        <p:spPr>
          <a:xfrm>
            <a:off x="2133600" y="5105400"/>
            <a:ext cx="533400" cy="9144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429000" y="5562600"/>
            <a:ext cx="457200" cy="5334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xit" presetSubtype="10" fill="hold" grpId="1" nodeType="clickEffect">
                                  <p:stCondLst>
                                    <p:cond delay="0"/>
                                  </p:stCondLst>
                                  <p:childTnLst>
                                    <p:animEffect transition="out" filter="blinds(horizontal)">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ppt_w</p:attrName>
                                        </p:attrNameLst>
                                      </p:cBhvr>
                                      <p:tavLst>
                                        <p:tav tm="0">
                                          <p:val>
                                            <p:strVal val="#ppt_w*0.70"/>
                                          </p:val>
                                        </p:tav>
                                        <p:tav tm="100000">
                                          <p:val>
                                            <p:strVal val="#ppt_w"/>
                                          </p:val>
                                        </p:tav>
                                      </p:tavLst>
                                    </p:anim>
                                    <p:anim calcmode="lin" valueType="num">
                                      <p:cBhvr>
                                        <p:cTn id="20" dur="1000" fill="hold"/>
                                        <p:tgtEl>
                                          <p:spTgt spid="9"/>
                                        </p:tgtEl>
                                        <p:attrNameLst>
                                          <p:attrName>ppt_h</p:attrName>
                                        </p:attrNameLst>
                                      </p:cBhvr>
                                      <p:tavLst>
                                        <p:tav tm="0">
                                          <p:val>
                                            <p:strVal val="#ppt_h"/>
                                          </p:val>
                                        </p:tav>
                                        <p:tav tm="100000">
                                          <p:val>
                                            <p:strVal val="#ppt_h"/>
                                          </p:val>
                                        </p:tav>
                                      </p:tavLst>
                                    </p:anim>
                                    <p:animEffect transition="in" filter="fade">
                                      <p:cBhvr>
                                        <p:cTn id="21" dur="1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xit" presetSubtype="10" fill="hold" grpId="1" nodeType="clickEffect">
                                  <p:stCondLst>
                                    <p:cond delay="0"/>
                                  </p:stCondLst>
                                  <p:childTnLst>
                                    <p:animEffect transition="out" filter="blinds(horizontal)">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051"/>
          <p:cNvSpPr txBox="1">
            <a:spLocks noChangeArrowheads="1"/>
          </p:cNvSpPr>
          <p:nvPr/>
        </p:nvSpPr>
        <p:spPr bwMode="auto">
          <a:xfrm>
            <a:off x="685800" y="990600"/>
            <a:ext cx="7239000" cy="519113"/>
          </a:xfrm>
          <a:prstGeom prst="rect">
            <a:avLst/>
          </a:prstGeom>
          <a:noFill/>
          <a:ln w="9525">
            <a:noFill/>
            <a:miter lim="800000"/>
            <a:headEnd/>
            <a:tailEnd/>
          </a:ln>
        </p:spPr>
        <p:txBody>
          <a:bodyPr>
            <a:spAutoFit/>
          </a:bodyPr>
          <a:lstStyle/>
          <a:p>
            <a:pPr>
              <a:spcBef>
                <a:spcPct val="50000"/>
              </a:spcBef>
            </a:pPr>
            <a:endParaRPr lang="en-US" sz="2800"/>
          </a:p>
        </p:txBody>
      </p:sp>
      <p:sp>
        <p:nvSpPr>
          <p:cNvPr id="30723" name="Rectangle 2052"/>
          <p:cNvSpPr>
            <a:spLocks noChangeArrowheads="1"/>
          </p:cNvSpPr>
          <p:nvPr/>
        </p:nvSpPr>
        <p:spPr bwMode="auto">
          <a:xfrm>
            <a:off x="4419600" y="1981200"/>
            <a:ext cx="3810000" cy="4114800"/>
          </a:xfrm>
          <a:prstGeom prst="rect">
            <a:avLst/>
          </a:prstGeom>
          <a:noFill/>
          <a:ln w="9525">
            <a:noFill/>
            <a:miter lim="800000"/>
            <a:headEnd/>
            <a:tailEnd/>
          </a:ln>
        </p:spPr>
        <p:txBody>
          <a:bodyPr/>
          <a:lstStyle/>
          <a:p>
            <a:pPr marL="342900" indent="-342900">
              <a:spcBef>
                <a:spcPct val="20000"/>
              </a:spcBef>
              <a:buFontTx/>
              <a:buChar char="•"/>
            </a:pPr>
            <a:endParaRPr lang="en-US" sz="2800">
              <a:latin typeface="Arial" charset="0"/>
            </a:endParaRPr>
          </a:p>
        </p:txBody>
      </p:sp>
      <p:sp>
        <p:nvSpPr>
          <p:cNvPr id="30724" name="Rectangle 2053"/>
          <p:cNvSpPr>
            <a:spLocks noChangeArrowheads="1"/>
          </p:cNvSpPr>
          <p:nvPr/>
        </p:nvSpPr>
        <p:spPr bwMode="auto">
          <a:xfrm>
            <a:off x="457200" y="3048000"/>
            <a:ext cx="8229600" cy="3276600"/>
          </a:xfrm>
          <a:prstGeom prst="rect">
            <a:avLst/>
          </a:prstGeom>
          <a:noFill/>
          <a:ln w="9525">
            <a:noFill/>
            <a:miter lim="800000"/>
            <a:headEnd/>
            <a:tailEnd/>
          </a:ln>
        </p:spPr>
        <p:txBody>
          <a:bodyPr/>
          <a:lstStyle/>
          <a:p>
            <a:pPr marL="457200" indent="-457200">
              <a:lnSpc>
                <a:spcPct val="90000"/>
              </a:lnSpc>
              <a:spcBef>
                <a:spcPct val="20000"/>
              </a:spcBef>
              <a:buFontTx/>
              <a:buChar char="•"/>
            </a:pPr>
            <a:endParaRPr lang="en-US" sz="1600" b="1">
              <a:latin typeface="Arial" charset="0"/>
            </a:endParaRPr>
          </a:p>
          <a:p>
            <a:pPr marL="457200" indent="-457200">
              <a:lnSpc>
                <a:spcPct val="90000"/>
              </a:lnSpc>
              <a:spcBef>
                <a:spcPct val="20000"/>
              </a:spcBef>
            </a:pPr>
            <a:endParaRPr lang="en-US" sz="1600" b="1">
              <a:latin typeface="Arial" charset="0"/>
            </a:endParaRPr>
          </a:p>
        </p:txBody>
      </p:sp>
      <p:sp>
        <p:nvSpPr>
          <p:cNvPr id="30725" name="Rectangle 2054"/>
          <p:cNvSpPr>
            <a:spLocks noGrp="1" noChangeArrowheads="1"/>
          </p:cNvSpPr>
          <p:nvPr>
            <p:ph type="title" idx="4294967295"/>
          </p:nvPr>
        </p:nvSpPr>
        <p:spPr>
          <a:xfrm>
            <a:off x="228600" y="208547"/>
            <a:ext cx="8458200" cy="858253"/>
          </a:xfrm>
          <a:prstGeom prst="rect">
            <a:avLst/>
          </a:prstGeom>
        </p:spPr>
        <p:txBody>
          <a:bodyPr>
            <a:normAutofit fontScale="90000"/>
          </a:bodyPr>
          <a:lstStyle/>
          <a:p>
            <a:pPr algn="ctr" eaLnBrk="1" hangingPunct="1"/>
            <a:r>
              <a:rPr lang="en-US" sz="3200" b="1" u="sng" dirty="0" smtClean="0">
                <a:latin typeface="Arial" charset="0"/>
              </a:rPr>
              <a:t>Complex Call Routing – Basic Concepts</a:t>
            </a:r>
            <a:endParaRPr lang="en-US" sz="3200" b="1" dirty="0" smtClean="0"/>
          </a:p>
        </p:txBody>
      </p:sp>
      <p:sp>
        <p:nvSpPr>
          <p:cNvPr id="30726" name="Text Box 2056"/>
          <p:cNvSpPr txBox="1">
            <a:spLocks noChangeArrowheads="1"/>
          </p:cNvSpPr>
          <p:nvPr/>
        </p:nvSpPr>
        <p:spPr bwMode="auto">
          <a:xfrm>
            <a:off x="609600" y="1371600"/>
            <a:ext cx="7924800" cy="4876800"/>
          </a:xfrm>
          <a:prstGeom prst="rect">
            <a:avLst/>
          </a:prstGeom>
          <a:noFill/>
          <a:ln w="9525">
            <a:noFill/>
            <a:miter lim="800000"/>
            <a:headEnd/>
            <a:tailEnd/>
          </a:ln>
        </p:spPr>
        <p:txBody>
          <a:bodyPr>
            <a:spAutoFit/>
          </a:bodyPr>
          <a:lstStyle/>
          <a:p>
            <a:pPr marL="457200" indent="-457200" algn="ctr">
              <a:spcBef>
                <a:spcPct val="50000"/>
              </a:spcBef>
            </a:pPr>
            <a:r>
              <a:rPr lang="en-US" sz="2000" b="1" dirty="0">
                <a:latin typeface="Arial" charset="0"/>
              </a:rPr>
              <a:t>Calls to a Dial Number can be routed through several carriers and/or to several destination numbers.</a:t>
            </a:r>
          </a:p>
          <a:p>
            <a:pPr marL="457200" indent="-457200">
              <a:spcBef>
                <a:spcPct val="50000"/>
              </a:spcBef>
            </a:pPr>
            <a:endParaRPr lang="en-US" sz="2000" b="1" dirty="0">
              <a:latin typeface="Arial" charset="0"/>
            </a:endParaRPr>
          </a:p>
          <a:p>
            <a:pPr marL="457200" indent="-457200">
              <a:lnSpc>
                <a:spcPct val="90000"/>
              </a:lnSpc>
              <a:spcBef>
                <a:spcPct val="20000"/>
              </a:spcBef>
            </a:pPr>
            <a:r>
              <a:rPr lang="en-US" sz="2000" b="1" u="sng" dirty="0">
                <a:latin typeface="Arial" charset="0"/>
              </a:rPr>
              <a:t>Chicago\Milwaukee Example:</a:t>
            </a:r>
          </a:p>
          <a:p>
            <a:pPr marL="457200" indent="-457200">
              <a:lnSpc>
                <a:spcPct val="90000"/>
              </a:lnSpc>
              <a:spcBef>
                <a:spcPct val="20000"/>
              </a:spcBef>
            </a:pPr>
            <a:r>
              <a:rPr lang="en-US" sz="2000" dirty="0">
                <a:latin typeface="Arial" charset="0"/>
              </a:rPr>
              <a:t>A Dial Number customer might request that </a:t>
            </a:r>
            <a:r>
              <a:rPr lang="en-US" sz="2000" dirty="0" smtClean="0">
                <a:latin typeface="Arial" charset="0"/>
              </a:rPr>
              <a:t>from 9:00am to 5:00pm on </a:t>
            </a:r>
            <a:r>
              <a:rPr lang="en-US" sz="2000" dirty="0">
                <a:latin typeface="Arial" charset="0"/>
              </a:rPr>
              <a:t>Monday through Friday, all calls should be routed through carrier 1111 to an office in downtown Chicago. At all other times, calls to the same Dial Number should be routed through carrier 2222 to an office in Milwaukee.</a:t>
            </a:r>
          </a:p>
          <a:p>
            <a:pPr marL="457200" indent="-457200">
              <a:lnSpc>
                <a:spcPct val="90000"/>
              </a:lnSpc>
              <a:spcBef>
                <a:spcPct val="20000"/>
              </a:spcBef>
            </a:pPr>
            <a:endParaRPr lang="en-US" sz="2000" dirty="0">
              <a:latin typeface="Arial" charset="0"/>
            </a:endParaRPr>
          </a:p>
          <a:p>
            <a:pPr marL="457200" indent="-457200">
              <a:lnSpc>
                <a:spcPct val="90000"/>
              </a:lnSpc>
              <a:spcBef>
                <a:spcPct val="20000"/>
              </a:spcBef>
            </a:pPr>
            <a:r>
              <a:rPr lang="en-US" sz="2000" b="1" u="sng" dirty="0">
                <a:latin typeface="Arial" charset="0"/>
              </a:rPr>
              <a:t>Steps to create call routing scheme:</a:t>
            </a:r>
          </a:p>
          <a:p>
            <a:pPr marL="457200" indent="-457200">
              <a:lnSpc>
                <a:spcPct val="90000"/>
              </a:lnSpc>
              <a:spcBef>
                <a:spcPct val="20000"/>
              </a:spcBef>
              <a:buFontTx/>
              <a:buAutoNum type="arabicPeriod"/>
            </a:pPr>
            <a:r>
              <a:rPr lang="en-US" sz="2000" dirty="0">
                <a:latin typeface="Arial" charset="0"/>
              </a:rPr>
              <a:t>Draw a call routing diagram, to help clarify all of the relevant criteria for routing the calls.</a:t>
            </a:r>
          </a:p>
          <a:p>
            <a:pPr marL="457200" indent="-457200">
              <a:lnSpc>
                <a:spcPct val="90000"/>
              </a:lnSpc>
              <a:spcBef>
                <a:spcPct val="20000"/>
              </a:spcBef>
              <a:buFontTx/>
              <a:buAutoNum type="arabicPeriod"/>
            </a:pPr>
            <a:r>
              <a:rPr lang="en-US" sz="2000" dirty="0">
                <a:latin typeface="Arial" charset="0"/>
              </a:rPr>
              <a:t>Enter the call routing data in the CPR.</a:t>
            </a:r>
          </a:p>
          <a:p>
            <a:pPr marL="457200" indent="-457200">
              <a:lnSpc>
                <a:spcPct val="90000"/>
              </a:lnSpc>
              <a:spcBef>
                <a:spcPct val="20000"/>
              </a:spcBef>
            </a:pPr>
            <a:endParaRPr lang="en-US" sz="2000" b="1" u="sng" dirty="0">
              <a:latin typeface="Arial"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726">
                                            <p:txEl>
                                              <p:pRg st="0" end="0"/>
                                            </p:txEl>
                                          </p:spTgt>
                                        </p:tgtEl>
                                        <p:attrNameLst>
                                          <p:attrName>style.visibility</p:attrName>
                                        </p:attrNameLst>
                                      </p:cBhvr>
                                      <p:to>
                                        <p:strVal val="visible"/>
                                      </p:to>
                                    </p:set>
                                    <p:animEffect transition="in" filter="box(in)">
                                      <p:cBhvr>
                                        <p:cTn id="7" dur="500"/>
                                        <p:tgtEl>
                                          <p:spTgt spid="307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30726">
                                            <p:txEl>
                                              <p:pRg st="2" end="2"/>
                                            </p:txEl>
                                          </p:spTgt>
                                        </p:tgtEl>
                                        <p:attrNameLst>
                                          <p:attrName>style.visibility</p:attrName>
                                        </p:attrNameLst>
                                      </p:cBhvr>
                                      <p:to>
                                        <p:strVal val="visible"/>
                                      </p:to>
                                    </p:set>
                                    <p:anim calcmode="lin" valueType="num">
                                      <p:cBhvr>
                                        <p:cTn id="12" dur="1000" fill="hold"/>
                                        <p:tgtEl>
                                          <p:spTgt spid="30726">
                                            <p:txEl>
                                              <p:pRg st="2" end="2"/>
                                            </p:txEl>
                                          </p:spTgt>
                                        </p:tgtEl>
                                        <p:attrNameLst>
                                          <p:attrName>ppt_w</p:attrName>
                                        </p:attrNameLst>
                                      </p:cBhvr>
                                      <p:tavLst>
                                        <p:tav tm="0">
                                          <p:val>
                                            <p:strVal val="#ppt_w*0.70"/>
                                          </p:val>
                                        </p:tav>
                                        <p:tav tm="100000">
                                          <p:val>
                                            <p:strVal val="#ppt_w"/>
                                          </p:val>
                                        </p:tav>
                                      </p:tavLst>
                                    </p:anim>
                                    <p:anim calcmode="lin" valueType="num">
                                      <p:cBhvr>
                                        <p:cTn id="13" dur="1000" fill="hold"/>
                                        <p:tgtEl>
                                          <p:spTgt spid="30726">
                                            <p:txEl>
                                              <p:pRg st="2" end="2"/>
                                            </p:txEl>
                                          </p:spTgt>
                                        </p:tgtEl>
                                        <p:attrNameLst>
                                          <p:attrName>ppt_h</p:attrName>
                                        </p:attrNameLst>
                                      </p:cBhvr>
                                      <p:tavLst>
                                        <p:tav tm="0">
                                          <p:val>
                                            <p:strVal val="#ppt_h"/>
                                          </p:val>
                                        </p:tav>
                                        <p:tav tm="100000">
                                          <p:val>
                                            <p:strVal val="#ppt_h"/>
                                          </p:val>
                                        </p:tav>
                                      </p:tavLst>
                                    </p:anim>
                                    <p:animEffect transition="in" filter="fade">
                                      <p:cBhvr>
                                        <p:cTn id="14" dur="1000"/>
                                        <p:tgtEl>
                                          <p:spTgt spid="30726">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30726">
                                            <p:txEl>
                                              <p:pRg st="3" end="3"/>
                                            </p:txEl>
                                          </p:spTgt>
                                        </p:tgtEl>
                                        <p:attrNameLst>
                                          <p:attrName>style.visibility</p:attrName>
                                        </p:attrNameLst>
                                      </p:cBhvr>
                                      <p:to>
                                        <p:strVal val="visible"/>
                                      </p:to>
                                    </p:set>
                                    <p:anim calcmode="lin" valueType="num">
                                      <p:cBhvr>
                                        <p:cTn id="19" dur="1000" fill="hold"/>
                                        <p:tgtEl>
                                          <p:spTgt spid="30726">
                                            <p:txEl>
                                              <p:pRg st="3" end="3"/>
                                            </p:txEl>
                                          </p:spTgt>
                                        </p:tgtEl>
                                        <p:attrNameLst>
                                          <p:attrName>ppt_w</p:attrName>
                                        </p:attrNameLst>
                                      </p:cBhvr>
                                      <p:tavLst>
                                        <p:tav tm="0">
                                          <p:val>
                                            <p:strVal val="#ppt_w*0.70"/>
                                          </p:val>
                                        </p:tav>
                                        <p:tav tm="100000">
                                          <p:val>
                                            <p:strVal val="#ppt_w"/>
                                          </p:val>
                                        </p:tav>
                                      </p:tavLst>
                                    </p:anim>
                                    <p:anim calcmode="lin" valueType="num">
                                      <p:cBhvr>
                                        <p:cTn id="20" dur="1000" fill="hold"/>
                                        <p:tgtEl>
                                          <p:spTgt spid="30726">
                                            <p:txEl>
                                              <p:pRg st="3" end="3"/>
                                            </p:txEl>
                                          </p:spTgt>
                                        </p:tgtEl>
                                        <p:attrNameLst>
                                          <p:attrName>ppt_h</p:attrName>
                                        </p:attrNameLst>
                                      </p:cBhvr>
                                      <p:tavLst>
                                        <p:tav tm="0">
                                          <p:val>
                                            <p:strVal val="#ppt_h"/>
                                          </p:val>
                                        </p:tav>
                                        <p:tav tm="100000">
                                          <p:val>
                                            <p:strVal val="#ppt_h"/>
                                          </p:val>
                                        </p:tav>
                                      </p:tavLst>
                                    </p:anim>
                                    <p:animEffect transition="in" filter="fade">
                                      <p:cBhvr>
                                        <p:cTn id="21" dur="1000"/>
                                        <p:tgtEl>
                                          <p:spTgt spid="3072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5" presetClass="entr" presetSubtype="0" fill="hold" nodeType="clickEffect">
                                  <p:stCondLst>
                                    <p:cond delay="0"/>
                                  </p:stCondLst>
                                  <p:childTnLst>
                                    <p:set>
                                      <p:cBhvr>
                                        <p:cTn id="25" dur="1" fill="hold">
                                          <p:stCondLst>
                                            <p:cond delay="0"/>
                                          </p:stCondLst>
                                        </p:cTn>
                                        <p:tgtEl>
                                          <p:spTgt spid="30726">
                                            <p:txEl>
                                              <p:pRg st="5" end="5"/>
                                            </p:txEl>
                                          </p:spTgt>
                                        </p:tgtEl>
                                        <p:attrNameLst>
                                          <p:attrName>style.visibility</p:attrName>
                                        </p:attrNameLst>
                                      </p:cBhvr>
                                      <p:to>
                                        <p:strVal val="visible"/>
                                      </p:to>
                                    </p:set>
                                    <p:anim calcmode="lin" valueType="num">
                                      <p:cBhvr>
                                        <p:cTn id="26" dur="500" decel="50000" fill="hold">
                                          <p:stCondLst>
                                            <p:cond delay="0"/>
                                          </p:stCondLst>
                                        </p:cTn>
                                        <p:tgtEl>
                                          <p:spTgt spid="30726">
                                            <p:txEl>
                                              <p:pRg st="5" end="5"/>
                                            </p:txEl>
                                          </p:spTgt>
                                        </p:tgtEl>
                                        <p:attrNameLst>
                                          <p:attrName>style.rotation</p:attrName>
                                        </p:attrNameLst>
                                      </p:cBhvr>
                                      <p:tavLst>
                                        <p:tav tm="0">
                                          <p:val>
                                            <p:fltVal val="-90"/>
                                          </p:val>
                                        </p:tav>
                                        <p:tav tm="100000">
                                          <p:val>
                                            <p:fltVal val="0"/>
                                          </p:val>
                                        </p:tav>
                                      </p:tavLst>
                                    </p:anim>
                                    <p:anim calcmode="lin" valueType="num">
                                      <p:cBhvr>
                                        <p:cTn id="27" dur="500" decel="50000" fill="hold">
                                          <p:stCondLst>
                                            <p:cond delay="0"/>
                                          </p:stCondLst>
                                        </p:cTn>
                                        <p:tgtEl>
                                          <p:spTgt spid="30726">
                                            <p:txEl>
                                              <p:pRg st="5" end="5"/>
                                            </p:txEl>
                                          </p:spTgt>
                                        </p:tgtEl>
                                        <p:attrNameLst>
                                          <p:attrName>ppt_w</p:attrName>
                                        </p:attrNameLst>
                                      </p:cBhvr>
                                      <p:tavLst>
                                        <p:tav tm="0">
                                          <p:val>
                                            <p:strVal val="#ppt_w"/>
                                          </p:val>
                                        </p:tav>
                                        <p:tav tm="100000">
                                          <p:val>
                                            <p:strVal val="#ppt_w*.05"/>
                                          </p:val>
                                        </p:tav>
                                      </p:tavLst>
                                    </p:anim>
                                    <p:anim calcmode="lin" valueType="num">
                                      <p:cBhvr>
                                        <p:cTn id="28" dur="500" accel="50000" fill="hold">
                                          <p:stCondLst>
                                            <p:cond delay="500"/>
                                          </p:stCondLst>
                                        </p:cTn>
                                        <p:tgtEl>
                                          <p:spTgt spid="30726">
                                            <p:txEl>
                                              <p:pRg st="5" end="5"/>
                                            </p:txEl>
                                          </p:spTgt>
                                        </p:tgtEl>
                                        <p:attrNameLst>
                                          <p:attrName>ppt_w</p:attrName>
                                        </p:attrNameLst>
                                      </p:cBhvr>
                                      <p:tavLst>
                                        <p:tav tm="0">
                                          <p:val>
                                            <p:strVal val="#ppt_w*.05"/>
                                          </p:val>
                                        </p:tav>
                                        <p:tav tm="100000">
                                          <p:val>
                                            <p:strVal val="#ppt_w"/>
                                          </p:val>
                                        </p:tav>
                                      </p:tavLst>
                                    </p:anim>
                                    <p:anim calcmode="lin" valueType="num">
                                      <p:cBhvr>
                                        <p:cTn id="29" dur="1000" fill="hold"/>
                                        <p:tgtEl>
                                          <p:spTgt spid="30726">
                                            <p:txEl>
                                              <p:pRg st="5" end="5"/>
                                            </p:txEl>
                                          </p:spTgt>
                                        </p:tgtEl>
                                        <p:attrNameLst>
                                          <p:attrName>ppt_h</p:attrName>
                                        </p:attrNameLst>
                                      </p:cBhvr>
                                      <p:tavLst>
                                        <p:tav tm="0">
                                          <p:val>
                                            <p:strVal val="#ppt_h"/>
                                          </p:val>
                                        </p:tav>
                                        <p:tav tm="100000">
                                          <p:val>
                                            <p:strVal val="#ppt_h"/>
                                          </p:val>
                                        </p:tav>
                                      </p:tavLst>
                                    </p:anim>
                                    <p:anim calcmode="lin" valueType="num">
                                      <p:cBhvr>
                                        <p:cTn id="30" dur="500" decel="50000" fill="hold">
                                          <p:stCondLst>
                                            <p:cond delay="0"/>
                                          </p:stCondLst>
                                        </p:cTn>
                                        <p:tgtEl>
                                          <p:spTgt spid="30726">
                                            <p:txEl>
                                              <p:pRg st="5" end="5"/>
                                            </p:txEl>
                                          </p:spTgt>
                                        </p:tgtEl>
                                        <p:attrNameLst>
                                          <p:attrName>ppt_x</p:attrName>
                                        </p:attrNameLst>
                                      </p:cBhvr>
                                      <p:tavLst>
                                        <p:tav tm="0">
                                          <p:val>
                                            <p:strVal val="#ppt_x+.4"/>
                                          </p:val>
                                        </p:tav>
                                        <p:tav tm="100000">
                                          <p:val>
                                            <p:strVal val="#ppt_x"/>
                                          </p:val>
                                        </p:tav>
                                      </p:tavLst>
                                    </p:anim>
                                    <p:anim calcmode="lin" valueType="num">
                                      <p:cBhvr>
                                        <p:cTn id="31" dur="500" decel="50000" fill="hold">
                                          <p:stCondLst>
                                            <p:cond delay="0"/>
                                          </p:stCondLst>
                                        </p:cTn>
                                        <p:tgtEl>
                                          <p:spTgt spid="30726">
                                            <p:txEl>
                                              <p:pRg st="5" end="5"/>
                                            </p:txEl>
                                          </p:spTgt>
                                        </p:tgtEl>
                                        <p:attrNameLst>
                                          <p:attrName>ppt_y</p:attrName>
                                        </p:attrNameLst>
                                      </p:cBhvr>
                                      <p:tavLst>
                                        <p:tav tm="0">
                                          <p:val>
                                            <p:strVal val="#ppt_y-.2"/>
                                          </p:val>
                                        </p:tav>
                                        <p:tav tm="100000">
                                          <p:val>
                                            <p:strVal val="#ppt_y+.1"/>
                                          </p:val>
                                        </p:tav>
                                      </p:tavLst>
                                    </p:anim>
                                    <p:anim calcmode="lin" valueType="num">
                                      <p:cBhvr>
                                        <p:cTn id="32" dur="500" accel="50000" fill="hold">
                                          <p:stCondLst>
                                            <p:cond delay="500"/>
                                          </p:stCondLst>
                                        </p:cTn>
                                        <p:tgtEl>
                                          <p:spTgt spid="30726">
                                            <p:txEl>
                                              <p:pRg st="5" end="5"/>
                                            </p:txEl>
                                          </p:spTgt>
                                        </p:tgtEl>
                                        <p:attrNameLst>
                                          <p:attrName>ppt_y</p:attrName>
                                        </p:attrNameLst>
                                      </p:cBhvr>
                                      <p:tavLst>
                                        <p:tav tm="0">
                                          <p:val>
                                            <p:strVal val="#ppt_y+.1"/>
                                          </p:val>
                                        </p:tav>
                                        <p:tav tm="100000">
                                          <p:val>
                                            <p:strVal val="#ppt_y"/>
                                          </p:val>
                                        </p:tav>
                                      </p:tavLst>
                                    </p:anim>
                                    <p:animEffect transition="in" filter="fade">
                                      <p:cBhvr>
                                        <p:cTn id="33" dur="1000" decel="50000">
                                          <p:stCondLst>
                                            <p:cond delay="0"/>
                                          </p:stCondLst>
                                        </p:cTn>
                                        <p:tgtEl>
                                          <p:spTgt spid="30726">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12" fill="hold" nodeType="clickEffect">
                                  <p:stCondLst>
                                    <p:cond delay="0"/>
                                  </p:stCondLst>
                                  <p:childTnLst>
                                    <p:set>
                                      <p:cBhvr>
                                        <p:cTn id="37" dur="1" fill="hold">
                                          <p:stCondLst>
                                            <p:cond delay="0"/>
                                          </p:stCondLst>
                                        </p:cTn>
                                        <p:tgtEl>
                                          <p:spTgt spid="30726">
                                            <p:txEl>
                                              <p:pRg st="6" end="6"/>
                                            </p:txEl>
                                          </p:spTgt>
                                        </p:tgtEl>
                                        <p:attrNameLst>
                                          <p:attrName>style.visibility</p:attrName>
                                        </p:attrNameLst>
                                      </p:cBhvr>
                                      <p:to>
                                        <p:strVal val="visible"/>
                                      </p:to>
                                    </p:set>
                                    <p:animEffect transition="in" filter="strips(downLeft)">
                                      <p:cBhvr>
                                        <p:cTn id="38" dur="500"/>
                                        <p:tgtEl>
                                          <p:spTgt spid="30726">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30726">
                                            <p:txEl>
                                              <p:pRg st="7" end="7"/>
                                            </p:txEl>
                                          </p:spTgt>
                                        </p:tgtEl>
                                        <p:attrNameLst>
                                          <p:attrName>style.visibility</p:attrName>
                                        </p:attrNameLst>
                                      </p:cBhvr>
                                      <p:to>
                                        <p:strVal val="visible"/>
                                      </p:to>
                                    </p:set>
                                    <p:animEffect transition="in" filter="strips(downLeft)">
                                      <p:cBhvr>
                                        <p:cTn id="43" dur="500"/>
                                        <p:tgtEl>
                                          <p:spTgt spid="3072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1215186" y="609600"/>
            <a:ext cx="6400800" cy="533400"/>
          </a:xfrm>
          <a:prstGeom prst="rect">
            <a:avLst/>
          </a:prstGeom>
        </p:spPr>
        <p:txBody>
          <a:bodyPr>
            <a:normAutofit fontScale="90000"/>
          </a:bodyPr>
          <a:lstStyle/>
          <a:p>
            <a:pPr algn="ctr" eaLnBrk="1" hangingPunct="1"/>
            <a:r>
              <a:rPr lang="en-US" sz="3600" b="1" u="sng" dirty="0" smtClean="0">
                <a:latin typeface="Arial" charset="0"/>
              </a:rPr>
              <a:t>CPR Review</a:t>
            </a:r>
          </a:p>
        </p:txBody>
      </p:sp>
      <p:sp>
        <p:nvSpPr>
          <p:cNvPr id="54275" name="Text Box 3"/>
          <p:cNvSpPr txBox="1">
            <a:spLocks noChangeArrowheads="1"/>
          </p:cNvSpPr>
          <p:nvPr/>
        </p:nvSpPr>
        <p:spPr bwMode="auto">
          <a:xfrm>
            <a:off x="3124200" y="1600200"/>
            <a:ext cx="4419600" cy="3597275"/>
          </a:xfrm>
          <a:prstGeom prst="rect">
            <a:avLst/>
          </a:prstGeom>
          <a:noFill/>
          <a:ln w="9525">
            <a:noFill/>
            <a:miter lim="800000"/>
            <a:headEnd/>
            <a:tailEnd/>
          </a:ln>
        </p:spPr>
        <p:txBody>
          <a:bodyPr>
            <a:spAutoFit/>
          </a:bodyPr>
          <a:lstStyle/>
          <a:p>
            <a:pPr marL="457200" indent="-457200">
              <a:spcBef>
                <a:spcPct val="50000"/>
              </a:spcBef>
              <a:buFontTx/>
              <a:buAutoNum type="arabicPeriod"/>
            </a:pPr>
            <a:r>
              <a:rPr lang="en-US" sz="2000">
                <a:latin typeface="Arial" charset="0"/>
              </a:rPr>
              <a:t>CPR Definition</a:t>
            </a:r>
          </a:p>
          <a:p>
            <a:pPr marL="457200" indent="-457200">
              <a:spcBef>
                <a:spcPct val="50000"/>
              </a:spcBef>
              <a:buFontTx/>
              <a:buAutoNum type="arabicPeriod"/>
            </a:pPr>
            <a:r>
              <a:rPr lang="en-US" sz="2000">
                <a:latin typeface="Arial" charset="0"/>
              </a:rPr>
              <a:t>CPR General Rules</a:t>
            </a:r>
          </a:p>
          <a:p>
            <a:pPr marL="457200" indent="-457200">
              <a:spcBef>
                <a:spcPct val="50000"/>
              </a:spcBef>
              <a:buFontTx/>
              <a:buAutoNum type="arabicPeriod"/>
            </a:pPr>
            <a:r>
              <a:rPr lang="en-US" sz="2000">
                <a:latin typeface="Arial" charset="0"/>
              </a:rPr>
              <a:t>CPR window fields and buttons</a:t>
            </a:r>
          </a:p>
          <a:p>
            <a:pPr marL="457200" indent="-457200">
              <a:spcBef>
                <a:spcPct val="50000"/>
              </a:spcBef>
              <a:buFontTx/>
              <a:buAutoNum type="arabicPeriod"/>
            </a:pPr>
            <a:r>
              <a:rPr lang="en-US" sz="2000">
                <a:latin typeface="Arial" charset="0"/>
              </a:rPr>
              <a:t>Creating a new  CPR</a:t>
            </a:r>
          </a:p>
          <a:p>
            <a:pPr marL="457200" indent="-457200">
              <a:spcBef>
                <a:spcPct val="50000"/>
              </a:spcBef>
              <a:buFontTx/>
              <a:buAutoNum type="arabicPeriod"/>
            </a:pPr>
            <a:r>
              <a:rPr lang="en-US" sz="2000">
                <a:latin typeface="Arial" charset="0"/>
              </a:rPr>
              <a:t>Changing a CPR</a:t>
            </a:r>
          </a:p>
          <a:p>
            <a:pPr marL="457200" indent="-457200">
              <a:spcBef>
                <a:spcPct val="50000"/>
              </a:spcBef>
              <a:buFontTx/>
              <a:buAutoNum type="arabicPeriod"/>
            </a:pPr>
            <a:r>
              <a:rPr lang="en-US" sz="2000">
                <a:latin typeface="Arial" charset="0"/>
              </a:rPr>
              <a:t>Copy and Transfer of a CPR</a:t>
            </a:r>
          </a:p>
          <a:p>
            <a:pPr marL="457200" indent="-457200">
              <a:spcBef>
                <a:spcPct val="50000"/>
              </a:spcBef>
              <a:buFontTx/>
              <a:buAutoNum type="arabicPeriod"/>
            </a:pPr>
            <a:r>
              <a:rPr lang="en-US" sz="2000">
                <a:latin typeface="Arial" charset="0"/>
              </a:rPr>
              <a:t>Search Feature</a:t>
            </a:r>
          </a:p>
          <a:p>
            <a:pPr marL="457200" indent="-457200">
              <a:spcBef>
                <a:spcPct val="50000"/>
              </a:spcBef>
              <a:buFontTx/>
              <a:buAutoNum type="arabicPeriod"/>
            </a:pPr>
            <a:r>
              <a:rPr lang="en-US" sz="2000">
                <a:latin typeface="Arial" charset="0"/>
              </a:rPr>
              <a:t>CPR Tree</a:t>
            </a:r>
          </a:p>
        </p:txBody>
      </p:sp>
      <p:sp>
        <p:nvSpPr>
          <p:cNvPr id="54276" name="Text Box 4"/>
          <p:cNvSpPr txBox="1">
            <a:spLocks noChangeArrowheads="1"/>
          </p:cNvSpPr>
          <p:nvPr/>
        </p:nvSpPr>
        <p:spPr bwMode="auto">
          <a:xfrm>
            <a:off x="3048000" y="5486400"/>
            <a:ext cx="4038600" cy="396875"/>
          </a:xfrm>
          <a:prstGeom prst="rect">
            <a:avLst/>
          </a:prstGeom>
          <a:noFill/>
          <a:ln w="9525">
            <a:noFill/>
            <a:miter lim="800000"/>
            <a:headEnd/>
            <a:tailEnd/>
          </a:ln>
        </p:spPr>
        <p:txBody>
          <a:bodyPr>
            <a:spAutoFit/>
          </a:bodyPr>
          <a:lstStyle/>
          <a:p>
            <a:pPr algn="ctr">
              <a:spcBef>
                <a:spcPct val="50000"/>
              </a:spcBef>
            </a:pPr>
            <a:endParaRPr lang="en-US" sz="2000">
              <a:solidFill>
                <a:schemeClr val="accent2"/>
              </a:solidFill>
            </a:endParaRPr>
          </a:p>
        </p:txBody>
      </p:sp>
      <p:sp>
        <p:nvSpPr>
          <p:cNvPr id="54277" name="Text Box 5"/>
          <p:cNvSpPr txBox="1">
            <a:spLocks noChangeArrowheads="1"/>
          </p:cNvSpPr>
          <p:nvPr/>
        </p:nvSpPr>
        <p:spPr bwMode="auto">
          <a:xfrm>
            <a:off x="2125582" y="5470525"/>
            <a:ext cx="4419600" cy="854075"/>
          </a:xfrm>
          <a:prstGeom prst="rect">
            <a:avLst/>
          </a:prstGeom>
          <a:noFill/>
          <a:ln w="9525">
            <a:noFill/>
            <a:miter lim="800000"/>
            <a:headEnd/>
            <a:tailEnd/>
          </a:ln>
        </p:spPr>
        <p:txBody>
          <a:bodyPr>
            <a:spAutoFit/>
          </a:bodyPr>
          <a:lstStyle/>
          <a:p>
            <a:pPr algn="ctr">
              <a:spcBef>
                <a:spcPct val="50000"/>
              </a:spcBef>
            </a:pPr>
            <a:r>
              <a:rPr lang="en-US" sz="2000" dirty="0">
                <a:solidFill>
                  <a:schemeClr val="accent2"/>
                </a:solidFill>
                <a:latin typeface="Arial" charset="0"/>
              </a:rPr>
              <a:t>Written Exercise CPR #4</a:t>
            </a:r>
          </a:p>
          <a:p>
            <a:pPr algn="ctr">
              <a:spcBef>
                <a:spcPct val="50000"/>
              </a:spcBef>
            </a:pPr>
            <a:r>
              <a:rPr lang="en-US" sz="2000" dirty="0">
                <a:solidFill>
                  <a:schemeClr val="accent2"/>
                </a:solidFill>
                <a:latin typeface="Arial" charset="0"/>
              </a:rPr>
              <a:t>Hands-On Exercises CPR (4A-4E)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p:cNvSpPr>
            <a:spLocks noChangeArrowheads="1"/>
          </p:cNvSpPr>
          <p:nvPr/>
        </p:nvSpPr>
        <p:spPr bwMode="auto">
          <a:xfrm>
            <a:off x="4495800" y="1981200"/>
            <a:ext cx="3810000" cy="4114800"/>
          </a:xfrm>
          <a:prstGeom prst="rect">
            <a:avLst/>
          </a:prstGeom>
          <a:noFill/>
          <a:ln w="9525">
            <a:noFill/>
            <a:miter lim="800000"/>
            <a:headEnd/>
            <a:tailEnd/>
          </a:ln>
        </p:spPr>
        <p:txBody>
          <a:bodyPr/>
          <a:lstStyle/>
          <a:p>
            <a:pPr marL="342900" indent="-342900">
              <a:spcBef>
                <a:spcPct val="20000"/>
              </a:spcBef>
              <a:buFontTx/>
              <a:buChar char="•"/>
            </a:pPr>
            <a:endParaRPr lang="en-US" sz="2800">
              <a:latin typeface="Arial" charset="0"/>
            </a:endParaRPr>
          </a:p>
        </p:txBody>
      </p:sp>
      <p:sp>
        <p:nvSpPr>
          <p:cNvPr id="3076" name="Rectangle 5"/>
          <p:cNvSpPr>
            <a:spLocks noChangeArrowheads="1"/>
          </p:cNvSpPr>
          <p:nvPr/>
        </p:nvSpPr>
        <p:spPr bwMode="auto">
          <a:xfrm>
            <a:off x="533400" y="1371600"/>
            <a:ext cx="8458200" cy="3276600"/>
          </a:xfrm>
          <a:prstGeom prst="rect">
            <a:avLst/>
          </a:prstGeom>
          <a:noFill/>
          <a:ln w="9525">
            <a:noFill/>
            <a:miter lim="800000"/>
            <a:headEnd/>
            <a:tailEnd/>
          </a:ln>
        </p:spPr>
        <p:txBody>
          <a:bodyPr/>
          <a:lstStyle/>
          <a:p>
            <a:pPr marL="342900" indent="-342900">
              <a:lnSpc>
                <a:spcPct val="90000"/>
              </a:lnSpc>
              <a:spcBef>
                <a:spcPct val="20000"/>
              </a:spcBef>
            </a:pPr>
            <a:endParaRPr lang="en-US" sz="1800">
              <a:latin typeface="Arial" charset="0"/>
            </a:endParaRPr>
          </a:p>
        </p:txBody>
      </p:sp>
      <p:sp>
        <p:nvSpPr>
          <p:cNvPr id="3077" name="Rectangle 6"/>
          <p:cNvSpPr>
            <a:spLocks noGrp="1" noChangeArrowheads="1"/>
          </p:cNvSpPr>
          <p:nvPr>
            <p:ph type="title" idx="4294967295"/>
          </p:nvPr>
        </p:nvSpPr>
        <p:spPr>
          <a:xfrm>
            <a:off x="1608221" y="533400"/>
            <a:ext cx="5554579" cy="533400"/>
          </a:xfrm>
          <a:prstGeom prst="rect">
            <a:avLst/>
          </a:prstGeom>
        </p:spPr>
        <p:txBody>
          <a:bodyPr>
            <a:normAutofit fontScale="90000"/>
          </a:bodyPr>
          <a:lstStyle/>
          <a:p>
            <a:pPr eaLnBrk="1" hangingPunct="1"/>
            <a:r>
              <a:rPr lang="en-US" sz="3600" b="1" u="sng" dirty="0" smtClean="0">
                <a:latin typeface="Arial" charset="0"/>
              </a:rPr>
              <a:t>Call Routing Diagram</a:t>
            </a:r>
            <a:endParaRPr lang="en-US" b="1" dirty="0" smtClean="0"/>
          </a:p>
        </p:txBody>
      </p:sp>
      <p:sp>
        <p:nvSpPr>
          <p:cNvPr id="3078" name="Text Box 10"/>
          <p:cNvSpPr txBox="1">
            <a:spLocks noChangeArrowheads="1"/>
          </p:cNvSpPr>
          <p:nvPr/>
        </p:nvSpPr>
        <p:spPr bwMode="auto">
          <a:xfrm>
            <a:off x="1295400" y="1295400"/>
            <a:ext cx="6934200" cy="701675"/>
          </a:xfrm>
          <a:prstGeom prst="rect">
            <a:avLst/>
          </a:prstGeom>
          <a:noFill/>
          <a:ln w="9525">
            <a:noFill/>
            <a:miter lim="800000"/>
            <a:headEnd/>
            <a:tailEnd/>
          </a:ln>
        </p:spPr>
        <p:txBody>
          <a:bodyPr>
            <a:spAutoFit/>
          </a:bodyPr>
          <a:lstStyle/>
          <a:p>
            <a:pPr marL="457200" indent="-457200">
              <a:spcBef>
                <a:spcPct val="50000"/>
              </a:spcBef>
              <a:buFontTx/>
              <a:buAutoNum type="arabicPeriod"/>
            </a:pPr>
            <a:r>
              <a:rPr lang="en-US" sz="2000" dirty="0">
                <a:latin typeface="Arial" charset="0"/>
              </a:rPr>
              <a:t>There are two originating call </a:t>
            </a:r>
            <a:r>
              <a:rPr lang="en-US" sz="2000" u="sng" dirty="0">
                <a:latin typeface="Arial" charset="0"/>
              </a:rPr>
              <a:t>Decisions</a:t>
            </a:r>
            <a:r>
              <a:rPr lang="en-US" sz="2000" dirty="0">
                <a:latin typeface="Arial" charset="0"/>
              </a:rPr>
              <a:t> that affect how calls are routed:      </a:t>
            </a:r>
            <a:r>
              <a:rPr lang="en-US" sz="1800" u="sng" dirty="0">
                <a:latin typeface="Arial" charset="0"/>
              </a:rPr>
              <a:t>Day</a:t>
            </a:r>
            <a:r>
              <a:rPr lang="en-US" sz="1800" dirty="0">
                <a:latin typeface="Arial" charset="0"/>
              </a:rPr>
              <a:t>-of-Week         </a:t>
            </a:r>
            <a:r>
              <a:rPr lang="en-US" sz="1800" u="sng" dirty="0">
                <a:latin typeface="Arial" charset="0"/>
              </a:rPr>
              <a:t>Time</a:t>
            </a:r>
            <a:r>
              <a:rPr lang="en-US" sz="1800" dirty="0">
                <a:latin typeface="Arial" charset="0"/>
              </a:rPr>
              <a:t>-of-Day</a:t>
            </a:r>
          </a:p>
        </p:txBody>
      </p:sp>
      <p:sp>
        <p:nvSpPr>
          <p:cNvPr id="3079" name="Text Box 11"/>
          <p:cNvSpPr txBox="1">
            <a:spLocks noChangeArrowheads="1"/>
          </p:cNvSpPr>
          <p:nvPr/>
        </p:nvSpPr>
        <p:spPr bwMode="auto">
          <a:xfrm>
            <a:off x="381000" y="3733800"/>
            <a:ext cx="609600" cy="379413"/>
          </a:xfrm>
          <a:prstGeom prst="rect">
            <a:avLst/>
          </a:prstGeom>
          <a:noFill/>
          <a:ln w="12700">
            <a:solidFill>
              <a:schemeClr val="tx1"/>
            </a:solidFill>
            <a:miter lim="800000"/>
            <a:headEnd/>
            <a:tailEnd/>
          </a:ln>
        </p:spPr>
        <p:txBody>
          <a:bodyPr>
            <a:spAutoFit/>
          </a:bodyPr>
          <a:lstStyle/>
          <a:p>
            <a:pPr>
              <a:spcBef>
                <a:spcPct val="50000"/>
              </a:spcBef>
            </a:pPr>
            <a:r>
              <a:rPr lang="en-US" sz="1800">
                <a:latin typeface="Arial" charset="0"/>
              </a:rPr>
              <a:t>Day</a:t>
            </a:r>
          </a:p>
        </p:txBody>
      </p:sp>
      <p:sp>
        <p:nvSpPr>
          <p:cNvPr id="3080" name="Text Box 12"/>
          <p:cNvSpPr txBox="1">
            <a:spLocks noChangeArrowheads="1"/>
          </p:cNvSpPr>
          <p:nvPr/>
        </p:nvSpPr>
        <p:spPr bwMode="auto">
          <a:xfrm>
            <a:off x="304800" y="4573587"/>
            <a:ext cx="762000" cy="379413"/>
          </a:xfrm>
          <a:prstGeom prst="rect">
            <a:avLst/>
          </a:prstGeom>
          <a:noFill/>
          <a:ln w="12700">
            <a:solidFill>
              <a:schemeClr val="tx1"/>
            </a:solidFill>
            <a:miter lim="800000"/>
            <a:headEnd/>
            <a:tailEnd/>
          </a:ln>
        </p:spPr>
        <p:txBody>
          <a:bodyPr>
            <a:spAutoFit/>
          </a:bodyPr>
          <a:lstStyle/>
          <a:p>
            <a:pPr>
              <a:spcBef>
                <a:spcPct val="50000"/>
              </a:spcBef>
            </a:pPr>
            <a:r>
              <a:rPr lang="en-US" sz="1800" dirty="0">
                <a:latin typeface="Arial" charset="0"/>
              </a:rPr>
              <a:t>Time</a:t>
            </a:r>
          </a:p>
        </p:txBody>
      </p:sp>
      <p:grpSp>
        <p:nvGrpSpPr>
          <p:cNvPr id="2" name="Group 14"/>
          <p:cNvGrpSpPr/>
          <p:nvPr/>
        </p:nvGrpSpPr>
        <p:grpSpPr>
          <a:xfrm>
            <a:off x="1295400" y="2260600"/>
            <a:ext cx="7543800" cy="3987800"/>
            <a:chOff x="1066800" y="2362200"/>
            <a:chExt cx="7543800" cy="3987800"/>
          </a:xfrm>
        </p:grpSpPr>
        <p:graphicFrame>
          <p:nvGraphicFramePr>
            <p:cNvPr id="3074" name="Object 1024"/>
            <p:cNvGraphicFramePr>
              <a:graphicFrameLocks noChangeAspect="1"/>
            </p:cNvGraphicFramePr>
            <p:nvPr/>
          </p:nvGraphicFramePr>
          <p:xfrm>
            <a:off x="1066800" y="2362200"/>
            <a:ext cx="7543800" cy="3987800"/>
          </p:xfrm>
          <a:graphic>
            <a:graphicData uri="http://schemas.openxmlformats.org/presentationml/2006/ole">
              <p:oleObj spid="_x0000_s1026" name="Bitmap Image" r:id="rId5" imgW="4600000" imgH="2076740" progId="PBrush">
                <p:embed/>
              </p:oleObj>
            </a:graphicData>
          </a:graphic>
        </p:graphicFrame>
        <p:sp>
          <p:nvSpPr>
            <p:cNvPr id="3081" name="Text Box 13"/>
            <p:cNvSpPr txBox="1">
              <a:spLocks noChangeArrowheads="1"/>
            </p:cNvSpPr>
            <p:nvPr/>
          </p:nvSpPr>
          <p:spPr bwMode="auto">
            <a:xfrm>
              <a:off x="1600200" y="5259388"/>
              <a:ext cx="838200" cy="366712"/>
            </a:xfrm>
            <a:prstGeom prst="rect">
              <a:avLst/>
            </a:prstGeom>
            <a:noFill/>
            <a:ln w="12700">
              <a:noFill/>
              <a:miter lim="800000"/>
              <a:headEnd/>
              <a:tailEnd/>
            </a:ln>
          </p:spPr>
          <p:txBody>
            <a:bodyPr>
              <a:spAutoFit/>
            </a:bodyPr>
            <a:lstStyle/>
            <a:p>
              <a:pPr>
                <a:spcBef>
                  <a:spcPct val="50000"/>
                </a:spcBef>
              </a:pPr>
              <a:r>
                <a:rPr lang="en-US" sz="1800" dirty="0">
                  <a:latin typeface="Arial" charset="0"/>
                </a:rPr>
                <a:t>1111</a:t>
              </a:r>
            </a:p>
          </p:txBody>
        </p:sp>
        <p:sp>
          <p:nvSpPr>
            <p:cNvPr id="3082" name="Text Box 14"/>
            <p:cNvSpPr txBox="1">
              <a:spLocks noChangeArrowheads="1"/>
            </p:cNvSpPr>
            <p:nvPr/>
          </p:nvSpPr>
          <p:spPr bwMode="auto">
            <a:xfrm>
              <a:off x="4572000" y="5259388"/>
              <a:ext cx="838200" cy="366712"/>
            </a:xfrm>
            <a:prstGeom prst="rect">
              <a:avLst/>
            </a:prstGeom>
            <a:noFill/>
            <a:ln w="12700">
              <a:noFill/>
              <a:miter lim="800000"/>
              <a:headEnd/>
              <a:tailEnd/>
            </a:ln>
          </p:spPr>
          <p:txBody>
            <a:bodyPr>
              <a:spAutoFit/>
            </a:bodyPr>
            <a:lstStyle/>
            <a:p>
              <a:pPr>
                <a:spcBef>
                  <a:spcPct val="50000"/>
                </a:spcBef>
              </a:pPr>
              <a:r>
                <a:rPr lang="en-US" sz="1800" dirty="0">
                  <a:latin typeface="Arial" charset="0"/>
                </a:rPr>
                <a:t>2222</a:t>
              </a:r>
            </a:p>
          </p:txBody>
        </p:sp>
        <p:sp>
          <p:nvSpPr>
            <p:cNvPr id="3083" name="Text Box 15"/>
            <p:cNvSpPr txBox="1">
              <a:spLocks noChangeArrowheads="1"/>
            </p:cNvSpPr>
            <p:nvPr/>
          </p:nvSpPr>
          <p:spPr bwMode="auto">
            <a:xfrm>
              <a:off x="7543800" y="5259388"/>
              <a:ext cx="838200" cy="366712"/>
            </a:xfrm>
            <a:prstGeom prst="rect">
              <a:avLst/>
            </a:prstGeom>
            <a:noFill/>
            <a:ln w="12700">
              <a:noFill/>
              <a:miter lim="800000"/>
              <a:headEnd/>
              <a:tailEnd/>
            </a:ln>
          </p:spPr>
          <p:txBody>
            <a:bodyPr>
              <a:spAutoFit/>
            </a:bodyPr>
            <a:lstStyle/>
            <a:p>
              <a:pPr>
                <a:spcBef>
                  <a:spcPct val="50000"/>
                </a:spcBef>
              </a:pPr>
              <a:r>
                <a:rPr lang="en-US" sz="1800" dirty="0">
                  <a:latin typeface="Arial" charset="0"/>
                </a:rPr>
                <a:t>2222</a:t>
              </a:r>
            </a:p>
          </p:txBody>
        </p:sp>
      </p:grpSp>
      <p:sp>
        <p:nvSpPr>
          <p:cNvPr id="3084" name="Text Box 16"/>
          <p:cNvSpPr txBox="1">
            <a:spLocks noChangeArrowheads="1"/>
          </p:cNvSpPr>
          <p:nvPr/>
        </p:nvSpPr>
        <p:spPr bwMode="auto">
          <a:xfrm>
            <a:off x="304800" y="5105400"/>
            <a:ext cx="914400" cy="379412"/>
          </a:xfrm>
          <a:prstGeom prst="rect">
            <a:avLst/>
          </a:prstGeom>
          <a:noFill/>
          <a:ln w="12700">
            <a:solidFill>
              <a:schemeClr val="tx1"/>
            </a:solidFill>
            <a:miter lim="800000"/>
            <a:headEnd/>
            <a:tailEnd/>
          </a:ln>
        </p:spPr>
        <p:txBody>
          <a:bodyPr>
            <a:spAutoFit/>
          </a:bodyPr>
          <a:lstStyle/>
          <a:p>
            <a:pPr>
              <a:spcBef>
                <a:spcPct val="50000"/>
              </a:spcBef>
            </a:pPr>
            <a:r>
              <a:rPr lang="en-US" sz="1800">
                <a:latin typeface="Arial" charset="0"/>
              </a:rPr>
              <a:t>Carrier</a:t>
            </a:r>
          </a:p>
        </p:txBody>
      </p:sp>
      <p:sp>
        <p:nvSpPr>
          <p:cNvPr id="3085" name="Text Box 17"/>
          <p:cNvSpPr txBox="1">
            <a:spLocks noChangeArrowheads="1"/>
          </p:cNvSpPr>
          <p:nvPr/>
        </p:nvSpPr>
        <p:spPr bwMode="auto">
          <a:xfrm>
            <a:off x="381000" y="5791200"/>
            <a:ext cx="685800" cy="379412"/>
          </a:xfrm>
          <a:prstGeom prst="rect">
            <a:avLst/>
          </a:prstGeom>
          <a:noFill/>
          <a:ln w="12700">
            <a:solidFill>
              <a:schemeClr val="tx1"/>
            </a:solidFill>
            <a:miter lim="800000"/>
            <a:headEnd/>
            <a:tailEnd/>
          </a:ln>
        </p:spPr>
        <p:txBody>
          <a:bodyPr>
            <a:spAutoFit/>
          </a:bodyPr>
          <a:lstStyle/>
          <a:p>
            <a:pPr>
              <a:spcBef>
                <a:spcPct val="50000"/>
              </a:spcBef>
            </a:pPr>
            <a:r>
              <a:rPr lang="en-US" sz="1800">
                <a:latin typeface="Arial" charset="0"/>
              </a:rPr>
              <a:t>Tel#</a:t>
            </a:r>
          </a:p>
        </p:txBody>
      </p:sp>
      <p:sp>
        <p:nvSpPr>
          <p:cNvPr id="3086" name="Text Box 18"/>
          <p:cNvSpPr txBox="1">
            <a:spLocks noChangeArrowheads="1"/>
          </p:cNvSpPr>
          <p:nvPr/>
        </p:nvSpPr>
        <p:spPr bwMode="auto">
          <a:xfrm>
            <a:off x="1295400" y="1981200"/>
            <a:ext cx="7239000" cy="641350"/>
          </a:xfrm>
          <a:prstGeom prst="rect">
            <a:avLst/>
          </a:prstGeom>
          <a:noFill/>
          <a:ln w="9525">
            <a:noFill/>
            <a:miter lim="800000"/>
            <a:headEnd/>
            <a:tailEnd/>
          </a:ln>
        </p:spPr>
        <p:txBody>
          <a:bodyPr>
            <a:spAutoFit/>
          </a:bodyPr>
          <a:lstStyle/>
          <a:p>
            <a:pPr marL="457200" indent="-457200">
              <a:spcBef>
                <a:spcPct val="50000"/>
              </a:spcBef>
            </a:pPr>
            <a:r>
              <a:rPr lang="en-US" sz="1800" dirty="0">
                <a:latin typeface="Arial" charset="0"/>
              </a:rPr>
              <a:t>2.     Once the conditions and decisions are made, there are two </a:t>
            </a:r>
            <a:r>
              <a:rPr lang="en-US" sz="1800" u="sng" dirty="0">
                <a:latin typeface="Arial" charset="0"/>
              </a:rPr>
              <a:t>Actions</a:t>
            </a:r>
            <a:r>
              <a:rPr lang="en-US" sz="1800" dirty="0">
                <a:latin typeface="Arial" charset="0"/>
              </a:rPr>
              <a:t> that need to be determined:        </a:t>
            </a:r>
            <a:r>
              <a:rPr lang="en-US" sz="1800" u="sng" dirty="0">
                <a:latin typeface="Arial" charset="0"/>
              </a:rPr>
              <a:t>Carrier</a:t>
            </a:r>
            <a:r>
              <a:rPr lang="en-US" sz="1800" dirty="0">
                <a:latin typeface="Arial" charset="0"/>
              </a:rPr>
              <a:t>       </a:t>
            </a:r>
            <a:r>
              <a:rPr lang="en-US" sz="1800" u="sng" dirty="0">
                <a:latin typeface="Arial" charset="0"/>
              </a:rPr>
              <a:t>Tel#</a:t>
            </a:r>
            <a:endParaRPr lang="en-US" dirty="0"/>
          </a:p>
        </p:txBody>
      </p:sp>
      <p:sp>
        <p:nvSpPr>
          <p:cNvPr id="19" name="Rounded Rectangle 18"/>
          <p:cNvSpPr/>
          <p:nvPr/>
        </p:nvSpPr>
        <p:spPr>
          <a:xfrm>
            <a:off x="5029200" y="2667000"/>
            <a:ext cx="2133600" cy="457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3810000" y="3581400"/>
            <a:ext cx="533400" cy="457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1371600" y="4495800"/>
            <a:ext cx="1371600" cy="457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828800" y="5105400"/>
            <a:ext cx="685800" cy="457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1371600" y="5791200"/>
            <a:ext cx="1524000" cy="457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7315200" y="3657600"/>
            <a:ext cx="1524000" cy="2590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3078">
                                            <p:txEl>
                                              <p:pRg st="0" end="0"/>
                                            </p:txEl>
                                          </p:spTgt>
                                        </p:tgtEl>
                                        <p:attrNameLst>
                                          <p:attrName>style.visibility</p:attrName>
                                        </p:attrNameLst>
                                      </p:cBhvr>
                                      <p:to>
                                        <p:strVal val="visible"/>
                                      </p:to>
                                    </p:set>
                                    <p:anim calcmode="lin" valueType="num">
                                      <p:cBhvr>
                                        <p:cTn id="19" dur="1000" fill="hold"/>
                                        <p:tgtEl>
                                          <p:spTgt spid="3078">
                                            <p:txEl>
                                              <p:pRg st="0" end="0"/>
                                            </p:txEl>
                                          </p:spTgt>
                                        </p:tgtEl>
                                        <p:attrNameLst>
                                          <p:attrName>ppt_w</p:attrName>
                                        </p:attrNameLst>
                                      </p:cBhvr>
                                      <p:tavLst>
                                        <p:tav tm="0">
                                          <p:val>
                                            <p:strVal val="#ppt_w*0.70"/>
                                          </p:val>
                                        </p:tav>
                                        <p:tav tm="100000">
                                          <p:val>
                                            <p:strVal val="#ppt_w"/>
                                          </p:val>
                                        </p:tav>
                                      </p:tavLst>
                                    </p:anim>
                                    <p:anim calcmode="lin" valueType="num">
                                      <p:cBhvr>
                                        <p:cTn id="20" dur="1000" fill="hold"/>
                                        <p:tgtEl>
                                          <p:spTgt spid="3078">
                                            <p:txEl>
                                              <p:pRg st="0" end="0"/>
                                            </p:txEl>
                                          </p:spTgt>
                                        </p:tgtEl>
                                        <p:attrNameLst>
                                          <p:attrName>ppt_h</p:attrName>
                                        </p:attrNameLst>
                                      </p:cBhvr>
                                      <p:tavLst>
                                        <p:tav tm="0">
                                          <p:val>
                                            <p:strVal val="#ppt_h"/>
                                          </p:val>
                                        </p:tav>
                                        <p:tav tm="100000">
                                          <p:val>
                                            <p:strVal val="#ppt_h"/>
                                          </p:val>
                                        </p:tav>
                                      </p:tavLst>
                                    </p:anim>
                                    <p:animEffect transition="in" filter="fade">
                                      <p:cBhvr>
                                        <p:cTn id="21" dur="1000"/>
                                        <p:tgtEl>
                                          <p:spTgt spid="3078">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3079"/>
                                        </p:tgtEl>
                                        <p:attrNameLst>
                                          <p:attrName>style.visibility</p:attrName>
                                        </p:attrNameLst>
                                      </p:cBhvr>
                                      <p:to>
                                        <p:strVal val="visible"/>
                                      </p:to>
                                    </p:set>
                                    <p:animEffect transition="in" filter="box(in)">
                                      <p:cBhvr>
                                        <p:cTn id="26" dur="500"/>
                                        <p:tgtEl>
                                          <p:spTgt spid="3079"/>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3080"/>
                                        </p:tgtEl>
                                        <p:attrNameLst>
                                          <p:attrName>style.visibility</p:attrName>
                                        </p:attrNameLst>
                                      </p:cBhvr>
                                      <p:to>
                                        <p:strVal val="visible"/>
                                      </p:to>
                                    </p:set>
                                    <p:animEffect transition="in" filter="box(in)">
                                      <p:cBhvr>
                                        <p:cTn id="31" dur="500"/>
                                        <p:tgtEl>
                                          <p:spTgt spid="3080"/>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086">
                                            <p:txEl>
                                              <p:pRg st="0" end="0"/>
                                            </p:txEl>
                                          </p:spTgt>
                                        </p:tgtEl>
                                        <p:attrNameLst>
                                          <p:attrName>style.visibility</p:attrName>
                                        </p:attrNameLst>
                                      </p:cBhvr>
                                      <p:to>
                                        <p:strVal val="visible"/>
                                      </p:to>
                                    </p:set>
                                    <p:animEffect transition="in" filter="dissolve">
                                      <p:cBhvr>
                                        <p:cTn id="36" dur="500"/>
                                        <p:tgtEl>
                                          <p:spTgt spid="308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084"/>
                                        </p:tgtEl>
                                        <p:attrNameLst>
                                          <p:attrName>style.visibility</p:attrName>
                                        </p:attrNameLst>
                                      </p:cBhvr>
                                      <p:to>
                                        <p:strVal val="visible"/>
                                      </p:to>
                                    </p:set>
                                    <p:animEffect transition="in" filter="dissolve">
                                      <p:cBhvr>
                                        <p:cTn id="41" dur="500"/>
                                        <p:tgtEl>
                                          <p:spTgt spid="3084"/>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085"/>
                                        </p:tgtEl>
                                        <p:attrNameLst>
                                          <p:attrName>style.visibility</p:attrName>
                                        </p:attrNameLst>
                                      </p:cBhvr>
                                      <p:to>
                                        <p:strVal val="visible"/>
                                      </p:to>
                                    </p:set>
                                    <p:animEffect transition="in" filter="dissolve">
                                      <p:cBhvr>
                                        <p:cTn id="46" dur="500"/>
                                        <p:tgtEl>
                                          <p:spTgt spid="3085"/>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box(in)">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box(in)">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box(in)">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box(in)">
                                      <p:cBhvr>
                                        <p:cTn id="66" dur="5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box(in)">
                                      <p:cBhvr>
                                        <p:cTn id="71" dur="500"/>
                                        <p:tgtEl>
                                          <p:spTgt spid="23"/>
                                        </p:tgtEl>
                                      </p:cBhvr>
                                    </p:animEffect>
                                  </p:childTnLst>
                                </p:cTn>
                              </p:par>
                            </p:childTnLst>
                          </p:cTn>
                        </p:par>
                      </p:childTnLst>
                    </p:cTn>
                  </p:par>
                  <p:par>
                    <p:cTn id="72" fill="hold">
                      <p:stCondLst>
                        <p:cond delay="indefinite"/>
                      </p:stCondLst>
                      <p:childTnLst>
                        <p:par>
                          <p:cTn id="73" fill="hold">
                            <p:stCondLst>
                              <p:cond delay="0"/>
                            </p:stCondLst>
                            <p:childTnLst>
                              <p:par>
                                <p:cTn id="74" presetID="63" presetClass="path" presetSubtype="0" accel="50000" decel="50000" fill="hold" grpId="1" nodeType="clickEffect">
                                  <p:stCondLst>
                                    <p:cond delay="0"/>
                                  </p:stCondLst>
                                  <p:childTnLst>
                                    <p:animMotion origin="layout" path="M 3.33333E-6 -2.48555E-6 L 0.325 -2.48555E-6 " pathEditMode="relative" rAng="0" ptsTypes="AA">
                                      <p:cBhvr>
                                        <p:cTn id="75" dur="2000" fill="hold"/>
                                        <p:tgtEl>
                                          <p:spTgt spid="21"/>
                                        </p:tgtEl>
                                        <p:attrNameLst>
                                          <p:attrName>ppt_x</p:attrName>
                                          <p:attrName>ppt_y</p:attrName>
                                        </p:attrNameLst>
                                      </p:cBhvr>
                                      <p:rCtr x="162" y="0"/>
                                    </p:animMotion>
                                  </p:childTnLst>
                                </p:cTn>
                              </p:par>
                            </p:childTnLst>
                          </p:cTn>
                        </p:par>
                      </p:childTnLst>
                    </p:cTn>
                  </p:par>
                  <p:par>
                    <p:cTn id="76" fill="hold">
                      <p:stCondLst>
                        <p:cond delay="indefinite"/>
                      </p:stCondLst>
                      <p:childTnLst>
                        <p:par>
                          <p:cTn id="77" fill="hold">
                            <p:stCondLst>
                              <p:cond delay="0"/>
                            </p:stCondLst>
                            <p:childTnLst>
                              <p:par>
                                <p:cTn id="78" presetID="63" presetClass="path" presetSubtype="0" accel="50000" decel="50000" fill="hold" grpId="1" nodeType="clickEffect">
                                  <p:stCondLst>
                                    <p:cond delay="0"/>
                                  </p:stCondLst>
                                  <p:childTnLst>
                                    <p:animMotion origin="layout" path="M 3.33333E-6 1.38728E-6 L 0.32083 1.38728E-6 " pathEditMode="relative" rAng="0" ptsTypes="AA">
                                      <p:cBhvr>
                                        <p:cTn id="79" dur="2000" fill="hold"/>
                                        <p:tgtEl>
                                          <p:spTgt spid="22"/>
                                        </p:tgtEl>
                                        <p:attrNameLst>
                                          <p:attrName>ppt_x</p:attrName>
                                          <p:attrName>ppt_y</p:attrName>
                                        </p:attrNameLst>
                                      </p:cBhvr>
                                      <p:rCtr x="160" y="0"/>
                                    </p:animMotion>
                                  </p:childTnLst>
                                </p:cTn>
                              </p:par>
                            </p:childTnLst>
                          </p:cTn>
                        </p:par>
                      </p:childTnLst>
                    </p:cTn>
                  </p:par>
                  <p:par>
                    <p:cTn id="80" fill="hold">
                      <p:stCondLst>
                        <p:cond delay="indefinite"/>
                      </p:stCondLst>
                      <p:childTnLst>
                        <p:par>
                          <p:cTn id="81" fill="hold">
                            <p:stCondLst>
                              <p:cond delay="0"/>
                            </p:stCondLst>
                            <p:childTnLst>
                              <p:par>
                                <p:cTn id="82" presetID="63" presetClass="path" presetSubtype="0" accel="50000" decel="50000" fill="hold" grpId="1" nodeType="clickEffect">
                                  <p:stCondLst>
                                    <p:cond delay="0"/>
                                  </p:stCondLst>
                                  <p:childTnLst>
                                    <p:animMotion origin="layout" path="M 0 -3.00578E-6 L 0.325 -3.00578E-6 " pathEditMode="relative" rAng="0" ptsTypes="AA">
                                      <p:cBhvr>
                                        <p:cTn id="83" dur="2000" fill="hold"/>
                                        <p:tgtEl>
                                          <p:spTgt spid="23"/>
                                        </p:tgtEl>
                                        <p:attrNameLst>
                                          <p:attrName>ppt_x</p:attrName>
                                          <p:attrName>ppt_y</p:attrName>
                                        </p:attrNameLst>
                                      </p:cBhvr>
                                      <p:rCtr x="162" y="0"/>
                                    </p:animMotion>
                                  </p:childTnLst>
                                </p:cTn>
                              </p:par>
                            </p:childTnLst>
                          </p:cTn>
                        </p:par>
                      </p:childTnLst>
                    </p:cTn>
                  </p:par>
                  <p:par>
                    <p:cTn id="84" fill="hold">
                      <p:stCondLst>
                        <p:cond delay="indefinite"/>
                      </p:stCondLst>
                      <p:childTnLst>
                        <p:par>
                          <p:cTn id="85" fill="hold">
                            <p:stCondLst>
                              <p:cond delay="0"/>
                            </p:stCondLst>
                            <p:childTnLst>
                              <p:par>
                                <p:cTn id="86" presetID="4" presetClass="entr" presetSubtype="16" fill="hold" grpId="0" nodeType="click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box(in)">
                                      <p:cBhvr>
                                        <p:cTn id="8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9" grpId="0" animBg="1"/>
      <p:bldP spid="3080" grpId="0" animBg="1"/>
      <p:bldP spid="3084" grpId="0" animBg="1"/>
      <p:bldP spid="3085" grpId="0" animBg="1"/>
      <p:bldP spid="19" grpId="0" animBg="1"/>
      <p:bldP spid="20" grpId="0" animBg="1"/>
      <p:bldP spid="21" grpId="0" animBg="1"/>
      <p:bldP spid="21" grpId="1" animBg="1"/>
      <p:bldP spid="22" grpId="0" animBg="1"/>
      <p:bldP spid="22" grpId="1" animBg="1"/>
      <p:bldP spid="23" grpId="0" animBg="1"/>
      <p:bldP spid="23" grpId="1"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9216"/>
          <p:cNvGraphicFramePr>
            <a:graphicFrameLocks noChangeAspect="1"/>
          </p:cNvGraphicFramePr>
          <p:nvPr/>
        </p:nvGraphicFramePr>
        <p:xfrm>
          <a:off x="838200" y="2635250"/>
          <a:ext cx="7467600" cy="1587500"/>
        </p:xfrm>
        <a:graphic>
          <a:graphicData uri="http://schemas.openxmlformats.org/presentationml/2006/ole">
            <p:oleObj spid="_x0000_s2050" name="Bitmap Image" r:id="rId4" imgW="3895238" imgH="828791" progId="PBrush">
              <p:embed/>
            </p:oleObj>
          </a:graphicData>
        </a:graphic>
      </p:graphicFrame>
      <p:grpSp>
        <p:nvGrpSpPr>
          <p:cNvPr id="2" name="Group 11"/>
          <p:cNvGrpSpPr/>
          <p:nvPr/>
        </p:nvGrpSpPr>
        <p:grpSpPr>
          <a:xfrm>
            <a:off x="4572000" y="3124200"/>
            <a:ext cx="2971800" cy="2198132"/>
            <a:chOff x="4572000" y="3124200"/>
            <a:chExt cx="2971800" cy="2198132"/>
          </a:xfrm>
        </p:grpSpPr>
        <p:sp>
          <p:nvSpPr>
            <p:cNvPr id="4099" name="Text Box 9223"/>
            <p:cNvSpPr txBox="1">
              <a:spLocks noChangeArrowheads="1"/>
            </p:cNvSpPr>
            <p:nvPr/>
          </p:nvSpPr>
          <p:spPr bwMode="auto">
            <a:xfrm>
              <a:off x="5029200" y="4953000"/>
              <a:ext cx="2514600" cy="369332"/>
            </a:xfrm>
            <a:prstGeom prst="rect">
              <a:avLst/>
            </a:prstGeom>
            <a:solidFill>
              <a:srgbClr val="FFFF00"/>
            </a:solidFill>
            <a:ln w="9525">
              <a:solidFill>
                <a:schemeClr val="tx1"/>
              </a:solidFill>
              <a:miter lim="800000"/>
              <a:headEnd/>
              <a:tailEnd/>
            </a:ln>
          </p:spPr>
          <p:txBody>
            <a:bodyPr wrap="square">
              <a:spAutoFit/>
            </a:bodyPr>
            <a:lstStyle/>
            <a:p>
              <a:pPr>
                <a:spcBef>
                  <a:spcPct val="50000"/>
                </a:spcBef>
              </a:pPr>
              <a:r>
                <a:rPr lang="en-US" dirty="0"/>
                <a:t>Time Zone drop-down</a:t>
              </a:r>
            </a:p>
          </p:txBody>
        </p:sp>
        <p:sp>
          <p:nvSpPr>
            <p:cNvPr id="4100" name="Line 9224"/>
            <p:cNvSpPr>
              <a:spLocks noChangeShapeType="1"/>
            </p:cNvSpPr>
            <p:nvPr/>
          </p:nvSpPr>
          <p:spPr bwMode="auto">
            <a:xfrm flipH="1" flipV="1">
              <a:off x="4572000" y="3124200"/>
              <a:ext cx="1905000" cy="1828800"/>
            </a:xfrm>
            <a:prstGeom prst="line">
              <a:avLst/>
            </a:prstGeom>
            <a:noFill/>
            <a:ln w="41275">
              <a:solidFill>
                <a:schemeClr val="tx1"/>
              </a:solidFill>
              <a:round/>
              <a:headEnd/>
              <a:tailEnd type="triangle" w="med" len="med"/>
            </a:ln>
          </p:spPr>
          <p:txBody>
            <a:bodyPr>
              <a:spAutoFit/>
            </a:bodyPr>
            <a:lstStyle/>
            <a:p>
              <a:endParaRPr lang="en-US"/>
            </a:p>
          </p:txBody>
        </p:sp>
      </p:grpSp>
      <p:sp>
        <p:nvSpPr>
          <p:cNvPr id="4101" name="Rectangle 9225"/>
          <p:cNvSpPr>
            <a:spLocks noGrp="1" noChangeArrowheads="1"/>
          </p:cNvSpPr>
          <p:nvPr>
            <p:ph type="title" idx="4294967295"/>
          </p:nvPr>
        </p:nvSpPr>
        <p:spPr>
          <a:xfrm>
            <a:off x="2027321" y="533400"/>
            <a:ext cx="5089358" cy="1143000"/>
          </a:xfrm>
          <a:prstGeom prst="rect">
            <a:avLst/>
          </a:prstGeom>
        </p:spPr>
        <p:txBody>
          <a:bodyPr>
            <a:normAutofit/>
          </a:bodyPr>
          <a:lstStyle/>
          <a:p>
            <a:pPr eaLnBrk="1" hangingPunct="1"/>
            <a:r>
              <a:rPr lang="en-US" sz="3200" b="1" u="sng" dirty="0" smtClean="0">
                <a:latin typeface="Arial" charset="0"/>
              </a:rPr>
              <a:t>CPR for CR Diagram</a:t>
            </a:r>
          </a:p>
        </p:txBody>
      </p:sp>
      <p:grpSp>
        <p:nvGrpSpPr>
          <p:cNvPr id="3" name="Group 10"/>
          <p:cNvGrpSpPr/>
          <p:nvPr/>
        </p:nvGrpSpPr>
        <p:grpSpPr>
          <a:xfrm>
            <a:off x="2362200" y="3581400"/>
            <a:ext cx="2514600" cy="1588532"/>
            <a:chOff x="2362200" y="3505200"/>
            <a:chExt cx="2514600" cy="1588532"/>
          </a:xfrm>
        </p:grpSpPr>
        <p:sp>
          <p:nvSpPr>
            <p:cNvPr id="4103" name="Text Box 9229"/>
            <p:cNvSpPr txBox="1">
              <a:spLocks noChangeArrowheads="1"/>
            </p:cNvSpPr>
            <p:nvPr/>
          </p:nvSpPr>
          <p:spPr bwMode="auto">
            <a:xfrm>
              <a:off x="2362200" y="4724400"/>
              <a:ext cx="2514600" cy="369332"/>
            </a:xfrm>
            <a:prstGeom prst="rect">
              <a:avLst/>
            </a:prstGeom>
            <a:solidFill>
              <a:srgbClr val="FFFF00"/>
            </a:solidFill>
            <a:ln w="9525">
              <a:solidFill>
                <a:schemeClr val="tx1"/>
              </a:solidFill>
              <a:miter lim="800000"/>
              <a:headEnd/>
              <a:tailEnd/>
            </a:ln>
          </p:spPr>
          <p:txBody>
            <a:bodyPr wrap="square">
              <a:spAutoFit/>
            </a:bodyPr>
            <a:lstStyle/>
            <a:p>
              <a:pPr>
                <a:spcBef>
                  <a:spcPct val="50000"/>
                </a:spcBef>
              </a:pPr>
              <a:r>
                <a:rPr lang="en-US" dirty="0" smtClean="0"/>
                <a:t>Format = 9:00a-5:00p</a:t>
              </a:r>
              <a:endParaRPr lang="en-US" dirty="0"/>
            </a:p>
          </p:txBody>
        </p:sp>
        <p:sp>
          <p:nvSpPr>
            <p:cNvPr id="4104" name="Line 9230"/>
            <p:cNvSpPr>
              <a:spLocks noChangeShapeType="1"/>
            </p:cNvSpPr>
            <p:nvPr/>
          </p:nvSpPr>
          <p:spPr bwMode="auto">
            <a:xfrm flipH="1" flipV="1">
              <a:off x="3505200" y="3505200"/>
              <a:ext cx="381000" cy="1295400"/>
            </a:xfrm>
            <a:prstGeom prst="line">
              <a:avLst/>
            </a:prstGeom>
            <a:noFill/>
            <a:ln w="41275">
              <a:solidFill>
                <a:schemeClr val="tx1"/>
              </a:solidFill>
              <a:round/>
              <a:headEnd/>
              <a:tailEnd type="triangle" w="med" len="med"/>
            </a:ln>
          </p:spPr>
          <p:txBody>
            <a:bodyPr>
              <a:spAutoFit/>
            </a:bodyPr>
            <a:lstStyle/>
            <a:p>
              <a:endParaRPr lang="en-US"/>
            </a:p>
          </p:txBody>
        </p:sp>
      </p:grpSp>
      <p:grpSp>
        <p:nvGrpSpPr>
          <p:cNvPr id="4" name="Group 9"/>
          <p:cNvGrpSpPr/>
          <p:nvPr/>
        </p:nvGrpSpPr>
        <p:grpSpPr>
          <a:xfrm>
            <a:off x="914400" y="3429000"/>
            <a:ext cx="3657600" cy="2579132"/>
            <a:chOff x="914400" y="3429000"/>
            <a:chExt cx="3657600" cy="2579132"/>
          </a:xfrm>
        </p:grpSpPr>
        <p:sp>
          <p:nvSpPr>
            <p:cNvPr id="4102" name="Text Box 9228"/>
            <p:cNvSpPr txBox="1">
              <a:spLocks noChangeArrowheads="1"/>
            </p:cNvSpPr>
            <p:nvPr/>
          </p:nvSpPr>
          <p:spPr bwMode="auto">
            <a:xfrm>
              <a:off x="914400" y="5638800"/>
              <a:ext cx="3657600" cy="369332"/>
            </a:xfrm>
            <a:prstGeom prst="rect">
              <a:avLst/>
            </a:prstGeom>
            <a:solidFill>
              <a:srgbClr val="FFFF00"/>
            </a:solidFill>
            <a:ln w="9525">
              <a:solidFill>
                <a:schemeClr val="tx1"/>
              </a:solidFill>
              <a:miter lim="800000"/>
              <a:headEnd/>
              <a:tailEnd/>
            </a:ln>
          </p:spPr>
          <p:txBody>
            <a:bodyPr wrap="square">
              <a:spAutoFit/>
            </a:bodyPr>
            <a:lstStyle/>
            <a:p>
              <a:pPr>
                <a:spcBef>
                  <a:spcPct val="50000"/>
                </a:spcBef>
              </a:pPr>
              <a:r>
                <a:rPr lang="en-US" dirty="0" smtClean="0"/>
                <a:t>Format = M</a:t>
              </a:r>
              <a:r>
                <a:rPr lang="en-US" dirty="0"/>
                <a:t>, </a:t>
              </a:r>
              <a:r>
                <a:rPr lang="en-US" dirty="0" err="1"/>
                <a:t>Tu</a:t>
              </a:r>
              <a:r>
                <a:rPr lang="en-US" dirty="0"/>
                <a:t>, W, </a:t>
              </a:r>
              <a:r>
                <a:rPr lang="en-US" dirty="0" err="1"/>
                <a:t>Th</a:t>
              </a:r>
              <a:r>
                <a:rPr lang="en-US" dirty="0"/>
                <a:t>, F, Sa, Su</a:t>
              </a:r>
            </a:p>
          </p:txBody>
        </p:sp>
        <p:sp>
          <p:nvSpPr>
            <p:cNvPr id="4105" name="Line 9231"/>
            <p:cNvSpPr>
              <a:spLocks noChangeShapeType="1"/>
            </p:cNvSpPr>
            <p:nvPr/>
          </p:nvSpPr>
          <p:spPr bwMode="auto">
            <a:xfrm flipH="1" flipV="1">
              <a:off x="1295400" y="3429000"/>
              <a:ext cx="1219200" cy="2286000"/>
            </a:xfrm>
            <a:prstGeom prst="line">
              <a:avLst/>
            </a:prstGeom>
            <a:noFill/>
            <a:ln w="41275">
              <a:solidFill>
                <a:schemeClr val="tx1"/>
              </a:solidFill>
              <a:round/>
              <a:headEnd/>
              <a:tailEnd type="triangle" w="med" len="med"/>
            </a:ln>
          </p:spPr>
          <p:txBody>
            <a:bodyPr>
              <a:spAutoFit/>
            </a:bodyPr>
            <a:lstStyle/>
            <a:p>
              <a:endParaRPr lang="en-US"/>
            </a:p>
          </p:txBody>
        </p:sp>
      </p:grpSp>
      <p:sp>
        <p:nvSpPr>
          <p:cNvPr id="13" name="Rounded Rectangle 12"/>
          <p:cNvSpPr/>
          <p:nvPr/>
        </p:nvSpPr>
        <p:spPr>
          <a:xfrm>
            <a:off x="762000" y="2667000"/>
            <a:ext cx="7620000" cy="6096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62000" y="3276600"/>
            <a:ext cx="762000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62000" y="3581400"/>
            <a:ext cx="762000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762000" y="3886200"/>
            <a:ext cx="7620000" cy="381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ox(in)">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ox(in)">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ox(i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0-#ppt_w/2"/>
                                          </p:val>
                                        </p:tav>
                                        <p:tav tm="100000">
                                          <p:val>
                                            <p:strVal val="#ppt_x"/>
                                          </p:val>
                                        </p:tav>
                                      </p:tavLst>
                                    </p:anim>
                                    <p:anim calcmode="lin" valueType="num">
                                      <p:cBhvr additive="base">
                                        <p:cTn id="3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additive="base">
                                        <p:cTn id="38" dur="500" fill="hold"/>
                                        <p:tgtEl>
                                          <p:spTgt spid="3"/>
                                        </p:tgtEl>
                                        <p:attrNameLst>
                                          <p:attrName>ppt_x</p:attrName>
                                        </p:attrNameLst>
                                      </p:cBhvr>
                                      <p:tavLst>
                                        <p:tav tm="0">
                                          <p:val>
                                            <p:strVal val="#ppt_x"/>
                                          </p:val>
                                        </p:tav>
                                        <p:tav tm="100000">
                                          <p:val>
                                            <p:strVal val="#ppt_x"/>
                                          </p:val>
                                        </p:tav>
                                      </p:tavLst>
                                    </p:anim>
                                    <p:anim calcmode="lin" valueType="num">
                                      <p:cBhvr additive="base">
                                        <p:cTn id="3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additive="base">
                                        <p:cTn id="44" dur="500" fill="hold"/>
                                        <p:tgtEl>
                                          <p:spTgt spid="2"/>
                                        </p:tgtEl>
                                        <p:attrNameLst>
                                          <p:attrName>ppt_x</p:attrName>
                                        </p:attrNameLst>
                                      </p:cBhvr>
                                      <p:tavLst>
                                        <p:tav tm="0">
                                          <p:val>
                                            <p:strVal val="1+#ppt_w/2"/>
                                          </p:val>
                                        </p:tav>
                                        <p:tav tm="100000">
                                          <p:val>
                                            <p:strVal val="#ppt_x"/>
                                          </p:val>
                                        </p:tav>
                                      </p:tavLst>
                                    </p:anim>
                                    <p:anim calcmode="lin" valueType="num">
                                      <p:cBhvr additive="base">
                                        <p:cTn id="45"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3"/>
          <p:cNvSpPr txBox="1">
            <a:spLocks noChangeArrowheads="1"/>
          </p:cNvSpPr>
          <p:nvPr/>
        </p:nvSpPr>
        <p:spPr bwMode="auto">
          <a:xfrm>
            <a:off x="914400" y="990600"/>
            <a:ext cx="7239000" cy="519113"/>
          </a:xfrm>
          <a:prstGeom prst="rect">
            <a:avLst/>
          </a:prstGeom>
          <a:noFill/>
          <a:ln w="9525">
            <a:noFill/>
            <a:miter lim="800000"/>
            <a:headEnd/>
            <a:tailEnd/>
          </a:ln>
        </p:spPr>
        <p:txBody>
          <a:bodyPr>
            <a:spAutoFit/>
          </a:bodyPr>
          <a:lstStyle/>
          <a:p>
            <a:pPr>
              <a:spcBef>
                <a:spcPct val="50000"/>
              </a:spcBef>
            </a:pPr>
            <a:endParaRPr lang="en-US" sz="2800"/>
          </a:p>
        </p:txBody>
      </p:sp>
      <p:sp>
        <p:nvSpPr>
          <p:cNvPr id="31747" name="Rectangle 4"/>
          <p:cNvSpPr>
            <a:spLocks noChangeArrowheads="1"/>
          </p:cNvSpPr>
          <p:nvPr/>
        </p:nvSpPr>
        <p:spPr bwMode="auto">
          <a:xfrm>
            <a:off x="4648200" y="1981200"/>
            <a:ext cx="3810000" cy="4114800"/>
          </a:xfrm>
          <a:prstGeom prst="rect">
            <a:avLst/>
          </a:prstGeom>
          <a:noFill/>
          <a:ln w="9525">
            <a:noFill/>
            <a:miter lim="800000"/>
            <a:headEnd/>
            <a:tailEnd/>
          </a:ln>
        </p:spPr>
        <p:txBody>
          <a:bodyPr/>
          <a:lstStyle/>
          <a:p>
            <a:pPr marL="342900" indent="-342900">
              <a:spcBef>
                <a:spcPct val="20000"/>
              </a:spcBef>
              <a:buFontTx/>
              <a:buChar char="•"/>
            </a:pPr>
            <a:endParaRPr lang="en-US" sz="2800">
              <a:latin typeface="Arial" charset="0"/>
            </a:endParaRPr>
          </a:p>
        </p:txBody>
      </p:sp>
      <p:sp>
        <p:nvSpPr>
          <p:cNvPr id="31748" name="Rectangle 6"/>
          <p:cNvSpPr>
            <a:spLocks noGrp="1" noChangeArrowheads="1"/>
          </p:cNvSpPr>
          <p:nvPr>
            <p:ph type="title" idx="4294967295"/>
          </p:nvPr>
        </p:nvSpPr>
        <p:spPr>
          <a:xfrm>
            <a:off x="685800" y="304800"/>
            <a:ext cx="8458200" cy="533400"/>
          </a:xfrm>
          <a:prstGeom prst="rect">
            <a:avLst/>
          </a:prstGeom>
        </p:spPr>
        <p:txBody>
          <a:bodyPr>
            <a:normAutofit fontScale="90000"/>
          </a:bodyPr>
          <a:lstStyle/>
          <a:p>
            <a:pPr eaLnBrk="1" hangingPunct="1"/>
            <a:r>
              <a:rPr lang="en-US" sz="3600" b="1" u="sng" dirty="0" smtClean="0">
                <a:latin typeface="Arial" charset="0"/>
              </a:rPr>
              <a:t>Decision &amp; Action Nodes (Criteria)</a:t>
            </a:r>
          </a:p>
        </p:txBody>
      </p:sp>
      <p:graphicFrame>
        <p:nvGraphicFramePr>
          <p:cNvPr id="53437" name="Group 189"/>
          <p:cNvGraphicFramePr>
            <a:graphicFrameLocks noGrp="1"/>
          </p:cNvGraphicFramePr>
          <p:nvPr/>
        </p:nvGraphicFramePr>
        <p:xfrm>
          <a:off x="533400" y="1295400"/>
          <a:ext cx="8229600" cy="3688080"/>
        </p:xfrm>
        <a:graphic>
          <a:graphicData uri="http://schemas.openxmlformats.org/drawingml/2006/table">
            <a:tbl>
              <a:tblPr/>
              <a:tblGrid>
                <a:gridCol w="514350"/>
                <a:gridCol w="1281113"/>
                <a:gridCol w="6434137"/>
              </a:tblGrid>
              <a:tr h="284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State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States from which calls originate. (4 state codes only)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4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Lata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Latas from which calls originate. (3 Latas)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Area 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Area codes from which calls originate. (3 Area Codes)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4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NXX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NXXs from which calls originate. (3 NXXs)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4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6-digit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NPA-NXXs from which calls originate. (2 – 6#s)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4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10-digit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Pots number from which calls originate. (1 – 10#s)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4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Date(s) on which calls are made. (2 dates)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Day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Day(s) on which calls are made. (4 days or range)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4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Time which calls are made. (range)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4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Switch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Used to create Emergency routing (On or Off)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Percent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Used to allocate a percentage of calls to different destinations.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3438" name="Group 190"/>
          <p:cNvGraphicFramePr>
            <a:graphicFrameLocks noGrp="1"/>
          </p:cNvGraphicFramePr>
          <p:nvPr/>
        </p:nvGraphicFramePr>
        <p:xfrm>
          <a:off x="533400" y="5414963"/>
          <a:ext cx="8229600" cy="1341120"/>
        </p:xfrm>
        <a:graphic>
          <a:graphicData uri="http://schemas.openxmlformats.org/drawingml/2006/table">
            <a:tbl>
              <a:tblPr/>
              <a:tblGrid>
                <a:gridCol w="514350"/>
                <a:gridCol w="1543050"/>
                <a:gridCol w="6172200"/>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Carrier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Carrier used to route calls.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Tel#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The Destination telephone number.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Announce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Used to Block calls  (OBA or VCA)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FF0066"/>
                          </a:solidFill>
                          <a:effectLst/>
                          <a:latin typeface="Arial"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err="1" smtClean="0">
                          <a:ln>
                            <a:noFill/>
                          </a:ln>
                          <a:solidFill>
                            <a:srgbClr val="FF0066"/>
                          </a:solidFill>
                          <a:effectLst/>
                          <a:latin typeface="Arial" charset="0"/>
                        </a:rPr>
                        <a:t>Goto</a:t>
                      </a:r>
                      <a:endParaRPr kumimoji="0" lang="en-US" sz="1600" b="1" i="0" u="none" strike="noStrike" cap="none" normalizeH="0" baseline="0" dirty="0" smtClean="0">
                        <a:ln>
                          <a:noFill/>
                        </a:ln>
                        <a:solidFill>
                          <a:srgbClr val="FF0066"/>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FF0066"/>
                          </a:solidFill>
                          <a:effectLst/>
                          <a:latin typeface="Arial" charset="0"/>
                        </a:rPr>
                        <a:t>Used to reference a Sub Section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821" name="Text Box 176"/>
          <p:cNvSpPr txBox="1">
            <a:spLocks noChangeArrowheads="1"/>
          </p:cNvSpPr>
          <p:nvPr/>
        </p:nvSpPr>
        <p:spPr bwMode="auto">
          <a:xfrm>
            <a:off x="2971800" y="914400"/>
            <a:ext cx="3581400" cy="369332"/>
          </a:xfrm>
          <a:prstGeom prst="rect">
            <a:avLst/>
          </a:prstGeom>
          <a:noFill/>
          <a:ln w="9525">
            <a:noFill/>
            <a:miter lim="800000"/>
            <a:headEnd/>
            <a:tailEnd/>
          </a:ln>
        </p:spPr>
        <p:txBody>
          <a:bodyPr wrap="square">
            <a:spAutoFit/>
          </a:bodyPr>
          <a:lstStyle/>
          <a:p>
            <a:pPr>
              <a:spcBef>
                <a:spcPct val="50000"/>
              </a:spcBef>
            </a:pPr>
            <a:r>
              <a:rPr lang="en-US" sz="1800" dirty="0" smtClean="0">
                <a:latin typeface="Arial" charset="0"/>
              </a:rPr>
              <a:t>Eleven Decision </a:t>
            </a:r>
            <a:r>
              <a:rPr lang="en-US" sz="1800" dirty="0">
                <a:latin typeface="Arial" charset="0"/>
              </a:rPr>
              <a:t>Nodes (Criteria)</a:t>
            </a:r>
          </a:p>
        </p:txBody>
      </p:sp>
      <p:sp>
        <p:nvSpPr>
          <p:cNvPr id="31822" name="Text Box 177"/>
          <p:cNvSpPr txBox="1">
            <a:spLocks noChangeArrowheads="1"/>
          </p:cNvSpPr>
          <p:nvPr/>
        </p:nvSpPr>
        <p:spPr bwMode="auto">
          <a:xfrm>
            <a:off x="2971800" y="5043488"/>
            <a:ext cx="3124200" cy="366712"/>
          </a:xfrm>
          <a:prstGeom prst="rect">
            <a:avLst/>
          </a:prstGeom>
          <a:noFill/>
          <a:ln w="9525">
            <a:noFill/>
            <a:miter lim="800000"/>
            <a:headEnd/>
            <a:tailEnd/>
          </a:ln>
        </p:spPr>
        <p:txBody>
          <a:bodyPr>
            <a:spAutoFit/>
          </a:bodyPr>
          <a:lstStyle/>
          <a:p>
            <a:pPr>
              <a:spcBef>
                <a:spcPct val="50000"/>
              </a:spcBef>
            </a:pPr>
            <a:r>
              <a:rPr lang="en-US" sz="1800" dirty="0" smtClean="0">
                <a:latin typeface="Arial" charset="0"/>
              </a:rPr>
              <a:t>Four Action </a:t>
            </a:r>
            <a:r>
              <a:rPr lang="en-US" sz="1800" dirty="0">
                <a:latin typeface="Arial" charset="0"/>
              </a:rPr>
              <a:t>Nodes (Criteria)</a:t>
            </a:r>
          </a:p>
        </p:txBody>
      </p:sp>
      <p:sp>
        <p:nvSpPr>
          <p:cNvPr id="9" name="Rounded Rectangle 8"/>
          <p:cNvSpPr/>
          <p:nvPr/>
        </p:nvSpPr>
        <p:spPr>
          <a:xfrm>
            <a:off x="533400" y="1295400"/>
            <a:ext cx="182880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457200" y="5410200"/>
            <a:ext cx="182880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57200" y="1676400"/>
            <a:ext cx="182880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57200" y="1981200"/>
            <a:ext cx="182880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57200" y="2362200"/>
            <a:ext cx="182880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33400" y="2667000"/>
            <a:ext cx="182880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57200" y="2971800"/>
            <a:ext cx="182880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33400" y="3352800"/>
            <a:ext cx="182880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57200" y="3657600"/>
            <a:ext cx="182880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533400" y="4038600"/>
            <a:ext cx="182880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57200" y="4343400"/>
            <a:ext cx="182880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533400" y="4648200"/>
            <a:ext cx="182880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533400" y="5791200"/>
            <a:ext cx="182880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457200" y="6096000"/>
            <a:ext cx="182880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533400" y="6400800"/>
            <a:ext cx="182880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1821"/>
                                        </p:tgtEl>
                                        <p:attrNameLst>
                                          <p:attrName>style.visibility</p:attrName>
                                        </p:attrNameLst>
                                      </p:cBhvr>
                                      <p:to>
                                        <p:strVal val="visible"/>
                                      </p:to>
                                    </p:set>
                                    <p:anim calcmode="lin" valueType="num">
                                      <p:cBhvr>
                                        <p:cTn id="7" dur="1000" fill="hold"/>
                                        <p:tgtEl>
                                          <p:spTgt spid="31821"/>
                                        </p:tgtEl>
                                        <p:attrNameLst>
                                          <p:attrName>ppt_w</p:attrName>
                                        </p:attrNameLst>
                                      </p:cBhvr>
                                      <p:tavLst>
                                        <p:tav tm="0">
                                          <p:val>
                                            <p:fltVal val="0"/>
                                          </p:val>
                                        </p:tav>
                                        <p:tav tm="100000">
                                          <p:val>
                                            <p:strVal val="#ppt_w"/>
                                          </p:val>
                                        </p:tav>
                                      </p:tavLst>
                                    </p:anim>
                                    <p:anim calcmode="lin" valueType="num">
                                      <p:cBhvr>
                                        <p:cTn id="8" dur="1000" fill="hold"/>
                                        <p:tgtEl>
                                          <p:spTgt spid="31821"/>
                                        </p:tgtEl>
                                        <p:attrNameLst>
                                          <p:attrName>ppt_h</p:attrName>
                                        </p:attrNameLst>
                                      </p:cBhvr>
                                      <p:tavLst>
                                        <p:tav tm="0">
                                          <p:val>
                                            <p:fltVal val="0"/>
                                          </p:val>
                                        </p:tav>
                                        <p:tav tm="100000">
                                          <p:val>
                                            <p:strVal val="#ppt_h"/>
                                          </p:val>
                                        </p:tav>
                                      </p:tavLst>
                                    </p:anim>
                                    <p:anim calcmode="lin" valueType="num">
                                      <p:cBhvr>
                                        <p:cTn id="9" dur="1000" fill="hold"/>
                                        <p:tgtEl>
                                          <p:spTgt spid="3182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18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31822"/>
                                        </p:tgtEl>
                                        <p:attrNameLst>
                                          <p:attrName>style.visibility</p:attrName>
                                        </p:attrNameLst>
                                      </p:cBhvr>
                                      <p:to>
                                        <p:strVal val="visible"/>
                                      </p:to>
                                    </p:set>
                                    <p:anim calcmode="lin" valueType="num">
                                      <p:cBhvr>
                                        <p:cTn id="15" dur="1000" fill="hold"/>
                                        <p:tgtEl>
                                          <p:spTgt spid="31822"/>
                                        </p:tgtEl>
                                        <p:attrNameLst>
                                          <p:attrName>ppt_w</p:attrName>
                                        </p:attrNameLst>
                                      </p:cBhvr>
                                      <p:tavLst>
                                        <p:tav tm="0">
                                          <p:val>
                                            <p:fltVal val="0"/>
                                          </p:val>
                                        </p:tav>
                                        <p:tav tm="100000">
                                          <p:val>
                                            <p:strVal val="#ppt_w"/>
                                          </p:val>
                                        </p:tav>
                                      </p:tavLst>
                                    </p:anim>
                                    <p:anim calcmode="lin" valueType="num">
                                      <p:cBhvr>
                                        <p:cTn id="16" dur="1000" fill="hold"/>
                                        <p:tgtEl>
                                          <p:spTgt spid="31822"/>
                                        </p:tgtEl>
                                        <p:attrNameLst>
                                          <p:attrName>ppt_h</p:attrName>
                                        </p:attrNameLst>
                                      </p:cBhvr>
                                      <p:tavLst>
                                        <p:tav tm="0">
                                          <p:val>
                                            <p:fltVal val="0"/>
                                          </p:val>
                                        </p:tav>
                                        <p:tav tm="100000">
                                          <p:val>
                                            <p:strVal val="#ppt_h"/>
                                          </p:val>
                                        </p:tav>
                                      </p:tavLst>
                                    </p:anim>
                                    <p:anim calcmode="lin" valueType="num">
                                      <p:cBhvr>
                                        <p:cTn id="17" dur="1000" fill="hold"/>
                                        <p:tgtEl>
                                          <p:spTgt spid="31822"/>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18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53437"/>
                                        </p:tgtEl>
                                        <p:attrNameLst>
                                          <p:attrName>style.visibility</p:attrName>
                                        </p:attrNameLst>
                                      </p:cBhvr>
                                      <p:to>
                                        <p:strVal val="visible"/>
                                      </p:to>
                                    </p:set>
                                    <p:animEffect transition="in" filter="box(in)">
                                      <p:cBhvr>
                                        <p:cTn id="23" dur="500"/>
                                        <p:tgtEl>
                                          <p:spTgt spid="5343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0-#ppt_w/2"/>
                                          </p:val>
                                        </p:tav>
                                        <p:tav tm="100000">
                                          <p:val>
                                            <p:strVal val="#ppt_x"/>
                                          </p:val>
                                        </p:tav>
                                      </p:tavLst>
                                    </p:anim>
                                    <p:anim calcmode="lin" valueType="num">
                                      <p:cBhvr additive="base">
                                        <p:cTn id="29"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0-#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0-#ppt_w/2"/>
                                          </p:val>
                                        </p:tav>
                                        <p:tav tm="100000">
                                          <p:val>
                                            <p:strVal val="#ppt_x"/>
                                          </p:val>
                                        </p:tav>
                                      </p:tavLst>
                                    </p:anim>
                                    <p:anim calcmode="lin" valueType="num">
                                      <p:cBhvr additive="base">
                                        <p:cTn id="41"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0-#ppt_w/2"/>
                                          </p:val>
                                        </p:tav>
                                        <p:tav tm="100000">
                                          <p:val>
                                            <p:strVal val="#ppt_x"/>
                                          </p:val>
                                        </p:tav>
                                      </p:tavLst>
                                    </p:anim>
                                    <p:anim calcmode="lin" valueType="num">
                                      <p:cBhvr additive="base">
                                        <p:cTn id="47"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0-#ppt_w/2"/>
                                          </p:val>
                                        </p:tav>
                                        <p:tav tm="100000">
                                          <p:val>
                                            <p:strVal val="#ppt_x"/>
                                          </p:val>
                                        </p:tav>
                                      </p:tavLst>
                                    </p:anim>
                                    <p:anim calcmode="lin" valueType="num">
                                      <p:cBhvr additive="base">
                                        <p:cTn id="53"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500" fill="hold"/>
                                        <p:tgtEl>
                                          <p:spTgt spid="15"/>
                                        </p:tgtEl>
                                        <p:attrNameLst>
                                          <p:attrName>ppt_x</p:attrName>
                                        </p:attrNameLst>
                                      </p:cBhvr>
                                      <p:tavLst>
                                        <p:tav tm="0">
                                          <p:val>
                                            <p:strVal val="0-#ppt_w/2"/>
                                          </p:val>
                                        </p:tav>
                                        <p:tav tm="100000">
                                          <p:val>
                                            <p:strVal val="#ppt_x"/>
                                          </p:val>
                                        </p:tav>
                                      </p:tavLst>
                                    </p:anim>
                                    <p:anim calcmode="lin" valueType="num">
                                      <p:cBhvr additive="base">
                                        <p:cTn id="59"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additive="base">
                                        <p:cTn id="64" dur="500" fill="hold"/>
                                        <p:tgtEl>
                                          <p:spTgt spid="16"/>
                                        </p:tgtEl>
                                        <p:attrNameLst>
                                          <p:attrName>ppt_x</p:attrName>
                                        </p:attrNameLst>
                                      </p:cBhvr>
                                      <p:tavLst>
                                        <p:tav tm="0">
                                          <p:val>
                                            <p:strVal val="0-#ppt_w/2"/>
                                          </p:val>
                                        </p:tav>
                                        <p:tav tm="100000">
                                          <p:val>
                                            <p:strVal val="#ppt_x"/>
                                          </p:val>
                                        </p:tav>
                                      </p:tavLst>
                                    </p:anim>
                                    <p:anim calcmode="lin" valueType="num">
                                      <p:cBhvr additive="base">
                                        <p:cTn id="65"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500" fill="hold"/>
                                        <p:tgtEl>
                                          <p:spTgt spid="17"/>
                                        </p:tgtEl>
                                        <p:attrNameLst>
                                          <p:attrName>ppt_x</p:attrName>
                                        </p:attrNameLst>
                                      </p:cBhvr>
                                      <p:tavLst>
                                        <p:tav tm="0">
                                          <p:val>
                                            <p:strVal val="0-#ppt_w/2"/>
                                          </p:val>
                                        </p:tav>
                                        <p:tav tm="100000">
                                          <p:val>
                                            <p:strVal val="#ppt_x"/>
                                          </p:val>
                                        </p:tav>
                                      </p:tavLst>
                                    </p:anim>
                                    <p:anim calcmode="lin" valueType="num">
                                      <p:cBhvr additive="base">
                                        <p:cTn id="71"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18"/>
                                        </p:tgtEl>
                                        <p:attrNameLst>
                                          <p:attrName>style.visibility</p:attrName>
                                        </p:attrNameLst>
                                      </p:cBhvr>
                                      <p:to>
                                        <p:strVal val="visible"/>
                                      </p:to>
                                    </p:set>
                                    <p:anim calcmode="lin" valueType="num">
                                      <p:cBhvr additive="base">
                                        <p:cTn id="76" dur="500" fill="hold"/>
                                        <p:tgtEl>
                                          <p:spTgt spid="18"/>
                                        </p:tgtEl>
                                        <p:attrNameLst>
                                          <p:attrName>ppt_x</p:attrName>
                                        </p:attrNameLst>
                                      </p:cBhvr>
                                      <p:tavLst>
                                        <p:tav tm="0">
                                          <p:val>
                                            <p:strVal val="0-#ppt_w/2"/>
                                          </p:val>
                                        </p:tav>
                                        <p:tav tm="100000">
                                          <p:val>
                                            <p:strVal val="#ppt_x"/>
                                          </p:val>
                                        </p:tav>
                                      </p:tavLst>
                                    </p:anim>
                                    <p:anim calcmode="lin" valueType="num">
                                      <p:cBhvr additive="base">
                                        <p:cTn id="77"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8"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additive="base">
                                        <p:cTn id="82" dur="500" fill="hold"/>
                                        <p:tgtEl>
                                          <p:spTgt spid="19"/>
                                        </p:tgtEl>
                                        <p:attrNameLst>
                                          <p:attrName>ppt_x</p:attrName>
                                        </p:attrNameLst>
                                      </p:cBhvr>
                                      <p:tavLst>
                                        <p:tav tm="0">
                                          <p:val>
                                            <p:strVal val="0-#ppt_w/2"/>
                                          </p:val>
                                        </p:tav>
                                        <p:tav tm="100000">
                                          <p:val>
                                            <p:strVal val="#ppt_x"/>
                                          </p:val>
                                        </p:tav>
                                      </p:tavLst>
                                    </p:anim>
                                    <p:anim calcmode="lin" valueType="num">
                                      <p:cBhvr additive="base">
                                        <p:cTn id="83"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8" fill="hold" grpId="0" nodeType="clickEffect">
                                  <p:stCondLst>
                                    <p:cond delay="0"/>
                                  </p:stCondLst>
                                  <p:childTnLst>
                                    <p:set>
                                      <p:cBhvr>
                                        <p:cTn id="87" dur="1" fill="hold">
                                          <p:stCondLst>
                                            <p:cond delay="0"/>
                                          </p:stCondLst>
                                        </p:cTn>
                                        <p:tgtEl>
                                          <p:spTgt spid="20"/>
                                        </p:tgtEl>
                                        <p:attrNameLst>
                                          <p:attrName>style.visibility</p:attrName>
                                        </p:attrNameLst>
                                      </p:cBhvr>
                                      <p:to>
                                        <p:strVal val="visible"/>
                                      </p:to>
                                    </p:set>
                                    <p:anim calcmode="lin" valueType="num">
                                      <p:cBhvr additive="base">
                                        <p:cTn id="88" dur="500" fill="hold"/>
                                        <p:tgtEl>
                                          <p:spTgt spid="20"/>
                                        </p:tgtEl>
                                        <p:attrNameLst>
                                          <p:attrName>ppt_x</p:attrName>
                                        </p:attrNameLst>
                                      </p:cBhvr>
                                      <p:tavLst>
                                        <p:tav tm="0">
                                          <p:val>
                                            <p:strVal val="0-#ppt_w/2"/>
                                          </p:val>
                                        </p:tav>
                                        <p:tav tm="100000">
                                          <p:val>
                                            <p:strVal val="#ppt_x"/>
                                          </p:val>
                                        </p:tav>
                                      </p:tavLst>
                                    </p:anim>
                                    <p:anim calcmode="lin" valueType="num">
                                      <p:cBhvr additive="base">
                                        <p:cTn id="89"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 presetClass="entr" presetSubtype="32" fill="hold" nodeType="clickEffect">
                                  <p:stCondLst>
                                    <p:cond delay="0"/>
                                  </p:stCondLst>
                                  <p:childTnLst>
                                    <p:set>
                                      <p:cBhvr>
                                        <p:cTn id="93" dur="1" fill="hold">
                                          <p:stCondLst>
                                            <p:cond delay="0"/>
                                          </p:stCondLst>
                                        </p:cTn>
                                        <p:tgtEl>
                                          <p:spTgt spid="53438"/>
                                        </p:tgtEl>
                                        <p:attrNameLst>
                                          <p:attrName>style.visibility</p:attrName>
                                        </p:attrNameLst>
                                      </p:cBhvr>
                                      <p:to>
                                        <p:strVal val="visible"/>
                                      </p:to>
                                    </p:set>
                                    <p:animEffect transition="in" filter="box(out)">
                                      <p:cBhvr>
                                        <p:cTn id="94" dur="500"/>
                                        <p:tgtEl>
                                          <p:spTgt spid="53438"/>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ntr" presetSubtype="8" fill="hold" grpId="0" nodeType="clickEffect">
                                  <p:stCondLst>
                                    <p:cond delay="0"/>
                                  </p:stCondLst>
                                  <p:childTnLst>
                                    <p:set>
                                      <p:cBhvr>
                                        <p:cTn id="98" dur="1" fill="hold">
                                          <p:stCondLst>
                                            <p:cond delay="0"/>
                                          </p:stCondLst>
                                        </p:cTn>
                                        <p:tgtEl>
                                          <p:spTgt spid="10"/>
                                        </p:tgtEl>
                                        <p:attrNameLst>
                                          <p:attrName>style.visibility</p:attrName>
                                        </p:attrNameLst>
                                      </p:cBhvr>
                                      <p:to>
                                        <p:strVal val="visible"/>
                                      </p:to>
                                    </p:set>
                                    <p:anim calcmode="lin" valueType="num">
                                      <p:cBhvr additive="base">
                                        <p:cTn id="99" dur="500" fill="hold"/>
                                        <p:tgtEl>
                                          <p:spTgt spid="10"/>
                                        </p:tgtEl>
                                        <p:attrNameLst>
                                          <p:attrName>ppt_x</p:attrName>
                                        </p:attrNameLst>
                                      </p:cBhvr>
                                      <p:tavLst>
                                        <p:tav tm="0">
                                          <p:val>
                                            <p:strVal val="0-#ppt_w/2"/>
                                          </p:val>
                                        </p:tav>
                                        <p:tav tm="100000">
                                          <p:val>
                                            <p:strVal val="#ppt_x"/>
                                          </p:val>
                                        </p:tav>
                                      </p:tavLst>
                                    </p:anim>
                                    <p:anim calcmode="lin" valueType="num">
                                      <p:cBhvr additive="base">
                                        <p:cTn id="10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8" fill="hold" grpId="0" nodeType="clickEffect">
                                  <p:stCondLst>
                                    <p:cond delay="0"/>
                                  </p:stCondLst>
                                  <p:childTnLst>
                                    <p:set>
                                      <p:cBhvr>
                                        <p:cTn id="104" dur="1" fill="hold">
                                          <p:stCondLst>
                                            <p:cond delay="0"/>
                                          </p:stCondLst>
                                        </p:cTn>
                                        <p:tgtEl>
                                          <p:spTgt spid="21"/>
                                        </p:tgtEl>
                                        <p:attrNameLst>
                                          <p:attrName>style.visibility</p:attrName>
                                        </p:attrNameLst>
                                      </p:cBhvr>
                                      <p:to>
                                        <p:strVal val="visible"/>
                                      </p:to>
                                    </p:set>
                                    <p:anim calcmode="lin" valueType="num">
                                      <p:cBhvr additive="base">
                                        <p:cTn id="105" dur="500" fill="hold"/>
                                        <p:tgtEl>
                                          <p:spTgt spid="21"/>
                                        </p:tgtEl>
                                        <p:attrNameLst>
                                          <p:attrName>ppt_x</p:attrName>
                                        </p:attrNameLst>
                                      </p:cBhvr>
                                      <p:tavLst>
                                        <p:tav tm="0">
                                          <p:val>
                                            <p:strVal val="0-#ppt_w/2"/>
                                          </p:val>
                                        </p:tav>
                                        <p:tav tm="100000">
                                          <p:val>
                                            <p:strVal val="#ppt_x"/>
                                          </p:val>
                                        </p:tav>
                                      </p:tavLst>
                                    </p:anim>
                                    <p:anim calcmode="lin" valueType="num">
                                      <p:cBhvr additive="base">
                                        <p:cTn id="106"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8" fill="hold" grpId="0" nodeType="clickEffect">
                                  <p:stCondLst>
                                    <p:cond delay="0"/>
                                  </p:stCondLst>
                                  <p:childTnLst>
                                    <p:set>
                                      <p:cBhvr>
                                        <p:cTn id="110" dur="1" fill="hold">
                                          <p:stCondLst>
                                            <p:cond delay="0"/>
                                          </p:stCondLst>
                                        </p:cTn>
                                        <p:tgtEl>
                                          <p:spTgt spid="22"/>
                                        </p:tgtEl>
                                        <p:attrNameLst>
                                          <p:attrName>style.visibility</p:attrName>
                                        </p:attrNameLst>
                                      </p:cBhvr>
                                      <p:to>
                                        <p:strVal val="visible"/>
                                      </p:to>
                                    </p:set>
                                    <p:anim calcmode="lin" valueType="num">
                                      <p:cBhvr additive="base">
                                        <p:cTn id="111" dur="500" fill="hold"/>
                                        <p:tgtEl>
                                          <p:spTgt spid="22"/>
                                        </p:tgtEl>
                                        <p:attrNameLst>
                                          <p:attrName>ppt_x</p:attrName>
                                        </p:attrNameLst>
                                      </p:cBhvr>
                                      <p:tavLst>
                                        <p:tav tm="0">
                                          <p:val>
                                            <p:strVal val="0-#ppt_w/2"/>
                                          </p:val>
                                        </p:tav>
                                        <p:tav tm="100000">
                                          <p:val>
                                            <p:strVal val="#ppt_x"/>
                                          </p:val>
                                        </p:tav>
                                      </p:tavLst>
                                    </p:anim>
                                    <p:anim calcmode="lin" valueType="num">
                                      <p:cBhvr additive="base">
                                        <p:cTn id="11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8" fill="hold" grpId="0" nodeType="clickEffect">
                                  <p:stCondLst>
                                    <p:cond delay="0"/>
                                  </p:stCondLst>
                                  <p:childTnLst>
                                    <p:set>
                                      <p:cBhvr>
                                        <p:cTn id="116" dur="1" fill="hold">
                                          <p:stCondLst>
                                            <p:cond delay="0"/>
                                          </p:stCondLst>
                                        </p:cTn>
                                        <p:tgtEl>
                                          <p:spTgt spid="23"/>
                                        </p:tgtEl>
                                        <p:attrNameLst>
                                          <p:attrName>style.visibility</p:attrName>
                                        </p:attrNameLst>
                                      </p:cBhvr>
                                      <p:to>
                                        <p:strVal val="visible"/>
                                      </p:to>
                                    </p:set>
                                    <p:anim calcmode="lin" valueType="num">
                                      <p:cBhvr additive="base">
                                        <p:cTn id="117" dur="500" fill="hold"/>
                                        <p:tgtEl>
                                          <p:spTgt spid="23"/>
                                        </p:tgtEl>
                                        <p:attrNameLst>
                                          <p:attrName>ppt_x</p:attrName>
                                        </p:attrNameLst>
                                      </p:cBhvr>
                                      <p:tavLst>
                                        <p:tav tm="0">
                                          <p:val>
                                            <p:strVal val="0-#ppt_w/2"/>
                                          </p:val>
                                        </p:tav>
                                        <p:tav tm="100000">
                                          <p:val>
                                            <p:strVal val="#ppt_x"/>
                                          </p:val>
                                        </p:tav>
                                      </p:tavLst>
                                    </p:anim>
                                    <p:anim calcmode="lin" valueType="num">
                                      <p:cBhvr additive="base">
                                        <p:cTn id="11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21" grpId="0"/>
      <p:bldP spid="31822" grpId="0"/>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685800" y="990600"/>
            <a:ext cx="7239000" cy="519113"/>
          </a:xfrm>
          <a:prstGeom prst="rect">
            <a:avLst/>
          </a:prstGeom>
          <a:noFill/>
          <a:ln w="9525">
            <a:noFill/>
            <a:miter lim="800000"/>
            <a:headEnd/>
            <a:tailEnd/>
          </a:ln>
        </p:spPr>
        <p:txBody>
          <a:bodyPr>
            <a:spAutoFit/>
          </a:bodyPr>
          <a:lstStyle/>
          <a:p>
            <a:pPr>
              <a:spcBef>
                <a:spcPct val="50000"/>
              </a:spcBef>
            </a:pPr>
            <a:endParaRPr lang="en-US" sz="2800"/>
          </a:p>
        </p:txBody>
      </p:sp>
      <p:sp>
        <p:nvSpPr>
          <p:cNvPr id="32771" name="Rectangle 4"/>
          <p:cNvSpPr>
            <a:spLocks noChangeArrowheads="1"/>
          </p:cNvSpPr>
          <p:nvPr/>
        </p:nvSpPr>
        <p:spPr bwMode="auto">
          <a:xfrm>
            <a:off x="457200" y="1295400"/>
            <a:ext cx="8305800" cy="5410200"/>
          </a:xfrm>
          <a:prstGeom prst="rect">
            <a:avLst/>
          </a:prstGeom>
          <a:noFill/>
          <a:ln w="9525">
            <a:noFill/>
            <a:miter lim="800000"/>
            <a:headEnd/>
            <a:tailEnd/>
          </a:ln>
        </p:spPr>
        <p:txBody>
          <a:bodyPr/>
          <a:lstStyle/>
          <a:p>
            <a:pPr marL="457200" indent="-457200">
              <a:lnSpc>
                <a:spcPct val="90000"/>
              </a:lnSpc>
              <a:spcBef>
                <a:spcPct val="20000"/>
              </a:spcBef>
              <a:buFontTx/>
              <a:buAutoNum type="arabicPeriod"/>
            </a:pPr>
            <a:r>
              <a:rPr lang="en-US" sz="2000" b="1" dirty="0">
                <a:latin typeface="Arial" charset="0"/>
              </a:rPr>
              <a:t>Arrange decision nodes (criteria) </a:t>
            </a:r>
            <a:r>
              <a:rPr lang="en-US" sz="2000" b="1" dirty="0">
                <a:solidFill>
                  <a:srgbClr val="FF0000"/>
                </a:solidFill>
                <a:latin typeface="Arial" charset="0"/>
              </a:rPr>
              <a:t>in order (left to right) </a:t>
            </a:r>
            <a:r>
              <a:rPr lang="en-US" sz="2000" b="1" dirty="0">
                <a:latin typeface="Arial" charset="0"/>
              </a:rPr>
              <a:t>from general to specific, such as “</a:t>
            </a:r>
            <a:r>
              <a:rPr lang="en-US" sz="2000" b="1" dirty="0" err="1">
                <a:latin typeface="Arial" charset="0"/>
              </a:rPr>
              <a:t>State,AREA</a:t>
            </a:r>
            <a:r>
              <a:rPr lang="en-US" sz="2000" b="1" dirty="0">
                <a:latin typeface="Arial" charset="0"/>
              </a:rPr>
              <a:t> CD, 6#” rather than “6#, STATE, AREA CD”.</a:t>
            </a:r>
          </a:p>
          <a:p>
            <a:pPr marL="457200" indent="-457200">
              <a:lnSpc>
                <a:spcPct val="90000"/>
              </a:lnSpc>
              <a:spcBef>
                <a:spcPct val="20000"/>
              </a:spcBef>
              <a:buFontTx/>
              <a:buAutoNum type="arabicPeriod"/>
            </a:pPr>
            <a:r>
              <a:rPr lang="en-US" sz="2000" b="1" dirty="0">
                <a:latin typeface="Arial" charset="0"/>
              </a:rPr>
              <a:t>Avoid </a:t>
            </a:r>
            <a:r>
              <a:rPr lang="en-US" sz="2000" b="1" dirty="0">
                <a:solidFill>
                  <a:srgbClr val="FF0000"/>
                </a:solidFill>
                <a:latin typeface="Arial" charset="0"/>
              </a:rPr>
              <a:t>duplicating</a:t>
            </a:r>
            <a:r>
              <a:rPr lang="en-US" sz="2000" b="1" dirty="0">
                <a:latin typeface="Arial" charset="0"/>
              </a:rPr>
              <a:t> nodes (criteria) on the CPR (Except where necessary to specify different time zones). This increases the efficiency of the system’s query and lookup process.</a:t>
            </a:r>
          </a:p>
          <a:p>
            <a:pPr marL="457200" indent="-457200">
              <a:lnSpc>
                <a:spcPct val="90000"/>
              </a:lnSpc>
              <a:spcBef>
                <a:spcPct val="20000"/>
              </a:spcBef>
              <a:buFontTx/>
              <a:buAutoNum type="arabicPeriod"/>
            </a:pPr>
            <a:r>
              <a:rPr lang="en-US" sz="2000" b="1" dirty="0">
                <a:latin typeface="Arial" charset="0"/>
              </a:rPr>
              <a:t>A </a:t>
            </a:r>
            <a:r>
              <a:rPr lang="en-US" sz="2000" b="1" dirty="0">
                <a:solidFill>
                  <a:srgbClr val="FF0000"/>
                </a:solidFill>
                <a:latin typeface="Arial" charset="0"/>
              </a:rPr>
              <a:t>6# node </a:t>
            </a:r>
            <a:r>
              <a:rPr lang="en-US" sz="2000" b="1" dirty="0">
                <a:latin typeface="Arial" charset="0"/>
              </a:rPr>
              <a:t>cannot be on the same CPR with an </a:t>
            </a:r>
            <a:r>
              <a:rPr lang="en-US" sz="2000" b="1" dirty="0">
                <a:solidFill>
                  <a:srgbClr val="FF0000"/>
                </a:solidFill>
                <a:latin typeface="Arial" charset="0"/>
              </a:rPr>
              <a:t>NXX node</a:t>
            </a:r>
            <a:r>
              <a:rPr lang="en-US" sz="2000" b="1" dirty="0">
                <a:latin typeface="Arial" charset="0"/>
              </a:rPr>
              <a:t>.</a:t>
            </a:r>
          </a:p>
          <a:p>
            <a:pPr marL="457200" indent="-457200">
              <a:lnSpc>
                <a:spcPct val="90000"/>
              </a:lnSpc>
              <a:spcBef>
                <a:spcPct val="20000"/>
              </a:spcBef>
              <a:buFontTx/>
              <a:buAutoNum type="arabicPeriod"/>
            </a:pPr>
            <a:r>
              <a:rPr lang="en-US" sz="2000" b="1" dirty="0">
                <a:latin typeface="Arial" charset="0"/>
              </a:rPr>
              <a:t>An NXX node must be </a:t>
            </a:r>
            <a:r>
              <a:rPr lang="en-US" sz="2000" b="1" dirty="0">
                <a:solidFill>
                  <a:srgbClr val="FF0000"/>
                </a:solidFill>
                <a:latin typeface="Arial" charset="0"/>
              </a:rPr>
              <a:t>preceded</a:t>
            </a:r>
            <a:r>
              <a:rPr lang="en-US" sz="2000" b="1" dirty="0">
                <a:latin typeface="Arial" charset="0"/>
              </a:rPr>
              <a:t> by an Area CD Node. (Exception = LAD)</a:t>
            </a:r>
          </a:p>
          <a:p>
            <a:pPr marL="457200" indent="-457200">
              <a:lnSpc>
                <a:spcPct val="90000"/>
              </a:lnSpc>
              <a:spcBef>
                <a:spcPct val="20000"/>
              </a:spcBef>
              <a:buFontTx/>
              <a:buAutoNum type="arabicPeriod"/>
            </a:pPr>
            <a:r>
              <a:rPr lang="en-US" sz="2000" b="1" dirty="0">
                <a:latin typeface="Arial" charset="0"/>
              </a:rPr>
              <a:t>In any case, we strongly recommend that you </a:t>
            </a:r>
            <a:r>
              <a:rPr lang="en-US" sz="2000" b="1" u="sng" dirty="0">
                <a:solidFill>
                  <a:srgbClr val="FF0000"/>
                </a:solidFill>
                <a:latin typeface="Arial" charset="0"/>
              </a:rPr>
              <a:t>do not use NXX as the first node</a:t>
            </a:r>
            <a:r>
              <a:rPr lang="en-US" sz="2000" b="1" dirty="0">
                <a:latin typeface="Arial" charset="0"/>
              </a:rPr>
              <a:t> of a CPR and that you always place an AREA CODE node or LATA node before an NXX node. This improves the searching efficiency of the SMS/800 system when it comes time to query the SCPs.</a:t>
            </a:r>
          </a:p>
          <a:p>
            <a:pPr marL="457200" indent="-457200" eaLnBrk="0" hangingPunct="0">
              <a:spcBef>
                <a:spcPct val="20000"/>
              </a:spcBef>
              <a:buFontTx/>
              <a:buAutoNum type="arabicPeriod"/>
            </a:pPr>
            <a:r>
              <a:rPr lang="en-US" sz="2000" b="1" dirty="0">
                <a:latin typeface="Arial" charset="0"/>
              </a:rPr>
              <a:t>A CPR can have both a </a:t>
            </a:r>
            <a:r>
              <a:rPr lang="en-US" sz="2000" b="1" dirty="0">
                <a:solidFill>
                  <a:srgbClr val="FF0000"/>
                </a:solidFill>
                <a:latin typeface="Arial" charset="0"/>
              </a:rPr>
              <a:t>TEL# and an ANNOUNCE </a:t>
            </a:r>
            <a:r>
              <a:rPr lang="en-US" sz="2000" b="1" dirty="0">
                <a:latin typeface="Arial" charset="0"/>
              </a:rPr>
              <a:t>node.  However, on any given row (branch) of the CPR, only one of these nodes may be filled in; the other must be left blank.</a:t>
            </a:r>
            <a:endParaRPr lang="en-US" sz="2000" dirty="0">
              <a:latin typeface="Arial" charset="0"/>
            </a:endParaRPr>
          </a:p>
        </p:txBody>
      </p:sp>
      <p:sp>
        <p:nvSpPr>
          <p:cNvPr id="32772" name="Rectangle 5"/>
          <p:cNvSpPr>
            <a:spLocks noGrp="1" noChangeArrowheads="1"/>
          </p:cNvSpPr>
          <p:nvPr>
            <p:ph type="title" idx="4294967295"/>
          </p:nvPr>
        </p:nvSpPr>
        <p:spPr>
          <a:xfrm>
            <a:off x="176464" y="533400"/>
            <a:ext cx="8887326" cy="533400"/>
          </a:xfrm>
          <a:prstGeom prst="rect">
            <a:avLst/>
          </a:prstGeom>
        </p:spPr>
        <p:txBody>
          <a:bodyPr>
            <a:normAutofit fontScale="90000"/>
          </a:bodyPr>
          <a:lstStyle/>
          <a:p>
            <a:pPr eaLnBrk="1" hangingPunct="1"/>
            <a:r>
              <a:rPr lang="en-US" sz="3600" b="1" u="sng" dirty="0" smtClean="0">
                <a:latin typeface="Arial" charset="0"/>
              </a:rPr>
              <a:t>General Rules for Building CPRs - 1</a:t>
            </a:r>
            <a:endParaRPr lang="en-US" b="1" dirty="0" smtClean="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additive="base">
                                        <p:cTn id="7" dur="500" fill="hold"/>
                                        <p:tgtEl>
                                          <p:spTgt spid="327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7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2771">
                                            <p:txEl>
                                              <p:pRg st="1" end="1"/>
                                            </p:txEl>
                                          </p:spTgt>
                                        </p:tgtEl>
                                        <p:attrNameLst>
                                          <p:attrName>style.visibility</p:attrName>
                                        </p:attrNameLst>
                                      </p:cBhvr>
                                      <p:to>
                                        <p:strVal val="visible"/>
                                      </p:to>
                                    </p:set>
                                    <p:anim calcmode="lin" valueType="num">
                                      <p:cBhvr additive="base">
                                        <p:cTn id="13" dur="500" fill="hold"/>
                                        <p:tgtEl>
                                          <p:spTgt spid="3277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27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32771">
                                            <p:txEl>
                                              <p:pRg st="2" end="2"/>
                                            </p:txEl>
                                          </p:spTgt>
                                        </p:tgtEl>
                                        <p:attrNameLst>
                                          <p:attrName>style.visibility</p:attrName>
                                        </p:attrNameLst>
                                      </p:cBhvr>
                                      <p:to>
                                        <p:strVal val="visible"/>
                                      </p:to>
                                    </p:set>
                                    <p:animEffect transition="in" filter="box(in)">
                                      <p:cBhvr>
                                        <p:cTn id="19" dur="500"/>
                                        <p:tgtEl>
                                          <p:spTgt spid="32771">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32" fill="hold" nodeType="clickEffect">
                                  <p:stCondLst>
                                    <p:cond delay="0"/>
                                  </p:stCondLst>
                                  <p:childTnLst>
                                    <p:set>
                                      <p:cBhvr>
                                        <p:cTn id="23" dur="1" fill="hold">
                                          <p:stCondLst>
                                            <p:cond delay="0"/>
                                          </p:stCondLst>
                                        </p:cTn>
                                        <p:tgtEl>
                                          <p:spTgt spid="32771">
                                            <p:txEl>
                                              <p:pRg st="3" end="3"/>
                                            </p:txEl>
                                          </p:spTgt>
                                        </p:tgtEl>
                                        <p:attrNameLst>
                                          <p:attrName>style.visibility</p:attrName>
                                        </p:attrNameLst>
                                      </p:cBhvr>
                                      <p:to>
                                        <p:strVal val="visible"/>
                                      </p:to>
                                    </p:set>
                                    <p:animEffect transition="in" filter="box(out)">
                                      <p:cBhvr>
                                        <p:cTn id="24" dur="500"/>
                                        <p:tgtEl>
                                          <p:spTgt spid="32771">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2771">
                                            <p:txEl>
                                              <p:pRg st="4" end="4"/>
                                            </p:txEl>
                                          </p:spTgt>
                                        </p:tgtEl>
                                        <p:attrNameLst>
                                          <p:attrName>style.visibility</p:attrName>
                                        </p:attrNameLst>
                                      </p:cBhvr>
                                      <p:to>
                                        <p:strVal val="visible"/>
                                      </p:to>
                                    </p:set>
                                    <p:animEffect transition="in" filter="wipe(down)">
                                      <p:cBhvr>
                                        <p:cTn id="29" dur="500"/>
                                        <p:tgtEl>
                                          <p:spTgt spid="32771">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5" presetClass="entr" presetSubtype="0" fill="hold" nodeType="clickEffect">
                                  <p:stCondLst>
                                    <p:cond delay="0"/>
                                  </p:stCondLst>
                                  <p:childTnLst>
                                    <p:set>
                                      <p:cBhvr>
                                        <p:cTn id="33" dur="1" fill="hold">
                                          <p:stCondLst>
                                            <p:cond delay="0"/>
                                          </p:stCondLst>
                                        </p:cTn>
                                        <p:tgtEl>
                                          <p:spTgt spid="32771">
                                            <p:txEl>
                                              <p:pRg st="5" end="5"/>
                                            </p:txEl>
                                          </p:spTgt>
                                        </p:tgtEl>
                                        <p:attrNameLst>
                                          <p:attrName>style.visibility</p:attrName>
                                        </p:attrNameLst>
                                      </p:cBhvr>
                                      <p:to>
                                        <p:strVal val="visible"/>
                                      </p:to>
                                    </p:set>
                                    <p:anim calcmode="lin" valueType="num">
                                      <p:cBhvr>
                                        <p:cTn id="34" dur="1000" fill="hold"/>
                                        <p:tgtEl>
                                          <p:spTgt spid="32771">
                                            <p:txEl>
                                              <p:pRg st="5" end="5"/>
                                            </p:txEl>
                                          </p:spTgt>
                                        </p:tgtEl>
                                        <p:attrNameLst>
                                          <p:attrName>ppt_w</p:attrName>
                                        </p:attrNameLst>
                                      </p:cBhvr>
                                      <p:tavLst>
                                        <p:tav tm="0">
                                          <p:val>
                                            <p:strVal val="#ppt_w*0.70"/>
                                          </p:val>
                                        </p:tav>
                                        <p:tav tm="100000">
                                          <p:val>
                                            <p:strVal val="#ppt_w"/>
                                          </p:val>
                                        </p:tav>
                                      </p:tavLst>
                                    </p:anim>
                                    <p:anim calcmode="lin" valueType="num">
                                      <p:cBhvr>
                                        <p:cTn id="35" dur="1000" fill="hold"/>
                                        <p:tgtEl>
                                          <p:spTgt spid="32771">
                                            <p:txEl>
                                              <p:pRg st="5" end="5"/>
                                            </p:txEl>
                                          </p:spTgt>
                                        </p:tgtEl>
                                        <p:attrNameLst>
                                          <p:attrName>ppt_h</p:attrName>
                                        </p:attrNameLst>
                                      </p:cBhvr>
                                      <p:tavLst>
                                        <p:tav tm="0">
                                          <p:val>
                                            <p:strVal val="#ppt_h"/>
                                          </p:val>
                                        </p:tav>
                                        <p:tav tm="100000">
                                          <p:val>
                                            <p:strVal val="#ppt_h"/>
                                          </p:val>
                                        </p:tav>
                                      </p:tavLst>
                                    </p:anim>
                                    <p:animEffect transition="in" filter="fade">
                                      <p:cBhvr>
                                        <p:cTn id="36" dur="1000"/>
                                        <p:tgtEl>
                                          <p:spTgt spid="32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685800" y="990600"/>
            <a:ext cx="7239000" cy="519113"/>
          </a:xfrm>
          <a:prstGeom prst="rect">
            <a:avLst/>
          </a:prstGeom>
          <a:noFill/>
          <a:ln w="9525">
            <a:noFill/>
            <a:miter lim="800000"/>
            <a:headEnd/>
            <a:tailEnd/>
          </a:ln>
        </p:spPr>
        <p:txBody>
          <a:bodyPr>
            <a:spAutoFit/>
          </a:bodyPr>
          <a:lstStyle/>
          <a:p>
            <a:pPr>
              <a:spcBef>
                <a:spcPct val="50000"/>
              </a:spcBef>
            </a:pPr>
            <a:endParaRPr lang="en-US" sz="2800"/>
          </a:p>
        </p:txBody>
      </p:sp>
      <p:sp>
        <p:nvSpPr>
          <p:cNvPr id="33795" name="Rectangle 3"/>
          <p:cNvSpPr>
            <a:spLocks noChangeArrowheads="1"/>
          </p:cNvSpPr>
          <p:nvPr/>
        </p:nvSpPr>
        <p:spPr bwMode="auto">
          <a:xfrm>
            <a:off x="457200" y="1371600"/>
            <a:ext cx="8458200" cy="3276600"/>
          </a:xfrm>
          <a:prstGeom prst="rect">
            <a:avLst/>
          </a:prstGeom>
          <a:noFill/>
          <a:ln w="9525">
            <a:noFill/>
            <a:miter lim="800000"/>
            <a:headEnd/>
            <a:tailEnd/>
          </a:ln>
        </p:spPr>
        <p:txBody>
          <a:bodyPr/>
          <a:lstStyle/>
          <a:p>
            <a:pPr marL="342900" indent="-342900">
              <a:lnSpc>
                <a:spcPct val="90000"/>
              </a:lnSpc>
              <a:spcBef>
                <a:spcPct val="20000"/>
              </a:spcBef>
              <a:buFontTx/>
              <a:buChar char="•"/>
            </a:pPr>
            <a:endParaRPr lang="en-US" sz="1600">
              <a:latin typeface="Arial" charset="0"/>
            </a:endParaRPr>
          </a:p>
        </p:txBody>
      </p:sp>
      <p:sp>
        <p:nvSpPr>
          <p:cNvPr id="33796" name="Rectangle 4"/>
          <p:cNvSpPr>
            <a:spLocks noGrp="1" noChangeArrowheads="1"/>
          </p:cNvSpPr>
          <p:nvPr>
            <p:ph type="title" idx="4294967295"/>
          </p:nvPr>
        </p:nvSpPr>
        <p:spPr>
          <a:xfrm>
            <a:off x="216568" y="457200"/>
            <a:ext cx="8698832" cy="533400"/>
          </a:xfrm>
          <a:prstGeom prst="rect">
            <a:avLst/>
          </a:prstGeom>
        </p:spPr>
        <p:txBody>
          <a:bodyPr>
            <a:normAutofit fontScale="90000"/>
          </a:bodyPr>
          <a:lstStyle/>
          <a:p>
            <a:pPr eaLnBrk="1" hangingPunct="1"/>
            <a:r>
              <a:rPr lang="en-US" sz="3600" b="1" u="sng" dirty="0" smtClean="0">
                <a:latin typeface="Arial" charset="0"/>
              </a:rPr>
              <a:t>General Rules for Building CPRs - 2</a:t>
            </a:r>
            <a:endParaRPr lang="en-US" b="1" dirty="0" smtClean="0"/>
          </a:p>
        </p:txBody>
      </p:sp>
      <p:sp>
        <p:nvSpPr>
          <p:cNvPr id="33797" name="Text Box 6"/>
          <p:cNvSpPr txBox="1">
            <a:spLocks noChangeArrowheads="1"/>
          </p:cNvSpPr>
          <p:nvPr/>
        </p:nvSpPr>
        <p:spPr bwMode="auto">
          <a:xfrm>
            <a:off x="1143000" y="1143000"/>
            <a:ext cx="7010400" cy="5386090"/>
          </a:xfrm>
          <a:prstGeom prst="rect">
            <a:avLst/>
          </a:prstGeom>
          <a:noFill/>
          <a:ln w="9525">
            <a:noFill/>
            <a:miter lim="800000"/>
            <a:headEnd/>
            <a:tailEnd/>
          </a:ln>
        </p:spPr>
        <p:txBody>
          <a:bodyPr>
            <a:spAutoFit/>
          </a:bodyPr>
          <a:lstStyle/>
          <a:p>
            <a:pPr marL="457200" indent="-457200" eaLnBrk="0" hangingPunct="0">
              <a:spcBef>
                <a:spcPct val="20000"/>
              </a:spcBef>
            </a:pPr>
            <a:r>
              <a:rPr lang="en-US" sz="2000" b="1" dirty="0">
                <a:latin typeface="Arial" charset="0"/>
              </a:rPr>
              <a:t>7.	On any row (branch) of a CPR, the last node that is filled in with a value represents the termination of the call.</a:t>
            </a:r>
          </a:p>
          <a:p>
            <a:pPr marL="457200" indent="-457200" eaLnBrk="0" hangingPunct="0">
              <a:spcBef>
                <a:spcPct val="20000"/>
              </a:spcBef>
            </a:pPr>
            <a:r>
              <a:rPr lang="en-US" sz="2000" b="1" dirty="0">
                <a:latin typeface="Arial" charset="0"/>
              </a:rPr>
              <a:t>8.	CARRIER, TEL#, ANNOUNCE </a:t>
            </a:r>
            <a:r>
              <a:rPr lang="en-US" sz="2000" b="1" u="sng" dirty="0">
                <a:solidFill>
                  <a:srgbClr val="FF0000"/>
                </a:solidFill>
                <a:latin typeface="Arial" charset="0"/>
              </a:rPr>
              <a:t>cannot be the first node </a:t>
            </a:r>
            <a:r>
              <a:rPr lang="en-US" sz="2000" b="1" dirty="0">
                <a:latin typeface="Arial" charset="0"/>
              </a:rPr>
              <a:t>of a CPR.</a:t>
            </a:r>
          </a:p>
          <a:p>
            <a:pPr marL="457200" indent="-457200" eaLnBrk="0" hangingPunct="0">
              <a:spcBef>
                <a:spcPct val="20000"/>
              </a:spcBef>
            </a:pPr>
            <a:r>
              <a:rPr lang="en-US" sz="2000" b="1" dirty="0">
                <a:latin typeface="Arial" charset="0"/>
              </a:rPr>
              <a:t>9.	On any row (branch) of a CPR, you </a:t>
            </a:r>
            <a:r>
              <a:rPr lang="en-US" sz="2000" b="1" u="sng" dirty="0">
                <a:solidFill>
                  <a:srgbClr val="FF0000"/>
                </a:solidFill>
                <a:latin typeface="Arial" charset="0"/>
              </a:rPr>
              <a:t>cannot leave the first node (column) blank </a:t>
            </a:r>
            <a:r>
              <a:rPr lang="en-US" sz="2000" b="1" dirty="0">
                <a:latin typeface="Arial" charset="0"/>
              </a:rPr>
              <a:t>if there is any data in the rest of the row.</a:t>
            </a:r>
          </a:p>
          <a:p>
            <a:pPr marL="457200" indent="-457200" eaLnBrk="0" hangingPunct="0">
              <a:spcBef>
                <a:spcPct val="20000"/>
              </a:spcBef>
            </a:pPr>
            <a:r>
              <a:rPr lang="en-US" sz="2000" b="1" dirty="0">
                <a:latin typeface="Arial" charset="0"/>
              </a:rPr>
              <a:t>10.	Both Percentage and Announcement cannot contain an entry on a single row of the CPR.</a:t>
            </a:r>
          </a:p>
          <a:p>
            <a:pPr marL="457200" indent="-457200" eaLnBrk="0" hangingPunct="0">
              <a:spcBef>
                <a:spcPct val="20000"/>
              </a:spcBef>
              <a:buFontTx/>
              <a:buAutoNum type="arabicPeriod" startAt="11"/>
            </a:pPr>
            <a:r>
              <a:rPr lang="en-US" sz="2000" b="1" dirty="0">
                <a:latin typeface="Arial" charset="0"/>
              </a:rPr>
              <a:t>A CPR main section can not have more than </a:t>
            </a:r>
            <a:r>
              <a:rPr lang="en-US" sz="2000" b="1" dirty="0">
                <a:solidFill>
                  <a:srgbClr val="FF0066"/>
                </a:solidFill>
                <a:latin typeface="Arial" charset="0"/>
              </a:rPr>
              <a:t>1000 rows</a:t>
            </a:r>
            <a:r>
              <a:rPr lang="en-US" sz="2000" b="1" dirty="0">
                <a:latin typeface="Arial" charset="0"/>
              </a:rPr>
              <a:t> nor more than </a:t>
            </a:r>
            <a:r>
              <a:rPr lang="en-US" sz="2000" b="1" dirty="0">
                <a:solidFill>
                  <a:srgbClr val="FF0066"/>
                </a:solidFill>
                <a:latin typeface="Arial" charset="0"/>
              </a:rPr>
              <a:t>20 columns </a:t>
            </a:r>
            <a:r>
              <a:rPr lang="en-US" sz="2000" b="1" dirty="0">
                <a:latin typeface="Arial" charset="0"/>
              </a:rPr>
              <a:t>nor more than</a:t>
            </a:r>
            <a:r>
              <a:rPr lang="en-US" sz="2000" b="1" dirty="0">
                <a:solidFill>
                  <a:srgbClr val="FF0066"/>
                </a:solidFill>
                <a:latin typeface="Arial" charset="0"/>
              </a:rPr>
              <a:t> 600 Destination Numbers</a:t>
            </a:r>
            <a:r>
              <a:rPr lang="en-US" sz="2000" b="1" dirty="0">
                <a:latin typeface="Arial" charset="0"/>
              </a:rPr>
              <a:t>.</a:t>
            </a:r>
          </a:p>
          <a:p>
            <a:pPr marL="457200" indent="-457200" eaLnBrk="0" hangingPunct="0">
              <a:spcBef>
                <a:spcPct val="20000"/>
              </a:spcBef>
              <a:buFontTx/>
              <a:buAutoNum type="arabicPeriod" startAt="12"/>
            </a:pPr>
            <a:r>
              <a:rPr lang="en-US" sz="2000" b="1" dirty="0">
                <a:latin typeface="Arial" charset="0"/>
                <a:cs typeface="Times New Roman" charset="0"/>
              </a:rPr>
              <a:t>If the first column of the CPR is a 6-digit, 10-digit or NXX node, then the entire CPR has a 200 row limit</a:t>
            </a:r>
            <a:r>
              <a:rPr lang="en-US" sz="2000" b="1" dirty="0">
                <a:latin typeface="Arial" charset="0"/>
              </a:rPr>
              <a:t> .</a:t>
            </a:r>
          </a:p>
          <a:p>
            <a:pPr marL="457200" indent="-457200" eaLnBrk="0" hangingPunct="0">
              <a:spcBef>
                <a:spcPct val="20000"/>
              </a:spcBef>
              <a:buFontTx/>
              <a:buAutoNum type="arabicPeriod" startAt="12"/>
            </a:pPr>
            <a:endParaRPr lang="en-US" sz="2000" b="1" dirty="0">
              <a:latin typeface="Arial"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3797">
                                            <p:txEl>
                                              <p:pRg st="0" end="0"/>
                                            </p:txEl>
                                          </p:spTgt>
                                        </p:tgtEl>
                                        <p:attrNameLst>
                                          <p:attrName>style.visibility</p:attrName>
                                        </p:attrNameLst>
                                      </p:cBhvr>
                                      <p:to>
                                        <p:strVal val="visible"/>
                                      </p:to>
                                    </p:set>
                                    <p:animEffect transition="in" filter="box(in)">
                                      <p:cBhvr>
                                        <p:cTn id="7" dur="500"/>
                                        <p:tgtEl>
                                          <p:spTgt spid="337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797">
                                            <p:txEl>
                                              <p:pRg st="1" end="1"/>
                                            </p:txEl>
                                          </p:spTgt>
                                        </p:tgtEl>
                                        <p:attrNameLst>
                                          <p:attrName>style.visibility</p:attrName>
                                        </p:attrNameLst>
                                      </p:cBhvr>
                                      <p:to>
                                        <p:strVal val="visible"/>
                                      </p:to>
                                    </p:set>
                                    <p:animEffect transition="in" filter="blinds(horizontal)">
                                      <p:cBhvr>
                                        <p:cTn id="12" dur="500"/>
                                        <p:tgtEl>
                                          <p:spTgt spid="337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3797">
                                            <p:txEl>
                                              <p:pRg st="2" end="2"/>
                                            </p:txEl>
                                          </p:spTgt>
                                        </p:tgtEl>
                                        <p:attrNameLst>
                                          <p:attrName>style.visibility</p:attrName>
                                        </p:attrNameLst>
                                      </p:cBhvr>
                                      <p:to>
                                        <p:strVal val="visible"/>
                                      </p:to>
                                    </p:set>
                                    <p:animEffect transition="in" filter="dissolve">
                                      <p:cBhvr>
                                        <p:cTn id="17" dur="500"/>
                                        <p:tgtEl>
                                          <p:spTgt spid="3379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nodeType="clickEffect">
                                  <p:stCondLst>
                                    <p:cond delay="0"/>
                                  </p:stCondLst>
                                  <p:childTnLst>
                                    <p:set>
                                      <p:cBhvr>
                                        <p:cTn id="21" dur="1" fill="hold">
                                          <p:stCondLst>
                                            <p:cond delay="0"/>
                                          </p:stCondLst>
                                        </p:cTn>
                                        <p:tgtEl>
                                          <p:spTgt spid="33797">
                                            <p:txEl>
                                              <p:pRg st="3" end="3"/>
                                            </p:txEl>
                                          </p:spTgt>
                                        </p:tgtEl>
                                        <p:attrNameLst>
                                          <p:attrName>style.visibility</p:attrName>
                                        </p:attrNameLst>
                                      </p:cBhvr>
                                      <p:to>
                                        <p:strVal val="visible"/>
                                      </p:to>
                                    </p:set>
                                    <p:anim calcmode="lin" valueType="num">
                                      <p:cBhvr>
                                        <p:cTn id="22" dur="1000" fill="hold"/>
                                        <p:tgtEl>
                                          <p:spTgt spid="33797">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33797">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33797">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3797">
                                            <p:txEl>
                                              <p:pRg st="4" end="4"/>
                                            </p:txEl>
                                          </p:spTgt>
                                        </p:tgtEl>
                                        <p:attrNameLst>
                                          <p:attrName>style.visibility</p:attrName>
                                        </p:attrNameLst>
                                      </p:cBhvr>
                                      <p:to>
                                        <p:strVal val="visible"/>
                                      </p:to>
                                    </p:set>
                                    <p:anim calcmode="lin" valueType="num">
                                      <p:cBhvr additive="base">
                                        <p:cTn id="29" dur="500" fill="hold"/>
                                        <p:tgtEl>
                                          <p:spTgt spid="33797">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379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3797">
                                            <p:txEl>
                                              <p:pRg st="5" end="5"/>
                                            </p:txEl>
                                          </p:spTgt>
                                        </p:tgtEl>
                                        <p:attrNameLst>
                                          <p:attrName>style.visibility</p:attrName>
                                        </p:attrNameLst>
                                      </p:cBhvr>
                                      <p:to>
                                        <p:strVal val="visible"/>
                                      </p:to>
                                    </p:set>
                                    <p:animEffect transition="in" filter="wipe(down)">
                                      <p:cBhvr>
                                        <p:cTn id="35" dur="500"/>
                                        <p:tgtEl>
                                          <p:spTgt spid="3379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5|9.4|6.5|21.6|6.8|4.4"/>
</p:tagLst>
</file>

<file path=ppt/tags/tag10.xml><?xml version="1.0" encoding="utf-8"?>
<p:tagLst xmlns:a="http://schemas.openxmlformats.org/drawingml/2006/main" xmlns:r="http://schemas.openxmlformats.org/officeDocument/2006/relationships" xmlns:p="http://schemas.openxmlformats.org/presentationml/2006/main">
  <p:tag name="TIMING" val="|5.1|18.5|8.9|8.5"/>
</p:tagLst>
</file>

<file path=ppt/tags/tag11.xml><?xml version="1.0" encoding="utf-8"?>
<p:tagLst xmlns:a="http://schemas.openxmlformats.org/drawingml/2006/main" xmlns:r="http://schemas.openxmlformats.org/officeDocument/2006/relationships" xmlns:p="http://schemas.openxmlformats.org/presentationml/2006/main">
  <p:tag name="TIMING" val="|17.5|4.2|9.5|12.9"/>
</p:tagLst>
</file>

<file path=ppt/tags/tag2.xml><?xml version="1.0" encoding="utf-8"?>
<p:tagLst xmlns:a="http://schemas.openxmlformats.org/drawingml/2006/main" xmlns:r="http://schemas.openxmlformats.org/officeDocument/2006/relationships" xmlns:p="http://schemas.openxmlformats.org/presentationml/2006/main">
  <p:tag name="TIMING" val="|7.1|4.4|8.8"/>
</p:tagLst>
</file>

<file path=ppt/tags/tag3.xml><?xml version="1.0" encoding="utf-8"?>
<p:tagLst xmlns:a="http://schemas.openxmlformats.org/drawingml/2006/main" xmlns:r="http://schemas.openxmlformats.org/officeDocument/2006/relationships" xmlns:p="http://schemas.openxmlformats.org/presentationml/2006/main">
  <p:tag name="TIMING" val="|47.5|2.3"/>
</p:tagLst>
</file>

<file path=ppt/tags/tag4.xml><?xml version="1.0" encoding="utf-8"?>
<p:tagLst xmlns:a="http://schemas.openxmlformats.org/drawingml/2006/main" xmlns:r="http://schemas.openxmlformats.org/officeDocument/2006/relationships" xmlns:p="http://schemas.openxmlformats.org/presentationml/2006/main">
  <p:tag name="TIMING" val="|47.5|2.3"/>
</p:tagLst>
</file>

<file path=ppt/tags/tag5.xml><?xml version="1.0" encoding="utf-8"?>
<p:tagLst xmlns:a="http://schemas.openxmlformats.org/drawingml/2006/main" xmlns:r="http://schemas.openxmlformats.org/officeDocument/2006/relationships" xmlns:p="http://schemas.openxmlformats.org/presentationml/2006/main">
  <p:tag name="TIMING" val="|8.2|20.6|9.9|9.6|1.3|10.9|9."/>
</p:tagLst>
</file>

<file path=ppt/tags/tag6.xml><?xml version="1.0" encoding="utf-8"?>
<p:tagLst xmlns:a="http://schemas.openxmlformats.org/drawingml/2006/main" xmlns:r="http://schemas.openxmlformats.org/officeDocument/2006/relationships" xmlns:p="http://schemas.openxmlformats.org/presentationml/2006/main">
  <p:tag name="TIMING" val="|17.7"/>
</p:tagLst>
</file>

<file path=ppt/tags/tag7.xml><?xml version="1.0" encoding="utf-8"?>
<p:tagLst xmlns:a="http://schemas.openxmlformats.org/drawingml/2006/main" xmlns:r="http://schemas.openxmlformats.org/officeDocument/2006/relationships" xmlns:p="http://schemas.openxmlformats.org/presentationml/2006/main">
  <p:tag name="TIMING" val="|17.7"/>
</p:tagLst>
</file>

<file path=ppt/tags/tag8.xml><?xml version="1.0" encoding="utf-8"?>
<p:tagLst xmlns:a="http://schemas.openxmlformats.org/drawingml/2006/main" xmlns:r="http://schemas.openxmlformats.org/officeDocument/2006/relationships" xmlns:p="http://schemas.openxmlformats.org/presentationml/2006/main">
  <p:tag name="TIMING" val="|17.7"/>
</p:tagLst>
</file>

<file path=ppt/tags/tag9.xml><?xml version="1.0" encoding="utf-8"?>
<p:tagLst xmlns:a="http://schemas.openxmlformats.org/drawingml/2006/main" xmlns:r="http://schemas.openxmlformats.org/officeDocument/2006/relationships" xmlns:p="http://schemas.openxmlformats.org/presentationml/2006/main">
  <p:tag name="TIMING" val="|12.1|20.6|5.8|5.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515287FF5AFA143AE89E51A0CD59BB9" ma:contentTypeVersion="0" ma:contentTypeDescription="Create a new document." ma:contentTypeScope="" ma:versionID="bdd438c67d125ac81bad74c94fd3b268">
  <xsd:schema xmlns:xsd="http://www.w3.org/2001/XMLSchema" xmlns:p="http://schemas.microsoft.com/office/2006/metadata/properties" targetNamespace="http://schemas.microsoft.com/office/2006/metadata/properties" ma:root="true" ma:fieldsID="a19fca573a351b578e188d6e2de3190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FD3519C-D2FE-4F07-BA6D-A8CD63BD1ECC}">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DE215F96-21FF-4D23-8839-03229350195D}">
  <ds:schemaRefs>
    <ds:schemaRef ds:uri="http://schemas.microsoft.com/sharepoint/v3/contenttype/forms"/>
  </ds:schemaRefs>
</ds:datastoreItem>
</file>

<file path=customXml/itemProps3.xml><?xml version="1.0" encoding="utf-8"?>
<ds:datastoreItem xmlns:ds="http://schemas.openxmlformats.org/officeDocument/2006/customXml" ds:itemID="{A6DC3C50-35F6-4A65-880D-F9498D2B2B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786</TotalTime>
  <Words>6106</Words>
  <Application>Microsoft Office PowerPoint</Application>
  <PresentationFormat>On-screen Show (4:3)</PresentationFormat>
  <Paragraphs>767</Paragraphs>
  <Slides>40</Slides>
  <Notes>40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Office Theme</vt:lpstr>
      <vt:lpstr>Bitmap Image</vt:lpstr>
      <vt:lpstr>(CPR) Call Processing Record (Customer Record Administration folder) </vt:lpstr>
      <vt:lpstr>SMS/800 Course Roadmap </vt:lpstr>
      <vt:lpstr>Customer Records that Require a CPR</vt:lpstr>
      <vt:lpstr>Complex Call Routing – Basic Concepts</vt:lpstr>
      <vt:lpstr>Call Routing Diagram</vt:lpstr>
      <vt:lpstr>CPR for CR Diagram</vt:lpstr>
      <vt:lpstr>Decision &amp; Action Nodes (Criteria)</vt:lpstr>
      <vt:lpstr>General Rules for Building CPRs - 1</vt:lpstr>
      <vt:lpstr>General Rules for Building CPRs - 2</vt:lpstr>
      <vt:lpstr>Complex Customer Record Window</vt:lpstr>
      <vt:lpstr>CPR - Dial Number &amp; Resp Org</vt:lpstr>
      <vt:lpstr>CPR – Main and Sub Sections</vt:lpstr>
      <vt:lpstr>CPR – Column Headers (Nodes)</vt:lpstr>
      <vt:lpstr>CPR - Column Management &amp; Time Zone</vt:lpstr>
      <vt:lpstr>HOT KEYS</vt:lpstr>
      <vt:lpstr>CPR – Unique Action Buttons</vt:lpstr>
      <vt:lpstr>CPR – Other Carrier View</vt:lpstr>
      <vt:lpstr>Create New CPR Data for a Customer</vt:lpstr>
      <vt:lpstr>Retrieve/Change Customer's CPR Data</vt:lpstr>
      <vt:lpstr>Delete a Customer's Call Processing Data</vt:lpstr>
      <vt:lpstr>Copy Source CPR Record to a Different CR</vt:lpstr>
      <vt:lpstr>Transfer Source CPR Record to a Different CR</vt:lpstr>
      <vt:lpstr>Searching a CPR</vt:lpstr>
      <vt:lpstr>Warning (when closing CR)</vt:lpstr>
      <vt:lpstr>CPR Example #01</vt:lpstr>
      <vt:lpstr>CPR Example #02</vt:lpstr>
      <vt:lpstr>CPR Example #03</vt:lpstr>
      <vt:lpstr>CPR Example #04</vt:lpstr>
      <vt:lpstr>CPR Example #05</vt:lpstr>
      <vt:lpstr>CPR Example #01</vt:lpstr>
      <vt:lpstr>CPR Example #01</vt:lpstr>
      <vt:lpstr>CPR Example #02</vt:lpstr>
      <vt:lpstr>CPR Example #02</vt:lpstr>
      <vt:lpstr>CPR Example #03</vt:lpstr>
      <vt:lpstr>CPR Example #03</vt:lpstr>
      <vt:lpstr>CPR Example #04</vt:lpstr>
      <vt:lpstr>CPR Example #04</vt:lpstr>
      <vt:lpstr>CPR Tree for Example #5</vt:lpstr>
      <vt:lpstr>CPR for Example #5</vt:lpstr>
      <vt:lpstr>CPR Review</vt:lpstr>
    </vt:vector>
  </TitlesOfParts>
  <Company>FingerPaint Marketing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Lauren Kuester</dc:creator>
  <cp:lastModifiedBy>harmonsm</cp:lastModifiedBy>
  <cp:revision>72</cp:revision>
  <dcterms:created xsi:type="dcterms:W3CDTF">2011-03-21T17:54:20Z</dcterms:created>
  <dcterms:modified xsi:type="dcterms:W3CDTF">2011-11-28T14:51:33Z</dcterms:modified>
</cp:coreProperties>
</file>