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934200" cy="9220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0D4"/>
    <a:srgbClr val="820024"/>
    <a:srgbClr val="922241"/>
    <a:srgbClr val="9E6C78"/>
    <a:srgbClr val="F7F2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77" autoAdjust="0"/>
  </p:normalViewPr>
  <p:slideViewPr>
    <p:cSldViewPr snapToGrid="0" snapToObjects="1">
      <p:cViewPr varScale="1">
        <p:scale>
          <a:sx n="59" d="100"/>
          <a:sy n="59" d="100"/>
        </p:scale>
        <p:origin x="-600" y="-78"/>
      </p:cViewPr>
      <p:guideLst>
        <p:guide orient="horz" pos="3962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489041-FBE4-49EA-B71D-FE8C7BD0CFFD}" type="datetime1">
              <a:rPr lang="en-US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53FF98A-CC65-4893-8E34-CF733B53E24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267C50-898E-49DD-A9DE-8F709AF21DA4}" type="datetime1">
              <a:rPr lang="en-US"/>
              <a:pPr/>
              <a:t>11/28/2011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0580" tIns="45290" rIns="90580" bIns="4529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EB5E6C3-62F3-4B83-B2DF-2DBE036C9E4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CA60E-E1F3-4DF0-9931-B1C9DBCDA92A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7160" indent="-457160"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Label Definitions is our next Module.  We will look at:</a:t>
            </a:r>
          </a:p>
          <a:p>
            <a:pPr marL="457160" indent="-457160"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57160" indent="-457160"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A. Label Definition – LAD</a:t>
            </a:r>
          </a:p>
          <a:p>
            <a:pPr marL="457160" indent="-457160"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B. Copying  and Transferring</a:t>
            </a:r>
          </a:p>
          <a:p>
            <a:pPr marL="457160" indent="-457160"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C.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Immediate Validation Results – IVR</a:t>
            </a:r>
          </a:p>
          <a:p>
            <a:pPr marL="457160" indent="-457160">
              <a:spcBef>
                <a:spcPct val="20000"/>
              </a:spcBef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D. CPR Sections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B0FB8-D8A5-4E45-83F2-14DEF9F2B743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Transfer a Lad to a different Customer Record…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228580" indent="-228580">
              <a:spcBef>
                <a:spcPct val="50000"/>
              </a:spcBef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 the Source Record in the LAD window.</a:t>
            </a:r>
          </a:p>
          <a:p>
            <a:pPr marL="228580" indent="-22858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Click the Transfer button or (CTRL + T).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Enter (or confirm) the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Target Record Dial#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and/or Eff. Date/Time.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4. Check the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Only box.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5. Click the Perform Transfer button.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49E5A-A1D7-4570-901D-2976D493005C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2869" indent="-342869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Search for an entry on a LAD table on display….</a:t>
            </a:r>
          </a:p>
          <a:p>
            <a:pPr marL="342869" indent="-342869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(Click)</a:t>
            </a:r>
          </a:p>
          <a:p>
            <a:pPr marL="342869" indent="-342869">
              <a:lnSpc>
                <a:spcPct val="90000"/>
              </a:lnSpc>
              <a:spcBef>
                <a:spcPct val="20000"/>
              </a:spcBef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Enter the search word/number in the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search text box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869" indent="-342869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(Click)</a:t>
            </a:r>
          </a:p>
          <a:p>
            <a:pPr marL="342869" indent="-342869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Click the Search button.</a:t>
            </a:r>
          </a:p>
          <a:p>
            <a:pPr marL="342869" indent="-342869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(Click)</a:t>
            </a:r>
          </a:p>
          <a:p>
            <a:pPr marL="342869" indent="-342869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WBA will highlight the search word/number.</a:t>
            </a:r>
          </a:p>
          <a:p>
            <a:pPr marL="342869" indent="-342869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(Click)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BF26E-17A9-49BF-ADB7-89451237604E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/>
              <a:t>To Sort Label definitions…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Access the LAD window. 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  <a:buAutoNum type="arabicPeriod" startAt="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 Sort from the menu.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  <a:buAutoNum type="arabicPeriod" startAt="3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(3 ways to sort) Select LAD (all types)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Type (single type)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or Label (single name)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4E702-AF6F-4AB6-A218-7B26AF4E5C9E}" type="slidenum">
              <a:rPr lang="en-US"/>
              <a:pPr/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The IVR screen is an expanded version of the Messages field found at the bottom</a:t>
            </a:r>
            <a:r>
              <a:rPr lang="en-US" baseline="0" dirty="0" smtClean="0"/>
              <a:t> of the CR screens.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IVR is accessed from the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Launch”Menu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item at the top of the CAD, CPR or LAD (Customer Record)  screens. 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IVR will display the: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The Overall Results, #Errors, #Warnings, Resp Org ID, Who updated, When Updated, </a:t>
            </a:r>
            <a:r>
              <a:rPr lang="en-US" baseline="0" dirty="0" err="1" smtClean="0"/>
              <a:t>Prevous</a:t>
            </a:r>
            <a:r>
              <a:rPr lang="en-US" baseline="0" dirty="0" smtClean="0"/>
              <a:t> page, Next page and messages,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Problems – I.e. (Total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Total must be 100%. Next to CPR row OTHER under % column terminating at 701- 222-1234)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aseline="0" dirty="0" smtClean="0"/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aseline="0" dirty="0" smtClean="0"/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aseline="0" dirty="0" smtClean="0"/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A8834-2E8B-4E89-90FC-7AF5F59C6DA1}" type="slidenum">
              <a:rPr lang="en-US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</a:t>
            </a:r>
            <a:r>
              <a:rPr lang="en-US" b="0" dirty="0" smtClean="0"/>
              <a:t>PR Main Sections… </a:t>
            </a:r>
          </a:p>
          <a:p>
            <a:pPr eaLnBrk="1" hangingPunct="1"/>
            <a:r>
              <a:rPr lang="en-US" b="0" dirty="0" smtClean="0"/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CPR Main Sections can be built to stand side by side.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first column of each CPR Main needs to be the same (header) Criteria.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 Sections Names must start with the letter M.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default Name for a section is “Main”.  To create another Main…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Select Add Section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Enter Name starting with M – OK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Build the new CPR (First column needs to be the same on all Multiple Mains.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Save or Update your record.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A646B-1716-4257-AD4D-0689E325E8BE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CPR Sub Sections…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CPR Sub sections can be built for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Column Header.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Sub Section names only  belong under the column header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Sub Section names must start with the letter S. (i.e. SUB1)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build a Sub Section;   Select Add Section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Build the Sub Section(s) Enter name starting with S – OK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Enter the Sub Section Name in the Go To column of the Main Section – Save or Update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264C6-A444-42A7-AA6A-631372191D6B}" type="slidenum">
              <a:rPr lang="en-US"/>
              <a:pPr/>
              <a:t>16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Complete</a:t>
            </a:r>
            <a:r>
              <a:rPr lang="en-US" baseline="0" dirty="0" smtClean="0"/>
              <a:t> the Written and Hands- On Exercises for the </a:t>
            </a:r>
            <a:r>
              <a:rPr lang="en-US" baseline="0" smtClean="0"/>
              <a:t>LAD Module.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959F5-709B-43C7-97C5-6D3418B97EC5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Label is a shorthand way of entering information into a CAD.  There are 2 types of Labels.</a:t>
            </a:r>
            <a:r>
              <a:rPr lang="en-US" baseline="0" dirty="0" smtClean="0"/>
              <a:t> A LAD label 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and an ASL Label.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A LAD label can only be entered in a CPR.  An Asterisk is required and it is CR specific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/>
          </a:p>
          <a:p>
            <a:pPr eaLnBrk="1" hangingPunct="1"/>
            <a:r>
              <a:rPr lang="en-US" dirty="0" smtClean="0"/>
              <a:t>An ASL label can only be entered in a CAD.  No Asterisk is required and it becomes a Global table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02C0B-3678-4970-A018-6B8949261526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There are 9 Types of LAD labels.</a:t>
            </a:r>
            <a:r>
              <a:rPr lang="en-US" baseline="0" dirty="0" smtClean="0"/>
              <a:t>  Each occupies its own Tab of the Lad screen.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/>
          </a:p>
          <a:p>
            <a:pPr eaLnBrk="1" hangingPunct="1"/>
            <a:r>
              <a:rPr lang="en-US" baseline="0" dirty="0" smtClean="0"/>
              <a:t>Displayed is the 6-digit type.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/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1. Area code</a:t>
            </a:r>
            <a:endParaRPr lang="en-US" dirty="0" smtClean="0">
              <a:ea typeface="+mn-ea"/>
              <a:cs typeface="+mn-cs"/>
            </a:endParaRP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Valid 3-digit area code entry. (Originating NPA)</a:t>
            </a:r>
            <a:r>
              <a:rPr lang="en-US" baseline="0" dirty="0" smtClean="0"/>
              <a:t> 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2. Date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Valid date entry in the format mm/dd. (Originating)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3. LATA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Valid 3-digit LATA entry. (Originating)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4. NXX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Valid 3-digit NPA and NXX entry. (Originating)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5. State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Valid 2-character state code. (Originating)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6. Tel#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One valid 10-digit (Destination) telephone number. (Destination)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7. Time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Valid time in the format </a:t>
            </a:r>
            <a:r>
              <a:rPr lang="en-US" dirty="0" err="1" smtClean="0">
                <a:ea typeface="+mn-ea"/>
                <a:cs typeface="+mn-cs"/>
              </a:rPr>
              <a:t>hh:mm</a:t>
            </a:r>
            <a:r>
              <a:rPr lang="en-US" dirty="0" smtClean="0">
                <a:ea typeface="+mn-ea"/>
                <a:cs typeface="+mn-cs"/>
              </a:rPr>
              <a:t>(A/P)-</a:t>
            </a:r>
            <a:r>
              <a:rPr lang="en-US" dirty="0" err="1" smtClean="0">
                <a:ea typeface="+mn-ea"/>
                <a:cs typeface="+mn-cs"/>
              </a:rPr>
              <a:t>hh:mm</a:t>
            </a:r>
            <a:r>
              <a:rPr lang="en-US" dirty="0" smtClean="0">
                <a:ea typeface="+mn-ea"/>
                <a:cs typeface="+mn-cs"/>
              </a:rPr>
              <a:t>(A/P) range. (Originating)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8. 10-digit#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Valid 10 digit (Originating) number.   </a:t>
            </a:r>
            <a:r>
              <a:rPr lang="en-US" b="1" dirty="0" smtClean="0">
                <a:ea typeface="+mn-ea"/>
                <a:cs typeface="+mn-cs"/>
              </a:rPr>
              <a:t>Example:</a:t>
            </a:r>
            <a:r>
              <a:rPr lang="en-US" dirty="0" smtClean="0">
                <a:ea typeface="+mn-ea"/>
                <a:cs typeface="+mn-cs"/>
              </a:rPr>
              <a:t> 201-699-1234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9. 6-digit#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Valid 6 digit (Originating) number.  </a:t>
            </a:r>
            <a:r>
              <a:rPr lang="en-US" b="1" dirty="0" smtClean="0">
                <a:ea typeface="+mn-ea"/>
                <a:cs typeface="+mn-cs"/>
              </a:rPr>
              <a:t>Example:</a:t>
            </a:r>
            <a:r>
              <a:rPr lang="en-US" dirty="0" smtClean="0">
                <a:ea typeface="+mn-ea"/>
                <a:cs typeface="+mn-cs"/>
              </a:rPr>
              <a:t> 201-699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/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An Asterisk by the name in the TAB indicates that there are entries in the TAB.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/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/>
          </a:p>
          <a:p>
            <a:pPr rtl="0" eaLnBrk="1" fontAlgn="base" latinLnBrk="0" hangingPunct="1"/>
            <a:endParaRPr lang="en-US" dirty="0" smtClean="0">
              <a:ea typeface="+mn-ea"/>
              <a:cs typeface="+mn-cs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03F75-EE5F-4409-981A-99EF17014759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Action buttons</a:t>
            </a:r>
            <a:r>
              <a:rPr lang="en-US" baseline="0" dirty="0" smtClean="0"/>
              <a:t> below the LAD table include: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/>
          </a:p>
          <a:p>
            <a:pPr eaLnBrk="1" hangingPunct="1"/>
            <a:r>
              <a:rPr lang="en-US" dirty="0" smtClean="0"/>
              <a:t>Insert Cell – inserts a cell to the left of where the cell has been selected</a:t>
            </a:r>
          </a:p>
          <a:p>
            <a:pPr eaLnBrk="1" hangingPunct="1"/>
            <a:r>
              <a:rPr lang="en-US" dirty="0" smtClean="0"/>
              <a:t>Delete Cell – deletes whatever</a:t>
            </a:r>
            <a:r>
              <a:rPr lang="en-US" baseline="0" dirty="0" smtClean="0"/>
              <a:t> cell is selected and shifts all cells to the left.</a:t>
            </a:r>
          </a:p>
          <a:p>
            <a:pPr eaLnBrk="1" hangingPunct="1"/>
            <a:r>
              <a:rPr lang="en-US" dirty="0" smtClean="0"/>
              <a:t>Delete Row – Deletes the row where a cell is selected.</a:t>
            </a:r>
          </a:p>
          <a:p>
            <a:pPr eaLnBrk="1" hangingPunct="1"/>
            <a:r>
              <a:rPr lang="en-US" dirty="0" smtClean="0"/>
              <a:t>Delete Type – Deletes the data for the entire LAD type that is being viewed.</a:t>
            </a:r>
          </a:p>
          <a:p>
            <a:pPr eaLnBrk="1" hangingPunct="1"/>
            <a:r>
              <a:rPr lang="en-US" dirty="0" smtClean="0"/>
              <a:t>Search – Searches only the current viewed Tab (Lad type) for the entry</a:t>
            </a:r>
            <a:r>
              <a:rPr lang="en-US" baseline="0" dirty="0" smtClean="0"/>
              <a:t> in the field.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4EE7A-A7D3-4789-BF48-A1AEBAF2A53B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/>
              <a:t>To Create a new LAD</a:t>
            </a:r>
            <a:r>
              <a:rPr lang="en-US" b="0" baseline="0" dirty="0" smtClean="0"/>
              <a:t> Label Definition follow these steps:</a:t>
            </a:r>
          </a:p>
          <a:p>
            <a:pPr eaLnBrk="1" hangingPunct="1"/>
            <a:r>
              <a:rPr lang="en-US" b="0" baseline="0" dirty="0" smtClean="0"/>
              <a:t>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Access the LAD window for a customer record with an existing CAD.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baseline="0" dirty="0" smtClean="0"/>
              <a:t>(Click) 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Select the Label Type Tab on the LAD window. (I.E. 6-digit)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baseline="0" dirty="0" smtClean="0"/>
              <a:t>(Click)(Click)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Enter an asterisk (*) and label name in the Label (name) field. Label name can be 2-8 characters including the Asterisk.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baseline="0" dirty="0" smtClean="0"/>
              <a:t>(Click)(Click)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4. Enter the information in the Definition per each cell. (255 per name)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baseline="0" dirty="0" smtClean="0"/>
              <a:t>(Click)(Click)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5. Save or Update to store the data. Partial Save can be used if LAD is incomplete.  Select Menu item Action – then Partial Save.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0" baseline="0" dirty="0" smtClean="0"/>
              <a:t>(Click)(Click)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65712-2F07-40B6-83FE-1FC1E28356A6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Add a new lad or label name: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 the desired Future dated LAD.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Select the Label Type tab. (i.e. Tel#)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Enter the label name in the Label column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. (2-8 characters including *) 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4. Enter the information in the Definition field(s). (255 max)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5. Save or Update to store the data. Partial Save can be used if LAD is incomplete.  Select Menu item Action – then Partial Save 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Ctr+E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9BBA2-87F0-4ED8-AAD3-32F7D9A649C4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Delete an Entire LAD…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 the desired LAD for a customer record.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Click the Delete button (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bottom row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window).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(Click) 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Click the Yes button.</a:t>
            </a:r>
          </a:p>
          <a:p>
            <a:pPr marL="457160" indent="-457160" defTabSz="914319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 </a:t>
            </a:r>
          </a:p>
          <a:p>
            <a:pPr marL="457160" indent="-457160">
              <a:lnSpc>
                <a:spcPct val="90000"/>
              </a:lnSpc>
              <a:spcBef>
                <a:spcPct val="20000"/>
              </a:spcBef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0D3FE-838D-42C0-933E-491691513CCF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2869" indent="-342869"/>
            <a:r>
              <a:rPr lang="en-US" dirty="0" smtClean="0">
                <a:latin typeface="Arial" pitchFamily="34" charset="0"/>
                <a:cs typeface="Arial" pitchFamily="34" charset="0"/>
              </a:rPr>
              <a:t>To delete just one Label type (Tab):</a:t>
            </a:r>
          </a:p>
          <a:p>
            <a:pPr marL="342869" indent="-342869"/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342869" indent="-342869"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 the desired LAD for a customer record.</a:t>
            </a:r>
          </a:p>
          <a:p>
            <a:pPr marL="342869" indent="-342869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342869" indent="-342869"/>
            <a:r>
              <a:rPr lang="en-US" dirty="0" smtClean="0">
                <a:latin typeface="Arial" pitchFamily="34" charset="0"/>
                <a:cs typeface="Arial" pitchFamily="34" charset="0"/>
              </a:rPr>
              <a:t>2. Select the Label Type tab to be deleted.</a:t>
            </a:r>
          </a:p>
          <a:p>
            <a:pPr marL="342869" indent="-342869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342869" indent="-342869"/>
            <a:r>
              <a:rPr lang="en-US" dirty="0" smtClean="0">
                <a:latin typeface="Arial" pitchFamily="34" charset="0"/>
                <a:cs typeface="Arial" pitchFamily="34" charset="0"/>
              </a:rPr>
              <a:t>3. Click the Delete Type button (</a:t>
            </a:r>
            <a:r>
              <a:rPr lang="en-US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middle row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window).</a:t>
            </a:r>
          </a:p>
          <a:p>
            <a:pPr marL="342869" indent="-342869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342869" indent="-342869"/>
            <a:r>
              <a:rPr lang="en-US" dirty="0" smtClean="0">
                <a:latin typeface="Arial" pitchFamily="34" charset="0"/>
                <a:cs typeface="Arial" pitchFamily="34" charset="0"/>
              </a:rPr>
              <a:t>4. Click the Yes button.</a:t>
            </a:r>
          </a:p>
          <a:p>
            <a:pPr marL="342869" indent="-342869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79AA0-EBF4-454E-B449-7E3B59D53968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copy the Entire LAD to a different Toll Free number…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marL="228580" indent="-228580">
              <a:spcBef>
                <a:spcPct val="50000"/>
              </a:spcBef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 the Source Record in the LAD window.</a:t>
            </a:r>
          </a:p>
          <a:p>
            <a:pPr marL="228580" indent="-22858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Click the Copy button or (CTRL + Y).</a:t>
            </a:r>
          </a:p>
          <a:p>
            <a:pPr marL="228580" indent="-22858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Enter (or confirm) the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Target Record Dial#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Eff. Date/Time.</a:t>
            </a:r>
          </a:p>
          <a:p>
            <a:pPr marL="228580" indent="-22858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4. Check the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box.</a:t>
            </a:r>
          </a:p>
          <a:p>
            <a:pPr marL="228580" indent="-22858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5. Click the Perform Copy button.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(Click)(Click)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S_PPT_Cvr_artwork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010" y="1203960"/>
            <a:ext cx="7772400" cy="1470025"/>
          </a:xfr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ts val="600"/>
              </a:spcAft>
              <a:defRPr lang="en-US" sz="2800" b="1" kern="1000" cap="all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200" b="1" kern="1000" cap="all">
                <a:solidFill>
                  <a:srgbClr val="82002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A62F14-5B84-41FF-A5EE-FB81539A95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697A43-548A-47B3-A757-63A794A7CD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62253D-A27B-4427-8FFF-D5F87F1C73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3A22A-8E03-4D02-ADF5-CB59BD64C5A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879080" y="6217920"/>
            <a:ext cx="100584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4360" y="6233160"/>
            <a:ext cx="441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426302"/>
            <a:ext cx="8234362" cy="234881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2203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2438" y="4775115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8281F-830D-4E85-9F92-4D3FFE7E7F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S/800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2440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25166" y="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6629400" y="6172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D5B0536-018F-4C0E-9952-AD8C7AB968B6}" type="slidenum">
              <a:rPr lang="en-US" sz="2000" baseline="0" smtClean="0"/>
              <a:pPr algn="r"/>
              <a:t>‹#›</a:t>
            </a:fld>
            <a:endParaRPr lang="en-US" sz="2000" baseline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955280" y="6172200"/>
            <a:ext cx="88392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MS_PPT_interior_artwork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8188" y="6297613"/>
            <a:ext cx="192087" cy="193675"/>
          </a:xfrm>
          <a:prstGeom prst="rect">
            <a:avLst/>
          </a:prstGeom>
          <a:solidFill>
            <a:srgbClr val="00A0D4"/>
          </a:solidFill>
        </p:spPr>
        <p:txBody>
          <a:bodyPr/>
          <a:lstStyle>
            <a:lvl1pPr algn="ctr">
              <a:defRPr b="1">
                <a:solidFill>
                  <a:srgbClr val="F7F2F3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ea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6265863"/>
            <a:ext cx="390525" cy="23653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F7F2F3"/>
                </a:solidFill>
                <a:cs typeface="Arial" charset="0"/>
              </a:defRPr>
            </a:lvl1pPr>
          </a:lstStyle>
          <a:p>
            <a:fld id="{C811ED54-3D70-454F-A802-87E1754D919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000" cap="all">
          <a:solidFill>
            <a:srgbClr val="820024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Label Definition (LAD)</a:t>
            </a:r>
            <a:b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(Customer Record folder)</a:t>
            </a:r>
          </a:p>
        </p:txBody>
      </p:sp>
      <p:sp>
        <p:nvSpPr>
          <p:cNvPr id="10243" name="Line 26"/>
          <p:cNvSpPr>
            <a:spLocks noChangeShapeType="1"/>
          </p:cNvSpPr>
          <p:nvPr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4" name="Line 27"/>
          <p:cNvSpPr>
            <a:spLocks noChangeShapeType="1"/>
          </p:cNvSpPr>
          <p:nvPr/>
        </p:nvSpPr>
        <p:spPr bwMode="auto">
          <a:xfrm>
            <a:off x="9144000" y="152400"/>
            <a:ext cx="0" cy="670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5" name="Rectangle 45"/>
          <p:cNvSpPr>
            <a:spLocks noChangeArrowheads="1"/>
          </p:cNvSpPr>
          <p:nvPr/>
        </p:nvSpPr>
        <p:spPr bwMode="auto">
          <a:xfrm>
            <a:off x="2229852" y="2895600"/>
            <a:ext cx="57912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A. Label Definition – LAD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B. Copying  and Transferring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C. Immediate Validation Results – IVR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D. CPR Sections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2229852" y="6288505"/>
            <a:ext cx="4154905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lvl="0" algn="ctr"/>
            <a:r>
              <a:rPr lang="en-US" sz="1200" dirty="0" smtClean="0"/>
              <a:t>SMS/800 ® is a registered trademark of SMS/800, Inc.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1421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Transfer the Entire LAD to a Different Key</a:t>
            </a: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533400" y="1143000"/>
            <a:ext cx="8534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1. Retrieve the Source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Record.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2. Click the Transfer button or (CTRL + 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) to bring up the Transfer window.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3. Enter (or confirm) the 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Target Record Dial#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and/or Eff. Date/Time.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4. Check the 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LAD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Only box.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5. Click the Perform Transfer button.</a:t>
            </a:r>
          </a:p>
        </p:txBody>
      </p:sp>
      <p:pic>
        <p:nvPicPr>
          <p:cNvPr id="16389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200400"/>
            <a:ext cx="5029200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5715000" y="4082534"/>
            <a:ext cx="1447800" cy="36933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91" name="Rectangle 16"/>
          <p:cNvSpPr>
            <a:spLocks noChangeArrowheads="1"/>
          </p:cNvSpPr>
          <p:nvPr/>
        </p:nvSpPr>
        <p:spPr bwMode="auto">
          <a:xfrm>
            <a:off x="3810000" y="5257800"/>
            <a:ext cx="990600" cy="381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581400" y="6063734"/>
            <a:ext cx="1295400" cy="36933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1600200" y="2187575"/>
          <a:ext cx="6096000" cy="4275138"/>
        </p:xfrm>
        <a:graphic>
          <a:graphicData uri="http://schemas.openxmlformats.org/presentationml/2006/ole">
            <p:oleObj spid="_x0000_s4098" name="Bitmap Image" r:id="rId5" imgW="7361905" imgH="5161905" progId="PBrush">
              <p:embed/>
            </p:oleObj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447800" y="99060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1. Enter the search word/number in the 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search text box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2. Click the Search button.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3. WBA will highlight the search word/number.</a:t>
            </a:r>
          </a:p>
        </p:txBody>
      </p:sp>
      <p:sp>
        <p:nvSpPr>
          <p:cNvPr id="6149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Search Label Definitions</a:t>
            </a: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4953000" y="5285601"/>
            <a:ext cx="762000" cy="36933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858000" y="5257800"/>
            <a:ext cx="762000" cy="36933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810000" y="3429000"/>
            <a:ext cx="762000" cy="36933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914400" y="3049587"/>
          <a:ext cx="7681913" cy="3046413"/>
        </p:xfrm>
        <a:graphic>
          <a:graphicData uri="http://schemas.openxmlformats.org/presentationml/2006/ole">
            <p:oleObj spid="_x0000_s5122" name="Bitmap Image" r:id="rId4" imgW="6219048" imgH="2467319" progId="PBrush">
              <p:embed/>
            </p:oleObj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981200" y="1447800"/>
            <a:ext cx="617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1.	Access the LAD window.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2. 	Select Sort from the menu.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3. 	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(3 ways to sort) Select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LAD (all types),Type (single type), or Label (single name)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Sort Label Definitions</a:t>
            </a:r>
          </a:p>
        </p:txBody>
      </p:sp>
      <p:sp>
        <p:nvSpPr>
          <p:cNvPr id="7175" name="Oval 12"/>
          <p:cNvSpPr>
            <a:spLocks noChangeArrowheads="1"/>
          </p:cNvSpPr>
          <p:nvPr/>
        </p:nvSpPr>
        <p:spPr bwMode="auto">
          <a:xfrm>
            <a:off x="1752600" y="3048000"/>
            <a:ext cx="990600" cy="1524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eft Arrow 7"/>
          <p:cNvSpPr/>
          <p:nvPr/>
        </p:nvSpPr>
        <p:spPr>
          <a:xfrm rot="20359499">
            <a:off x="2438400" y="3429000"/>
            <a:ext cx="838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20359499">
            <a:off x="2451765" y="3645810"/>
            <a:ext cx="838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20359499">
            <a:off x="2527965" y="3897990"/>
            <a:ext cx="838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IVR – Immediate Validation Results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3429000" y="611505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304800" y="2209800"/>
            <a:ext cx="220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Result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#Errors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#Warnings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Resp Org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Who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Previous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Next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Messages</a:t>
            </a:r>
          </a:p>
        </p:txBody>
      </p:sp>
      <p:pic>
        <p:nvPicPr>
          <p:cNvPr id="1741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076450"/>
            <a:ext cx="6172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/>
          <p:nvPr/>
        </p:nvGrpSpPr>
        <p:grpSpPr>
          <a:xfrm>
            <a:off x="5257800" y="3676650"/>
            <a:ext cx="3124200" cy="2169825"/>
            <a:chOff x="5257800" y="3676650"/>
            <a:chExt cx="3124200" cy="2169825"/>
          </a:xfrm>
        </p:grpSpPr>
        <p:sp>
          <p:nvSpPr>
            <p:cNvPr id="17414" name="Text Box 16"/>
            <p:cNvSpPr txBox="1">
              <a:spLocks noChangeArrowheads="1"/>
            </p:cNvSpPr>
            <p:nvPr/>
          </p:nvSpPr>
          <p:spPr bwMode="auto">
            <a:xfrm>
              <a:off x="6248400" y="3676650"/>
              <a:ext cx="2133600" cy="21698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Problems: 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Total must be 100%. Next to CPR 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row OTHER under % column terminating at 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701- 222-1234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5" name="Line 17"/>
            <p:cNvSpPr>
              <a:spLocks noChangeShapeType="1"/>
            </p:cNvSpPr>
            <p:nvPr/>
          </p:nvSpPr>
          <p:spPr bwMode="auto">
            <a:xfrm flipH="1">
              <a:off x="5257800" y="3905250"/>
              <a:ext cx="990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419" name="Text Box 23"/>
          <p:cNvSpPr txBox="1">
            <a:spLocks noChangeArrowheads="1"/>
          </p:cNvSpPr>
          <p:nvPr/>
        </p:nvSpPr>
        <p:spPr bwMode="auto">
          <a:xfrm>
            <a:off x="533400" y="121920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The IVR is accessed from the “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Launch”Menu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item at the top of the CAD, CPR or LAD (Customer Record)  screens.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(expanded Messages field)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362200" y="2895600"/>
            <a:ext cx="6096000" cy="685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420" name="AutoShape 24"/>
          <p:cNvSpPr>
            <a:spLocks noChangeArrowheads="1"/>
          </p:cNvSpPr>
          <p:nvPr/>
        </p:nvSpPr>
        <p:spPr bwMode="auto">
          <a:xfrm>
            <a:off x="4114800" y="2514600"/>
            <a:ext cx="1447800" cy="609600"/>
          </a:xfrm>
          <a:prstGeom prst="cloudCallout">
            <a:avLst>
              <a:gd name="adj1" fmla="val -101157"/>
              <a:gd name="adj2" fmla="val -67968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Launch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6" grpId="0" animBg="1"/>
      <p:bldP spid="174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768" y="0"/>
            <a:ext cx="5269832" cy="11430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 CPR Main Sections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429000" y="54864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381000" y="1846263"/>
          <a:ext cx="8382000" cy="4706937"/>
        </p:xfrm>
        <a:graphic>
          <a:graphicData uri="http://schemas.openxmlformats.org/presentationml/2006/ole">
            <p:oleObj spid="_x0000_s6146" name="Bitmap Image" r:id="rId4" imgW="5342857" imgH="3000000" progId="PBrush">
              <p:embed/>
            </p:oleObj>
          </a:graphicData>
        </a:graphic>
      </p:graphicFrame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81000" y="838200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CPR Main Sections can be built to stand side by side.                      The first column needs to be the same Criteria.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                                       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Main Sections must start with the letter M.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6019800" y="46482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MainMT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5105400" y="3352800"/>
            <a:ext cx="266700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  <a:cs typeface="Arial" pitchFamily="34" charset="0"/>
              </a:rPr>
              <a:t>1. Select Add Section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4953000" y="3886200"/>
            <a:ext cx="411480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  <a:cs typeface="Arial" pitchFamily="34" charset="0"/>
              </a:rPr>
              <a:t>2. Enter name starting with M - OK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 flipH="1">
            <a:off x="5029200" y="4191000"/>
            <a:ext cx="3657600" cy="1981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762000" y="5029200"/>
            <a:ext cx="388620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  <a:cs typeface="Arial" pitchFamily="34" charset="0"/>
              </a:rPr>
              <a:t>3. Build the CPR – Save/Update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5" name="Line 14"/>
          <p:cNvSpPr>
            <a:spLocks noChangeShapeType="1"/>
          </p:cNvSpPr>
          <p:nvPr/>
        </p:nvSpPr>
        <p:spPr bwMode="auto">
          <a:xfrm flipH="1" flipV="1">
            <a:off x="4343400" y="3200400"/>
            <a:ext cx="8382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H="1" flipV="1">
            <a:off x="1295400" y="4114800"/>
            <a:ext cx="685800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 flipH="1">
            <a:off x="7086600" y="4191000"/>
            <a:ext cx="9906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1188034" y="2819400"/>
            <a:ext cx="259766" cy="51935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3" grpId="0" animBg="1"/>
      <p:bldP spid="8204" grpId="0" animBg="1"/>
      <p:bldP spid="8205" grpId="0" animBg="1"/>
      <p:bldP spid="8206" grpId="0" animBg="1"/>
      <p:bldP spid="8207" grpId="0" animBg="1"/>
      <p:bldP spid="8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5"/>
          <p:cNvGraphicFramePr>
            <a:graphicFrameLocks noChangeAspect="1"/>
          </p:cNvGraphicFramePr>
          <p:nvPr/>
        </p:nvGraphicFramePr>
        <p:xfrm>
          <a:off x="1905000" y="1927225"/>
          <a:ext cx="6934200" cy="4702175"/>
        </p:xfrm>
        <a:graphic>
          <a:graphicData uri="http://schemas.openxmlformats.org/presentationml/2006/ole">
            <p:oleObj spid="_x0000_s7170" name="Bitmap Image" r:id="rId4" imgW="4334480" imgH="2572109" progId="PBrush">
              <p:embed/>
            </p:oleObj>
          </a:graphicData>
        </a:graphic>
      </p:graphicFrame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3429000" y="54864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853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CPR Sub sections can be built for the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GoTo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Column Header.                     Sub Section names belong under column header of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GoTo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                                             Sub Section names must start with the letter S.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5257800" y="2057400"/>
            <a:ext cx="3352800" cy="406400"/>
            <a:chOff x="5257800" y="2057400"/>
            <a:chExt cx="3352800" cy="406400"/>
          </a:xfrm>
        </p:grpSpPr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5943600" y="2057400"/>
              <a:ext cx="2667000" cy="406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Arial" pitchFamily="34" charset="0"/>
                  <a:cs typeface="Arial" pitchFamily="34" charset="0"/>
                </a:rPr>
                <a:t>1. Select Add Section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7" name="Line 12"/>
            <p:cNvSpPr>
              <a:spLocks noChangeShapeType="1"/>
            </p:cNvSpPr>
            <p:nvPr/>
          </p:nvSpPr>
          <p:spPr bwMode="auto">
            <a:xfrm flipH="1">
              <a:off x="5257800" y="2133600"/>
              <a:ext cx="83820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9219" name="Object 16"/>
          <p:cNvGraphicFramePr>
            <a:graphicFrameLocks noChangeAspect="1"/>
          </p:cNvGraphicFramePr>
          <p:nvPr/>
        </p:nvGraphicFramePr>
        <p:xfrm>
          <a:off x="381000" y="4983163"/>
          <a:ext cx="3810000" cy="1646237"/>
        </p:xfrm>
        <a:graphic>
          <a:graphicData uri="http://schemas.openxmlformats.org/presentationml/2006/ole">
            <p:oleObj spid="_x0000_s7171" name="Bitmap Image" r:id="rId5" imgW="2790476" imgH="1095528" progId="PBrush">
              <p:embed/>
            </p:oleObj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4648200" y="3733800"/>
            <a:ext cx="4114800" cy="2286000"/>
            <a:chOff x="4953000" y="3733800"/>
            <a:chExt cx="4114800" cy="2286000"/>
          </a:xfrm>
        </p:grpSpPr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953000" y="3733800"/>
              <a:ext cx="4114800" cy="70788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 pitchFamily="34" charset="0"/>
                  <a:cs typeface="Arial" pitchFamily="34" charset="0"/>
                </a:rPr>
                <a:t>2.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Build the Sub Section(s) - Enter 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name starting with S - OK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H="1">
              <a:off x="5334000" y="4343400"/>
              <a:ext cx="2438400" cy="1676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8" name="Line 14"/>
            <p:cNvSpPr>
              <a:spLocks noChangeShapeType="1"/>
            </p:cNvSpPr>
            <p:nvPr/>
          </p:nvSpPr>
          <p:spPr bwMode="auto">
            <a:xfrm flipH="1">
              <a:off x="6629400" y="4343400"/>
              <a:ext cx="53340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30" name="Rectangle 18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1308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CPR Sub Sections</a:t>
            </a:r>
          </a:p>
        </p:txBody>
      </p:sp>
      <p:grpSp>
        <p:nvGrpSpPr>
          <p:cNvPr id="4" name="Group 17"/>
          <p:cNvGrpSpPr/>
          <p:nvPr/>
        </p:nvGrpSpPr>
        <p:grpSpPr>
          <a:xfrm>
            <a:off x="381000" y="4038600"/>
            <a:ext cx="4267200" cy="1371600"/>
            <a:chOff x="228600" y="4038600"/>
            <a:chExt cx="4267200" cy="1371600"/>
          </a:xfrm>
        </p:grpSpPr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228600" y="4038600"/>
              <a:ext cx="4267200" cy="10156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Enter Sub Section name in Go To column of Main section - Save/Update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1" name="Line 17"/>
            <p:cNvSpPr>
              <a:spLocks noChangeShapeType="1"/>
            </p:cNvSpPr>
            <p:nvPr/>
          </p:nvSpPr>
          <p:spPr bwMode="auto">
            <a:xfrm flipH="1">
              <a:off x="1905000" y="5029200"/>
              <a:ext cx="0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32" name="Line 13"/>
          <p:cNvSpPr>
            <a:spLocks noChangeShapeType="1"/>
          </p:cNvSpPr>
          <p:nvPr/>
        </p:nvSpPr>
        <p:spPr bwMode="auto">
          <a:xfrm flipV="1">
            <a:off x="3962400" y="3581400"/>
            <a:ext cx="228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352800" y="2514600"/>
            <a:ext cx="1600200" cy="51935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35838E-7 L -0.02084 0.117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3120190" y="0"/>
            <a:ext cx="3264568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LAD Review</a:t>
            </a:r>
          </a:p>
        </p:txBody>
      </p:sp>
      <p:sp>
        <p:nvSpPr>
          <p:cNvPr id="18435" name="Text Box 3075"/>
          <p:cNvSpPr txBox="1">
            <a:spLocks noChangeArrowheads="1"/>
          </p:cNvSpPr>
          <p:nvPr/>
        </p:nvSpPr>
        <p:spPr bwMode="auto">
          <a:xfrm>
            <a:off x="3276600" y="1087438"/>
            <a:ext cx="32766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LAD Window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LAD Parts (9 types)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Create a new LAD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ADD a Label name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Delete an Entire LAD or LAD Type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Copy and Transfer LAD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Search in LAD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Sort LAD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 IVR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latin typeface="Arial" pitchFamily="34" charset="0"/>
                <a:cs typeface="Arial" pitchFamily="34" charset="0"/>
              </a:rPr>
              <a:t>CPR Sections</a:t>
            </a:r>
          </a:p>
        </p:txBody>
      </p:sp>
      <p:sp>
        <p:nvSpPr>
          <p:cNvPr id="18436" name="Text Box 3076"/>
          <p:cNvSpPr txBox="1">
            <a:spLocks noChangeArrowheads="1"/>
          </p:cNvSpPr>
          <p:nvPr/>
        </p:nvSpPr>
        <p:spPr bwMode="auto">
          <a:xfrm>
            <a:off x="3200400" y="54864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Text Box 3077"/>
          <p:cNvSpPr txBox="1">
            <a:spLocks noChangeArrowheads="1"/>
          </p:cNvSpPr>
          <p:nvPr/>
        </p:nvSpPr>
        <p:spPr bwMode="auto">
          <a:xfrm>
            <a:off x="2438400" y="5546725"/>
            <a:ext cx="4419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Written Exercise LAD #5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Hands-On Exercises LAD (5A–5C)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Label = “Shorthand” (2 Types)</a:t>
            </a:r>
          </a:p>
        </p:txBody>
      </p:sp>
      <p:sp>
        <p:nvSpPr>
          <p:cNvPr id="11269" name="Text Box 1029"/>
          <p:cNvSpPr txBox="1">
            <a:spLocks noChangeArrowheads="1"/>
          </p:cNvSpPr>
          <p:nvPr/>
        </p:nvSpPr>
        <p:spPr bwMode="auto">
          <a:xfrm>
            <a:off x="1828800" y="19812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Shorthand way of entering Data</a:t>
            </a:r>
          </a:p>
        </p:txBody>
      </p:sp>
      <p:sp>
        <p:nvSpPr>
          <p:cNvPr id="11270" name="Text Box 1030"/>
          <p:cNvSpPr txBox="1">
            <a:spLocks noChangeArrowheads="1"/>
          </p:cNvSpPr>
          <p:nvPr/>
        </p:nvSpPr>
        <p:spPr bwMode="auto">
          <a:xfrm>
            <a:off x="1371600" y="3124200"/>
            <a:ext cx="2590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LAD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CPR only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“*” Required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CR specific</a:t>
            </a:r>
          </a:p>
        </p:txBody>
      </p:sp>
      <p:sp>
        <p:nvSpPr>
          <p:cNvPr id="11271" name="Text Box 1031"/>
          <p:cNvSpPr txBox="1">
            <a:spLocks noChangeArrowheads="1"/>
          </p:cNvSpPr>
          <p:nvPr/>
        </p:nvSpPr>
        <p:spPr bwMode="auto">
          <a:xfrm>
            <a:off x="5105400" y="3124200"/>
            <a:ext cx="2667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ASL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 only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No “*”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Global</a:t>
            </a:r>
          </a:p>
        </p:txBody>
      </p:sp>
      <p:sp>
        <p:nvSpPr>
          <p:cNvPr id="11272" name="Line 1032"/>
          <p:cNvSpPr>
            <a:spLocks noChangeShapeType="1"/>
          </p:cNvSpPr>
          <p:nvPr/>
        </p:nvSpPr>
        <p:spPr bwMode="auto">
          <a:xfrm flipH="1">
            <a:off x="2133600" y="2438400"/>
            <a:ext cx="1752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3" name="Line 1033"/>
          <p:cNvSpPr>
            <a:spLocks noChangeShapeType="1"/>
          </p:cNvSpPr>
          <p:nvPr/>
        </p:nvSpPr>
        <p:spPr bwMode="auto">
          <a:xfrm>
            <a:off x="4114800" y="2438400"/>
            <a:ext cx="1600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2" grpId="0" animBg="1"/>
      <p:bldP spid="112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Times New Roman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495800" y="19050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LAD – 9 Type/Part Tabs</a:t>
            </a:r>
          </a:p>
        </p:txBody>
      </p:sp>
      <p:graphicFrame>
        <p:nvGraphicFramePr>
          <p:cNvPr id="59453" name="Group 61"/>
          <p:cNvGraphicFramePr>
            <a:graphicFrameLocks noGrp="1"/>
          </p:cNvGraphicFramePr>
          <p:nvPr/>
        </p:nvGraphicFramePr>
        <p:xfrm>
          <a:off x="457200" y="2819399"/>
          <a:ext cx="8077200" cy="3810001"/>
        </p:xfrm>
        <a:graphic>
          <a:graphicData uri="http://schemas.openxmlformats.org/drawingml/2006/table">
            <a:tbl>
              <a:tblPr/>
              <a:tblGrid>
                <a:gridCol w="1447800"/>
                <a:gridCol w="6629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LAD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Area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 3-digit area code entry.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(Originating NPA)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 date entry in the format mm/dd.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(Originating)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LATA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 3-digit LATA entry.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(Originating)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NXX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 3-digit NPA and NXX entry.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(Originating)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 2-character state code.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(Originating)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 Tel#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One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valid 10-digit (Destination) telephone number.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(Destination)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 time in the format hh:mm(A/P)-hh:mm(A/P) range.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(Originating)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 10-digit#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 10 digit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(Originating)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number.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201-699-1234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 6-digit#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 6 digit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(Originating)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number.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Example: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201-699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533400" y="914400"/>
          <a:ext cx="7924800" cy="1524000"/>
        </p:xfrm>
        <a:graphic>
          <a:graphicData uri="http://schemas.openxmlformats.org/presentationml/2006/ole">
            <p:oleObj spid="_x0000_s1026" name="Bitmap Image" r:id="rId4" imgW="4304762" imgH="990738" progId="PBrush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6400" y="23738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Asterisk “*” By name indicates there are entries in the Tab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1032"/>
          <p:cNvSpPr>
            <a:spLocks noChangeShapeType="1"/>
          </p:cNvSpPr>
          <p:nvPr/>
        </p:nvSpPr>
        <p:spPr bwMode="auto">
          <a:xfrm flipV="1">
            <a:off x="3276600" y="1295400"/>
            <a:ext cx="533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57200" y="3206234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81000" y="3593068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7200" y="3974068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1000" y="4343400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7200" y="4736068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1000" y="5117068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57200" y="5498068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81000" y="5879068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57200" y="6260068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051"/>
          <p:cNvSpPr txBox="1">
            <a:spLocks noChangeArrowheads="1"/>
          </p:cNvSpPr>
          <p:nvPr/>
        </p:nvSpPr>
        <p:spPr bwMode="auto">
          <a:xfrm>
            <a:off x="838200" y="914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Times New Roman" charset="0"/>
            </a:endParaRPr>
          </a:p>
        </p:txBody>
      </p:sp>
      <p:sp>
        <p:nvSpPr>
          <p:cNvPr id="4100" name="Rectangle 2054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LAD - Action Buttons</a:t>
            </a:r>
          </a:p>
        </p:txBody>
      </p:sp>
      <p:graphicFrame>
        <p:nvGraphicFramePr>
          <p:cNvPr id="4098" name="Object 2048"/>
          <p:cNvGraphicFramePr>
            <a:graphicFrameLocks noChangeAspect="1"/>
          </p:cNvGraphicFramePr>
          <p:nvPr/>
        </p:nvGraphicFramePr>
        <p:xfrm>
          <a:off x="685800" y="1066800"/>
          <a:ext cx="7848600" cy="1455738"/>
        </p:xfrm>
        <a:graphic>
          <a:graphicData uri="http://schemas.openxmlformats.org/presentationml/2006/ole">
            <p:oleObj spid="_x0000_s2050" name="Bitmap Image" r:id="rId4" imgW="7190476" imgH="1333333" progId="PBrush">
              <p:embed/>
            </p:oleObj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33400" y="1066800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2638928"/>
            <a:ext cx="7086600" cy="397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Insert  Cell - </a:t>
            </a:r>
            <a:r>
              <a:rPr lang="en-US" dirty="0" smtClean="0"/>
              <a:t>Used to insert a cell to left of where cursor is placed.</a:t>
            </a:r>
          </a:p>
          <a:p>
            <a:pPr fontAlgn="base"/>
            <a:r>
              <a:rPr lang="en-US" b="1" dirty="0" smtClean="0"/>
              <a:t>Delete Cell - </a:t>
            </a:r>
            <a:r>
              <a:rPr lang="en-US" dirty="0" smtClean="0"/>
              <a:t>Used to delete a single cell.</a:t>
            </a:r>
          </a:p>
          <a:p>
            <a:pPr fontAlgn="base"/>
            <a:r>
              <a:rPr lang="en-US" b="1" dirty="0" smtClean="0"/>
              <a:t>Delete Row - </a:t>
            </a:r>
            <a:r>
              <a:rPr lang="en-US" dirty="0" smtClean="0"/>
              <a:t>Used to delete an entire row.</a:t>
            </a:r>
          </a:p>
          <a:p>
            <a:pPr fontAlgn="base"/>
            <a:r>
              <a:rPr lang="en-US" b="1" dirty="0" smtClean="0"/>
              <a:t>Delete Type - </a:t>
            </a:r>
            <a:r>
              <a:rPr lang="en-US" dirty="0" smtClean="0"/>
              <a:t>Used to delete entire displayed type/part of the LAD Label.</a:t>
            </a:r>
          </a:p>
          <a:p>
            <a:pPr fontAlgn="base"/>
            <a:r>
              <a:rPr lang="en-US" b="1" dirty="0" smtClean="0"/>
              <a:t>Search - </a:t>
            </a:r>
            <a:r>
              <a:rPr lang="en-US" dirty="0" smtClean="0"/>
              <a:t>Used to search the LAD Label on display.</a:t>
            </a:r>
          </a:p>
          <a:p>
            <a:pPr fontAlgn="base"/>
            <a:r>
              <a:rPr lang="en-US" b="1" dirty="0" smtClean="0"/>
              <a:t>Retrieve - </a:t>
            </a:r>
            <a:r>
              <a:rPr lang="en-US" dirty="0" smtClean="0"/>
              <a:t>Used to display the LAD of the Dial Number.</a:t>
            </a:r>
          </a:p>
          <a:p>
            <a:pPr fontAlgn="base"/>
            <a:r>
              <a:rPr lang="en-US" b="1" dirty="0" smtClean="0"/>
              <a:t>Update, Save, Copy, Transfer </a:t>
            </a:r>
            <a:r>
              <a:rPr lang="en-US" dirty="0" smtClean="0"/>
              <a:t>– Buttons to complete the action</a:t>
            </a:r>
          </a:p>
          <a:p>
            <a:pPr fontAlgn="base"/>
            <a:r>
              <a:rPr lang="en-US" b="1" dirty="0" smtClean="0"/>
              <a:t>Delete - </a:t>
            </a:r>
            <a:r>
              <a:rPr lang="en-US" dirty="0" smtClean="0"/>
              <a:t>Used to delete the ENTIRE Label. (all 9 types)</a:t>
            </a:r>
          </a:p>
          <a:p>
            <a:pPr fontAlgn="base"/>
            <a:r>
              <a:rPr lang="en-US" b="1" dirty="0" smtClean="0"/>
              <a:t>CAD - </a:t>
            </a:r>
            <a:r>
              <a:rPr lang="en-US" dirty="0" smtClean="0"/>
              <a:t>Used to access the CAD window.</a:t>
            </a:r>
          </a:p>
          <a:p>
            <a:pPr fontAlgn="base"/>
            <a:r>
              <a:rPr lang="en-US" b="1" dirty="0" smtClean="0"/>
              <a:t>CPR - </a:t>
            </a:r>
            <a:r>
              <a:rPr lang="en-US" dirty="0" smtClean="0"/>
              <a:t>Used to access the CPR window.</a:t>
            </a:r>
          </a:p>
          <a:p>
            <a:pPr fontAlgn="base"/>
            <a:r>
              <a:rPr lang="en-US" b="1" dirty="0" smtClean="0"/>
              <a:t>Revert</a:t>
            </a:r>
            <a:r>
              <a:rPr lang="en-US" dirty="0" smtClean="0"/>
              <a:t> – Reverts back to the last saved version of the record.</a:t>
            </a:r>
          </a:p>
          <a:p>
            <a:pPr fontAlgn="base"/>
            <a:r>
              <a:rPr lang="en-US" b="1" dirty="0" smtClean="0"/>
              <a:t>Clear</a:t>
            </a:r>
            <a:r>
              <a:rPr lang="en-US" dirty="0" smtClean="0"/>
              <a:t> – Clears the data from the screen (Get out of the record)</a:t>
            </a:r>
          </a:p>
          <a:p>
            <a:pPr fontAlgn="base"/>
            <a:r>
              <a:rPr lang="en-US" b="1" dirty="0" smtClean="0"/>
              <a:t>              Close</a:t>
            </a:r>
            <a:r>
              <a:rPr lang="en-US" dirty="0" smtClean="0"/>
              <a:t> – Closes the LAD window</a:t>
            </a:r>
            <a:endParaRPr lang="en-US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33400" y="2145268"/>
            <a:ext cx="8153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819400"/>
            <a:ext cx="5181600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Times New Roman" charset="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762000" y="685800"/>
            <a:ext cx="800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1. Access the LAD window for a customer record with an existing CAD.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2. Select the Label Type </a:t>
            </a:r>
            <a:r>
              <a:rPr lang="en-US" sz="1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on the LAD window. (I.E.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6-digit)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3. Enter an asterisk (*) and label name in the Label (name) field. Label name can be 2-8 characters including the Asterisk.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4. Enter the information in the Definition per each cell. (255 per name)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5. Save or Update to store the data. Partial Save can be used if LAD is incomplete.  Select Menu item Action – then Partial Save.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1800" b="1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841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 Label Definition</a:t>
            </a:r>
          </a:p>
        </p:txBody>
      </p:sp>
      <p:sp>
        <p:nvSpPr>
          <p:cNvPr id="12294" name="Oval 9"/>
          <p:cNvSpPr>
            <a:spLocks noChangeArrowheads="1"/>
          </p:cNvSpPr>
          <p:nvPr/>
        </p:nvSpPr>
        <p:spPr bwMode="auto">
          <a:xfrm>
            <a:off x="4191000" y="3505200"/>
            <a:ext cx="9906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5" name="Oval 10"/>
          <p:cNvSpPr>
            <a:spLocks noChangeArrowheads="1"/>
          </p:cNvSpPr>
          <p:nvPr/>
        </p:nvSpPr>
        <p:spPr bwMode="auto">
          <a:xfrm>
            <a:off x="1981200" y="3886200"/>
            <a:ext cx="6096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2895600" y="3810000"/>
            <a:ext cx="3962400" cy="696099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514600" y="6324600"/>
            <a:ext cx="6096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905000" y="2788325"/>
            <a:ext cx="457200" cy="519351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nimBg="1"/>
      <p:bldP spid="1229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048"/>
          <p:cNvGraphicFramePr>
            <a:graphicFrameLocks noChangeAspect="1"/>
          </p:cNvGraphicFramePr>
          <p:nvPr/>
        </p:nvGraphicFramePr>
        <p:xfrm>
          <a:off x="1828800" y="3048000"/>
          <a:ext cx="5029200" cy="3573462"/>
        </p:xfrm>
        <a:graphic>
          <a:graphicData uri="http://schemas.openxmlformats.org/presentationml/2006/ole">
            <p:oleObj spid="_x0000_s3074" name="Bitmap Image" r:id="rId5" imgW="7373379" imgH="5238095" progId="PBrush">
              <p:embed/>
            </p:oleObj>
          </a:graphicData>
        </a:graphic>
      </p:graphicFrame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Times New Roman" charset="0"/>
            </a:endParaRPr>
          </a:p>
        </p:txBody>
      </p:sp>
      <p:sp>
        <p:nvSpPr>
          <p:cNvPr id="5124" name="Rectangle 1029"/>
          <p:cNvSpPr>
            <a:spLocks noChangeArrowheads="1"/>
          </p:cNvSpPr>
          <p:nvPr/>
        </p:nvSpPr>
        <p:spPr bwMode="auto">
          <a:xfrm>
            <a:off x="838200" y="11430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1. Retrieve the desired Future dated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LAD.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2. Select the Label Type tab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. (i.e. Tel#)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3. Enter the label name in the Label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column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 (2-8 characters including *) 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4. Enter the information in the Definition field(s). (255 max)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5. Save or Update to store the data. Partial Save can be used if LAD is incomplete.  Select Menu item Action – then Partial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Save or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Ctr+E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1030"/>
          <p:cNvSpPr>
            <a:spLocks noGrp="1" noChangeArrowheads="1"/>
          </p:cNvSpPr>
          <p:nvPr>
            <p:ph type="title"/>
          </p:nvPr>
        </p:nvSpPr>
        <p:spPr>
          <a:xfrm>
            <a:off x="228600" y="114218"/>
            <a:ext cx="86868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 a New Label Type &amp; Label Name</a:t>
            </a:r>
          </a:p>
        </p:txBody>
      </p:sp>
      <p:sp>
        <p:nvSpPr>
          <p:cNvPr id="5126" name="Oval 1032"/>
          <p:cNvSpPr>
            <a:spLocks noChangeArrowheads="1"/>
          </p:cNvSpPr>
          <p:nvPr/>
        </p:nvSpPr>
        <p:spPr bwMode="auto">
          <a:xfrm>
            <a:off x="3124200" y="3595449"/>
            <a:ext cx="6858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127" name="Oval 1033"/>
          <p:cNvSpPr>
            <a:spLocks noChangeArrowheads="1"/>
          </p:cNvSpPr>
          <p:nvPr/>
        </p:nvSpPr>
        <p:spPr bwMode="auto">
          <a:xfrm>
            <a:off x="1600200" y="4038600"/>
            <a:ext cx="5334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8" name="Rectangle 1034"/>
          <p:cNvSpPr>
            <a:spLocks noChangeArrowheads="1"/>
          </p:cNvSpPr>
          <p:nvPr/>
        </p:nvSpPr>
        <p:spPr bwMode="auto">
          <a:xfrm>
            <a:off x="2971800" y="4038600"/>
            <a:ext cx="4038600" cy="533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Oval 1033"/>
          <p:cNvSpPr>
            <a:spLocks noChangeArrowheads="1"/>
          </p:cNvSpPr>
          <p:nvPr/>
        </p:nvSpPr>
        <p:spPr bwMode="auto">
          <a:xfrm>
            <a:off x="2438400" y="6248400"/>
            <a:ext cx="5334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Oval 1033"/>
          <p:cNvSpPr>
            <a:spLocks noChangeArrowheads="1"/>
          </p:cNvSpPr>
          <p:nvPr/>
        </p:nvSpPr>
        <p:spPr bwMode="auto">
          <a:xfrm>
            <a:off x="1752600" y="3048000"/>
            <a:ext cx="5334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27" grpId="0" animBg="1"/>
      <p:bldP spid="512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62200"/>
            <a:ext cx="5029200" cy="3573463"/>
          </a:xfrm>
          <a:prstGeom prst="rect">
            <a:avLst/>
          </a:prstGeom>
          <a:noFill/>
        </p:spPr>
      </p:pic>
      <p:sp>
        <p:nvSpPr>
          <p:cNvPr id="13314" name="Text Box 1027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Times New Roman" charset="0"/>
            </a:endParaRPr>
          </a:p>
        </p:txBody>
      </p:sp>
      <p:sp>
        <p:nvSpPr>
          <p:cNvPr id="13315" name="Rectangle 1028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sp>
        <p:nvSpPr>
          <p:cNvPr id="13316" name="Rectangle 1029"/>
          <p:cNvSpPr>
            <a:spLocks noChangeArrowheads="1"/>
          </p:cNvSpPr>
          <p:nvPr/>
        </p:nvSpPr>
        <p:spPr bwMode="auto">
          <a:xfrm>
            <a:off x="1524000" y="990600"/>
            <a:ext cx="670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1. Retrieve the desired LAD for a customer record.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2. Click the Delete button (</a:t>
            </a:r>
            <a:r>
              <a:rPr lang="en-US" sz="2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bottom row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of window).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3. Click the Yes button.</a:t>
            </a:r>
          </a:p>
        </p:txBody>
      </p:sp>
      <p:sp>
        <p:nvSpPr>
          <p:cNvPr id="13317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235242" y="0"/>
            <a:ext cx="621631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Delete an Entire LAD</a:t>
            </a:r>
          </a:p>
        </p:txBody>
      </p:sp>
      <p:pic>
        <p:nvPicPr>
          <p:cNvPr id="13318" name="Picture 10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8250" y="3432175"/>
            <a:ext cx="66865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1032"/>
          <p:cNvSpPr>
            <a:spLocks noChangeArrowheads="1"/>
          </p:cNvSpPr>
          <p:nvPr/>
        </p:nvSpPr>
        <p:spPr bwMode="auto">
          <a:xfrm>
            <a:off x="3962400" y="4128849"/>
            <a:ext cx="6858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Oval 1032"/>
          <p:cNvSpPr>
            <a:spLocks noChangeArrowheads="1"/>
          </p:cNvSpPr>
          <p:nvPr/>
        </p:nvSpPr>
        <p:spPr bwMode="auto">
          <a:xfrm>
            <a:off x="4343400" y="5576649"/>
            <a:ext cx="6858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674937"/>
            <a:ext cx="5029200" cy="3573463"/>
          </a:xfrm>
          <a:prstGeom prst="rect">
            <a:avLst/>
          </a:prstGeom>
          <a:noFill/>
        </p:spPr>
      </p:pic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524000" y="1143000"/>
            <a:ext cx="6553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 dirty="0">
                <a:latin typeface="Arial" pitchFamily="34" charset="0"/>
                <a:cs typeface="Arial" pitchFamily="34" charset="0"/>
              </a:rPr>
              <a:t>1. Retrieve the desired LAD for a customer record.</a:t>
            </a:r>
          </a:p>
          <a:p>
            <a:pPr marL="342900" indent="-342900"/>
            <a:r>
              <a:rPr lang="en-US" sz="2000" dirty="0">
                <a:latin typeface="Arial" pitchFamily="34" charset="0"/>
                <a:cs typeface="Arial" pitchFamily="34" charset="0"/>
              </a:rPr>
              <a:t>2. Select the Label Type tab to be deleted.</a:t>
            </a:r>
          </a:p>
          <a:p>
            <a:pPr marL="342900" indent="-342900"/>
            <a:r>
              <a:rPr lang="en-US" sz="2000" dirty="0">
                <a:latin typeface="Arial" pitchFamily="34" charset="0"/>
                <a:cs typeface="Arial" pitchFamily="34" charset="0"/>
              </a:rPr>
              <a:t>3. Click the Delete Type button (</a:t>
            </a:r>
            <a:r>
              <a:rPr lang="en-US" sz="2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middle row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of window).</a:t>
            </a:r>
          </a:p>
          <a:p>
            <a:pPr marL="342900" indent="-342900"/>
            <a:r>
              <a:rPr lang="en-US" sz="2000" dirty="0">
                <a:latin typeface="Arial" pitchFamily="34" charset="0"/>
                <a:cs typeface="Arial" pitchFamily="34" charset="0"/>
              </a:rPr>
              <a:t>4. Click the Yes button.</a:t>
            </a:r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title"/>
          </p:nvPr>
        </p:nvSpPr>
        <p:spPr>
          <a:xfrm>
            <a:off x="1784684" y="146302"/>
            <a:ext cx="5719011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Delete a Label Type</a:t>
            </a:r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733800"/>
            <a:ext cx="617220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1032"/>
          <p:cNvSpPr>
            <a:spLocks noChangeArrowheads="1"/>
          </p:cNvSpPr>
          <p:nvPr/>
        </p:nvSpPr>
        <p:spPr bwMode="auto">
          <a:xfrm>
            <a:off x="4038600" y="4433649"/>
            <a:ext cx="6858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Oval 1032"/>
          <p:cNvSpPr>
            <a:spLocks noChangeArrowheads="1"/>
          </p:cNvSpPr>
          <p:nvPr/>
        </p:nvSpPr>
        <p:spPr bwMode="auto">
          <a:xfrm>
            <a:off x="4191000" y="5105400"/>
            <a:ext cx="6858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Oval 1032"/>
          <p:cNvSpPr>
            <a:spLocks noChangeArrowheads="1"/>
          </p:cNvSpPr>
          <p:nvPr/>
        </p:nvSpPr>
        <p:spPr bwMode="auto">
          <a:xfrm>
            <a:off x="3429000" y="3352800"/>
            <a:ext cx="6858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 the Entire LAD to a Different Key</a:t>
            </a: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1066800" y="1066800"/>
            <a:ext cx="75438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1. Retrieve the Source Record in the LAD window.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2. Click the Copy button or (CTRL + Y).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3. Enter (or confirm) the 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Target Record Dial#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and Eff. Date/Time.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4. Check the 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LAD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box.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5. Click the Perform Copy button.</a:t>
            </a:r>
          </a:p>
        </p:txBody>
      </p:sp>
      <p:pic>
        <p:nvPicPr>
          <p:cNvPr id="153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75" y="3124200"/>
            <a:ext cx="48482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18"/>
          <p:cNvSpPr>
            <a:spLocks noChangeArrowheads="1"/>
          </p:cNvSpPr>
          <p:nvPr/>
        </p:nvSpPr>
        <p:spPr bwMode="auto">
          <a:xfrm>
            <a:off x="5410200" y="3962400"/>
            <a:ext cx="1600200" cy="381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7" name="Rectangle 19"/>
          <p:cNvSpPr>
            <a:spLocks noChangeArrowheads="1"/>
          </p:cNvSpPr>
          <p:nvPr/>
        </p:nvSpPr>
        <p:spPr bwMode="auto">
          <a:xfrm>
            <a:off x="4191000" y="4996934"/>
            <a:ext cx="838200" cy="36933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733800" y="6183868"/>
            <a:ext cx="990600" cy="36933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2|5.5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5.6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5287FF5AFA143AE89E51A0CD59BB9" ma:contentTypeVersion="0" ma:contentTypeDescription="Create a new document." ma:contentTypeScope="" ma:versionID="bdd438c67d125ac81bad74c94fd3b268">
  <xsd:schema xmlns:xsd="http://www.w3.org/2001/XMLSchema" xmlns:p="http://schemas.microsoft.com/office/2006/metadata/properties" targetNamespace="http://schemas.microsoft.com/office/2006/metadata/properties" ma:root="true" ma:fieldsID="a19fca573a351b578e188d6e2de319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1756A72-5CCF-4F4F-9F5A-305EDE03E164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03CA973-D6EA-4A97-9A16-84CDDE670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E3003-44D8-4D1D-A539-15F071076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2511</Words>
  <Application>Microsoft Office PowerPoint</Application>
  <PresentationFormat>On-screen Show (4:3)</PresentationFormat>
  <Paragraphs>324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Bitmap Image</vt:lpstr>
      <vt:lpstr>Label Definition (LAD) (Customer Record folder)</vt:lpstr>
      <vt:lpstr>Label = “Shorthand” (2 Types)</vt:lpstr>
      <vt:lpstr>LAD – 9 Type/Part Tabs</vt:lpstr>
      <vt:lpstr>LAD - Action Buttons</vt:lpstr>
      <vt:lpstr>Create a Label Definition</vt:lpstr>
      <vt:lpstr>Add a New Label Type &amp; Label Name</vt:lpstr>
      <vt:lpstr>Delete an Entire LAD</vt:lpstr>
      <vt:lpstr>Delete a Label Type</vt:lpstr>
      <vt:lpstr>Copy the Entire LAD to a Different Key</vt:lpstr>
      <vt:lpstr>Transfer the Entire LAD to a Different Key</vt:lpstr>
      <vt:lpstr>Search Label Definitions</vt:lpstr>
      <vt:lpstr>Sort Label Definitions</vt:lpstr>
      <vt:lpstr>IVR – Immediate Validation Results</vt:lpstr>
      <vt:lpstr> CPR Main Sections</vt:lpstr>
      <vt:lpstr>CPR Sub Sections</vt:lpstr>
      <vt:lpstr>LAD Review</vt:lpstr>
    </vt:vector>
  </TitlesOfParts>
  <Company>FingerPaint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Kuester</dc:creator>
  <cp:lastModifiedBy>harmonsm</cp:lastModifiedBy>
  <cp:revision>73</cp:revision>
  <dcterms:created xsi:type="dcterms:W3CDTF">2011-03-21T17:54:20Z</dcterms:created>
  <dcterms:modified xsi:type="dcterms:W3CDTF">2011-11-28T14:33:49Z</dcterms:modified>
</cp:coreProperties>
</file>