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6934200" cy="9220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A0D4"/>
    <a:srgbClr val="820024"/>
    <a:srgbClr val="922241"/>
    <a:srgbClr val="9E6C78"/>
    <a:srgbClr val="FFFFFF"/>
    <a:srgbClr val="F7F2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677" autoAdjust="0"/>
  </p:normalViewPr>
  <p:slideViewPr>
    <p:cSldViewPr snapToGrid="0" snapToObjects="1">
      <p:cViewPr varScale="1">
        <p:scale>
          <a:sx n="53" d="100"/>
          <a:sy n="53" d="100"/>
        </p:scale>
        <p:origin x="-786" y="-84"/>
      </p:cViewPr>
      <p:guideLst>
        <p:guide orient="horz" pos="3962"/>
        <p:guide pos="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39DB8-9325-4EF0-ABDE-E95D83191698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A931C7-7A23-4678-B966-04135013796A}" type="pres">
      <dgm:prSet presAssocID="{C0639DB8-9325-4EF0-ABDE-E95D8319169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510ECF96-0467-4C0A-A783-6B43F33BF6E2}" type="presOf" srcId="{C0639DB8-9325-4EF0-ABDE-E95D83191698}" destId="{E6A931C7-7A23-4678-B966-04135013796A}" srcOrd="0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489041-FBE4-49EA-B71D-FE8C7BD0CFFD}" type="datetime1">
              <a:rPr lang="en-US"/>
              <a:pPr/>
              <a:t>12/16/2011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53FF98A-CC65-4893-8E34-CF733B53E24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E267C50-898E-49DD-A9DE-8F709AF21DA4}" type="datetime1">
              <a:rPr lang="en-US"/>
              <a:pPr/>
              <a:t>12/16/2011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0563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80" tIns="45290" rIns="90580" bIns="4529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0580" tIns="45290" rIns="90580" bIns="4529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EB5E6C3-62F3-4B83-B2DF-2DBE036C9E4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SMS/800 is pleased to announce the new Template Feature.  There are 10 main screens that are part of this Feature.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The TAD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r>
              <a:rPr lang="en-US" smtClean="0"/>
              <a:t> CPR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r>
              <a:rPr lang="en-US" smtClean="0"/>
              <a:t> LAD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  PAD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 REC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 </a:t>
            </a:r>
            <a:r>
              <a:rPr lang="en-US" smtClean="0"/>
              <a:t>CONVERT CAD TO PAD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r>
              <a:rPr lang="en-US" smtClean="0"/>
              <a:t> CONVERT PAD TO CAD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 </a:t>
            </a:r>
            <a:r>
              <a:rPr lang="en-US" smtClean="0"/>
              <a:t>MCP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r>
              <a:rPr lang="en-US" smtClean="0"/>
              <a:t> TRL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r>
              <a:rPr lang="en-US" smtClean="0"/>
              <a:t> And the TAL screens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r>
              <a:rPr lang="en-US" smtClean="0"/>
              <a:t> I will review each of these screens in following viewgraphs.</a:t>
            </a:r>
            <a:r>
              <a:rPr lang="en-US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83B984-5979-413E-A6C8-5221EEDDC46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The “Convert CAD to PAD” Screen allows the user to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     Change(Convert) a regular “Source Record” CAD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to a Pointer record (PAD)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The Target record fields contain the Template information.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The “Convert CAD to PAD” button executes the conversion.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The CONVERT option button is listed in the bottom row of the REC for the CAD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15CEA1-31D2-4D8A-A963-F7269F9D94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You can also convert a “Source Record” Pointer Record (PAD)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 back to a regular CAD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The CAD will then stand by itself, not needing a Template.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The CONVERT option button is listed in the bottom row of the REC for the PAD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D01F51-5397-43E0-9F73-20229FA5903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The TRL screen (Template Record List)…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displays a list of all the Templates that have been built by a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   specific Entity.  This example is for the entity “BR”.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Included is the Template Name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The Description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and the Eff. Date/Time.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(Click)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08315-4BBA-4BAE-A219-3FB0C1C033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The MCP screen is an Automation screen…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that allows the user to convert up to 499 regular CAD customer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     records… 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to Pointer Records (PAD) . Numbers can be Copied/pasted, typed or imported from a TXT file into the Dial Number field.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Type in the Template name and Eff. Date/time for the conversion (Click) Type in the request description and Submit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  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B069B2-29E0-4C04-AAAC-6B5304092B9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The TAL (Template Allocation Limit) screen shows: The maximum 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     number of Templates that a Resp Org Entity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is allowed to build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The current number already created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And the remaining number that can be created before reaching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     the limit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(Click) 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BAE06D-F80A-4FE9-A408-87A4BFE26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In Summary the 10 Major screens of the Template Feature include: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1.The TAD (Template Administrative Data – A screen like the CAD but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   used for Templates)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2. CPR (Call Processing Record – Exactly like the Customer Record CPR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   except attached to the TAD)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3. LAD (Label Definitions) Shorthand way of setting up routing.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4. PAD (Pointer Record – The unique Toll Free number that points to the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    Template TAD to get its routing instructions)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5. REC (Record Selection)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6. CONVERT TO PAD – Converts a list of regular CAD records to PAD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   records.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 </a:t>
            </a:r>
          </a:p>
          <a:p>
            <a:pPr marL="230751" indent="-230751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 startAt="7"/>
              <a:defRPr/>
            </a:pPr>
            <a:r>
              <a:rPr lang="en-US" dirty="0" smtClean="0"/>
              <a:t>CONVERT TO CAD – Converts a list of PAD records back to regular CAD records.</a:t>
            </a:r>
          </a:p>
          <a:p>
            <a:pPr marL="230751" indent="-2307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 </a:t>
            </a:r>
          </a:p>
          <a:p>
            <a:pPr marL="230751" indent="-230751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 startAt="8"/>
              <a:defRPr/>
            </a:pPr>
            <a:r>
              <a:rPr lang="en-US" dirty="0" smtClean="0"/>
              <a:t>MCP – Automation screen allowing a mass change of up to 499 normal numbers to Pointer records. </a:t>
            </a:r>
          </a:p>
          <a:p>
            <a:pPr marL="230751" indent="-2307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9. TRL (Template Record List – Lists all the Templates (TAD) for a given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   Entity.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 </a:t>
            </a:r>
          </a:p>
          <a:p>
            <a:pPr marL="230751" indent="-2307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10. TAL – Allows a user to view Template Limits for their Entity.</a:t>
            </a:r>
          </a:p>
          <a:p>
            <a:pPr marL="230751" indent="-2307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marL="230751" indent="-2307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6FC8F3-DFED-4B63-9634-47A9B61912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96FF74-9AB9-4A9F-A1F2-4067FC27B2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Complete the Written and Hands- On Exercises for the LAD Module.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To take advantage of the Template feature, </a:t>
            </a:r>
            <a:r>
              <a:rPr lang="en-US" smtClean="0"/>
              <a:t>A user first builds a Template TAD.   For Example: *BRAAEAST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r>
              <a:rPr lang="en-US" smtClean="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 Included on the TAD is the AOS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r>
              <a:rPr lang="en-US" smtClean="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The Carriers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r>
              <a:rPr lang="en-US" smtClean="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The buttons for CPR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LAD Labels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Then the user creates a PAD for a new reserved number.  For  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     example: 800-000-001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</a:t>
            </a:r>
            <a:r>
              <a:rPr lang="en-US" smtClean="0"/>
              <a:t> (Click)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 the PAD, the user types the name of the Template,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     “*BRAAEAST”  in the “Template Name” field.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r>
              <a:rPr lang="en-US" smtClean="0"/>
              <a:t>(Click)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 Now the PAD points to the Template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r>
              <a:rPr lang="en-US" smtClean="0"/>
              <a:t> (Click)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All Routing for this 800 number will be done according to the template data of *BRAAEAST.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r>
              <a:rPr lang="en-US" smtClean="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Many PADs can point to the same TAD.</a:t>
            </a:r>
            <a:r>
              <a:rPr lang="en-US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9524F2-AEA3-4D95-BD1D-B6D521EFB7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Step 1… The Resp Org first creates a Routing Template.</a:t>
            </a:r>
            <a:r>
              <a:rPr lang="en-US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Step 2… The Routing Template goes Active at the SCPs.</a:t>
            </a:r>
            <a:r>
              <a:rPr lang="en-US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Step 3… The Resp Org creates multiple Pointer Records that have the same routing.</a:t>
            </a:r>
            <a:r>
              <a:rPr lang="en-US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Step 4… Each Pointer Record goes Active at the SCP.</a:t>
            </a:r>
            <a:r>
              <a:rPr lang="en-US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Step 5… If routing needs to change, the Resp Org needs only to change the single Template.</a:t>
            </a:r>
            <a:r>
              <a:rPr lang="en-US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EBF75C-4EBA-4072-ADA1-C8B75AD4C2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The main benefits of Templates are two fold: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(Click) </a:t>
            </a:r>
            <a:endParaRPr lang="en-US" dirty="0" smtClean="0"/>
          </a:p>
          <a:p>
            <a:pPr marL="230751" indent="-230751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 smtClean="0"/>
              <a:t> (Resp Org Benefit) The ability for a Resp Org to build many Simple Pointer records that point to a single Template. Later, if a change of carrier or other routing change is needed, only one record needs to be updated,</a:t>
            </a:r>
            <a:r>
              <a:rPr lang="en-US" dirty="0" smtClean="0">
                <a:solidFill>
                  <a:srgbClr val="FF0000"/>
                </a:solidFill>
              </a:rPr>
              <a:t> Saving Time and employee resources.</a:t>
            </a:r>
          </a:p>
          <a:p>
            <a:pPr marL="230751" indent="-2307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(Click) (Click) </a:t>
            </a:r>
            <a:endParaRPr lang="en-US" dirty="0" smtClean="0"/>
          </a:p>
          <a:p>
            <a:pPr marL="230751" indent="-230751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dirty="0" smtClean="0"/>
              <a:t>(SCP Benefit) Templates will reduce the amount of space needed at the SCP to store Customer Records. </a:t>
            </a:r>
          </a:p>
          <a:p>
            <a:pPr marL="230751" indent="-2307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(Click) </a:t>
            </a:r>
            <a:r>
              <a:rPr lang="en-US" dirty="0" smtClean="0"/>
              <a:t> </a:t>
            </a:r>
          </a:p>
          <a:p>
            <a:pPr marL="230751" indent="-2307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The CPR and LAD is the largest part of a Customer Record. 1000 simple Pointers could use a single Template.</a:t>
            </a:r>
          </a:p>
          <a:p>
            <a:pPr marL="230751" indent="-2307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 (Click) </a:t>
            </a:r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1D2571-1A8F-4BAA-8DAF-6E2F3ECC337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Let us review each screen individually.  Here is a TAD screen…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This is the screen where we build a new Template TAD.  Displayed   is the Template named, “BRAAEAST”.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r>
              <a:rPr lang="en-US" smtClean="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The TAD screen defines: the Area of Service i.e. NJ, NY, PA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 Carriers i.e. 9901, 9902, 9903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 the buttons to access the CPR(Complex Routing)</a:t>
            </a:r>
            <a:r>
              <a:rPr lang="en-US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 and LAD (Label Definitions)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or the TEC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  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7038AF-B6FF-4AA0-B849-854C1107C4B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This is an example of the CPR for the Template TAD “*BRAAEAST”</a:t>
            </a:r>
            <a:r>
              <a:rPr lang="en-US" smtClean="0">
                <a:solidFill>
                  <a:srgbClr val="FF0000"/>
                </a:solidFill>
              </a:rPr>
              <a:t> (Click) </a:t>
            </a:r>
            <a:r>
              <a:rPr lang="en-US" smtClean="0"/>
              <a:t> CPR Template Rows(Branches) can only terminate to the Dial  Number Turnaround in a TAD (a POTS is not allowed).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r>
              <a:rPr lang="en-US" smtClean="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Any Pointer record PAD that points to this TAD will use this CPR  routing and the LAD labels shown on the next slide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530ECE-E836-42A6-8C42-3B83D180A7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This is an example of the LAD for the Template TAD “*BRAAEAST”</a:t>
            </a:r>
            <a:r>
              <a:rPr lang="en-US" smtClean="0">
                <a:solidFill>
                  <a:srgbClr val="FF0000"/>
                </a:solidFill>
              </a:rPr>
              <a:t>.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Any Pointer record PAD that points to this TAD will use these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     LAD Labels for the CPR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</a:t>
            </a: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E6475D-A174-4F20-862A-02A3B731B9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</a:t>
            </a:r>
            <a:r>
              <a:rPr lang="en-US" smtClean="0"/>
              <a:t>This is a Pointer Record (PAD), for the Toll Free number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    800-000-0001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This PAD points to the Template “*BRAAEAST” for routing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 </a:t>
            </a:r>
            <a:r>
              <a:rPr lang="en-US" smtClean="0"/>
              <a:t>Pointer records point to the TAD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 the CPR of the TAD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and the LAD of the TAD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of the Template to get their routing.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The REC can be used to Convert a PAD to a CAD and list all records for this specific PAD (Pointer)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 the TEC can be used to list all records for the specific TAD (Template)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(Click)</a:t>
            </a:r>
          </a:p>
          <a:p>
            <a:pPr eaLnBrk="1" hangingPunct="1">
              <a:spcBef>
                <a:spcPct val="0"/>
              </a:spcBef>
            </a:pPr>
            <a:endParaRPr lang="en-US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857BCE-EE4B-4E38-A00A-4EFB5D18A07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The REC screen (CR Selection List)…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displays a list of all the CRs that have been built for this Toll Free #.  i.e. 3 records each with a different date. 8/20/11,  8/22/11 and 11/16/11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Included for each record is the Eff Date, time, CR Status, Carrier approval and components.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(Click)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The Convert button on the REC takes the user to the Convert CAD to PAD or Convert PAD to CAD depending from which screen the REC button is pressed: CAD or PAD.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 (Click)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A9CC99-DD19-40FA-8BD3-D306B81DEB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MS_PPT_Cvr_artwork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ts val="600"/>
              </a:spcAft>
              <a:defRPr lang="en-US" sz="2800" b="1" kern="1000" cap="all" dirty="0" smtClean="0">
                <a:solidFill>
                  <a:srgbClr val="820024"/>
                </a:solidFill>
                <a:latin typeface="Arial"/>
                <a:ea typeface="Myriad Pro" charset="0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010" y="4325390"/>
            <a:ext cx="4848067" cy="1752600"/>
          </a:xfr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1800" i="1" kern="1200" dirty="0" smtClean="0">
                <a:solidFill>
                  <a:srgbClr val="820024"/>
                </a:solidFill>
                <a:latin typeface="Arial"/>
                <a:ea typeface="Myriad Pro" charset="0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200" b="1" kern="1000" cap="all">
                <a:solidFill>
                  <a:srgbClr val="82002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600">
                <a:latin typeface="Arial"/>
                <a:cs typeface="Arial"/>
              </a:defRPr>
            </a:lvl2pPr>
            <a:lvl3pPr>
              <a:defRPr sz="1400">
                <a:latin typeface="Arial"/>
                <a:cs typeface="Arial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A62F14-5B84-41FF-A5EE-FB81539A95A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200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697A43-548A-47B3-A757-63A794A7CD5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200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62253D-A27B-4427-8FFF-D5F87F1C739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8200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B3A22A-8E03-4D02-ADF5-CB59BD64C5A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970520" y="6264077"/>
            <a:ext cx="899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214360" y="6233160"/>
            <a:ext cx="4419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426302"/>
            <a:ext cx="8234362" cy="234881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92203"/>
            <a:ext cx="8229600" cy="804862"/>
          </a:xfrm>
        </p:spPr>
        <p:txBody>
          <a:bodyPr/>
          <a:lstStyle>
            <a:lvl1pPr marL="225425" indent="-225425">
              <a:buFont typeface="Arial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2438" y="4775115"/>
            <a:ext cx="8229600" cy="804862"/>
          </a:xfrm>
        </p:spPr>
        <p:txBody>
          <a:bodyPr/>
          <a:lstStyle>
            <a:lvl1pPr marL="225425" indent="-225425">
              <a:buFont typeface="Arial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8281F-830D-4E85-9F92-4D3FFE7E7F6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S/800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724400"/>
            <a:ext cx="351883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625166" y="0"/>
            <a:ext cx="351883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>
          <a:xfrm>
            <a:off x="6629400" y="61722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D5B0536-018F-4C0E-9952-AD8C7AB968B6}" type="slidenum">
              <a:rPr lang="en-US" sz="2000" baseline="0" smtClean="0"/>
              <a:pPr algn="r"/>
              <a:t>‹#›</a:t>
            </a:fld>
            <a:endParaRPr lang="en-US" sz="2000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MS_PPT_interior_artwork.jp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358188" y="6297613"/>
            <a:ext cx="192087" cy="193675"/>
          </a:xfrm>
          <a:prstGeom prst="rect">
            <a:avLst/>
          </a:prstGeom>
          <a:solidFill>
            <a:srgbClr val="00A0D4"/>
          </a:solidFill>
        </p:spPr>
        <p:txBody>
          <a:bodyPr/>
          <a:lstStyle>
            <a:lvl1pPr algn="ctr">
              <a:defRPr b="1">
                <a:solidFill>
                  <a:srgbClr val="F7F2F3"/>
                </a:solidFill>
                <a:latin typeface="Arial"/>
                <a:cs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 smtClean="0">
              <a:ea typeface="+mn-ea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1350" y="6265863"/>
            <a:ext cx="390525" cy="23653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F7F2F3"/>
                </a:solidFill>
                <a:cs typeface="Arial" charset="0"/>
              </a:defRPr>
            </a:lvl1pPr>
          </a:lstStyle>
          <a:p>
            <a:fld id="{C811ED54-3D70-454F-A802-87E1754D919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7" r:id="rId8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000" cap="all">
          <a:solidFill>
            <a:srgbClr val="820024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4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95010" y="660400"/>
            <a:ext cx="7772400" cy="1470025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 prst="slope"/>
          </a:sp3d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SMS/800 Template Feature </a:t>
            </a:r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41358" y="2398296"/>
            <a:ext cx="52578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400" dirty="0">
                <a:latin typeface="Calibri" pitchFamily="34" charset="0"/>
              </a:rPr>
              <a:t>TAD – Template Administrative Data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Calibri" pitchFamily="34" charset="0"/>
              </a:rPr>
              <a:t>CPR – Call Processing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Calibri" pitchFamily="34" charset="0"/>
              </a:rPr>
              <a:t>LAD – Label Definitions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Calibri" pitchFamily="34" charset="0"/>
              </a:rPr>
              <a:t>TEC – Template Selection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Calibri" pitchFamily="34" charset="0"/>
              </a:rPr>
              <a:t>PAD – Pointer Administrative Data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Calibri" pitchFamily="34" charset="0"/>
              </a:rPr>
              <a:t>REC – Record Selection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Calibri" pitchFamily="34" charset="0"/>
              </a:rPr>
              <a:t>Convert CAD to PAD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Calibri" pitchFamily="34" charset="0"/>
              </a:rPr>
              <a:t>Convert PAD to CAD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Calibri" pitchFamily="34" charset="0"/>
              </a:rPr>
              <a:t>MCP (Automation)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Calibri" pitchFamily="34" charset="0"/>
              </a:rPr>
              <a:t>TRL – Template Record List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Calibri" pitchFamily="34" charset="0"/>
              </a:rPr>
              <a:t>TAL (Template Allocation Limit)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1134978" y="1952710"/>
            <a:ext cx="6705600" cy="40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There are 11 main screens that are part of this Feature. 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2041358" y="6512678"/>
            <a:ext cx="4154905" cy="3368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lvl="0" algn="ctr"/>
            <a:r>
              <a:rPr lang="en-US" sz="1200" dirty="0" smtClean="0"/>
              <a:t>SMS/800 ® is a registered trademark of SMS/800, Inc.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61950" y="1611312"/>
            <a:ext cx="8305800" cy="5056188"/>
            <a:chOff x="838200" y="3508375"/>
            <a:chExt cx="8305800" cy="5056188"/>
          </a:xfrm>
        </p:grpSpPr>
        <p:pic>
          <p:nvPicPr>
            <p:cNvPr id="4098" name="Picture 2" descr="convert-CAD-to-PA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8200" y="3508375"/>
              <a:ext cx="8305800" cy="5056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4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71550" y="3619500"/>
              <a:ext cx="41529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39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228600" y="37137"/>
            <a:ext cx="8229600" cy="9203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sz="3200" u="sng" dirty="0" smtClean="0"/>
              <a:t>Convert CAD to PAD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514600"/>
            <a:ext cx="35814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5772150"/>
            <a:ext cx="2362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77000" y="3034548"/>
            <a:ext cx="19812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*BRAAEAST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77000" y="3361761"/>
            <a:ext cx="19812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12/12/10 5:30 a/c</a:t>
            </a:r>
          </a:p>
        </p:txBody>
      </p:sp>
      <p:sp>
        <p:nvSpPr>
          <p:cNvPr id="14345" name="TextBox 10"/>
          <p:cNvSpPr txBox="1">
            <a:spLocks noChangeArrowheads="1"/>
          </p:cNvSpPr>
          <p:nvPr/>
        </p:nvSpPr>
        <p:spPr bwMode="auto">
          <a:xfrm>
            <a:off x="762000" y="819150"/>
            <a:ext cx="7543800" cy="40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The Convert CAD to PAD screen allows the conversion of CAD to a PAD</a:t>
            </a:r>
          </a:p>
        </p:txBody>
      </p:sp>
    </p:spTree>
    <p:custDataLst>
      <p:tags r:id="rId1"/>
    </p:custDataLst>
  </p:cSld>
  <p:clrMapOvr>
    <a:masterClrMapping/>
  </p:clrMapOvr>
  <p:transition advTm="2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3400" y="1697038"/>
            <a:ext cx="8001000" cy="4832350"/>
            <a:chOff x="1143000" y="3963988"/>
            <a:chExt cx="8001000" cy="4832350"/>
          </a:xfrm>
        </p:grpSpPr>
        <p:pic>
          <p:nvPicPr>
            <p:cNvPr id="5122" name="Picture 2" descr="convert-PAD-to-CA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43000" y="3963988"/>
              <a:ext cx="8001000" cy="4832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7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43000" y="4021138"/>
              <a:ext cx="41529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3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-64168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sz="3200" u="sng" dirty="0" smtClean="0"/>
              <a:t>Convert PAD to CAD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5638800"/>
            <a:ext cx="2362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3900" y="2590800"/>
            <a:ext cx="36576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62700" y="3319463"/>
            <a:ext cx="1905000" cy="338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Calibri" pitchFamily="34" charset="0"/>
              </a:rPr>
              <a:t>12/12/10 5:30 a/c</a:t>
            </a:r>
          </a:p>
        </p:txBody>
      </p:sp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228600" y="762000"/>
            <a:ext cx="8610600" cy="708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The Convert PAD to CAD option is available when the Convert button is pressed from the REC when a PAD is highlighted in the list.</a:t>
            </a:r>
          </a:p>
        </p:txBody>
      </p:sp>
    </p:spTree>
    <p:custDataLst>
      <p:tags r:id="rId1"/>
    </p:custDataLst>
  </p:cSld>
  <p:clrMapOvr>
    <a:masterClrMapping/>
  </p:clrMapOvr>
  <p:transition advTm="27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L-screen-wb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990600"/>
            <a:ext cx="8305800" cy="568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3048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sz="3200" u="sng" dirty="0" smtClean="0"/>
              <a:t>TRL (Template Record List)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667000"/>
            <a:ext cx="1295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72200" y="2667000"/>
            <a:ext cx="1752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2667000"/>
            <a:ext cx="3505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524000"/>
            <a:ext cx="1295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228600" y="3559175"/>
            <a:ext cx="8610600" cy="708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The TRL screen displays a list of all the Templates that have been built by a </a:t>
            </a:r>
          </a:p>
          <a:p>
            <a:pPr algn="ctr"/>
            <a:r>
              <a:rPr lang="en-US" sz="2000">
                <a:latin typeface="Calibri" pitchFamily="34" charset="0"/>
              </a:rPr>
              <a:t>   specific Entity.</a:t>
            </a:r>
          </a:p>
        </p:txBody>
      </p:sp>
    </p:spTree>
    <p:custDataLst>
      <p:tags r:id="rId1"/>
    </p:custDataLst>
  </p:cSld>
  <p:clrMapOvr>
    <a:masterClrMapping/>
  </p:clrMapOvr>
  <p:transition advTm="2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CP-screen-wb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4250" y="1219200"/>
            <a:ext cx="724535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3200" u="sng" dirty="0" smtClean="0"/>
              <a:t>MCP (Automation Pointer</a:t>
            </a:r>
            <a:r>
              <a:rPr lang="en-US" u="sng" dirty="0" smtClean="0"/>
              <a:t>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77000" y="2819400"/>
            <a:ext cx="1295400" cy="261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1">
                <a:latin typeface="Calibri" pitchFamily="34" charset="0"/>
              </a:rPr>
              <a:t>12/12/10 5:30 a/c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57400" y="1752600"/>
            <a:ext cx="1219200" cy="95408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800-234-xxxx</a:t>
            </a:r>
          </a:p>
          <a:p>
            <a:r>
              <a:rPr lang="en-US" sz="1400" b="1">
                <a:latin typeface="Calibri" pitchFamily="34" charset="0"/>
              </a:rPr>
              <a:t>800-234-yyyy</a:t>
            </a:r>
          </a:p>
          <a:p>
            <a:r>
              <a:rPr lang="en-US" sz="1400" b="1">
                <a:latin typeface="Calibri" pitchFamily="34" charset="0"/>
              </a:rPr>
              <a:t>800-234-zzzz</a:t>
            </a:r>
          </a:p>
          <a:p>
            <a:r>
              <a:rPr lang="en-US" sz="1400" b="1">
                <a:latin typeface="Calibri" pitchFamily="34" charset="0"/>
              </a:rPr>
              <a:t>Etc.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77000" y="2514600"/>
            <a:ext cx="914400" cy="2619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1">
                <a:latin typeface="Calibri" pitchFamily="34" charset="0"/>
              </a:rPr>
              <a:t>*BRAAEAST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76800" y="4800600"/>
            <a:ext cx="2971800" cy="2762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Calibri" pitchFamily="34" charset="0"/>
              </a:rPr>
              <a:t>Convert to PAD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3000" y="6096000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17" name="TextBox 8"/>
          <p:cNvSpPr txBox="1">
            <a:spLocks noChangeArrowheads="1"/>
          </p:cNvSpPr>
          <p:nvPr/>
        </p:nvSpPr>
        <p:spPr bwMode="auto">
          <a:xfrm>
            <a:off x="228600" y="3406775"/>
            <a:ext cx="8610600" cy="708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The MCP (Automation) screen allows a conversion of up to 5000 numbers in a single request.</a:t>
            </a:r>
          </a:p>
        </p:txBody>
      </p:sp>
    </p:spTree>
    <p:custDataLst>
      <p:tags r:id="rId1"/>
    </p:custDataLst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AL-screen-wb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286000"/>
            <a:ext cx="610552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3048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sz="3200" u="sng" dirty="0" smtClean="0"/>
              <a:t>TAL (Template Allocation Limit)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4038600"/>
            <a:ext cx="3048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3733800"/>
            <a:ext cx="3124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3429000"/>
            <a:ext cx="3200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667000"/>
            <a:ext cx="685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440" name="TextBox 7"/>
          <p:cNvSpPr txBox="1">
            <a:spLocks noChangeArrowheads="1"/>
          </p:cNvSpPr>
          <p:nvPr/>
        </p:nvSpPr>
        <p:spPr bwMode="auto">
          <a:xfrm>
            <a:off x="304800" y="1371600"/>
            <a:ext cx="8610600" cy="708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The TAL screen displays the limits for the templates built for a </a:t>
            </a:r>
          </a:p>
          <a:p>
            <a:pPr algn="ctr"/>
            <a:r>
              <a:rPr lang="en-US" sz="2000">
                <a:latin typeface="Calibri" pitchFamily="34" charset="0"/>
              </a:rPr>
              <a:t>   specific Entity.</a:t>
            </a:r>
          </a:p>
        </p:txBody>
      </p:sp>
    </p:spTree>
    <p:custDataLst>
      <p:tags r:id="rId1"/>
    </p:custDataLst>
  </p:cSld>
  <p:clrMapOvr>
    <a:masterClrMapping/>
  </p:clrMapOvr>
  <p:transition advTm="3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057400" y="1676400"/>
            <a:ext cx="52578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400" dirty="0">
                <a:latin typeface="Calibri" pitchFamily="34" charset="0"/>
              </a:rPr>
              <a:t>TAD – Template Administrative Data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Calibri" pitchFamily="34" charset="0"/>
              </a:rPr>
              <a:t>CPR – Call Processing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Calibri" pitchFamily="34" charset="0"/>
              </a:rPr>
              <a:t>LAD – Label Definitions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Calibri" pitchFamily="34" charset="0"/>
              </a:rPr>
              <a:t>TEC – Template Selection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Calibri" pitchFamily="34" charset="0"/>
              </a:rPr>
              <a:t>PAD – Pointer Administrative Data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Calibri" pitchFamily="34" charset="0"/>
              </a:rPr>
              <a:t>REC – Record Selection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Calibri" pitchFamily="34" charset="0"/>
              </a:rPr>
              <a:t>Convert CAD to PAD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Calibri" pitchFamily="34" charset="0"/>
              </a:rPr>
              <a:t>Convert PAD to CAD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Calibri" pitchFamily="34" charset="0"/>
              </a:rPr>
              <a:t>MCP (Automation)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Calibri" pitchFamily="34" charset="0"/>
              </a:rPr>
              <a:t>TRL – Template Record List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Calibri" pitchFamily="34" charset="0"/>
              </a:rPr>
              <a:t>TAL (Template Allocation Limit)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2133600" y="609600"/>
            <a:ext cx="4648200" cy="914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hickThin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 prst="slope"/>
          </a:sp3d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Template Summary</a:t>
            </a:r>
          </a:p>
        </p:txBody>
      </p:sp>
    </p:spTree>
    <p:custDataLst>
      <p:tags r:id="rId1"/>
    </p:custDataLst>
  </p:cSld>
  <p:clrMapOvr>
    <a:masterClrMapping/>
  </p:clrMapOvr>
  <p:transition advTm="6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07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49179" y="274638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3600" b="1" u="sng" dirty="0" smtClean="0">
                <a:latin typeface="Arial" charset="0"/>
                <a:cs typeface="Arial" charset="0"/>
              </a:rPr>
              <a:t>TAD Review</a:t>
            </a:r>
          </a:p>
        </p:txBody>
      </p:sp>
      <p:sp>
        <p:nvSpPr>
          <p:cNvPr id="20483" name="Text Box 3076"/>
          <p:cNvSpPr txBox="1">
            <a:spLocks noChangeArrowheads="1"/>
          </p:cNvSpPr>
          <p:nvPr/>
        </p:nvSpPr>
        <p:spPr bwMode="auto">
          <a:xfrm>
            <a:off x="3124200" y="3352800"/>
            <a:ext cx="365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0484" name="Text Box 3077"/>
          <p:cNvSpPr txBox="1">
            <a:spLocks noChangeArrowheads="1"/>
          </p:cNvSpPr>
          <p:nvPr/>
        </p:nvSpPr>
        <p:spPr bwMode="auto">
          <a:xfrm>
            <a:off x="2438400" y="4937125"/>
            <a:ext cx="44196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cs typeface="Arial" charset="0"/>
              </a:rPr>
              <a:t>Written Exercise TAD #6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cs typeface="Arial" charset="0"/>
              </a:rPr>
              <a:t>Hands-On Exercises TAD (6A–6C)</a:t>
            </a:r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685800" y="2057400"/>
            <a:ext cx="76962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The New Template Feature includes 11 screens.  The Template Feature allows a Resp Org to create 0ne Template that contains the TAD with AOS, Carriers, and the attached CPR and LAD for any complex routing. </a:t>
            </a: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 All Identical (CAD, CPR, LAD) customer records  for a Resp Org could potentially be converted to PAD (Pointer) records pointing to the single Template for the complex routing.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2514600"/>
            <a:ext cx="8001000" cy="3886200"/>
            <a:chOff x="5608184" y="3003615"/>
            <a:chExt cx="5397477" cy="3200730"/>
          </a:xfrm>
        </p:grpSpPr>
        <p:pic>
          <p:nvPicPr>
            <p:cNvPr id="6162" name="Picture 2" descr="TAD-screen-wba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608184" y="3003615"/>
              <a:ext cx="5397477" cy="320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 rot="20724142">
              <a:off x="6079768" y="4138159"/>
              <a:ext cx="4517643" cy="7604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n-lt"/>
                </a:rPr>
                <a:t>Build a Template (TAD)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-28575" y="2590800"/>
            <a:ext cx="8382000" cy="3810000"/>
            <a:chOff x="-4653183" y="-5117776"/>
            <a:chExt cx="10347115" cy="6055700"/>
          </a:xfrm>
        </p:grpSpPr>
        <p:pic>
          <p:nvPicPr>
            <p:cNvPr id="6160" name="Picture 2" descr="PAD-screen-wba-example-pendi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4248216" y="-5117776"/>
              <a:ext cx="9330328" cy="605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0"/>
            <p:cNvSpPr/>
            <p:nvPr/>
          </p:nvSpPr>
          <p:spPr>
            <a:xfrm rot="20579505">
              <a:off x="-4653183" y="-2474701"/>
              <a:ext cx="10347115" cy="14675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n-lt"/>
                </a:rPr>
                <a:t>Build a PAD - Pointer</a:t>
              </a:r>
            </a:p>
          </p:txBody>
        </p:sp>
      </p:grpSp>
      <p:sp>
        <p:nvSpPr>
          <p:cNvPr id="12" name="Title 3"/>
          <p:cNvSpPr txBox="1">
            <a:spLocks/>
          </p:cNvSpPr>
          <p:nvPr/>
        </p:nvSpPr>
        <p:spPr>
          <a:xfrm>
            <a:off x="2181724" y="304800"/>
            <a:ext cx="4648200" cy="1219200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 prst="slope"/>
          </a:sp3d>
        </p:spPr>
        <p:txBody>
          <a:bodyPr/>
          <a:lstStyle/>
          <a:p>
            <a:pPr algn="ctr">
              <a:defRPr/>
            </a:pPr>
            <a:r>
              <a:rPr lang="en-US" sz="3200" b="1" u="sng" kern="1000" cap="all" dirty="0">
                <a:solidFill>
                  <a:srgbClr val="820024"/>
                </a:solidFill>
                <a:latin typeface="Arial"/>
                <a:cs typeface="Arial"/>
              </a:rPr>
              <a:t>Template Feature Example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24000" y="3733800"/>
            <a:ext cx="838200" cy="230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>
                <a:latin typeface="Calibri" pitchFamily="34" charset="0"/>
              </a:rPr>
              <a:t>*BRAAEAST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143000" y="5486400"/>
            <a:ext cx="10668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28800" y="2971800"/>
            <a:ext cx="990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4572000"/>
            <a:ext cx="1752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19600" y="4572000"/>
            <a:ext cx="35814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29200" y="5943600"/>
            <a:ext cx="609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14400" y="2971800"/>
            <a:ext cx="990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38800" y="5943600"/>
            <a:ext cx="609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9" name="TextBox 21"/>
          <p:cNvSpPr txBox="1">
            <a:spLocks noChangeArrowheads="1"/>
          </p:cNvSpPr>
          <p:nvPr/>
        </p:nvSpPr>
        <p:spPr bwMode="auto">
          <a:xfrm>
            <a:off x="990600" y="1981200"/>
            <a:ext cx="6705600" cy="40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User first builds a Template TAD,  Then a Pointer PAD</a:t>
            </a:r>
          </a:p>
        </p:txBody>
      </p:sp>
    </p:spTree>
    <p:custDataLst>
      <p:tags r:id="rId1"/>
    </p:custDataLst>
  </p:cSld>
  <p:clrMapOvr>
    <a:masterClrMapping/>
  </p:clrMapOvr>
  <p:transition advTm="6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475 0.2222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-0.17188 0.21111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" y="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48334 0.05555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0" grpId="0" animBg="1"/>
      <p:bldP spid="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524000"/>
            <a:ext cx="63341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85800" y="1676400"/>
            <a:ext cx="1371600" cy="1447800"/>
            <a:chOff x="762000" y="1447800"/>
            <a:chExt cx="1371600" cy="1447800"/>
          </a:xfrm>
        </p:grpSpPr>
        <p:sp>
          <p:nvSpPr>
            <p:cNvPr id="6" name="Oval Callout 5"/>
            <p:cNvSpPr/>
            <p:nvPr/>
          </p:nvSpPr>
          <p:spPr>
            <a:xfrm>
              <a:off x="762000" y="1447800"/>
              <a:ext cx="1371600" cy="1447800"/>
            </a:xfrm>
            <a:prstGeom prst="wedgeEllipseCallout">
              <a:avLst>
                <a:gd name="adj1" fmla="val 46892"/>
                <a:gd name="adj2" fmla="val 62029"/>
              </a:avLst>
            </a:prstGeom>
            <a:solidFill>
              <a:srgbClr val="F9FF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187" name="TextBox 4"/>
            <p:cNvSpPr txBox="1">
              <a:spLocks noChangeArrowheads="1"/>
            </p:cNvSpPr>
            <p:nvPr/>
          </p:nvSpPr>
          <p:spPr bwMode="auto">
            <a:xfrm>
              <a:off x="1066800" y="1696760"/>
              <a:ext cx="838200" cy="1046440"/>
            </a:xfrm>
            <a:prstGeom prst="rect">
              <a:avLst/>
            </a:prstGeom>
            <a:solidFill>
              <a:srgbClr val="F9FFA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u="sng">
                  <a:latin typeface="Calibri" pitchFamily="34" charset="0"/>
                </a:rPr>
                <a:t>Step 1</a:t>
              </a:r>
              <a:r>
                <a:rPr lang="en-US" sz="1200" b="1" u="sng">
                  <a:latin typeface="Calibri" pitchFamily="34" charset="0"/>
                </a:rPr>
                <a:t>:</a:t>
              </a:r>
            </a:p>
            <a:p>
              <a:r>
                <a:rPr lang="en-US" sz="1200">
                  <a:latin typeface="Calibri" pitchFamily="34" charset="0"/>
                </a:rPr>
                <a:t>Resp Org creates a Routing Template.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858000" y="1676400"/>
            <a:ext cx="1600200" cy="1447800"/>
            <a:chOff x="6248400" y="1219200"/>
            <a:chExt cx="1600200" cy="1447800"/>
          </a:xfrm>
        </p:grpSpPr>
        <p:sp>
          <p:nvSpPr>
            <p:cNvPr id="9" name="Oval Callout 8"/>
            <p:cNvSpPr/>
            <p:nvPr/>
          </p:nvSpPr>
          <p:spPr>
            <a:xfrm>
              <a:off x="6248400" y="1219200"/>
              <a:ext cx="1600200" cy="1447800"/>
            </a:xfrm>
            <a:prstGeom prst="wedgeEllipseCallout">
              <a:avLst>
                <a:gd name="adj1" fmla="val -43206"/>
                <a:gd name="adj2" fmla="val 83082"/>
              </a:avLst>
            </a:prstGeom>
            <a:solidFill>
              <a:srgbClr val="F9FF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185" name="TextBox 9"/>
            <p:cNvSpPr txBox="1">
              <a:spLocks noChangeArrowheads="1"/>
            </p:cNvSpPr>
            <p:nvPr/>
          </p:nvSpPr>
          <p:spPr bwMode="auto">
            <a:xfrm>
              <a:off x="6629400" y="1359694"/>
              <a:ext cx="787400" cy="1231106"/>
            </a:xfrm>
            <a:prstGeom prst="rect">
              <a:avLst/>
            </a:prstGeom>
            <a:solidFill>
              <a:srgbClr val="F9FFA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u="sng">
                  <a:latin typeface="Calibri" pitchFamily="34" charset="0"/>
                </a:rPr>
                <a:t>Step 2:</a:t>
              </a:r>
            </a:p>
            <a:p>
              <a:r>
                <a:rPr lang="en-US" sz="1200">
                  <a:latin typeface="Calibri" pitchFamily="34" charset="0"/>
                </a:rPr>
                <a:t>Routing Template Goes ACTIVE at the SCPs.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85800" y="4648200"/>
            <a:ext cx="1981200" cy="1981200"/>
            <a:chOff x="838200" y="4267200"/>
            <a:chExt cx="1981200" cy="1981200"/>
          </a:xfrm>
        </p:grpSpPr>
        <p:sp>
          <p:nvSpPr>
            <p:cNvPr id="12" name="Oval Callout 11"/>
            <p:cNvSpPr/>
            <p:nvPr/>
          </p:nvSpPr>
          <p:spPr>
            <a:xfrm>
              <a:off x="838200" y="4267200"/>
              <a:ext cx="1981200" cy="1981200"/>
            </a:xfrm>
            <a:prstGeom prst="wedgeEllipseCallout">
              <a:avLst>
                <a:gd name="adj1" fmla="val 35291"/>
                <a:gd name="adj2" fmla="val -59030"/>
              </a:avLst>
            </a:prstGeom>
            <a:solidFill>
              <a:srgbClr val="F9FF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183" name="TextBox 12"/>
            <p:cNvSpPr txBox="1">
              <a:spLocks noChangeArrowheads="1"/>
            </p:cNvSpPr>
            <p:nvPr/>
          </p:nvSpPr>
          <p:spPr bwMode="auto">
            <a:xfrm>
              <a:off x="1142999" y="4572000"/>
              <a:ext cx="1353457" cy="1231106"/>
            </a:xfrm>
            <a:prstGeom prst="rect">
              <a:avLst/>
            </a:prstGeom>
            <a:solidFill>
              <a:srgbClr val="F9FFA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u="sng">
                  <a:latin typeface="Calibri" pitchFamily="34" charset="0"/>
                </a:rPr>
                <a:t>Step 3:</a:t>
              </a:r>
            </a:p>
            <a:p>
              <a:r>
                <a:rPr lang="en-US" sz="1200">
                  <a:latin typeface="Calibri" pitchFamily="34" charset="0"/>
                </a:rPr>
                <a:t>Resp Org creates multiple Pointer Records that point to the Template for Routing.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4038600" y="4953000"/>
            <a:ext cx="1905000" cy="1447800"/>
            <a:chOff x="4114800" y="4648200"/>
            <a:chExt cx="1905000" cy="1447800"/>
          </a:xfrm>
        </p:grpSpPr>
        <p:sp>
          <p:nvSpPr>
            <p:cNvPr id="15" name="Oval Callout 14"/>
            <p:cNvSpPr/>
            <p:nvPr/>
          </p:nvSpPr>
          <p:spPr>
            <a:xfrm>
              <a:off x="4114800" y="4648200"/>
              <a:ext cx="1905000" cy="1447800"/>
            </a:xfrm>
            <a:prstGeom prst="wedgeEllipseCallout">
              <a:avLst>
                <a:gd name="adj1" fmla="val 4634"/>
                <a:gd name="adj2" fmla="val -69055"/>
              </a:avLst>
            </a:prstGeom>
            <a:solidFill>
              <a:srgbClr val="F9FF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181" name="TextBox 15"/>
            <p:cNvSpPr txBox="1">
              <a:spLocks noChangeArrowheads="1"/>
            </p:cNvSpPr>
            <p:nvPr/>
          </p:nvSpPr>
          <p:spPr bwMode="auto">
            <a:xfrm>
              <a:off x="4545623" y="4800600"/>
              <a:ext cx="1093177" cy="1046440"/>
            </a:xfrm>
            <a:prstGeom prst="rect">
              <a:avLst/>
            </a:prstGeom>
            <a:solidFill>
              <a:srgbClr val="F9FFA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u="sng">
                  <a:latin typeface="Calibri" pitchFamily="34" charset="0"/>
                </a:rPr>
                <a:t>Step 4:</a:t>
              </a:r>
            </a:p>
            <a:p>
              <a:r>
                <a:rPr lang="en-US" sz="1200">
                  <a:latin typeface="Calibri" pitchFamily="34" charset="0"/>
                </a:rPr>
                <a:t>Each Pointer Record goes Active at the SCPs.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6096000" y="4876800"/>
            <a:ext cx="2209800" cy="1676400"/>
            <a:chOff x="5943600" y="4648200"/>
            <a:chExt cx="2209800" cy="1676400"/>
          </a:xfrm>
        </p:grpSpPr>
        <p:sp>
          <p:nvSpPr>
            <p:cNvPr id="18" name="Oval Callout 17"/>
            <p:cNvSpPr/>
            <p:nvPr/>
          </p:nvSpPr>
          <p:spPr>
            <a:xfrm>
              <a:off x="5943600" y="4648200"/>
              <a:ext cx="2209800" cy="1676400"/>
            </a:xfrm>
            <a:prstGeom prst="wedgeEllipseCallout">
              <a:avLst>
                <a:gd name="adj1" fmla="val -30252"/>
                <a:gd name="adj2" fmla="val -132537"/>
              </a:avLst>
            </a:prstGeom>
            <a:solidFill>
              <a:srgbClr val="F9FF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179" name="TextBox 18"/>
            <p:cNvSpPr txBox="1">
              <a:spLocks noChangeArrowheads="1"/>
            </p:cNvSpPr>
            <p:nvPr/>
          </p:nvSpPr>
          <p:spPr bwMode="auto">
            <a:xfrm>
              <a:off x="6338974" y="4876800"/>
              <a:ext cx="1433426" cy="1231106"/>
            </a:xfrm>
            <a:prstGeom prst="rect">
              <a:avLst/>
            </a:prstGeom>
            <a:solidFill>
              <a:srgbClr val="F9FFA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u="sng">
                  <a:latin typeface="Calibri" pitchFamily="34" charset="0"/>
                </a:rPr>
                <a:t>Step 5:</a:t>
              </a:r>
            </a:p>
            <a:p>
              <a:r>
                <a:rPr lang="en-US" sz="1200">
                  <a:latin typeface="Calibri" pitchFamily="34" charset="0"/>
                </a:rPr>
                <a:t>If routing needs to change, only the single Routing Template needs to be  updated.</a:t>
              </a:r>
            </a:p>
          </p:txBody>
        </p:sp>
      </p:grpSp>
      <p:sp>
        <p:nvSpPr>
          <p:cNvPr id="20" name="Title 2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b="1" u="sng" kern="1000" cap="all" dirty="0">
                <a:solidFill>
                  <a:srgbClr val="820024"/>
                </a:solidFill>
                <a:latin typeface="Arial"/>
                <a:cs typeface="Arial"/>
              </a:rPr>
              <a:t>Template/Pointer Example</a:t>
            </a:r>
          </a:p>
        </p:txBody>
      </p:sp>
      <p:sp>
        <p:nvSpPr>
          <p:cNvPr id="7177" name="TextBox 20"/>
          <p:cNvSpPr txBox="1">
            <a:spLocks noChangeArrowheads="1"/>
          </p:cNvSpPr>
          <p:nvPr/>
        </p:nvSpPr>
        <p:spPr bwMode="auto">
          <a:xfrm>
            <a:off x="533400" y="914400"/>
            <a:ext cx="7620000" cy="708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Five Step process:  1-Create a TAD, 2-TAD goes Active, 3-Create multiple PADs, 4-PADs go Active, 5-Future change only  single TAD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274638"/>
            <a:ext cx="8229600" cy="538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 eaLnBrk="1" hangingPunct="1"/>
            <a:r>
              <a:rPr lang="en-US" sz="3200" u="sng" dirty="0" smtClean="0"/>
              <a:t>Template Benefits</a:t>
            </a:r>
          </a:p>
        </p:txBody>
      </p:sp>
      <p:pic>
        <p:nvPicPr>
          <p:cNvPr id="8195" name="Picture 2" descr="Pointers-to-Template-Many-to-O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200" y="1658938"/>
            <a:ext cx="77978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457200" y="3352800"/>
            <a:ext cx="3429000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86400" y="3657600"/>
            <a:ext cx="3429000" cy="1600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2108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228600" y="812800"/>
            <a:ext cx="8458200" cy="1016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Resp Org saves time and resources because only 1 template needs changing which automatically updates all Pointers.  SCPs and SMS/800 saves space as only 1 large CPR and LAD is loaded.</a:t>
            </a:r>
          </a:p>
        </p:txBody>
      </p:sp>
    </p:spTree>
    <p:custDataLst>
      <p:tags r:id="rId1"/>
    </p:custDataLst>
  </p:cSld>
  <p:clrMapOvr>
    <a:masterClrMapping/>
  </p:clrMapOvr>
  <p:transition advTm="4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D-screen-wb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5" y="1503363"/>
            <a:ext cx="8772525" cy="520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533400" y="244475"/>
            <a:ext cx="8229600" cy="5715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200" u="sng" dirty="0" smtClean="0"/>
              <a:t>TAD (Template Admin. Data</a:t>
            </a:r>
            <a:r>
              <a:rPr lang="en-US" sz="3600" u="sng" dirty="0" smtClean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2036763"/>
            <a:ext cx="1295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4779963"/>
            <a:ext cx="1295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6151563"/>
            <a:ext cx="609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4322763"/>
            <a:ext cx="3581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6151563"/>
            <a:ext cx="609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562600" y="4551363"/>
            <a:ext cx="762000" cy="862012"/>
          </a:xfrm>
          <a:prstGeom prst="rect">
            <a:avLst/>
          </a:prstGeom>
          <a:solidFill>
            <a:srgbClr val="92BDF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9901</a:t>
            </a:r>
          </a:p>
          <a:p>
            <a:r>
              <a:rPr lang="en-US" sz="1600">
                <a:latin typeface="Calibri" pitchFamily="34" charset="0"/>
              </a:rPr>
              <a:t>9902</a:t>
            </a:r>
          </a:p>
          <a:p>
            <a:r>
              <a:rPr lang="en-US" sz="1600">
                <a:latin typeface="Calibri" pitchFamily="34" charset="0"/>
              </a:rPr>
              <a:t>9903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620000" y="4551363"/>
            <a:ext cx="762000" cy="862012"/>
          </a:xfrm>
          <a:prstGeom prst="rect">
            <a:avLst/>
          </a:prstGeom>
          <a:solidFill>
            <a:srgbClr val="92BDF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9901</a:t>
            </a:r>
          </a:p>
          <a:p>
            <a:r>
              <a:rPr lang="en-US" sz="1600">
                <a:latin typeface="Calibri" pitchFamily="34" charset="0"/>
              </a:rPr>
              <a:t>9902</a:t>
            </a:r>
          </a:p>
          <a:p>
            <a:r>
              <a:rPr lang="en-US" sz="1600">
                <a:latin typeface="Calibri" pitchFamily="34" charset="0"/>
              </a:rPr>
              <a:t>9903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77000" y="6151563"/>
            <a:ext cx="609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8" name="TextBox 14"/>
          <p:cNvSpPr txBox="1">
            <a:spLocks noChangeArrowheads="1"/>
          </p:cNvSpPr>
          <p:nvPr/>
        </p:nvSpPr>
        <p:spPr bwMode="auto">
          <a:xfrm>
            <a:off x="990600" y="815975"/>
            <a:ext cx="6705600" cy="708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The Template TAD contains the Area of Service, the Carriers and the buttons for the CPR, LAD and TEC.</a:t>
            </a:r>
          </a:p>
        </p:txBody>
      </p:sp>
    </p:spTree>
    <p:custDataLst>
      <p:tags r:id="rId1"/>
    </p:custDataLst>
  </p:cSld>
  <p:clrMapOvr>
    <a:masterClrMapping/>
  </p:clrMapOvr>
  <p:transition advTm="27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855788"/>
            <a:ext cx="6942138" cy="492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itle 7"/>
          <p:cNvSpPr>
            <a:spLocks noGrp="1"/>
          </p:cNvSpPr>
          <p:nvPr>
            <p:ph type="title" idx="4294967295"/>
          </p:nvPr>
        </p:nvSpPr>
        <p:spPr bwMode="auto">
          <a:xfrm>
            <a:off x="1712495" y="0"/>
            <a:ext cx="5678905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sz="3200" u="sng" dirty="0" smtClean="0"/>
              <a:t>CPR: Call Processing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4751388"/>
            <a:ext cx="7162800" cy="18288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52800" y="2922588"/>
            <a:ext cx="137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46" name="TextBox 11"/>
          <p:cNvSpPr txBox="1">
            <a:spLocks noChangeArrowheads="1"/>
          </p:cNvSpPr>
          <p:nvPr/>
        </p:nvSpPr>
        <p:spPr bwMode="auto">
          <a:xfrm>
            <a:off x="6172200" y="5208588"/>
            <a:ext cx="1371600" cy="1335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>
                <a:latin typeface="Calibri" pitchFamily="34" charset="0"/>
              </a:rPr>
              <a:t>#Dial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>
                <a:latin typeface="Calibri" pitchFamily="34" charset="0"/>
              </a:rPr>
              <a:t>#Dial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>
                <a:latin typeface="Calibri" pitchFamily="34" charset="0"/>
              </a:rPr>
              <a:t>#Dial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>
                <a:latin typeface="Calibri" pitchFamily="34" charset="0"/>
              </a:rPr>
              <a:t>#Dial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>
                <a:latin typeface="Calibri" pitchFamily="34" charset="0"/>
              </a:rPr>
              <a:t>#Dial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5208588"/>
            <a:ext cx="1295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48" name="TextBox 12"/>
          <p:cNvSpPr txBox="1">
            <a:spLocks noChangeArrowheads="1"/>
          </p:cNvSpPr>
          <p:nvPr/>
        </p:nvSpPr>
        <p:spPr bwMode="auto">
          <a:xfrm>
            <a:off x="304800" y="914400"/>
            <a:ext cx="8305800" cy="708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The CPR for the Template has 1 unique change. The Tel# field can only contain #Dial.  Meaning that the ring to for this row is listed on the Pointer (PAD). </a:t>
            </a:r>
          </a:p>
        </p:txBody>
      </p:sp>
    </p:spTree>
    <p:custDataLst>
      <p:tags r:id="rId1"/>
    </p:custDataLst>
  </p:cSld>
  <p:clrMapOvr>
    <a:masterClrMapping/>
  </p:clrMapOvr>
  <p:transition advTm="3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119313"/>
            <a:ext cx="7239000" cy="398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itle 7"/>
          <p:cNvSpPr>
            <a:spLocks noGrp="1"/>
          </p:cNvSpPr>
          <p:nvPr>
            <p:ph type="title" idx="4294967295"/>
          </p:nvPr>
        </p:nvSpPr>
        <p:spPr bwMode="auto">
          <a:xfrm>
            <a:off x="381000" y="194428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sz="3200" u="sng" dirty="0" smtClean="0"/>
              <a:t>LAD: Label Definitions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038600"/>
            <a:ext cx="7086600" cy="15240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5257800"/>
            <a:ext cx="1295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2971800"/>
            <a:ext cx="4287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514600" y="2971800"/>
            <a:ext cx="1295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4724400"/>
            <a:ext cx="1295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73" name="TextBox 11"/>
          <p:cNvSpPr txBox="1">
            <a:spLocks noChangeArrowheads="1"/>
          </p:cNvSpPr>
          <p:nvPr/>
        </p:nvSpPr>
        <p:spPr bwMode="auto">
          <a:xfrm>
            <a:off x="304800" y="1120775"/>
            <a:ext cx="8305800" cy="708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The LAD for the Template is exactly the same as for a regular Customer Record except the Name field.</a:t>
            </a:r>
          </a:p>
        </p:txBody>
      </p:sp>
    </p:spTree>
    <p:custDataLst>
      <p:tags r:id="rId1"/>
    </p:custDataLst>
  </p:cSld>
  <p:clrMapOvr>
    <a:masterClrMapping/>
  </p:clrMapOvr>
  <p:transition advTm="3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304800" y="98176"/>
            <a:ext cx="8229600" cy="84830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sz="3200" u="sng" dirty="0" smtClean="0"/>
              <a:t>PAD (Pointer)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7688" y="1693863"/>
            <a:ext cx="8215312" cy="5011737"/>
            <a:chOff x="547007" y="1464491"/>
            <a:chExt cx="8215993" cy="5012509"/>
          </a:xfrm>
        </p:grpSpPr>
        <p:pic>
          <p:nvPicPr>
            <p:cNvPr id="12300" name="Picture 2" descr="PAD-screen-wba-example-pendi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47007" y="1464491"/>
              <a:ext cx="8215993" cy="5012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 rot="20579505">
              <a:off x="1873529" y="2900775"/>
              <a:ext cx="5061289" cy="11079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n-lt"/>
                </a:rPr>
                <a:t>PAD - Pointer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752600" y="3200400"/>
            <a:ext cx="1295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2133600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iped Right Arrow 8"/>
          <p:cNvSpPr/>
          <p:nvPr/>
        </p:nvSpPr>
        <p:spPr>
          <a:xfrm rot="7133195">
            <a:off x="5172075" y="5418138"/>
            <a:ext cx="1349375" cy="42545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 rot="7133195">
            <a:off x="5553075" y="5434013"/>
            <a:ext cx="1349375" cy="425450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iped Right Arrow 10"/>
          <p:cNvSpPr/>
          <p:nvPr/>
        </p:nvSpPr>
        <p:spPr>
          <a:xfrm rot="7133195">
            <a:off x="6051550" y="5434013"/>
            <a:ext cx="1349375" cy="42545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 rot="7133195">
            <a:off x="6467475" y="5418138"/>
            <a:ext cx="1349375" cy="42545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Striped Right Arrow 12"/>
          <p:cNvSpPr/>
          <p:nvPr/>
        </p:nvSpPr>
        <p:spPr>
          <a:xfrm rot="7133195">
            <a:off x="6889750" y="5434013"/>
            <a:ext cx="1349375" cy="425450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9" name="TextBox 13"/>
          <p:cNvSpPr txBox="1">
            <a:spLocks noChangeArrowheads="1"/>
          </p:cNvSpPr>
          <p:nvPr/>
        </p:nvSpPr>
        <p:spPr bwMode="auto">
          <a:xfrm>
            <a:off x="417094" y="838200"/>
            <a:ext cx="8305800" cy="708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The Pointer (PAD) simply holds the Toll Free number and the Template name where the complex routing is found.</a:t>
            </a:r>
          </a:p>
        </p:txBody>
      </p:sp>
    </p:spTree>
    <p:custDataLst>
      <p:tags r:id="rId1"/>
    </p:custDataLst>
  </p:cSld>
  <p:clrMapOvr>
    <a:masterClrMapping/>
  </p:clrMapOvr>
  <p:transition advTm="3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811338"/>
            <a:ext cx="7924800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1924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sz="3200" u="sng" dirty="0" smtClean="0"/>
              <a:t>REC (Record Selection List)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8400" y="5926138"/>
            <a:ext cx="129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3335338"/>
            <a:ext cx="5029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2268538"/>
            <a:ext cx="1295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228600" y="914400"/>
            <a:ext cx="8610600" cy="708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The REC screen (CR Selection List) displays a list of all the CRs that have been built for this Toll Free #. The Unique addition to this screen is the Convert button.</a:t>
            </a:r>
          </a:p>
        </p:txBody>
      </p:sp>
    </p:spTree>
    <p:custDataLst>
      <p:tags r:id="rId1"/>
    </p:custDataLst>
  </p:cSld>
  <p:clrMapOvr>
    <a:masterClrMapping/>
  </p:clrMapOvr>
  <p:transition advTm="2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5.5|1.8|1.2|1.3|0.8|0.8|0.8|0.7|1.1|1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5.8|7.4|5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1.6|2.8|1.9|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4.3|7|3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5.1|7.5|4.6|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6.7|4|3.4|4.8|8.8|7.7|5.6|1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5|6.9|2|1.1|1.2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6.4|1.6|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5.5|10.6|1.5|2.2|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8.7|9.4|1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8.7|9.4|1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4.1|10.5|7.3|1.7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1.6|2.8|1.9|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3.8|8.2|3.9|6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15287FF5AFA143AE89E51A0CD59BB9" ma:contentTypeVersion="0" ma:contentTypeDescription="Create a new document." ma:contentTypeScope="" ma:versionID="bdd438c67d125ac81bad74c94fd3b268">
  <xsd:schema xmlns:xsd="http://www.w3.org/2001/XMLSchema" xmlns:p="http://schemas.microsoft.com/office/2006/metadata/properties" targetNamespace="http://schemas.microsoft.com/office/2006/metadata/properties" ma:root="true" ma:fieldsID="a19fca573a351b578e188d6e2de319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C9F09E4-0CAE-4ED3-9D21-63EB9A828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BDAE0D4-184F-4093-B805-01F6DBA95D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29753-1493-46E3-ADB3-C8CEA95E61EF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Words>2175</Words>
  <Application>Microsoft Office PowerPoint</Application>
  <PresentationFormat>On-screen Show (4:3)</PresentationFormat>
  <Paragraphs>288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SMS/800 Template Feature </vt:lpstr>
      <vt:lpstr>Slide 2</vt:lpstr>
      <vt:lpstr>Slide 3</vt:lpstr>
      <vt:lpstr>Template Benefits</vt:lpstr>
      <vt:lpstr>TAD (Template Admin. Data)</vt:lpstr>
      <vt:lpstr>CPR: Call Processing</vt:lpstr>
      <vt:lpstr>LAD: Label Definitions</vt:lpstr>
      <vt:lpstr>PAD (Pointer)</vt:lpstr>
      <vt:lpstr>REC (Record Selection List)</vt:lpstr>
      <vt:lpstr>Convert CAD to PAD</vt:lpstr>
      <vt:lpstr>Convert PAD to CAD</vt:lpstr>
      <vt:lpstr>TRL (Template Record List)</vt:lpstr>
      <vt:lpstr>MCP (Automation Pointer)</vt:lpstr>
      <vt:lpstr>TAL (Template Allocation Limit)</vt:lpstr>
      <vt:lpstr>Slide 15</vt:lpstr>
      <vt:lpstr>TAD Review</vt:lpstr>
    </vt:vector>
  </TitlesOfParts>
  <Company>FingerPaint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Lauren Kuester</dc:creator>
  <cp:lastModifiedBy>harmonsm</cp:lastModifiedBy>
  <cp:revision>77</cp:revision>
  <dcterms:created xsi:type="dcterms:W3CDTF">2011-03-21T17:54:20Z</dcterms:created>
  <dcterms:modified xsi:type="dcterms:W3CDTF">2011-12-16T20:39:04Z</dcterms:modified>
</cp:coreProperties>
</file>