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CC924-8D85-461A-B0C5-E0CF5CCF1C1D}" type="datetimeFigureOut">
              <a:rPr lang="en-US" smtClean="0"/>
              <a:t>11/28/2011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3461C-D01E-4F81-8C4E-CC07E781B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2F5ED36D-65FA-495B-9018-603F088A4100}" type="datetimeFigureOut">
              <a:rPr lang="en-US" smtClean="0"/>
              <a:pPr/>
              <a:t>11/28/2011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F801691-D4E4-41DF-97A5-33CBA9A79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168D-6A66-4E65-8ED6-EFCE61D303A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The Trouble Referral # Query (TRQ) window allows a user to view the following information for Dial Numbers with Customer records: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r>
              <a:rPr lang="en-US" b="0" dirty="0" smtClean="0"/>
              <a:t>The Control Resp Org ID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r>
              <a:rPr lang="en-US" b="0" dirty="0" smtClean="0"/>
              <a:t>Trouble Referral Number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</a:t>
            </a:r>
          </a:p>
          <a:p>
            <a:pPr eaLnBrk="1" hangingPunct="1"/>
            <a:r>
              <a:rPr lang="en-US" b="0" dirty="0" smtClean="0"/>
              <a:t>Resp Org Company</a:t>
            </a:r>
            <a:r>
              <a:rPr lang="en-US" b="0" baseline="0" dirty="0" smtClean="0"/>
              <a:t> Name</a:t>
            </a:r>
            <a:endParaRPr lang="en-US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9F21A-FBF5-4395-AC01-B482A4C0931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If the Query results come back as Not found. </a:t>
            </a:r>
          </a:p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 That simply means there is No Customer record CAD associated with this</a:t>
            </a:r>
            <a:r>
              <a:rPr lang="en-US" baseline="0" dirty="0" smtClean="0"/>
              <a:t> Toll Free.</a:t>
            </a:r>
          </a:p>
          <a:p>
            <a:pPr eaLnBrk="1" hangingPunct="1"/>
            <a:r>
              <a:rPr lang="en-US" baseline="0" dirty="0" smtClean="0"/>
              <a:t>(Click) (Click)</a:t>
            </a:r>
          </a:p>
          <a:p>
            <a:pPr defTabSz="923004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NUS-Q4 Status Could be SPARE, RESERVED or TRANS (No Customer Record)</a:t>
            </a:r>
          </a:p>
          <a:p>
            <a:pPr defTabSz="923004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(Click)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 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7E8A8-1F83-4B8B-B49C-921CBCAFB3D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Please complete</a:t>
            </a:r>
            <a:r>
              <a:rPr lang="en-US" baseline="0" dirty="0" smtClean="0"/>
              <a:t> the Written and Hands on Exercises for the </a:t>
            </a:r>
            <a:r>
              <a:rPr lang="en-US" baseline="0" smtClean="0"/>
              <a:t>TRQ Module.</a:t>
            </a: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0FC6-7CE1-4FED-8873-27DA82B989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(Click)  This course is a 5 day course.</a:t>
            </a:r>
            <a:r>
              <a:rPr lang="en-US" baseline="0" dirty="0" smtClean="0"/>
              <a:t>  Monday we will cover the Welcome </a:t>
            </a:r>
          </a:p>
          <a:p>
            <a:r>
              <a:rPr lang="en-US" baseline="0" dirty="0" smtClean="0"/>
              <a:t>(Click) , Benefits</a:t>
            </a:r>
          </a:p>
          <a:p>
            <a:r>
              <a:rPr lang="en-US" baseline="0" dirty="0" smtClean="0"/>
              <a:t>(Click) , Introduction</a:t>
            </a:r>
          </a:p>
          <a:p>
            <a:r>
              <a:rPr lang="en-US" baseline="0" dirty="0" smtClean="0"/>
              <a:t>(Click) , NUS (Reserving numbers</a:t>
            </a:r>
          </a:p>
          <a:p>
            <a:r>
              <a:rPr lang="en-US" baseline="0" dirty="0" smtClean="0"/>
              <a:t>(Click) , and CAD (Building customer records</a:t>
            </a:r>
          </a:p>
          <a:p>
            <a:r>
              <a:rPr lang="en-US" baseline="0" dirty="0" smtClean="0"/>
              <a:t>(Click) .  Tuesday we will build Complex Records using the CPR</a:t>
            </a:r>
          </a:p>
          <a:p>
            <a:r>
              <a:rPr lang="en-US" baseline="0" dirty="0" smtClean="0"/>
              <a:t>(Click) . Wednesday we will add Label definitions (LAD) to our complex routing</a:t>
            </a:r>
          </a:p>
          <a:p>
            <a:r>
              <a:rPr lang="en-US" baseline="0" dirty="0" smtClean="0"/>
              <a:t>(Click) .  Thursday we will cover several feature screens: TRQ</a:t>
            </a:r>
          </a:p>
          <a:p>
            <a:r>
              <a:rPr lang="en-US" baseline="0" dirty="0" smtClean="0"/>
              <a:t>(Click) , ASL</a:t>
            </a:r>
          </a:p>
          <a:p>
            <a:r>
              <a:rPr lang="en-US" baseline="0" dirty="0" smtClean="0"/>
              <a:t>(Click) , ROP</a:t>
            </a:r>
          </a:p>
          <a:p>
            <a:r>
              <a:rPr lang="en-US" baseline="0" dirty="0" smtClean="0"/>
              <a:t>(Click) , CRA</a:t>
            </a:r>
          </a:p>
          <a:p>
            <a:r>
              <a:rPr lang="en-US" baseline="0" dirty="0" smtClean="0"/>
              <a:t>(Click) , AUTOMATION</a:t>
            </a:r>
          </a:p>
          <a:p>
            <a:r>
              <a:rPr lang="en-US" baseline="0" dirty="0" smtClean="0"/>
              <a:t>(Click)  AND  CARRIER</a:t>
            </a:r>
          </a:p>
          <a:p>
            <a:r>
              <a:rPr lang="en-US" baseline="0" dirty="0" smtClean="0"/>
              <a:t>(Click) .  Friday We will learn how to use the WRS Reporting System</a:t>
            </a:r>
          </a:p>
          <a:p>
            <a:r>
              <a:rPr lang="en-US" baseline="0" dirty="0" smtClean="0"/>
              <a:t>(Click)  and review the SMS/800 business website</a:t>
            </a:r>
          </a:p>
          <a:p>
            <a:r>
              <a:rPr lang="en-US" baseline="0" dirty="0" smtClean="0"/>
              <a:t>(Click) . Let us begin…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B66E-672D-4C51-99DB-324693B5E68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7F3EC-45EA-49DF-BA52-D4556AB51E9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 smtClean="0"/>
              <a:t>The TRQ permits a user to look up information for up to 10 Toll free Numbers. Fields include: </a:t>
            </a:r>
          </a:p>
          <a:p>
            <a:pPr eaLnBrk="1" hangingPunct="1"/>
            <a:r>
              <a:rPr lang="en-US" baseline="0" dirty="0" smtClean="0"/>
              <a:t>(Click) The </a:t>
            </a:r>
            <a:r>
              <a:rPr lang="en-US" baseline="0" dirty="0" err="1" smtClean="0"/>
              <a:t>Dial#s</a:t>
            </a:r>
            <a:r>
              <a:rPr lang="en-US" baseline="0" dirty="0" smtClean="0"/>
              <a:t> field…</a:t>
            </a:r>
          </a:p>
          <a:p>
            <a:pPr eaLnBrk="1" hangingPunct="1"/>
            <a:r>
              <a:rPr lang="en-US" baseline="0" dirty="0" smtClean="0"/>
              <a:t>(Click) The results of a Query displays the Dial#, Resp Org ID, Trouble Ref#, RO name and RCC range.  </a:t>
            </a:r>
          </a:p>
          <a:p>
            <a:pPr defTabSz="923004">
              <a:defRPr/>
            </a:pPr>
            <a:r>
              <a:rPr lang="en-US" baseline="0" dirty="0" smtClean="0"/>
              <a:t>(Click) </a:t>
            </a:r>
            <a:r>
              <a:rPr lang="en-US" dirty="0" smtClean="0">
                <a:latin typeface="Arial" charset="0"/>
              </a:rPr>
              <a:t>RCC – Range… no longer relevant.  </a:t>
            </a:r>
          </a:p>
          <a:p>
            <a:pPr defTabSz="923004">
              <a:defRPr/>
            </a:pPr>
            <a:r>
              <a:rPr lang="en-US" baseline="0" dirty="0" smtClean="0"/>
              <a:t>(Click) </a:t>
            </a:r>
            <a:r>
              <a:rPr lang="en-US" dirty="0" smtClean="0">
                <a:latin typeface="Arial" charset="0"/>
              </a:rPr>
              <a:t>All RCC numbers have been converted to regular Toll Free numbers. (Radio Common Carrier – Pager &amp; Beeper service)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To use the TRQ, a user would enter the </a:t>
            </a:r>
            <a:r>
              <a:rPr lang="en-US" dirty="0" err="1" smtClean="0">
                <a:latin typeface="Arial" charset="0"/>
              </a:rPr>
              <a:t>Dial#s</a:t>
            </a:r>
            <a:r>
              <a:rPr lang="en-US" dirty="0" smtClean="0">
                <a:latin typeface="Arial" charset="0"/>
              </a:rPr>
              <a:t> ,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Retrieve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and view the results.</a:t>
            </a:r>
            <a:endParaRPr lang="en-US" sz="1600" dirty="0" smtClean="0"/>
          </a:p>
          <a:p>
            <a:pPr eaLnBrk="1" hangingPunct="1"/>
            <a:r>
              <a:rPr lang="en-US" baseline="0" dirty="0" smtClean="0"/>
              <a:t>(Click) 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BB922-9FC7-4989-A715-FF59B974F1C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3004">
              <a:defRPr/>
            </a:pPr>
            <a:r>
              <a:rPr lang="en-US" dirty="0" smtClean="0">
                <a:latin typeface="Arial" charset="0"/>
              </a:rPr>
              <a:t>To use the TRQ, a user would enter the </a:t>
            </a:r>
            <a:r>
              <a:rPr lang="en-US" dirty="0" err="1" smtClean="0">
                <a:latin typeface="Arial" charset="0"/>
              </a:rPr>
              <a:t>Dial#s</a:t>
            </a:r>
            <a:r>
              <a:rPr lang="en-US" dirty="0" smtClean="0">
                <a:latin typeface="Arial" charset="0"/>
              </a:rPr>
              <a:t> ,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Retrieve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(Click)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and view the results.</a:t>
            </a:r>
            <a:endParaRPr lang="en-US" sz="1600" dirty="0" smtClean="0"/>
          </a:p>
          <a:p>
            <a:pPr eaLnBrk="1" hangingPunct="1"/>
            <a:r>
              <a:rPr lang="en-US" baseline="0" dirty="0" smtClean="0"/>
              <a:t>(Click)  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8BE6A-F224-4394-AF71-A76B5396E2B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Let us look at the different results from a Query and what the results mean.</a:t>
            </a:r>
          </a:p>
          <a:p>
            <a:pPr eaLnBrk="1" hangingPunct="1"/>
            <a:r>
              <a:rPr lang="en-US" dirty="0" smtClean="0"/>
              <a:t>(Click)  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1.  800-356-9377 … Resp Org ,Trouble  Ref #, and RO name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9118C-A283-4155-88E6-32DEB8F979B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06925" cy="3455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5"/>
            <a:ext cx="5086350" cy="4148137"/>
          </a:xfrm>
          <a:noFill/>
          <a:ln/>
        </p:spPr>
        <p:txBody>
          <a:bodyPr>
            <a:normAutofit fontScale="92500" lnSpcReduction="20000"/>
          </a:bodyPr>
          <a:lstStyle/>
          <a:p>
            <a:pPr marL="461501" indent="-461501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(Click)</a:t>
            </a:r>
            <a:r>
              <a:rPr lang="en-US" dirty="0" smtClean="0">
                <a:latin typeface="Arial" charset="0"/>
              </a:rPr>
              <a:t> All Special types of numbers start with the Entity of BR: </a:t>
            </a:r>
          </a:p>
          <a:p>
            <a:pPr marL="461501" indent="-461501" defTabSz="923004">
              <a:spcBef>
                <a:spcPct val="50000"/>
              </a:spcBef>
              <a:defRPr/>
            </a:pPr>
            <a:r>
              <a:rPr lang="en-US" dirty="0" smtClean="0">
                <a:latin typeface="Arial" charset="0"/>
              </a:rPr>
              <a:t>BRRCC, BRCUD, BRDUP, BRD(01)(02)(03)… O</a:t>
            </a:r>
            <a:r>
              <a:rPr lang="en-US" sz="1100" dirty="0" smtClean="0">
                <a:solidFill>
                  <a:srgbClr val="FF0000"/>
                </a:solidFill>
                <a:latin typeface="Arial" charset="0"/>
              </a:rPr>
              <a:t>nly the Help Desk can change numbers with the RO Entity of BR.  </a:t>
            </a:r>
          </a:p>
          <a:p>
            <a:pPr marL="461501" indent="-461501" defTabSz="923004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(Click)</a:t>
            </a:r>
          </a:p>
          <a:p>
            <a:pPr marL="461501" indent="-46150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1. BRCUD = Canadian United States Duplicate.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Created when Canada joined USA in SMS/800.  All numbers that were in use in both USA and Canada at that time were put under Resp Org ID of BRCUD.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Only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USA area of service or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only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CANADA area of service. 2 Separate Resp Orgs and 2 separate customers. (currently 275 numbers) (2 Main Sections)</a:t>
            </a:r>
          </a:p>
          <a:p>
            <a:pPr marL="461501" indent="-461501" defTabSz="923004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(Click)</a:t>
            </a:r>
          </a:p>
          <a:p>
            <a:pPr marL="461501" indent="-46150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2. BRRCC = Radio Common Carrier (Pager and Beeper service)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(Only 800 NPA and 16 NXX combinations)  NXX (2</a:t>
            </a:r>
            <a:r>
              <a:rPr lang="en-US" baseline="30000" dirty="0" smtClean="0">
                <a:solidFill>
                  <a:schemeClr val="accent2"/>
                </a:solidFill>
                <a:latin typeface="Arial" charset="0"/>
              </a:rPr>
              <a:t>nd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character = 0 or1) (3</a:t>
            </a:r>
            <a:r>
              <a:rPr lang="en-US" baseline="30000" dirty="0" smtClean="0">
                <a:solidFill>
                  <a:schemeClr val="accent2"/>
                </a:solidFill>
                <a:latin typeface="Arial" charset="0"/>
              </a:rPr>
              <a:t>rd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character = 2) 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I.e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800-602-1000   In November 2007 all RCC numbers were converted to regular operating Toll Free numbers. ( 74,271 numbers) (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Multiple Mains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461501" indent="-461501" defTabSz="923004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(Click)</a:t>
            </a:r>
          </a:p>
          <a:p>
            <a:pPr marL="461501" indent="-46150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3. BRDUP = State Duplicates.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Prior to the national SMS/800, AT&amp;T managed Toll Free numbers by state service. Each state = single RO and customer. (AOS = that state only) (28 numbers) (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Multiple Mains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461501" indent="-461501" defTabSz="923004">
              <a:spcBef>
                <a:spcPct val="50000"/>
              </a:spcBef>
              <a:defRPr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(Click)</a:t>
            </a:r>
          </a:p>
          <a:p>
            <a:pPr marL="461501" indent="-461501">
              <a:spcBef>
                <a:spcPct val="50000"/>
              </a:spcBef>
            </a:pPr>
            <a:r>
              <a:rPr lang="en-US" dirty="0" smtClean="0">
                <a:latin typeface="Arial" charset="0"/>
              </a:rPr>
              <a:t>4. BRD01, BRD02…etc.  = These numbers come from Resp Orgs that have been disconnected and are in need of a new Resp Org.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They are temporarily placed under this Resp Org id.  (Temporary count)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F307E-6DA6-4D8F-8973-5B3724D997D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BRCUD – Query results for 888Flowers.</a:t>
            </a:r>
          </a:p>
          <a:p>
            <a:pPr defTabSz="923004">
              <a:defRPr/>
            </a:pPr>
            <a:r>
              <a:rPr lang="en-US" dirty="0" smtClean="0"/>
              <a:t>(Click) (Click)</a:t>
            </a:r>
          </a:p>
          <a:p>
            <a:pPr defTabSz="923004">
              <a:defRPr/>
            </a:pPr>
            <a:r>
              <a:rPr lang="en-US" dirty="0" smtClean="0"/>
              <a:t>In the RO id field of the CAD will display the Resp Org ID of BRCUD.</a:t>
            </a:r>
          </a:p>
          <a:p>
            <a:pPr defTabSz="923004">
              <a:defRPr/>
            </a:pPr>
            <a:r>
              <a:rPr lang="en-US" dirty="0" smtClean="0"/>
              <a:t>(Click)</a:t>
            </a:r>
          </a:p>
          <a:p>
            <a:pPr defTabSz="923004">
              <a:defRPr/>
            </a:pPr>
            <a:r>
              <a:rPr lang="en-US" dirty="0" smtClean="0"/>
              <a:t>There will</a:t>
            </a:r>
            <a:r>
              <a:rPr lang="en-US" baseline="0" dirty="0" smtClean="0"/>
              <a:t> be 2 Main CPR sections for a BRCUD number. </a:t>
            </a:r>
          </a:p>
          <a:p>
            <a:pPr defTabSz="923004">
              <a:defRPr/>
            </a:pPr>
            <a:r>
              <a:rPr lang="en-US" dirty="0" smtClean="0"/>
              <a:t>(Click) (Click)</a:t>
            </a:r>
          </a:p>
          <a:p>
            <a:pPr defTabSz="923004">
              <a:defRPr/>
            </a:pPr>
            <a:r>
              <a:rPr lang="en-US" baseline="0" dirty="0" smtClean="0"/>
              <a:t> The section name will include the Resp org ID and CN for Canada  </a:t>
            </a:r>
          </a:p>
          <a:p>
            <a:pPr defTabSz="923004">
              <a:defRPr/>
            </a:pPr>
            <a:r>
              <a:rPr lang="en-US" dirty="0" smtClean="0"/>
              <a:t>(Click) (Click)</a:t>
            </a:r>
          </a:p>
          <a:p>
            <a:pPr defTabSz="923004">
              <a:defRPr/>
            </a:pPr>
            <a:r>
              <a:rPr lang="en-US" baseline="0" dirty="0" smtClean="0"/>
              <a:t>or the Resp org ID and US for the United States.</a:t>
            </a:r>
          </a:p>
          <a:p>
            <a:pPr defTabSz="923004">
              <a:defRPr/>
            </a:pPr>
            <a:r>
              <a:rPr lang="en-US" dirty="0" smtClean="0"/>
              <a:t>(Click) (Click)</a:t>
            </a:r>
          </a:p>
          <a:p>
            <a:pPr defTabSz="923004">
              <a:defRPr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045A21-917A-430A-8F5E-4E7BC0AAA91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With the Query results of BRRCC the results indicate that this number is an</a:t>
            </a:r>
            <a:r>
              <a:rPr lang="en-US" baseline="0" dirty="0" smtClean="0"/>
              <a:t> RCC number.  Radio Common Carrier (Pager and Beeper service)</a:t>
            </a:r>
          </a:p>
          <a:p>
            <a:pPr defTabSz="923004">
              <a:defRPr/>
            </a:pPr>
            <a:r>
              <a:rPr lang="en-US" baseline="0" dirty="0" smtClean="0"/>
              <a:t>(Click)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BRRCC numbers (Pagers and Beepers) are only found in the NPA of 800.  Several Main CPR Sections. One for each state/Resp Org.   </a:t>
            </a:r>
          </a:p>
          <a:p>
            <a:pPr defTabSz="923004">
              <a:defRPr/>
            </a:pPr>
            <a:r>
              <a:rPr lang="en-US" dirty="0" smtClean="0"/>
              <a:t>(Click)</a:t>
            </a:r>
          </a:p>
          <a:p>
            <a:pPr defTabSz="923004">
              <a:defRPr/>
            </a:pPr>
            <a:r>
              <a:rPr lang="en-US" dirty="0" smtClean="0">
                <a:latin typeface="Arial" charset="0"/>
              </a:rPr>
              <a:t>Resp Orgs can view only the Main CPR section that contains their RO id.</a:t>
            </a:r>
          </a:p>
          <a:p>
            <a:pPr eaLnBrk="1" hangingPunct="1"/>
            <a:r>
              <a:rPr lang="en-US" dirty="0" smtClean="0"/>
              <a:t>ZBC01</a:t>
            </a:r>
            <a:r>
              <a:rPr lang="en-US" baseline="0" dirty="0" smtClean="0"/>
              <a:t> can only view the Main section named MZBC01SD</a:t>
            </a:r>
          </a:p>
          <a:p>
            <a:pPr defTabSz="923004">
              <a:defRPr/>
            </a:pPr>
            <a:r>
              <a:rPr lang="en-US" dirty="0" smtClean="0"/>
              <a:t>(Click)</a:t>
            </a:r>
          </a:p>
          <a:p>
            <a:pPr eaLnBrk="1" hangingPunct="1"/>
            <a:r>
              <a:rPr lang="en-US" dirty="0" smtClean="0"/>
              <a:t>ZAC01</a:t>
            </a:r>
            <a:r>
              <a:rPr lang="en-US" baseline="0" dirty="0" smtClean="0"/>
              <a:t> can only view the Main section named MZAC01ND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ZCC01 can only view the Main section named MZCC01MT</a:t>
            </a:r>
          </a:p>
          <a:p>
            <a:pPr eaLnBrk="1" hangingPunct="1"/>
            <a:r>
              <a:rPr lang="en-US" baseline="0" dirty="0" smtClean="0"/>
              <a:t>(Click)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35C49-0E19-4385-A1C3-FE0814B3548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Resp Org Id of BRDUP</a:t>
            </a:r>
            <a:r>
              <a:rPr lang="en-US" baseline="0" dirty="0" smtClean="0"/>
              <a:t> indicates a State Duplicate. </a:t>
            </a:r>
          </a:p>
          <a:p>
            <a:pPr eaLnBrk="1" hangingPunct="1"/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 Resp Orgs can view/manage only the Main section that belongs to their RO id.</a:t>
            </a:r>
          </a:p>
          <a:p>
            <a:pPr defTabSz="923004">
              <a:defRPr/>
            </a:pPr>
            <a:r>
              <a:rPr lang="en-US" baseline="0" dirty="0" smtClean="0"/>
              <a:t>(Click)</a:t>
            </a:r>
          </a:p>
          <a:p>
            <a:pPr eaLnBrk="1" hangingPunct="1"/>
            <a:r>
              <a:rPr lang="en-US" baseline="0" dirty="0" smtClean="0"/>
              <a:t> To Make changes to their Main Section they would need to submit form 64 to the Help Desk.  </a:t>
            </a:r>
          </a:p>
          <a:p>
            <a:pPr defTabSz="923004">
              <a:defRPr/>
            </a:pPr>
            <a:r>
              <a:rPr lang="en-US" baseline="0" dirty="0" smtClean="0"/>
              <a:t>(Click)</a:t>
            </a:r>
          </a:p>
          <a:p>
            <a:pPr eaLnBrk="1" hangingPunct="1"/>
            <a:r>
              <a:rPr lang="en-US" dirty="0" smtClean="0"/>
              <a:t>Resp</a:t>
            </a:r>
            <a:r>
              <a:rPr lang="en-US" baseline="0" dirty="0" smtClean="0"/>
              <a:t> Orgs can view only their sections of the CPR</a:t>
            </a:r>
          </a:p>
          <a:p>
            <a:pPr defTabSz="923004">
              <a:defRPr/>
            </a:pPr>
            <a:r>
              <a:rPr lang="en-US" baseline="0" dirty="0" smtClean="0"/>
              <a:t>(Click)</a:t>
            </a:r>
          </a:p>
          <a:p>
            <a:pPr defTabSz="923004">
              <a:defRPr/>
            </a:pPr>
            <a:r>
              <a:rPr lang="en-US" baseline="0" dirty="0" smtClean="0"/>
              <a:t>i.e. ZDC01 can view only the Main section of MZDC01WY.  ZDC01 manages the toll Free routing for the State of Wyoming (WY).</a:t>
            </a:r>
          </a:p>
          <a:p>
            <a:pPr defTabSz="923004">
              <a:defRPr/>
            </a:pPr>
            <a:r>
              <a:rPr lang="en-US" baseline="0" dirty="0" smtClean="0"/>
              <a:t>(Click)</a:t>
            </a:r>
          </a:p>
          <a:p>
            <a:pPr defTabSz="923004">
              <a:defRPr/>
            </a:pPr>
            <a:r>
              <a:rPr lang="en-US" baseline="0" dirty="0" smtClean="0"/>
              <a:t>When the Help Desk views the CPR they can see the whole list of Main sections.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MS_PPT_Cvr_artwor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ts val="600"/>
              </a:spcAft>
              <a:defRPr lang="en-US" sz="2800" b="1" u="sng" kern="1000" cap="all" dirty="0" smtClean="0">
                <a:solidFill>
                  <a:srgbClr val="820024"/>
                </a:solidFill>
                <a:latin typeface="+mn-lt"/>
                <a:ea typeface="Myriad Pro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53400" y="618386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S/800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2440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25166" y="0"/>
            <a:ext cx="351883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8610600" y="640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5799D4-9C20-45F1-8183-CDDF0C9E9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MS_PPT_interior_artwor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200" b="1" u="sng" kern="1000" cap="all">
          <a:solidFill>
            <a:srgbClr val="820024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820024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21509" name="Rectangle 1029"/>
          <p:cNvSpPr>
            <a:spLocks noChangeArrowheads="1"/>
          </p:cNvSpPr>
          <p:nvPr/>
        </p:nvSpPr>
        <p:spPr bwMode="auto">
          <a:xfrm>
            <a:off x="457200" y="1371600"/>
            <a:ext cx="845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>
                <a:latin typeface="Arial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21510" name="Rectangle 1031"/>
          <p:cNvSpPr>
            <a:spLocks noGrp="1" noChangeArrowheads="1"/>
          </p:cNvSpPr>
          <p:nvPr>
            <p:ph type="ctrTitle"/>
          </p:nvPr>
        </p:nvSpPr>
        <p:spPr>
          <a:xfrm>
            <a:off x="533400" y="119697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Trouble Referral # Query (TRQ)</a:t>
            </a:r>
            <a:b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</a:b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(Service Maintenance folder)</a:t>
            </a:r>
          </a:p>
        </p:txBody>
      </p:sp>
      <p:sp>
        <p:nvSpPr>
          <p:cNvPr id="21511" name="Rectangle 1033"/>
          <p:cNvSpPr>
            <a:spLocks noChangeArrowheads="1"/>
          </p:cNvSpPr>
          <p:nvPr/>
        </p:nvSpPr>
        <p:spPr bwMode="auto">
          <a:xfrm>
            <a:off x="1219200" y="3403699"/>
            <a:ext cx="69342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latin typeface="Arial" charset="0"/>
              </a:rPr>
              <a:t>The Trouble Referral # Query (TRQ) window allows a user to view the following information for Dial Numbers with Customer records: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000" b="1" dirty="0">
              <a:latin typeface="Arial" charset="0"/>
            </a:endParaRPr>
          </a:p>
          <a:p>
            <a:pPr lvl="3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A. Control Resp Org ID 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B. Trouble Referral Number</a:t>
            </a:r>
          </a:p>
          <a:p>
            <a:pPr lvl="3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C. Resp Org Company name.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Arial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133600" y="6521116"/>
            <a:ext cx="4154905" cy="3368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lvl="0" algn="ctr"/>
            <a:r>
              <a:rPr lang="en-US" sz="1200" dirty="0" smtClean="0"/>
              <a:t>SMS/800 ® is a registered trademark of SMS/800, Inc.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381000" y="2514600"/>
          <a:ext cx="8305800" cy="1752600"/>
        </p:xfrm>
        <a:graphic>
          <a:graphicData uri="http://schemas.openxmlformats.org/presentationml/2006/ole">
            <p:oleObj spid="_x0000_s7170" name="Bitmap Image" r:id="rId4" imgW="7400000" imgH="1333333" progId="PBrush">
              <p:embed/>
            </p:oleObj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Not Found - Query Results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81000" y="3810000"/>
            <a:ext cx="48006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057400" y="1447800"/>
            <a:ext cx="472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6.  855-356-9377 … Not found = No CR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524000" y="4495800"/>
            <a:ext cx="617220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NUS-Q4 Status Could be SPARE, RESERVED or TRANS (No Customer Record)</a:t>
            </a: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H="1">
            <a:off x="7620000" y="2971800"/>
            <a:ext cx="762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flipH="1" flipV="1">
            <a:off x="7620000" y="2971800"/>
            <a:ext cx="838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/>
      <p:bldP spid="9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6096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TRQ Review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505200" y="2243138"/>
            <a:ext cx="2438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What is TRQ?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Window fields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How to Query.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>
                <a:latin typeface="Arial" charset="0"/>
              </a:rPr>
              <a:t>Query Results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081088" y="18399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2438400" y="5257800"/>
            <a:ext cx="4419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Written Exercise TRQ 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#7</a:t>
            </a:r>
            <a:endParaRPr lang="en-US" sz="2000" dirty="0">
              <a:solidFill>
                <a:schemeClr val="accent2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Hands-On Exercise TRQ 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(7A</a:t>
            </a: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4"/>
          <p:cNvSpPr txBox="1">
            <a:spLocks noChangeArrowheads="1"/>
          </p:cNvSpPr>
          <p:nvPr/>
        </p:nvSpPr>
        <p:spPr bwMode="auto">
          <a:xfrm rot="-3194905">
            <a:off x="3237985" y="2867598"/>
            <a:ext cx="309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/>
              <a:t>                8     </a:t>
            </a:r>
            <a:r>
              <a:rPr lang="en-US" u="sng" dirty="0" smtClean="0"/>
              <a:t>TAD</a:t>
            </a:r>
            <a:endParaRPr lang="en-US" u="sng" dirty="0"/>
          </a:p>
        </p:txBody>
      </p:sp>
      <p:sp>
        <p:nvSpPr>
          <p:cNvPr id="7172" name="Rectangle 2"/>
          <p:cNvSpPr txBox="1">
            <a:spLocks noChangeArrowheads="1"/>
          </p:cNvSpPr>
          <p:nvPr/>
        </p:nvSpPr>
        <p:spPr bwMode="auto">
          <a:xfrm>
            <a:off x="735013" y="93345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4400" b="1" dirty="0">
              <a:latin typeface="Myriad Pro" charset="0"/>
              <a:cs typeface="Arial" charset="0"/>
            </a:endParaRPr>
          </a:p>
        </p:txBody>
      </p:sp>
      <p:sp>
        <p:nvSpPr>
          <p:cNvPr id="7173" name="TextBox 7"/>
          <p:cNvSpPr txBox="1">
            <a:spLocks noChangeArrowheads="1"/>
          </p:cNvSpPr>
          <p:nvPr/>
        </p:nvSpPr>
        <p:spPr bwMode="auto">
          <a:xfrm rot="-3194905">
            <a:off x="-17573" y="2884488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1   Welcome</a:t>
            </a:r>
          </a:p>
        </p:txBody>
      </p:sp>
      <p:sp>
        <p:nvSpPr>
          <p:cNvPr id="7174" name="TextBox 8"/>
          <p:cNvSpPr txBox="1">
            <a:spLocks noChangeArrowheads="1"/>
          </p:cNvSpPr>
          <p:nvPr/>
        </p:nvSpPr>
        <p:spPr bwMode="auto">
          <a:xfrm rot="-3194905">
            <a:off x="592663" y="2883694"/>
            <a:ext cx="309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2   Benefits</a:t>
            </a:r>
          </a:p>
        </p:txBody>
      </p:sp>
      <p:sp>
        <p:nvSpPr>
          <p:cNvPr id="7175" name="TextBox 9"/>
          <p:cNvSpPr txBox="1">
            <a:spLocks noChangeArrowheads="1"/>
          </p:cNvSpPr>
          <p:nvPr/>
        </p:nvSpPr>
        <p:spPr bwMode="auto">
          <a:xfrm rot="-3194905">
            <a:off x="1583263" y="2867819"/>
            <a:ext cx="309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4        NUS</a:t>
            </a:r>
          </a:p>
        </p:txBody>
      </p:sp>
      <p:sp>
        <p:nvSpPr>
          <p:cNvPr id="7176" name="TextBox 10"/>
          <p:cNvSpPr txBox="1">
            <a:spLocks noChangeArrowheads="1"/>
          </p:cNvSpPr>
          <p:nvPr/>
        </p:nvSpPr>
        <p:spPr bwMode="auto">
          <a:xfrm rot="-3194905">
            <a:off x="2165715" y="3205163"/>
            <a:ext cx="2254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5      CAD</a:t>
            </a:r>
          </a:p>
        </p:txBody>
      </p:sp>
      <p:sp>
        <p:nvSpPr>
          <p:cNvPr id="7177" name="TextBox 11"/>
          <p:cNvSpPr txBox="1">
            <a:spLocks noChangeArrowheads="1"/>
          </p:cNvSpPr>
          <p:nvPr/>
        </p:nvSpPr>
        <p:spPr bwMode="auto">
          <a:xfrm rot="-3194905">
            <a:off x="2345581" y="2865438"/>
            <a:ext cx="309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6      CPR</a:t>
            </a:r>
          </a:p>
        </p:txBody>
      </p:sp>
      <p:sp>
        <p:nvSpPr>
          <p:cNvPr id="7178" name="TextBox 13"/>
          <p:cNvSpPr txBox="1">
            <a:spLocks noChangeArrowheads="1"/>
          </p:cNvSpPr>
          <p:nvPr/>
        </p:nvSpPr>
        <p:spPr bwMode="auto">
          <a:xfrm rot="-3194905">
            <a:off x="1125745" y="2866232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3   Introduction</a:t>
            </a:r>
          </a:p>
        </p:txBody>
      </p:sp>
      <p:sp>
        <p:nvSpPr>
          <p:cNvPr id="7179" name="TextBox 14"/>
          <p:cNvSpPr txBox="1">
            <a:spLocks noChangeArrowheads="1"/>
          </p:cNvSpPr>
          <p:nvPr/>
        </p:nvSpPr>
        <p:spPr bwMode="auto">
          <a:xfrm rot="-3194905">
            <a:off x="3700573" y="2884488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 </a:t>
            </a:r>
            <a:r>
              <a:rPr lang="en-US" u="sng" dirty="0" smtClean="0"/>
              <a:t>9     </a:t>
            </a:r>
            <a:r>
              <a:rPr lang="en-US" u="sng" dirty="0"/>
              <a:t>TRQ</a:t>
            </a:r>
          </a:p>
        </p:txBody>
      </p:sp>
      <p:sp>
        <p:nvSpPr>
          <p:cNvPr id="7180" name="TextBox 15"/>
          <p:cNvSpPr txBox="1">
            <a:spLocks noChangeArrowheads="1"/>
          </p:cNvSpPr>
          <p:nvPr/>
        </p:nvSpPr>
        <p:spPr bwMode="auto">
          <a:xfrm rot="-3194905">
            <a:off x="6445042" y="2763044"/>
            <a:ext cx="3097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</a:t>
            </a:r>
            <a:r>
              <a:rPr lang="en-US" u="sng" dirty="0" smtClean="0"/>
              <a:t>15    </a:t>
            </a:r>
            <a:r>
              <a:rPr lang="en-US" u="sng" dirty="0"/>
              <a:t>Reporting</a:t>
            </a:r>
          </a:p>
        </p:txBody>
      </p:sp>
      <p:sp>
        <p:nvSpPr>
          <p:cNvPr id="7182" name="TextBox 12"/>
          <p:cNvSpPr txBox="1">
            <a:spLocks noChangeArrowheads="1"/>
          </p:cNvSpPr>
          <p:nvPr/>
        </p:nvSpPr>
        <p:spPr bwMode="auto">
          <a:xfrm rot="-3194905">
            <a:off x="2878981" y="2854325"/>
            <a:ext cx="309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7      LAD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33425" y="3725863"/>
            <a:ext cx="2584450" cy="573087"/>
          </a:xfrm>
          <a:prstGeom prst="flowChartProcess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331033" y="3725856"/>
            <a:ext cx="756487" cy="573206"/>
          </a:xfrm>
          <a:prstGeom prst="flowChartProcess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4087813" y="3725863"/>
            <a:ext cx="576262" cy="573087"/>
          </a:xfrm>
          <a:prstGeom prst="flowChart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1"/>
          <p:cNvGrpSpPr/>
          <p:nvPr/>
        </p:nvGrpSpPr>
        <p:grpSpPr>
          <a:xfrm>
            <a:off x="3962400" y="4419600"/>
            <a:ext cx="2018351" cy="1136430"/>
            <a:chOff x="209466" y="4421188"/>
            <a:chExt cx="2018351" cy="1136430"/>
          </a:xfrm>
        </p:grpSpPr>
        <p:sp>
          <p:nvSpPr>
            <p:cNvPr id="17" name="Up Arrow 16"/>
            <p:cNvSpPr/>
            <p:nvPr/>
          </p:nvSpPr>
          <p:spPr>
            <a:xfrm>
              <a:off x="830263" y="4421188"/>
              <a:ext cx="825500" cy="98266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2288409">
              <a:off x="209466" y="5157508"/>
              <a:ext cx="2018351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Here You Are</a:t>
              </a:r>
            </a:p>
          </p:txBody>
        </p:sp>
      </p:grpSp>
      <p:sp>
        <p:nvSpPr>
          <p:cNvPr id="7189" name="TextBox 27"/>
          <p:cNvSpPr txBox="1">
            <a:spLocks noChangeArrowheads="1"/>
          </p:cNvSpPr>
          <p:nvPr/>
        </p:nvSpPr>
        <p:spPr bwMode="auto">
          <a:xfrm rot="-3194905">
            <a:off x="4207668" y="2859882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 </a:t>
            </a:r>
            <a:r>
              <a:rPr lang="en-US" u="sng" dirty="0" smtClean="0"/>
              <a:t>10      </a:t>
            </a:r>
            <a:r>
              <a:rPr lang="en-US" u="sng" dirty="0"/>
              <a:t>ASL</a:t>
            </a:r>
          </a:p>
        </p:txBody>
      </p:sp>
      <p:sp>
        <p:nvSpPr>
          <p:cNvPr id="7190" name="TextBox 28"/>
          <p:cNvSpPr txBox="1">
            <a:spLocks noChangeArrowheads="1"/>
          </p:cNvSpPr>
          <p:nvPr/>
        </p:nvSpPr>
        <p:spPr bwMode="auto">
          <a:xfrm rot="-3194905">
            <a:off x="4662488" y="2847975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11    </a:t>
            </a:r>
            <a:r>
              <a:rPr lang="en-US" u="sng" dirty="0"/>
              <a:t>ROP</a:t>
            </a:r>
          </a:p>
        </p:txBody>
      </p:sp>
      <p:sp>
        <p:nvSpPr>
          <p:cNvPr id="7191" name="TextBox 29"/>
          <p:cNvSpPr txBox="1">
            <a:spLocks noChangeArrowheads="1"/>
          </p:cNvSpPr>
          <p:nvPr/>
        </p:nvSpPr>
        <p:spPr bwMode="auto">
          <a:xfrm rot="-3194905">
            <a:off x="5426868" y="2850357"/>
            <a:ext cx="3097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13   </a:t>
            </a:r>
            <a:r>
              <a:rPr lang="en-US" u="sng" dirty="0"/>
              <a:t>Automation</a:t>
            </a:r>
          </a:p>
        </p:txBody>
      </p:sp>
      <p:sp>
        <p:nvSpPr>
          <p:cNvPr id="7192" name="TextBox 30"/>
          <p:cNvSpPr txBox="1">
            <a:spLocks noChangeArrowheads="1"/>
          </p:cNvSpPr>
          <p:nvPr/>
        </p:nvSpPr>
        <p:spPr bwMode="auto">
          <a:xfrm rot="-3194905">
            <a:off x="5935663" y="2854325"/>
            <a:ext cx="309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 </a:t>
            </a:r>
            <a:r>
              <a:rPr lang="en-US" u="sng" dirty="0" smtClean="0"/>
              <a:t>14    </a:t>
            </a:r>
            <a:r>
              <a:rPr lang="en-US" u="sng" dirty="0"/>
              <a:t>Carrier</a:t>
            </a:r>
          </a:p>
        </p:txBody>
      </p:sp>
      <p:sp>
        <p:nvSpPr>
          <p:cNvPr id="7193" name="TextBox 31"/>
          <p:cNvSpPr txBox="1">
            <a:spLocks noChangeArrowheads="1"/>
          </p:cNvSpPr>
          <p:nvPr/>
        </p:nvSpPr>
        <p:spPr bwMode="auto">
          <a:xfrm rot="-3194905">
            <a:off x="7166289" y="3099594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</a:t>
            </a:r>
            <a:r>
              <a:rPr lang="en-US" u="sng" dirty="0" smtClean="0"/>
              <a:t>16    </a:t>
            </a:r>
            <a:r>
              <a:rPr lang="en-US" u="sng" dirty="0"/>
              <a:t>WEB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7181850" y="3725863"/>
            <a:ext cx="1295400" cy="573087"/>
          </a:xfrm>
          <a:prstGeom prst="flowChart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5" name="TextBox 32"/>
          <p:cNvSpPr txBox="1">
            <a:spLocks noChangeArrowheads="1"/>
          </p:cNvSpPr>
          <p:nvPr/>
        </p:nvSpPr>
        <p:spPr bwMode="auto">
          <a:xfrm rot="-3194905">
            <a:off x="5019675" y="2836863"/>
            <a:ext cx="309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              </a:t>
            </a:r>
            <a:r>
              <a:rPr lang="en-US" u="sng" dirty="0" smtClean="0"/>
              <a:t>12    </a:t>
            </a:r>
            <a:r>
              <a:rPr lang="en-US" u="sng" dirty="0"/>
              <a:t>CRA</a:t>
            </a:r>
          </a:p>
        </p:txBody>
      </p:sp>
      <p:sp>
        <p:nvSpPr>
          <p:cNvPr id="23" name="Flowchart: Process 22"/>
          <p:cNvSpPr/>
          <p:nvPr/>
        </p:nvSpPr>
        <p:spPr>
          <a:xfrm>
            <a:off x="4664075" y="3727450"/>
            <a:ext cx="2517775" cy="574675"/>
          </a:xfrm>
          <a:prstGeom prst="flowChartProcess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04681" y="3790436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86455" y="3792707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Tue.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69414" y="3796453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95393" y="3798725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Thu.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06496" y="3790436"/>
            <a:ext cx="178252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Fri.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rtl="0" eaLnBrk="1" latinLnBrk="0" hangingPunct="1"/>
            <a:r>
              <a:rPr lang="en-US" sz="3200" b="1" kern="1200" dirty="0" smtClean="0">
                <a:solidFill>
                  <a:schemeClr val="accent2">
                    <a:lumMod val="75000"/>
                  </a:schemeClr>
                </a:solidFill>
                <a:latin typeface="Myriad Pro"/>
                <a:ea typeface="+mn-ea"/>
                <a:cs typeface="Arial"/>
              </a:rPr>
              <a:t>SMS/800 Course Roadmap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173" grpId="0"/>
      <p:bldP spid="7174" grpId="0"/>
      <p:bldP spid="7175" grpId="0"/>
      <p:bldP spid="7176" grpId="0"/>
      <p:bldP spid="7177" grpId="0"/>
      <p:bldP spid="7178" grpId="0"/>
      <p:bldP spid="7179" grpId="0"/>
      <p:bldP spid="7180" grpId="0"/>
      <p:bldP spid="7182" grpId="0"/>
      <p:bldP spid="7189" grpId="0"/>
      <p:bldP spid="7190" grpId="0"/>
      <p:bldP spid="7191" grpId="0"/>
      <p:bldP spid="7192" grpId="0"/>
      <p:bldP spid="7193" grpId="0"/>
      <p:bldP spid="7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72"/>
          <p:cNvGraphicFramePr>
            <a:graphicFrameLocks noChangeAspect="1"/>
          </p:cNvGraphicFramePr>
          <p:nvPr/>
        </p:nvGraphicFramePr>
        <p:xfrm>
          <a:off x="609600" y="1219200"/>
          <a:ext cx="7989888" cy="5421313"/>
        </p:xfrm>
        <a:graphic>
          <a:graphicData uri="http://schemas.openxmlformats.org/presentationml/2006/ole">
            <p:oleObj spid="_x0000_s1026" name="Bitmap Image" r:id="rId5" imgW="7609524" imgH="5161905" progId="PBrush">
              <p:embed/>
            </p:oleObj>
          </a:graphicData>
        </a:graphic>
      </p:graphicFrame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9906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TRQ Window </a:t>
            </a:r>
            <a:br>
              <a:rPr lang="en-US" sz="3600" b="1" u="sng" dirty="0" smtClean="0">
                <a:latin typeface="Arial" charset="0"/>
              </a:rPr>
            </a:br>
            <a:r>
              <a:rPr lang="en-US" sz="2400" b="1" dirty="0" smtClean="0">
                <a:latin typeface="Arial" charset="0"/>
              </a:rPr>
              <a:t>Fields and Buttons </a:t>
            </a:r>
          </a:p>
        </p:txBody>
      </p:sp>
      <p:sp>
        <p:nvSpPr>
          <p:cNvPr id="3077" name="Oval 44"/>
          <p:cNvSpPr>
            <a:spLocks noChangeArrowheads="1"/>
          </p:cNvSpPr>
          <p:nvPr/>
        </p:nvSpPr>
        <p:spPr bwMode="auto">
          <a:xfrm>
            <a:off x="457200" y="1676401"/>
            <a:ext cx="2438400" cy="990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078" name="Line 63"/>
          <p:cNvSpPr>
            <a:spLocks noChangeShapeType="1"/>
          </p:cNvSpPr>
          <p:nvPr/>
        </p:nvSpPr>
        <p:spPr bwMode="auto">
          <a:xfrm flipH="1">
            <a:off x="1371600" y="5486400"/>
            <a:ext cx="2743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81" name="Text Box 73"/>
          <p:cNvSpPr txBox="1">
            <a:spLocks noChangeArrowheads="1"/>
          </p:cNvSpPr>
          <p:nvPr/>
        </p:nvSpPr>
        <p:spPr bwMode="auto">
          <a:xfrm>
            <a:off x="2895600" y="1819275"/>
            <a:ext cx="4800600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Dial# = Up to 10 Toll Free numbers</a:t>
            </a:r>
          </a:p>
        </p:txBody>
      </p:sp>
      <p:sp>
        <p:nvSpPr>
          <p:cNvPr id="3084" name="Oval 76"/>
          <p:cNvSpPr>
            <a:spLocks noChangeArrowheads="1"/>
          </p:cNvSpPr>
          <p:nvPr/>
        </p:nvSpPr>
        <p:spPr bwMode="auto">
          <a:xfrm>
            <a:off x="7086600" y="2819400"/>
            <a:ext cx="15240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62000" y="2819400"/>
            <a:ext cx="7696200" cy="381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62000" y="3200400"/>
            <a:ext cx="7696200" cy="990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083" name="Text Box 75"/>
          <p:cNvSpPr txBox="1">
            <a:spLocks noChangeArrowheads="1"/>
          </p:cNvSpPr>
          <p:nvPr/>
        </p:nvSpPr>
        <p:spPr bwMode="auto">
          <a:xfrm>
            <a:off x="6248400" y="3403600"/>
            <a:ext cx="2133600" cy="2540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RCC – Range… no longer relevant.  All RCC numbers have been converted to regular Toll Free numbers.</a:t>
            </a:r>
            <a:endParaRPr lang="en-US" sz="2800" dirty="0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/>
      <p:bldP spid="3077" grpId="1" animBg="1"/>
      <p:bldP spid="3078" grpId="0" animBg="1"/>
      <p:bldP spid="3084" grpId="0" animBg="1"/>
      <p:bldP spid="13" grpId="0" animBg="1"/>
      <p:bldP spid="15" grpId="0" animBg="1"/>
      <p:bldP spid="15" grpId="1" animBg="1"/>
      <p:bldP spid="30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4"/>
          <p:cNvGraphicFramePr>
            <a:graphicFrameLocks noChangeAspect="1"/>
          </p:cNvGraphicFramePr>
          <p:nvPr/>
        </p:nvGraphicFramePr>
        <p:xfrm>
          <a:off x="533400" y="1066800"/>
          <a:ext cx="8147050" cy="5527675"/>
        </p:xfrm>
        <a:graphic>
          <a:graphicData uri="http://schemas.openxmlformats.org/presentationml/2006/ole">
            <p:oleObj spid="_x0000_s2050" name="Bitmap Image" r:id="rId5" imgW="7609524" imgH="5161905" progId="PBrush">
              <p:embed/>
            </p:oleObj>
          </a:graphicData>
        </a:graphic>
      </p:graphicFrame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4101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How to Query a Dial#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1905000" y="1295400"/>
            <a:ext cx="6172200" cy="838200"/>
            <a:chOff x="1905000" y="1295400"/>
            <a:chExt cx="6172200" cy="838200"/>
          </a:xfrm>
        </p:grpSpPr>
        <p:sp>
          <p:nvSpPr>
            <p:cNvPr id="4102" name="Text Box 9"/>
            <p:cNvSpPr txBox="1">
              <a:spLocks noChangeArrowheads="1"/>
            </p:cNvSpPr>
            <p:nvPr/>
          </p:nvSpPr>
          <p:spPr bwMode="auto">
            <a:xfrm>
              <a:off x="1905000" y="1295400"/>
              <a:ext cx="6172200" cy="406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charset="0"/>
                </a:rPr>
                <a:t>1. Enter </a:t>
              </a:r>
              <a:r>
                <a:rPr lang="en-US" sz="2000" dirty="0" smtClean="0">
                  <a:latin typeface="Arial" charset="0"/>
                </a:rPr>
                <a:t>up to 10 </a:t>
              </a:r>
              <a:r>
                <a:rPr lang="en-US" sz="2000" dirty="0">
                  <a:latin typeface="Arial" charset="0"/>
                </a:rPr>
                <a:t>toll free numbers in the Dial# field.</a:t>
              </a:r>
            </a:p>
          </p:txBody>
        </p:sp>
        <p:sp>
          <p:nvSpPr>
            <p:cNvPr id="4103" name="Line 12"/>
            <p:cNvSpPr>
              <a:spLocks noChangeShapeType="1"/>
            </p:cNvSpPr>
            <p:nvPr/>
          </p:nvSpPr>
          <p:spPr bwMode="auto">
            <a:xfrm flipH="1">
              <a:off x="2286000" y="1628775"/>
              <a:ext cx="13716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806450" y="4408488"/>
            <a:ext cx="1708150" cy="1992312"/>
            <a:chOff x="806450" y="4408488"/>
            <a:chExt cx="1708150" cy="1992312"/>
          </a:xfrm>
        </p:grpSpPr>
        <p:sp>
          <p:nvSpPr>
            <p:cNvPr id="4104" name="Text Box 11"/>
            <p:cNvSpPr txBox="1">
              <a:spLocks noChangeArrowheads="1"/>
            </p:cNvSpPr>
            <p:nvPr/>
          </p:nvSpPr>
          <p:spPr bwMode="auto">
            <a:xfrm>
              <a:off x="806450" y="4408488"/>
              <a:ext cx="1708150" cy="10160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charset="0"/>
                </a:rPr>
                <a:t>2. Click the Retrieve button</a:t>
              </a:r>
              <a:r>
                <a:rPr lang="en-US" sz="1800" dirty="0">
                  <a:latin typeface="Arial" charset="0"/>
                </a:rPr>
                <a:t>.</a:t>
              </a:r>
              <a:endParaRPr lang="en-US" dirty="0"/>
            </a:p>
          </p:txBody>
        </p:sp>
        <p:sp>
          <p:nvSpPr>
            <p:cNvPr id="4105" name="Line 16"/>
            <p:cNvSpPr>
              <a:spLocks noChangeShapeType="1"/>
            </p:cNvSpPr>
            <p:nvPr/>
          </p:nvSpPr>
          <p:spPr bwMode="auto">
            <a:xfrm flipH="1">
              <a:off x="1219200" y="5181600"/>
              <a:ext cx="5334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810000" y="4038600"/>
            <a:ext cx="3048000" cy="563563"/>
            <a:chOff x="3810000" y="4038600"/>
            <a:chExt cx="3048000" cy="563563"/>
          </a:xfrm>
        </p:grpSpPr>
        <p:sp>
          <p:nvSpPr>
            <p:cNvPr id="4106" name="Text Box 21"/>
            <p:cNvSpPr txBox="1">
              <a:spLocks noChangeArrowheads="1"/>
            </p:cNvSpPr>
            <p:nvPr/>
          </p:nvSpPr>
          <p:spPr bwMode="auto">
            <a:xfrm>
              <a:off x="4648200" y="4195763"/>
              <a:ext cx="2209800" cy="406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latin typeface="Arial" charset="0"/>
                </a:rPr>
                <a:t>3. View Results</a:t>
              </a:r>
              <a:endParaRPr lang="en-US" sz="2800" dirty="0"/>
            </a:p>
          </p:txBody>
        </p:sp>
        <p:sp>
          <p:nvSpPr>
            <p:cNvPr id="4107" name="Line 22"/>
            <p:cNvSpPr>
              <a:spLocks noChangeShapeType="1"/>
            </p:cNvSpPr>
            <p:nvPr/>
          </p:nvSpPr>
          <p:spPr bwMode="auto">
            <a:xfrm flipH="1" flipV="1">
              <a:off x="3810000" y="4038600"/>
              <a:ext cx="914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108" name="Line 25"/>
          <p:cNvSpPr>
            <a:spLocks noChangeShapeType="1"/>
          </p:cNvSpPr>
          <p:nvPr/>
        </p:nvSpPr>
        <p:spPr bwMode="auto">
          <a:xfrm flipH="1">
            <a:off x="7315200" y="2819400"/>
            <a:ext cx="11430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9" name="Line 26"/>
          <p:cNvSpPr>
            <a:spLocks noChangeShapeType="1"/>
          </p:cNvSpPr>
          <p:nvPr/>
        </p:nvSpPr>
        <p:spPr bwMode="auto">
          <a:xfrm>
            <a:off x="7239000" y="2819400"/>
            <a:ext cx="12954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>
            <a:graphicFrameLocks noChangeAspect="1"/>
          </p:cNvGraphicFramePr>
          <p:nvPr/>
        </p:nvGraphicFramePr>
        <p:xfrm>
          <a:off x="304800" y="2590800"/>
          <a:ext cx="8610600" cy="1833563"/>
        </p:xfrm>
        <a:graphic>
          <a:graphicData uri="http://schemas.openxmlformats.org/presentationml/2006/ole">
            <p:oleObj spid="_x0000_s3074" name="Bitmap Image" r:id="rId4" imgW="7400000" imgH="1333333" progId="PBrush">
              <p:embed/>
            </p:oleObj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Query Results</a:t>
            </a:r>
          </a:p>
        </p:txBody>
      </p:sp>
      <p:sp>
        <p:nvSpPr>
          <p:cNvPr id="5125" name="Rectangle 16"/>
          <p:cNvSpPr>
            <a:spLocks noChangeArrowheads="1"/>
          </p:cNvSpPr>
          <p:nvPr/>
        </p:nvSpPr>
        <p:spPr bwMode="auto">
          <a:xfrm>
            <a:off x="304800" y="2895600"/>
            <a:ext cx="65532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6" name="Text Box 18"/>
          <p:cNvSpPr txBox="1">
            <a:spLocks noChangeArrowheads="1"/>
          </p:cNvSpPr>
          <p:nvPr/>
        </p:nvSpPr>
        <p:spPr bwMode="auto">
          <a:xfrm>
            <a:off x="1295400" y="1611868"/>
            <a:ext cx="7010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1.  800-356-9377 … Resp Org </a:t>
            </a:r>
            <a:r>
              <a:rPr lang="en-US" dirty="0" smtClean="0">
                <a:latin typeface="Arial" charset="0"/>
              </a:rPr>
              <a:t>,Trouble  </a:t>
            </a:r>
            <a:r>
              <a:rPr lang="en-US" dirty="0">
                <a:latin typeface="Arial" charset="0"/>
              </a:rPr>
              <a:t>Ref </a:t>
            </a:r>
            <a:r>
              <a:rPr lang="en-US" dirty="0" smtClean="0">
                <a:latin typeface="Arial" charset="0"/>
              </a:rPr>
              <a:t>#, and RO name</a:t>
            </a:r>
            <a:endParaRPr lang="en-US" dirty="0">
              <a:latin typeface="Arial" charset="0"/>
            </a:endParaRPr>
          </a:p>
        </p:txBody>
      </p:sp>
      <p:sp>
        <p:nvSpPr>
          <p:cNvPr id="5127" name="Line 26"/>
          <p:cNvSpPr>
            <a:spLocks noChangeShapeType="1"/>
          </p:cNvSpPr>
          <p:nvPr/>
        </p:nvSpPr>
        <p:spPr bwMode="auto">
          <a:xfrm flipH="1">
            <a:off x="7696200" y="2819400"/>
            <a:ext cx="106680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8" name="Line 27"/>
          <p:cNvSpPr>
            <a:spLocks noChangeShapeType="1"/>
          </p:cNvSpPr>
          <p:nvPr/>
        </p:nvSpPr>
        <p:spPr bwMode="auto">
          <a:xfrm>
            <a:off x="7772400" y="2819400"/>
            <a:ext cx="9906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5" grpId="1" animBg="1"/>
      <p:bldP spid="5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28600"/>
            <a:ext cx="7772400" cy="45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Special Types of Numbers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76200" y="990600"/>
            <a:ext cx="8991600" cy="5139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000" b="1" dirty="0">
                <a:latin typeface="Arial" charset="0"/>
              </a:rPr>
              <a:t>BRRCC, BRCUD, BRDUP, BRD(01)(02)(03)…                      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Only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the Help Desk can change numbers with 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Resp Org Id starting with BR)</a:t>
            </a:r>
            <a:endParaRPr lang="en-US" sz="1800" b="1" dirty="0">
              <a:solidFill>
                <a:srgbClr val="FF0000"/>
              </a:solidFill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BRCUD = Canadian United States Duplicate. 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Created when Canada joined USA in SMS/800.  All numbers that were in use in both USA and Canada at that time were put under Resp Org ID of BRCUD.</a:t>
            </a: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Only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 USA area of service or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only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 CANADA area of service. 2 Separate Resp Orgs and 2 separate customers. (currently 275 numbers) (2 Main Sections)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BRRCC = Radio Common Carrier (Pager and Beeper service) 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In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November 2007 all RCC numbers were converted to regular operating Toll Free numbers. ( 74,271 numbers) (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Multiple Mains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)</a:t>
            </a:r>
            <a:endParaRPr lang="en-US" sz="1800" dirty="0">
              <a:latin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BRDUP = State Duplicates. 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Prior to the national SMS/800, AT&amp;T managed Toll Free numbers by state service. 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 Each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state = single RO and customer. (AOS = that state only) (28 numbers) (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Multiple Mains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1800" b="1" dirty="0">
                <a:latin typeface="Arial" charset="0"/>
              </a:rPr>
              <a:t>BRD01, BRD02…etc.  = These numbers come from Resp Orgs that have been disconnected and are in need of a new Resp Org.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They are temporarily placed under </a:t>
            </a:r>
            <a:r>
              <a:rPr lang="en-US" sz="1800" b="1" dirty="0" smtClean="0">
                <a:solidFill>
                  <a:schemeClr val="accent2"/>
                </a:solidFill>
                <a:latin typeface="Arial" charset="0"/>
              </a:rPr>
              <a:t>the BR Resp 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Org id.  (Temporary count)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0"/>
          <p:cNvGraphicFramePr>
            <a:graphicFrameLocks noChangeAspect="1"/>
          </p:cNvGraphicFramePr>
          <p:nvPr/>
        </p:nvGraphicFramePr>
        <p:xfrm>
          <a:off x="304800" y="1600200"/>
          <a:ext cx="8382000" cy="1511300"/>
        </p:xfrm>
        <a:graphic>
          <a:graphicData uri="http://schemas.openxmlformats.org/presentationml/2006/ole">
            <p:oleObj spid="_x0000_s4098" name="Bitmap Image" r:id="rId4" imgW="7400000" imgH="1333333" progId="PBrush">
              <p:embed/>
            </p:oleObj>
          </a:graphicData>
        </a:graphic>
      </p:graphicFrame>
      <p:graphicFrame>
        <p:nvGraphicFramePr>
          <p:cNvPr id="6148" name="Object 26"/>
          <p:cNvGraphicFramePr>
            <a:graphicFrameLocks noChangeAspect="1"/>
          </p:cNvGraphicFramePr>
          <p:nvPr/>
        </p:nvGraphicFramePr>
        <p:xfrm>
          <a:off x="381000" y="5029200"/>
          <a:ext cx="3733800" cy="1165225"/>
        </p:xfrm>
        <a:graphic>
          <a:graphicData uri="http://schemas.openxmlformats.org/presentationml/2006/ole">
            <p:oleObj spid="_x0000_s4099" name="Bitmap Image" r:id="rId5" imgW="2809524" imgH="876190" progId="PBrush">
              <p:embed/>
            </p:oleObj>
          </a:graphicData>
        </a:graphic>
      </p:graphicFrame>
      <p:graphicFrame>
        <p:nvGraphicFramePr>
          <p:cNvPr id="6149" name="Object 25"/>
          <p:cNvGraphicFramePr>
            <a:graphicFrameLocks noChangeAspect="1"/>
          </p:cNvGraphicFramePr>
          <p:nvPr/>
        </p:nvGraphicFramePr>
        <p:xfrm>
          <a:off x="4495800" y="5029200"/>
          <a:ext cx="3962400" cy="1217613"/>
        </p:xfrm>
        <a:graphic>
          <a:graphicData uri="http://schemas.openxmlformats.org/presentationml/2006/ole">
            <p:oleObj spid="_x0000_s4100" name="Bitmap Image" r:id="rId6" imgW="2790476" imgH="857143" progId="PBrush">
              <p:embed/>
            </p:oleObj>
          </a:graphicData>
        </a:graphic>
      </p:graphicFrame>
      <p:graphicFrame>
        <p:nvGraphicFramePr>
          <p:cNvPr id="6150" name="Object 19"/>
          <p:cNvGraphicFramePr>
            <a:graphicFrameLocks noChangeAspect="1"/>
          </p:cNvGraphicFramePr>
          <p:nvPr/>
        </p:nvGraphicFramePr>
        <p:xfrm>
          <a:off x="2667000" y="3276600"/>
          <a:ext cx="3200400" cy="1441450"/>
        </p:xfrm>
        <a:graphic>
          <a:graphicData uri="http://schemas.openxmlformats.org/presentationml/2006/ole">
            <p:oleObj spid="_x0000_s4101" name="Bitmap Image" r:id="rId7" imgW="2495238" imgH="1123810" progId="PBrush">
              <p:embed/>
            </p:oleObj>
          </a:graphicData>
        </a:graphic>
      </p:graphicFrame>
      <p:sp>
        <p:nvSpPr>
          <p:cNvPr id="6151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615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BRCUD - Query Results </a:t>
            </a: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228600" y="2057400"/>
            <a:ext cx="60960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4" name="Text Box 8"/>
          <p:cNvSpPr txBox="1">
            <a:spLocks noChangeArrowheads="1"/>
          </p:cNvSpPr>
          <p:nvPr/>
        </p:nvSpPr>
        <p:spPr bwMode="auto">
          <a:xfrm>
            <a:off x="762000" y="83820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dirty="0">
                <a:latin typeface="Arial" charset="0"/>
              </a:rPr>
              <a:t>    888-Flo-wers … (Canadian/US duplicate) (2 Resp Orgs, 2 Customers, 2 Main sections)</a:t>
            </a:r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2743200" y="4267200"/>
            <a:ext cx="2057400" cy="609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2362200" y="5029200"/>
            <a:ext cx="152400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Canada </a:t>
            </a:r>
            <a:r>
              <a:rPr lang="en-US" dirty="0" smtClean="0"/>
              <a:t>CPR- MZBC01CN</a:t>
            </a:r>
            <a:endParaRPr lang="en-US" dirty="0"/>
          </a:p>
        </p:txBody>
      </p:sp>
      <p:sp>
        <p:nvSpPr>
          <p:cNvPr id="6158" name="Text Box 24"/>
          <p:cNvSpPr txBox="1">
            <a:spLocks noChangeArrowheads="1"/>
          </p:cNvSpPr>
          <p:nvPr/>
        </p:nvSpPr>
        <p:spPr bwMode="auto">
          <a:xfrm>
            <a:off x="6477000" y="5029200"/>
            <a:ext cx="1295400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USA </a:t>
            </a:r>
            <a:r>
              <a:rPr lang="en-US" dirty="0" smtClean="0"/>
              <a:t>CPR – MZC01US</a:t>
            </a:r>
            <a:endParaRPr lang="en-US" dirty="0"/>
          </a:p>
        </p:txBody>
      </p:sp>
      <p:sp>
        <p:nvSpPr>
          <p:cNvPr id="6159" name="Line 31"/>
          <p:cNvSpPr>
            <a:spLocks noChangeShapeType="1"/>
          </p:cNvSpPr>
          <p:nvPr/>
        </p:nvSpPr>
        <p:spPr bwMode="auto">
          <a:xfrm flipH="1">
            <a:off x="7315200" y="2057400"/>
            <a:ext cx="762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0" name="Line 32"/>
          <p:cNvSpPr>
            <a:spLocks noChangeShapeType="1"/>
          </p:cNvSpPr>
          <p:nvPr/>
        </p:nvSpPr>
        <p:spPr bwMode="auto">
          <a:xfrm>
            <a:off x="7391400" y="2057400"/>
            <a:ext cx="762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914400" y="5105400"/>
            <a:ext cx="1295400" cy="381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181600" y="5149334"/>
            <a:ext cx="1143000" cy="36933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4" grpId="0"/>
      <p:bldP spid="6155" grpId="0" animBg="1"/>
      <p:bldP spid="6157" grpId="0" animBg="1"/>
      <p:bldP spid="6158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0"/>
          <p:cNvGraphicFramePr>
            <a:graphicFrameLocks noChangeAspect="1"/>
          </p:cNvGraphicFramePr>
          <p:nvPr/>
        </p:nvGraphicFramePr>
        <p:xfrm>
          <a:off x="685800" y="2514600"/>
          <a:ext cx="7696200" cy="1295400"/>
        </p:xfrm>
        <a:graphic>
          <a:graphicData uri="http://schemas.openxmlformats.org/presentationml/2006/ole">
            <p:oleObj spid="_x0000_s5122" name="Bitmap Image" r:id="rId4" imgW="4982270" imgH="838095" progId="PBrush">
              <p:embed/>
            </p:oleObj>
          </a:graphicData>
        </a:graphic>
      </p:graphicFrame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838200" y="1219200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>
              <a:latin typeface="Arial" charset="0"/>
            </a:endParaRPr>
          </a:p>
        </p:txBody>
      </p:sp>
      <p:sp>
        <p:nvSpPr>
          <p:cNvPr id="717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458200" cy="533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u="sng" dirty="0" smtClean="0">
                <a:latin typeface="Arial" charset="0"/>
              </a:rPr>
              <a:t>BRRCC - Query Results</a:t>
            </a: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762000" y="3124200"/>
            <a:ext cx="71628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685800" y="1219200"/>
            <a:ext cx="7696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BRRCC </a:t>
            </a:r>
            <a:r>
              <a:rPr lang="en-US" sz="2000" dirty="0" smtClean="0">
                <a:latin typeface="Arial" charset="0"/>
              </a:rPr>
              <a:t>numbers (Pagers and Beepers) </a:t>
            </a:r>
            <a:r>
              <a:rPr lang="en-US" sz="2000" dirty="0">
                <a:latin typeface="Arial" charset="0"/>
              </a:rPr>
              <a:t>are only found in the NPA of 800.  Several Main CPR Sections. One for each state/Resp Org.   Resp Org can view only their Main CPR section.  </a:t>
            </a:r>
            <a:r>
              <a:rPr lang="en-US" sz="2000" dirty="0" smtClean="0">
                <a:latin typeface="Arial" charset="0"/>
              </a:rPr>
              <a:t>                           i.e. See </a:t>
            </a:r>
            <a:r>
              <a:rPr lang="en-US" sz="2000" dirty="0">
                <a:latin typeface="Arial" charset="0"/>
              </a:rPr>
              <a:t>800-212-2222 below.</a:t>
            </a:r>
          </a:p>
        </p:txBody>
      </p:sp>
      <p:graphicFrame>
        <p:nvGraphicFramePr>
          <p:cNvPr id="7171" name="Object 25"/>
          <p:cNvGraphicFramePr>
            <a:graphicFrameLocks noChangeAspect="1"/>
          </p:cNvGraphicFramePr>
          <p:nvPr/>
        </p:nvGraphicFramePr>
        <p:xfrm>
          <a:off x="685800" y="3886200"/>
          <a:ext cx="3581400" cy="1295400"/>
        </p:xfrm>
        <a:graphic>
          <a:graphicData uri="http://schemas.openxmlformats.org/presentationml/2006/ole">
            <p:oleObj spid="_x0000_s5123" name="Bitmap Image" r:id="rId5" imgW="2734057" imgH="914286" progId="PBrush">
              <p:embed/>
            </p:oleObj>
          </a:graphicData>
        </a:graphic>
      </p:graphicFrame>
      <p:graphicFrame>
        <p:nvGraphicFramePr>
          <p:cNvPr id="7172" name="Object 26"/>
          <p:cNvGraphicFramePr>
            <a:graphicFrameLocks noChangeAspect="1"/>
          </p:cNvGraphicFramePr>
          <p:nvPr/>
        </p:nvGraphicFramePr>
        <p:xfrm>
          <a:off x="4495800" y="3886200"/>
          <a:ext cx="3962400" cy="1219200"/>
        </p:xfrm>
        <a:graphic>
          <a:graphicData uri="http://schemas.openxmlformats.org/presentationml/2006/ole">
            <p:oleObj spid="_x0000_s5124" name="Bitmap Image" r:id="rId6" imgW="2819794" imgH="857143" progId="PBrush">
              <p:embed/>
            </p:oleObj>
          </a:graphicData>
        </a:graphic>
      </p:graphicFrame>
      <p:graphicFrame>
        <p:nvGraphicFramePr>
          <p:cNvPr id="7173" name="Object 27"/>
          <p:cNvGraphicFramePr>
            <a:graphicFrameLocks noChangeAspect="1"/>
          </p:cNvGraphicFramePr>
          <p:nvPr/>
        </p:nvGraphicFramePr>
        <p:xfrm>
          <a:off x="2514600" y="5334000"/>
          <a:ext cx="3657600" cy="1271588"/>
        </p:xfrm>
        <a:graphic>
          <a:graphicData uri="http://schemas.openxmlformats.org/presentationml/2006/ole">
            <p:oleObj spid="_x0000_s5125" name="Bitmap Image" r:id="rId7" imgW="2876190" imgH="1000000" progId="PBrush">
              <p:embed/>
            </p:oleObj>
          </a:graphicData>
        </a:graphic>
      </p:graphicFrame>
      <p:sp>
        <p:nvSpPr>
          <p:cNvPr id="7179" name="Text Box 28"/>
          <p:cNvSpPr txBox="1">
            <a:spLocks noChangeArrowheads="1"/>
          </p:cNvSpPr>
          <p:nvPr/>
        </p:nvSpPr>
        <p:spPr bwMode="auto">
          <a:xfrm>
            <a:off x="6248400" y="5181600"/>
            <a:ext cx="2209800" cy="6463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One CPR section for each RO/State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371600" y="3974068"/>
            <a:ext cx="9906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57800" y="3962400"/>
            <a:ext cx="990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971800" y="5339834"/>
            <a:ext cx="1295400" cy="3693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9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381000" y="1981200"/>
          <a:ext cx="8382000" cy="1511300"/>
        </p:xfrm>
        <a:graphic>
          <a:graphicData uri="http://schemas.openxmlformats.org/presentationml/2006/ole">
            <p:oleObj spid="_x0000_s6147" name="Bitmap Image" r:id="rId4" imgW="7400000" imgH="1333333" progId="PBrush">
              <p:embed/>
            </p:oleObj>
          </a:graphicData>
        </a:graphic>
      </p:graphicFrame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72400" cy="45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u="sng" dirty="0" smtClean="0">
                <a:latin typeface="Arial" pitchFamily="34" charset="0"/>
                <a:cs typeface="Arial" pitchFamily="34" charset="0"/>
              </a:rPr>
              <a:t>BRDUP - Query Results</a:t>
            </a: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8382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A</a:t>
            </a:r>
            <a:r>
              <a:rPr lang="en-US" sz="1800" b="1" dirty="0">
                <a:solidFill>
                  <a:schemeClr val="accent2"/>
                </a:solidFill>
                <a:latin typeface="Arial" charset="0"/>
              </a:rPr>
              <a:t> different Main CPR section for each state managed by a different Resp Org.  Resp Org can only view their MAIN section CPR routing.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4953000" y="3657600"/>
            <a:ext cx="3733800" cy="2971799"/>
            <a:chOff x="3352800" y="4571999"/>
            <a:chExt cx="3733800" cy="2971799"/>
          </a:xfrm>
        </p:grpSpPr>
        <p:graphicFrame>
          <p:nvGraphicFramePr>
            <p:cNvPr id="8194" name="Object 11"/>
            <p:cNvGraphicFramePr>
              <a:graphicFrameLocks noChangeAspect="1"/>
            </p:cNvGraphicFramePr>
            <p:nvPr/>
          </p:nvGraphicFramePr>
          <p:xfrm>
            <a:off x="3352800" y="4571999"/>
            <a:ext cx="3733800" cy="2876550"/>
          </p:xfrm>
          <a:graphic>
            <a:graphicData uri="http://schemas.openxmlformats.org/presentationml/2006/ole">
              <p:oleObj spid="_x0000_s6146" name="Bitmap Image" r:id="rId5" imgW="2819794" imgH="2172003" progId="PBrush">
                <p:embed/>
              </p:oleObj>
            </a:graphicData>
          </a:graphic>
        </p:graphicFrame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3886200" y="5181599"/>
              <a:ext cx="1255544" cy="23621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533400" y="2590800"/>
            <a:ext cx="609600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3"/>
          <p:cNvGrpSpPr/>
          <p:nvPr/>
        </p:nvGrpSpPr>
        <p:grpSpPr>
          <a:xfrm>
            <a:off x="381000" y="3657600"/>
            <a:ext cx="3886200" cy="747951"/>
            <a:chOff x="4495800" y="3657600"/>
            <a:chExt cx="3886200" cy="747951"/>
          </a:xfrm>
        </p:grpSpPr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4495800" y="3657600"/>
              <a:ext cx="3886200" cy="6508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ZDC01 can view only this Main Section named MZDC01WY</a:t>
              </a:r>
              <a:endParaRPr lang="en-US" dirty="0"/>
            </a:p>
          </p:txBody>
        </p:sp>
        <p:sp>
          <p:nvSpPr>
            <p:cNvPr id="8202" name="Oval 14"/>
            <p:cNvSpPr>
              <a:spLocks noChangeArrowheads="1"/>
            </p:cNvSpPr>
            <p:nvPr/>
          </p:nvSpPr>
          <p:spPr bwMode="auto">
            <a:xfrm>
              <a:off x="6096000" y="3886200"/>
              <a:ext cx="1676400" cy="51935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228600" y="4495800"/>
            <a:ext cx="4267200" cy="1622425"/>
            <a:chOff x="4495800" y="4800600"/>
            <a:chExt cx="4267200" cy="1622425"/>
          </a:xfrm>
        </p:grpSpPr>
        <p:graphicFrame>
          <p:nvGraphicFramePr>
            <p:cNvPr id="8196" name="Object 12"/>
            <p:cNvGraphicFramePr>
              <a:graphicFrameLocks noChangeAspect="1"/>
            </p:cNvGraphicFramePr>
            <p:nvPr/>
          </p:nvGraphicFramePr>
          <p:xfrm>
            <a:off x="4495800" y="4800600"/>
            <a:ext cx="4267200" cy="1622425"/>
          </p:xfrm>
          <a:graphic>
            <a:graphicData uri="http://schemas.openxmlformats.org/presentationml/2006/ole">
              <p:oleObj spid="_x0000_s6148" name="Bitmap Image" r:id="rId6" imgW="2828571" imgH="923810" progId="PBrush">
                <p:embed/>
              </p:oleObj>
            </a:graphicData>
          </a:graphic>
        </p:graphicFrame>
        <p:sp>
          <p:nvSpPr>
            <p:cNvPr id="8203" name="Oval 15"/>
            <p:cNvSpPr>
              <a:spLocks noChangeArrowheads="1"/>
            </p:cNvSpPr>
            <p:nvPr/>
          </p:nvSpPr>
          <p:spPr bwMode="auto">
            <a:xfrm>
              <a:off x="5257800" y="4953000"/>
              <a:ext cx="1066800" cy="457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04" name="Line 16"/>
          <p:cNvSpPr>
            <a:spLocks noChangeShapeType="1"/>
          </p:cNvSpPr>
          <p:nvPr/>
        </p:nvSpPr>
        <p:spPr bwMode="auto">
          <a:xfrm flipH="1">
            <a:off x="7620000" y="2286000"/>
            <a:ext cx="762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7620000" y="2286000"/>
            <a:ext cx="7620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7.1|14.9|12.2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6.2|6.4"/>
</p:tagLst>
</file>

<file path=ppt/theme/theme1.xml><?xml version="1.0" encoding="utf-8"?>
<a:theme xmlns:a="http://schemas.openxmlformats.org/drawingml/2006/main" name="Branding Template 10-23-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5287FF5AFA143AE89E51A0CD59BB9" ma:contentTypeVersion="0" ma:contentTypeDescription="Create a new document." ma:contentTypeScope="" ma:versionID="bdd438c67d125ac81bad74c94fd3b268">
  <xsd:schema xmlns:xsd="http://www.w3.org/2001/XMLSchema" xmlns:p="http://schemas.microsoft.com/office/2006/metadata/properties" targetNamespace="http://schemas.microsoft.com/office/2006/metadata/properties" ma:root="true" ma:fieldsID="a19fca573a351b578e188d6e2de319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308E736-39D6-45F5-AACB-7B68AE924D5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07C231D-440C-4331-86F1-4D865DCBDC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768F2-19CE-4579-BC2D-C259D041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</TotalTime>
  <Words>1628</Words>
  <Application>Microsoft Office PowerPoint</Application>
  <PresentationFormat>On-screen Show (4:3)</PresentationFormat>
  <Paragraphs>178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Branding Template 10-23-11</vt:lpstr>
      <vt:lpstr>Bitmap Image</vt:lpstr>
      <vt:lpstr>Trouble Referral # Query (TRQ) (Service Maintenance folder)</vt:lpstr>
      <vt:lpstr>SMS/800 Course Roadmap </vt:lpstr>
      <vt:lpstr>TRQ Window  Fields and Buttons </vt:lpstr>
      <vt:lpstr>How to Query a Dial#</vt:lpstr>
      <vt:lpstr>Query Results</vt:lpstr>
      <vt:lpstr>Special Types of Numbers</vt:lpstr>
      <vt:lpstr>BRCUD - Query Results </vt:lpstr>
      <vt:lpstr>BRRCC - Query Results</vt:lpstr>
      <vt:lpstr>BRDUP - Query Results</vt:lpstr>
      <vt:lpstr>Not Found - Query Results</vt:lpstr>
      <vt:lpstr>TRQ Review</vt:lpstr>
      <vt:lpstr>Slide 12</vt:lpstr>
    </vt:vector>
  </TitlesOfParts>
  <Company>Sykes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harmonsm</dc:creator>
  <cp:lastModifiedBy>harmonsm</cp:lastModifiedBy>
  <cp:revision>16</cp:revision>
  <dcterms:created xsi:type="dcterms:W3CDTF">2011-10-24T15:47:39Z</dcterms:created>
  <dcterms:modified xsi:type="dcterms:W3CDTF">2011-11-28T15:05:38Z</dcterms:modified>
</cp:coreProperties>
</file>