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9144000" cy="6858000" type="screen4x3"/>
  <p:notesSz cx="6934200" cy="9220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241"/>
    <a:srgbClr val="00A0D4"/>
    <a:srgbClr val="820024"/>
    <a:srgbClr val="9E6C78"/>
    <a:srgbClr val="FFFFFF"/>
    <a:srgbClr val="F7F2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4677" autoAdjust="0"/>
  </p:normalViewPr>
  <p:slideViewPr>
    <p:cSldViewPr snapToGrid="0" snapToObjects="1">
      <p:cViewPr varScale="1">
        <p:scale>
          <a:sx n="59" d="100"/>
          <a:sy n="59" d="100"/>
        </p:scale>
        <p:origin x="-600" y="-78"/>
      </p:cViewPr>
      <p:guideLst>
        <p:guide orient="horz" pos="3962"/>
        <p:guide pos="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489041-FBE4-49EA-B71D-FE8C7BD0CFFD}" type="datetime1">
              <a:rPr lang="en-US"/>
              <a:pPr/>
              <a:t>11/28/2011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53FF98A-CC65-4893-8E34-CF733B53E24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E267C50-898E-49DD-A9DE-8F709AF21DA4}" type="datetime1">
              <a:rPr lang="en-US"/>
              <a:pPr/>
              <a:t>11/28/2011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0563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80" tIns="45290" rIns="90580" bIns="4529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0580" tIns="45290" rIns="90580" bIns="4529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EB5E6C3-62F3-4B83-B2DF-2DBE036C9E4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4B4E36-2755-48D1-885F-F95D01534D16}" type="slidenum">
              <a:rPr lang="en-US"/>
              <a:pPr/>
              <a:t>1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Module 7 -  ASL… Area Of Service Label Definitions</a:t>
            </a:r>
          </a:p>
          <a:p>
            <a:pPr eaLnBrk="1" hangingPunct="1"/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An ASL is a previously defined set of values for Area of Service for the CAD.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The ASL allows a user to add,</a:t>
            </a:r>
            <a:r>
              <a:rPr lang="en-US" baseline="0" dirty="0" smtClean="0"/>
              <a:t> define, modify and delete Labels and parts of labels for the following types: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LATA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NPA or Area Code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State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And NPA-NXX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F1412-1850-41F3-A355-1038EA32534B}" type="slidenum">
              <a:rPr lang="en-US"/>
              <a:pPr/>
              <a:t>10</a:t>
            </a:fld>
            <a:endParaRPr lang="en-US"/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To delete a Pending (future) unit:</a:t>
            </a:r>
          </a:p>
          <a:p>
            <a:pPr eaLnBrk="1" hangingPunct="1"/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Retrieve the Pending unit</a:t>
            </a:r>
          </a:p>
          <a:p>
            <a:pPr eaLnBrk="1" hangingPunct="1"/>
            <a:r>
              <a:rPr lang="en-US" dirty="0" smtClean="0"/>
              <a:t>Click the Delete</a:t>
            </a:r>
            <a:r>
              <a:rPr lang="en-US" baseline="0" dirty="0" smtClean="0"/>
              <a:t> Unit button</a:t>
            </a:r>
          </a:p>
          <a:p>
            <a:pPr eaLnBrk="1" hangingPunct="1"/>
            <a:r>
              <a:rPr lang="en-US" baseline="0" dirty="0" smtClean="0"/>
              <a:t>Click the Yes button to confirm the delete.</a:t>
            </a:r>
          </a:p>
          <a:p>
            <a:pPr eaLnBrk="1" hangingPunct="1"/>
            <a:r>
              <a:rPr lang="en-US" baseline="0" dirty="0" smtClean="0"/>
              <a:t>(Click)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A050F-B661-4B9F-8E13-4FBABD6C8219}" type="slidenum">
              <a:rPr lang="en-US"/>
              <a:pPr/>
              <a:t>11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Deleting a Type is the way to disconnect an ASL label.  Each</a:t>
            </a:r>
            <a:r>
              <a:rPr lang="en-US" baseline="0" dirty="0" smtClean="0"/>
              <a:t> created type has to be deleted separately…</a:t>
            </a:r>
            <a:endParaRPr lang="en-US" dirty="0" smtClean="0"/>
          </a:p>
          <a:p>
            <a:pPr eaLnBrk="1" hangingPunct="1"/>
            <a:r>
              <a:rPr lang="en-US" dirty="0" smtClean="0"/>
              <a:t>To Delete a Type… </a:t>
            </a:r>
          </a:p>
          <a:p>
            <a:pPr eaLnBrk="1" hangingPunct="1"/>
            <a:r>
              <a:rPr lang="en-US" dirty="0" smtClean="0"/>
              <a:t>(Click)</a:t>
            </a:r>
          </a:p>
          <a:p>
            <a:pPr marL="457160" indent="-457160">
              <a:spcBef>
                <a:spcPct val="50000"/>
              </a:spcBef>
              <a:buAutoNum type="arabicPeriod"/>
            </a:pPr>
            <a:r>
              <a:rPr lang="en-US" dirty="0" smtClean="0">
                <a:latin typeface="Arial" charset="0"/>
              </a:rPr>
              <a:t>Copy or Append a Unit of the Type.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marL="457160" indent="-457160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2.  Enter the Date for the Type to be deleted. Click the Delete Type button.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marL="457160" indent="-457160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3. Click the Yes button to confirm the deletion of the Type. 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9835CE-B27D-4359-AB6A-B529A39D2A8F}" type="slidenum">
              <a:rPr lang="en-US"/>
              <a:pPr/>
              <a:t>12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To add a NEW type for an existing Label… i.e. add an NPA to a label with just a STATE unit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 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1. Bring up the ASL and Enter the Label Name in the Label field.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(Click) 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2. Press the Retrieve button.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 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3. Press the New Type button.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 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4. Enter the new information in the Eff. Date,                                                                                                                         Type, and Definition Table fields (cells).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 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5. Click the Update button.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 </a:t>
            </a:r>
          </a:p>
          <a:p>
            <a:pPr algn="l">
              <a:spcBef>
                <a:spcPct val="50000"/>
              </a:spcBef>
            </a:pPr>
            <a:endParaRPr lang="en-US" dirty="0" smtClean="0">
              <a:latin typeface="Arial" charset="0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76E0B-AB2E-4D7A-A4B4-6D4AF2FFBE44}" type="slidenum">
              <a:rPr lang="en-US"/>
              <a:pPr/>
              <a:t>13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7160" indent="-457160"/>
            <a:r>
              <a:rPr lang="en-US" dirty="0" smtClean="0">
                <a:latin typeface="Arial" charset="0"/>
              </a:rPr>
              <a:t>Helpful facts about ASL Types and Units…</a:t>
            </a:r>
          </a:p>
          <a:p>
            <a:pPr marL="457160" indent="-457160"/>
            <a:r>
              <a:rPr lang="en-US" dirty="0" smtClean="0">
                <a:latin typeface="Arial" charset="0"/>
              </a:rPr>
              <a:t>(Click)</a:t>
            </a:r>
          </a:p>
          <a:p>
            <a:pPr marL="457160" indent="-457160"/>
            <a:r>
              <a:rPr lang="en-US" dirty="0" smtClean="0">
                <a:latin typeface="Arial" charset="0"/>
              </a:rPr>
              <a:t>1. A Type (I.E. State) can consist of many Units (I.E. Effective Dates).</a:t>
            </a:r>
          </a:p>
          <a:p>
            <a:pPr marL="457160" indent="-457160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marL="457160" indent="-457160"/>
            <a:r>
              <a:rPr lang="en-US" dirty="0" smtClean="0">
                <a:latin typeface="Arial" charset="0"/>
              </a:rPr>
              <a:t>2. The earliest date a new Unit can become Active is Tomorrow.  Latest = 1 year.</a:t>
            </a:r>
          </a:p>
          <a:p>
            <a:pPr marL="457160" indent="-457160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 (Click)</a:t>
            </a:r>
          </a:p>
          <a:p>
            <a:pPr marL="457160" indent="-457160"/>
            <a:r>
              <a:rPr lang="en-US" dirty="0" smtClean="0">
                <a:latin typeface="Arial" charset="0"/>
              </a:rPr>
              <a:t>3. The most recent (Active) Unit will be attached to a CR whenever a CR is newly created or copied and updated.</a:t>
            </a:r>
          </a:p>
          <a:p>
            <a:pPr marL="457160" indent="-457160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 (Click)</a:t>
            </a:r>
          </a:p>
          <a:p>
            <a:pPr marL="457160" indent="-457160"/>
            <a:r>
              <a:rPr lang="en-US" dirty="0" smtClean="0">
                <a:latin typeface="Arial" charset="0"/>
              </a:rPr>
              <a:t>4. ASLs can be used on any CR under the same Resp Org only.</a:t>
            </a:r>
          </a:p>
          <a:p>
            <a:pPr marL="457160" indent="-457160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marL="457160" indent="-457160"/>
            <a:r>
              <a:rPr lang="en-US" dirty="0" smtClean="0">
                <a:latin typeface="Arial" charset="0"/>
              </a:rPr>
              <a:t>5. One Name can consist of all four Types with their corresponding Units.</a:t>
            </a:r>
          </a:p>
          <a:p>
            <a:pPr marL="457160" indent="-457160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marL="457160" indent="-457160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91BC6C-D508-4638-B262-70619CEC7A82}" type="slidenum">
              <a:rPr lang="en-US"/>
              <a:pPr/>
              <a:t>14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Let us look at a specific use of Names/Types and Units.</a:t>
            </a:r>
          </a:p>
          <a:p>
            <a:pPr eaLnBrk="1" hangingPunct="1"/>
            <a:r>
              <a:rPr lang="en-US" dirty="0" smtClean="0"/>
              <a:t>(Click)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One Name (sms800)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with 3 Types (</a:t>
            </a:r>
            <a:r>
              <a:rPr lang="en-US" dirty="0" err="1" smtClean="0">
                <a:latin typeface="Arial" charset="0"/>
              </a:rPr>
              <a:t>LATA,State</a:t>
            </a:r>
            <a:r>
              <a:rPr lang="en-US" dirty="0" smtClean="0">
                <a:latin typeface="Arial" charset="0"/>
              </a:rPr>
              <a:t>, NPA )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The NPA Type has 2 Units (one pending for a future Date).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(Click)(Click)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Whenever a CAD was/is built or updated between 10/10/10</a:t>
            </a:r>
            <a:r>
              <a:rPr lang="en-US" baseline="0" dirty="0" smtClean="0">
                <a:latin typeface="Arial" charset="0"/>
              </a:rPr>
              <a:t> and 11/11/11 the AOS will be determined by the 3 ACTIVE units.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>
                <a:latin typeface="Arial" charset="0"/>
              </a:rPr>
              <a:t>(Click) (Click)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>
                <a:latin typeface="Arial" charset="0"/>
              </a:rPr>
              <a:t>(Click) (Click)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>
                <a:latin typeface="Arial" charset="0"/>
              </a:rPr>
              <a:t>On 11/11/11 the Pending unit will become ACTIVE.  After 11/11/11 whenever a CAD is newly created or updated that contains the AOS label, the AOS will be defined by the new active NPA unit along with the ACTIVE LATA and STATE units.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65B35-B54D-4D10-AA65-227A402D121F}" type="slidenum">
              <a:rPr lang="en-US"/>
              <a:pPr/>
              <a:t>15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0" dirty="0" smtClean="0"/>
              <a:t>The AIR (ASL label Inquiry Request screen) is used to:</a:t>
            </a:r>
          </a:p>
          <a:p>
            <a:pPr eaLnBrk="1" hangingPunct="1"/>
            <a:r>
              <a:rPr lang="en-US" b="0" dirty="0" smtClean="0"/>
              <a:t>(Click)</a:t>
            </a:r>
          </a:p>
          <a:p>
            <a:pPr marL="457160" indent="-457160">
              <a:spcBef>
                <a:spcPct val="50000"/>
              </a:spcBef>
            </a:pPr>
            <a:r>
              <a:rPr lang="en-US" dirty="0" smtClean="0">
                <a:solidFill>
                  <a:srgbClr val="FF0066"/>
                </a:solidFill>
                <a:latin typeface="Arial" charset="0"/>
                <a:cs typeface="Arial" charset="0"/>
              </a:rPr>
              <a:t>1.  Request</a:t>
            </a:r>
            <a:r>
              <a:rPr 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a report showing all Customer Records that contain a specific ASL label. 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0" dirty="0" smtClean="0"/>
              <a:t>(Click)</a:t>
            </a:r>
          </a:p>
          <a:p>
            <a:pPr marL="457160" indent="-457160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2.  The WRS system generates the report data overnight and stores it for </a:t>
            </a:r>
            <a:r>
              <a:rPr lang="en-US" dirty="0" smtClean="0">
                <a:solidFill>
                  <a:srgbClr val="FF0066"/>
                </a:solidFill>
                <a:latin typeface="Arial" charset="0"/>
                <a:cs typeface="Arial" charset="0"/>
              </a:rPr>
              <a:t>14 days</a:t>
            </a:r>
            <a:r>
              <a:rPr 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. </a:t>
            </a:r>
            <a:endParaRPr lang="en-US" dirty="0" smtClean="0">
              <a:solidFill>
                <a:schemeClr val="tx2"/>
              </a:solidFill>
              <a:latin typeface="Arial" charset="0"/>
              <a:cs typeface="Times New Roman" charset="0"/>
            </a:endParaRP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0" dirty="0" smtClean="0"/>
              <a:t>(Click)</a:t>
            </a:r>
          </a:p>
          <a:p>
            <a:pPr marL="457160" indent="-457160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3.  A system mail message or email serves as the </a:t>
            </a:r>
            <a:r>
              <a:rPr lang="en-US" dirty="0" smtClean="0">
                <a:solidFill>
                  <a:srgbClr val="FF0066"/>
                </a:solidFill>
                <a:latin typeface="Arial" charset="0"/>
                <a:cs typeface="Arial" charset="0"/>
              </a:rPr>
              <a:t>notification</a:t>
            </a:r>
            <a:r>
              <a:rPr 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method when the report is ready. 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0" dirty="0" smtClean="0"/>
              <a:t>(Click)</a:t>
            </a:r>
          </a:p>
          <a:p>
            <a:pPr marL="457160" indent="-457160">
              <a:spcBef>
                <a:spcPct val="50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4.  Email</a:t>
            </a:r>
            <a:r>
              <a:rPr 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notification is sent to the </a:t>
            </a:r>
            <a:r>
              <a:rPr lang="en-US" dirty="0" smtClean="0">
                <a:solidFill>
                  <a:srgbClr val="FF0066"/>
                </a:solidFill>
                <a:latin typeface="Arial" charset="0"/>
                <a:cs typeface="Arial" charset="0"/>
              </a:rPr>
              <a:t>email </a:t>
            </a:r>
            <a:r>
              <a:rPr 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address defined for the user’s logon id  via the </a:t>
            </a:r>
            <a:r>
              <a:rPr lang="en-US" i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ROP </a:t>
            </a:r>
            <a:r>
              <a:rPr 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screen. 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0" dirty="0" smtClean="0"/>
              <a:t>(Click)</a:t>
            </a:r>
          </a:p>
          <a:p>
            <a:pPr marL="457160" indent="-457160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5.  The report is </a:t>
            </a:r>
            <a:r>
              <a:rPr lang="en-US" dirty="0" smtClean="0">
                <a:solidFill>
                  <a:srgbClr val="FF0066"/>
                </a:solidFill>
                <a:latin typeface="Arial" charset="0"/>
                <a:cs typeface="Arial" charset="0"/>
              </a:rPr>
              <a:t>initiated</a:t>
            </a:r>
            <a:r>
              <a:rPr 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using </a:t>
            </a:r>
            <a:r>
              <a:rPr lang="en-US" dirty="0" smtClean="0">
                <a:solidFill>
                  <a:srgbClr val="FF0066"/>
                </a:solidFill>
                <a:latin typeface="Arial" charset="0"/>
                <a:cs typeface="Arial" charset="0"/>
              </a:rPr>
              <a:t>WBA</a:t>
            </a:r>
            <a:r>
              <a:rPr 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.  The  report is </a:t>
            </a:r>
            <a:r>
              <a:rPr lang="en-US" dirty="0" smtClean="0">
                <a:solidFill>
                  <a:srgbClr val="FF0066"/>
                </a:solidFill>
                <a:latin typeface="Arial" charset="0"/>
                <a:cs typeface="Arial" charset="0"/>
              </a:rPr>
              <a:t>viewed</a:t>
            </a:r>
            <a:r>
              <a:rPr 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using the </a:t>
            </a:r>
            <a:r>
              <a:rPr lang="en-US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WRS</a:t>
            </a:r>
            <a:r>
              <a:rPr 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.  (</a:t>
            </a:r>
            <a:r>
              <a:rPr lang="en-US" i="1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Area  o</a:t>
            </a:r>
            <a:r>
              <a:rPr lang="en-US" i="1" dirty="0" smtClean="0">
                <a:solidFill>
                  <a:srgbClr val="0066FF"/>
                </a:solidFill>
                <a:latin typeface="Arial" charset="0"/>
                <a:cs typeface="Times New Roman" charset="0"/>
              </a:rPr>
              <a:t>f Service to Dial# Report</a:t>
            </a:r>
            <a:r>
              <a:rPr lang="en-US" i="1" dirty="0" smtClean="0">
                <a:solidFill>
                  <a:schemeClr val="tx2"/>
                </a:solidFill>
                <a:latin typeface="Arial" charset="0"/>
                <a:cs typeface="Times New Roman" charset="0"/>
              </a:rPr>
              <a:t>  </a:t>
            </a:r>
            <a:r>
              <a:rPr lang="en-US" dirty="0" smtClean="0">
                <a:solidFill>
                  <a:schemeClr val="tx2"/>
                </a:solidFill>
                <a:latin typeface="Arial" charset="0"/>
                <a:cs typeface="Times New Roman" charset="0"/>
              </a:rPr>
              <a:t>is used to view the results of this request)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endParaRPr lang="en-US" b="0" dirty="0" smtClean="0">
              <a:solidFill>
                <a:schemeClr val="tx2"/>
              </a:solidFill>
              <a:latin typeface="Arial" charset="0"/>
            </a:endParaRPr>
          </a:p>
          <a:p>
            <a:pPr eaLnBrk="1" hangingPunct="1"/>
            <a:endParaRPr lang="en-US" b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826A79-94D1-4A59-ADF4-9CE4DA288F75}" type="slidenum">
              <a:rPr lang="en-US"/>
              <a:pPr/>
              <a:t>16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 AIR screen allows the User to request a</a:t>
            </a:r>
            <a:r>
              <a:rPr lang="en-US" baseline="0" dirty="0" smtClean="0"/>
              <a:t> report for up to 5 Labels.</a:t>
            </a:r>
          </a:p>
          <a:p>
            <a:pPr eaLnBrk="1" hangingPunct="1"/>
            <a:r>
              <a:rPr lang="en-US" baseline="0" dirty="0" smtClean="0"/>
              <a:t>(Click)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EE299D-8DF0-4BC1-B30B-58F4C8D4FA60}" type="slidenum">
              <a:rPr lang="en-US"/>
              <a:pPr/>
              <a:t>17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 Report in WRS looks like this.</a:t>
            </a:r>
          </a:p>
          <a:p>
            <a:pPr eaLnBrk="1" hangingPunct="1"/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The “Area of Service to Dial# Report” will remain in WRS for 14 days after requested on the AIR.</a:t>
            </a:r>
          </a:p>
          <a:p>
            <a:pPr eaLnBrk="1" hangingPunct="1"/>
            <a:r>
              <a:rPr lang="en-US" dirty="0" smtClean="0"/>
              <a:t>(Click) (Click)</a:t>
            </a:r>
          </a:p>
          <a:p>
            <a:pPr eaLnBrk="1" hangingPunct="1"/>
            <a:r>
              <a:rPr lang="en-US" dirty="0" smtClean="0"/>
              <a:t>The results will show</a:t>
            </a:r>
            <a:r>
              <a:rPr lang="en-US" baseline="0" dirty="0" smtClean="0"/>
              <a:t> the list of Dial Numbers and the Extract Date (When the data was pulled from WBA to the WRS.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B2FAC2-B1C2-481C-BD57-DA0AD0F15BFF}" type="slidenum">
              <a:rPr lang="en-US"/>
              <a:pPr/>
              <a:t>18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62500" lnSpcReduction="20000"/>
          </a:bodyPr>
          <a:lstStyle/>
          <a:p>
            <a:pPr marL="457160" indent="-457160"/>
            <a:r>
              <a:rPr lang="en-US" sz="2000" dirty="0" smtClean="0">
                <a:latin typeface="Arial" charset="0"/>
                <a:cs typeface="Arial" charset="0"/>
              </a:rPr>
              <a:t>Guam, Saipan and Samoa may require special AOS setup…</a:t>
            </a:r>
          </a:p>
          <a:p>
            <a:pPr marL="457160" indent="-457160"/>
            <a:r>
              <a:rPr lang="en-US" sz="2000" dirty="0" smtClean="0">
                <a:latin typeface="Arial" charset="0"/>
                <a:cs typeface="Arial" charset="0"/>
              </a:rPr>
              <a:t>(Click)</a:t>
            </a:r>
          </a:p>
          <a:p>
            <a:pPr marL="457160" indent="-457160"/>
            <a:r>
              <a:rPr lang="en-US" sz="2000" dirty="0" smtClean="0">
                <a:latin typeface="Arial" charset="0"/>
                <a:cs typeface="Arial" charset="0"/>
              </a:rPr>
              <a:t> Listing Canada as part of the Area of Service for a CAD allows Guam calls to go through. Blocking Guam/Saipan/Samoa calls may require alternative CAD Area of Service setup.</a:t>
            </a:r>
          </a:p>
          <a:p>
            <a:pPr marL="457160" indent="-457160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(Click)</a:t>
            </a:r>
          </a:p>
          <a:p>
            <a:pPr marL="457160" indent="-457160"/>
            <a:r>
              <a:rPr lang="en-US" sz="2000" dirty="0" smtClean="0">
                <a:latin typeface="Arial" charset="0"/>
                <a:cs typeface="Arial" charset="0"/>
              </a:rPr>
              <a:t>  The general guidelines for routing GUAM/SAIPAN/SAMOA are as follows:</a:t>
            </a:r>
          </a:p>
          <a:p>
            <a:pPr marL="457160" indent="-457160"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If you are going to route (or block) the Specific Guam/Saipan/Samoa NPAs (670,671,684) or LATAs (870,871,884) on the CPR, you have 2 options;</a:t>
            </a:r>
          </a:p>
          <a:p>
            <a:pPr marL="457160" indent="-457160" defTabSz="9143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(Click)</a:t>
            </a:r>
          </a:p>
          <a:p>
            <a:pPr marL="914319" lvl="1" indent="-457160">
              <a:buFont typeface="+mj-lt"/>
              <a:buAutoNum type="arabicPeriod"/>
            </a:pPr>
            <a:r>
              <a:rPr lang="en-US" sz="2000" dirty="0" smtClean="0">
                <a:latin typeface="Arial" charset="0"/>
                <a:cs typeface="Arial" charset="0"/>
              </a:rPr>
              <a:t>Include Canada, Use XA, XC or CN, in the Area of Service of the CAD. Then route or block them on the CPR.</a:t>
            </a:r>
          </a:p>
          <a:p>
            <a:pPr marL="914319" lvl="1" indent="-457160" defTabSz="9143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(Click)</a:t>
            </a:r>
          </a:p>
          <a:p>
            <a:pPr marL="914319" lvl="1" indent="-457160"/>
            <a:r>
              <a:rPr lang="en-US" sz="2000" dirty="0" smtClean="0">
                <a:latin typeface="Arial" charset="0"/>
                <a:cs typeface="Arial" charset="0"/>
              </a:rPr>
              <a:t>2.  List them (</a:t>
            </a:r>
            <a:r>
              <a:rPr lang="en-US" sz="2000" dirty="0" err="1" smtClean="0">
                <a:latin typeface="Arial" charset="0"/>
                <a:cs typeface="Arial" charset="0"/>
              </a:rPr>
              <a:t>Latas</a:t>
            </a:r>
            <a:r>
              <a:rPr lang="en-US" sz="2000" dirty="0" smtClean="0">
                <a:latin typeface="Arial" charset="0"/>
                <a:cs typeface="Arial" charset="0"/>
              </a:rPr>
              <a:t> or NPAs) specifically on the CAD for Area of Service. </a:t>
            </a:r>
          </a:p>
          <a:p>
            <a:pPr marL="914319" lvl="1" indent="-457160"/>
            <a:r>
              <a:rPr lang="en-US" sz="2000" dirty="0" smtClean="0">
                <a:latin typeface="Arial" charset="0"/>
                <a:cs typeface="Arial" charset="0"/>
              </a:rPr>
              <a:t>	However… Having listed them specifically on the CAD, you then are not allowed to use the (Mutually Exclusive) Network Codes of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US, XA, XB or XC</a:t>
            </a:r>
            <a:r>
              <a:rPr lang="en-US" sz="2000" dirty="0" smtClean="0">
                <a:latin typeface="Arial" charset="0"/>
                <a:cs typeface="Arial" charset="0"/>
              </a:rPr>
              <a:t>.  A workaround is to setup the CAD Area of Service as demonstrated on the next slide:</a:t>
            </a:r>
          </a:p>
          <a:p>
            <a:pPr marL="914319" lvl="1" indent="-457160" defTabSz="9143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  <a:cs typeface="Arial" charset="0"/>
              </a:rPr>
              <a:t>(Click)</a:t>
            </a:r>
          </a:p>
          <a:p>
            <a:pPr marL="914319" lvl="1" indent="-457160"/>
            <a:endParaRPr lang="en-US" b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C414C-6109-4E52-9E6D-E67BD0795071}" type="slidenum">
              <a:rPr lang="en-US"/>
              <a:pPr/>
              <a:t>19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u="sng" dirty="0" smtClean="0"/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u="sng" dirty="0" smtClean="0"/>
              <a:t>If CAD Area of Service desired is </a:t>
            </a:r>
            <a:r>
              <a:rPr lang="en-US" u="sng" dirty="0" smtClean="0">
                <a:solidFill>
                  <a:srgbClr val="0000FF"/>
                </a:solidFill>
              </a:rPr>
              <a:t>USA</a:t>
            </a:r>
            <a:r>
              <a:rPr lang="en-US" u="sng" dirty="0" smtClean="0"/>
              <a:t>, </a:t>
            </a:r>
            <a:r>
              <a:rPr lang="en-US" u="sng" dirty="0" smtClean="0">
                <a:solidFill>
                  <a:srgbClr val="FF0066"/>
                </a:solidFill>
              </a:rPr>
              <a:t>Caribbean</a:t>
            </a:r>
            <a:r>
              <a:rPr lang="en-US" u="sng" dirty="0" smtClean="0"/>
              <a:t> and </a:t>
            </a:r>
            <a:r>
              <a:rPr lang="en-US" u="sng" dirty="0" smtClean="0">
                <a:solidFill>
                  <a:schemeClr val="accent1"/>
                </a:solidFill>
              </a:rPr>
              <a:t>Guam/Saipan/Samoa</a:t>
            </a:r>
            <a:r>
              <a:rPr lang="en-US" u="sng" dirty="0" smtClean="0"/>
              <a:t>. (NOT Canada) (See Guam Routing Guide Section 3.6)  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Set up the CAD Area of Service in the following way: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u="sng" dirty="0" smtClean="0"/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Networks = </a:t>
            </a:r>
            <a:r>
              <a:rPr lang="en-US" dirty="0" smtClean="0">
                <a:solidFill>
                  <a:srgbClr val="FF0066"/>
                </a:solidFill>
              </a:rPr>
              <a:t>CR</a:t>
            </a:r>
            <a:r>
              <a:rPr lang="en-US" dirty="0" smtClean="0"/>
              <a:t> (</a:t>
            </a:r>
            <a:r>
              <a:rPr lang="en-US" dirty="0" err="1" smtClean="0"/>
              <a:t>Carribbean</a:t>
            </a:r>
            <a:r>
              <a:rPr lang="en-US" dirty="0" smtClean="0"/>
              <a:t>)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u="sng" dirty="0" smtClean="0"/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LATAs = </a:t>
            </a:r>
            <a:r>
              <a:rPr lang="en-US" dirty="0" smtClean="0">
                <a:solidFill>
                  <a:schemeClr val="accent1"/>
                </a:solidFill>
              </a:rPr>
              <a:t>870, 871, 884 (Guam, Samoa, Saipan)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u="sng" dirty="0" smtClean="0"/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/>
              <a:t>Labels = (Use an </a:t>
            </a:r>
            <a:r>
              <a:rPr lang="en-US" dirty="0" smtClean="0">
                <a:solidFill>
                  <a:srgbClr val="0000FF"/>
                </a:solidFill>
              </a:rPr>
              <a:t>ASL</a:t>
            </a:r>
            <a:r>
              <a:rPr lang="en-US" dirty="0" smtClean="0"/>
              <a:t> label name that contains all States)</a:t>
            </a:r>
          </a:p>
          <a:p>
            <a:pPr eaLnBrk="1" hangingPunct="1"/>
            <a:endParaRPr lang="en-US" b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92992-A48E-4E90-AEDA-2F07B43748F1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An</a:t>
            </a:r>
            <a:r>
              <a:rPr lang="en-US" baseline="0" dirty="0" smtClean="0"/>
              <a:t> </a:t>
            </a:r>
            <a:r>
              <a:rPr lang="en-US" dirty="0" smtClean="0"/>
              <a:t>Earlier Module presented the LAD type of Label.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 Now we will look at the ASL type. 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They are different in</a:t>
            </a:r>
            <a:r>
              <a:rPr lang="en-US" baseline="0" dirty="0" smtClean="0"/>
              <a:t> the following ways: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LAD goes on the CPR only.  ASL goes on the CAD only.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An Asterisk is the</a:t>
            </a:r>
            <a:r>
              <a:rPr lang="en-US" baseline="0" dirty="0" smtClean="0"/>
              <a:t> first character of a LAD.  ASL requires no Asterisk.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LAD is Customer</a:t>
            </a:r>
            <a:r>
              <a:rPr lang="en-US" baseline="0" dirty="0" smtClean="0"/>
              <a:t> record specific. To get a LAD into a different CR it must be copied.  ASL is global.  It becomes a table in the background of SMS/800. Anyone from the ENTITY can enter (Use) the ASL in their Resp </a:t>
            </a:r>
            <a:r>
              <a:rPr lang="en-US" baseline="0" dirty="0" err="1" smtClean="0"/>
              <a:t>Org’s</a:t>
            </a:r>
            <a:r>
              <a:rPr lang="en-US" baseline="0" dirty="0" smtClean="0"/>
              <a:t> Customer records by simply typing the name in the Label field of the CAD.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79E646-02A8-4AEF-93DE-75B9958C6116}" type="slidenum">
              <a:rPr lang="en-US"/>
              <a:pPr/>
              <a:t>20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Please complete the Written and Hands On exercises </a:t>
            </a:r>
            <a:r>
              <a:rPr lang="en-US" smtClean="0"/>
              <a:t>for Module</a:t>
            </a:r>
            <a:r>
              <a:rPr lang="en-US" baseline="0" smtClean="0"/>
              <a:t> 7 ASL.</a:t>
            </a: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A41F78-B0A2-4BD7-B329-5CC9B7A555EF}" type="slidenum">
              <a:rPr lang="en-US"/>
              <a:pPr/>
              <a:t>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Lad Labels are used as a shorthand way of entering</a:t>
            </a:r>
            <a:r>
              <a:rPr lang="en-US" baseline="0" dirty="0" smtClean="0"/>
              <a:t> values on the CPR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ASL Labels are a</a:t>
            </a:r>
            <a:r>
              <a:rPr lang="en-US" baseline="0" dirty="0" smtClean="0"/>
              <a:t> shorthand way of entering values on the CAD.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D86E5F-8D5A-4E14-8930-AA3ACED68269}" type="slidenum">
              <a:rPr lang="en-US"/>
              <a:pPr/>
              <a:t>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To build an ASL label a user must access the ASL window.  </a:t>
            </a:r>
          </a:p>
          <a:p>
            <a:pPr eaLnBrk="1" hangingPunct="1"/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The Label Name must be a 3-7 alpha numeric name.  Name must be unique because it is a table.  It</a:t>
            </a:r>
            <a:r>
              <a:rPr lang="en-US" baseline="0" dirty="0" smtClean="0"/>
              <a:t> cannot be a name already in use.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Eff.</a:t>
            </a:r>
            <a:r>
              <a:rPr lang="en-US" baseline="0" dirty="0" smtClean="0"/>
              <a:t> Date of the Unit one display.  It cannot be:  </a:t>
            </a:r>
            <a:r>
              <a:rPr lang="en-US" baseline="0" dirty="0" err="1" smtClean="0"/>
              <a:t>todays</a:t>
            </a:r>
            <a:r>
              <a:rPr lang="en-US" baseline="0" dirty="0" smtClean="0"/>
              <a:t> date, the same date/type for an existing unit. Cannot be greater than 1 year into the future.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The Type designates one of the 4 types that can be</a:t>
            </a:r>
            <a:r>
              <a:rPr lang="en-US" baseline="0" dirty="0" smtClean="0"/>
              <a:t> created.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Status is the status of the ASL unit on display.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Resp</a:t>
            </a:r>
            <a:r>
              <a:rPr lang="en-US" baseline="0" dirty="0" smtClean="0"/>
              <a:t> Org – is the Responsible organization who built and uses this Label.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baseline="0" dirty="0" smtClean="0"/>
              <a:t>List of Units is the list of all the Types and dates for this Label Name.</a:t>
            </a:r>
          </a:p>
          <a:p>
            <a:pPr eaLnBrk="1" hangingPunct="1"/>
            <a:r>
              <a:rPr lang="en-US" baseline="0" dirty="0" smtClean="0"/>
              <a:t>(Click)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6CA23-B007-4ED2-80D8-C319BE7A5CB1}" type="slidenum">
              <a:rPr lang="en-US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The Action buttons on the ASL do the following:</a:t>
            </a:r>
          </a:p>
          <a:p>
            <a:pPr eaLnBrk="1" hangingPunct="1"/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New Type –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 Allows a user to add a new type to an existing label name.  i.e. NPA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Delete Unit –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baseline="0" dirty="0" smtClean="0"/>
              <a:t> Deletes a Pending (future) unit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baseline="0" dirty="0" smtClean="0"/>
              <a:t>Delete Type –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baseline="0" dirty="0" smtClean="0"/>
              <a:t>Deletes all the future units of a particular type. (Append then Delete type)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baseline="0" dirty="0" smtClean="0"/>
              <a:t>Copy Unit – 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baseline="0" dirty="0" smtClean="0"/>
              <a:t>Adds a unit where the copy contains the same data as the source.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baseline="0" dirty="0" smtClean="0"/>
              <a:t>Append Unit –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baseline="0" dirty="0" smtClean="0"/>
              <a:t> Adds a unit that is blank (first step of disconnecting a unit)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baseline="0" dirty="0" smtClean="0"/>
              <a:t>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00C2B-97F4-42AC-BD2D-50F350D61B37}" type="slidenum">
              <a:rPr lang="en-US"/>
              <a:pPr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To view a list ASL labels already created by</a:t>
            </a:r>
            <a:r>
              <a:rPr lang="en-US" baseline="0" dirty="0" smtClean="0"/>
              <a:t> the Users in the Resp Org, the User would select the Action Menu dropdown and click “Get list of Key Values” or Press </a:t>
            </a:r>
            <a:r>
              <a:rPr lang="en-US" baseline="0" dirty="0" err="1" smtClean="0"/>
              <a:t>Ctrl+K</a:t>
            </a:r>
            <a:r>
              <a:rPr lang="en-US" baseline="0" dirty="0" smtClean="0"/>
              <a:t>.</a:t>
            </a:r>
          </a:p>
          <a:p>
            <a:pPr defTabSz="9143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D8153-A787-4DE8-B5B7-B2155B454FDC}" type="slidenum">
              <a:rPr lang="en-US"/>
              <a:pPr/>
              <a:t>7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7160" indent="-457160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(Click) </a:t>
            </a:r>
          </a:p>
          <a:p>
            <a:pPr marL="457160" indent="-457160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1. The List of Keys for ASL shows a list of Labels that have been created by and for your Resp Org only.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 </a:t>
            </a:r>
          </a:p>
          <a:p>
            <a:pPr marL="457160" indent="-457160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2. Select the Label from the list and Retrieve or double-click the Item in the list.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 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 </a:t>
            </a:r>
          </a:p>
          <a:p>
            <a:pPr marL="457160" indent="-457160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3. Starting search at Label and Type can be selected in the top fields.</a:t>
            </a:r>
          </a:p>
          <a:p>
            <a:pPr marL="457160" indent="-45716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 </a:t>
            </a:r>
          </a:p>
          <a:p>
            <a:pPr marL="457160" indent="-457160">
              <a:spcBef>
                <a:spcPct val="50000"/>
              </a:spcBef>
            </a:pPr>
            <a:endParaRPr lang="en-US" dirty="0" smtClean="0">
              <a:latin typeface="Arial" charset="0"/>
            </a:endParaRPr>
          </a:p>
          <a:p>
            <a:pPr eaLnBrk="1" hangingPunct="1"/>
            <a:endParaRPr lang="en-US" b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BEE26-7AF7-4AC8-B2C1-07CEEE648DA1}" type="slidenum">
              <a:rPr lang="en-US"/>
              <a:pPr/>
              <a:t>8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To Define the First Unit for a New ASL Label: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marL="228580" indent="-228580">
              <a:spcBef>
                <a:spcPct val="50000"/>
              </a:spcBef>
              <a:buAutoNum type="arabicPeriod"/>
            </a:pPr>
            <a:r>
              <a:rPr lang="en-US" dirty="0" smtClean="0">
                <a:latin typeface="Arial" charset="0"/>
              </a:rPr>
              <a:t>Enter a (Unique) Label name in the Label field.</a:t>
            </a:r>
          </a:p>
          <a:p>
            <a:pPr marL="228580" indent="-228580"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2. Enter the Effective Date in the Eff. Date field.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3. Specify the type in the Type drop-down.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4. Retrieve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5. Enter the values in the cells of the Definition Table.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6. Click the Update button.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algn="l">
              <a:spcBef>
                <a:spcPct val="50000"/>
              </a:spcBef>
            </a:pPr>
            <a:endParaRPr lang="en-US" dirty="0" smtClean="0">
              <a:latin typeface="Arial" charset="0"/>
            </a:endParaRPr>
          </a:p>
          <a:p>
            <a:pPr eaLnBrk="1" hangingPunct="1"/>
            <a:endParaRPr lang="en-US" b="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75FF2F-28A9-4946-A09F-0A9F652DCD62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If you want to change a unit of a specific type.  i.e. State</a:t>
            </a:r>
          </a:p>
          <a:p>
            <a:pPr eaLnBrk="1" hangingPunct="1"/>
            <a:r>
              <a:rPr lang="en-US" dirty="0" smtClean="0"/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1. Select the unit from the List of Units field and press the Retrieve button.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2a. Press the Append Unit button if the new unit </a:t>
            </a:r>
            <a:r>
              <a:rPr lang="en-US" u="sng" dirty="0" smtClean="0">
                <a:latin typeface="Arial" charset="0"/>
              </a:rPr>
              <a:t>does not</a:t>
            </a:r>
            <a:r>
              <a:rPr lang="en-US" dirty="0" smtClean="0">
                <a:latin typeface="Arial" charset="0"/>
              </a:rPr>
              <a:t> share many of the same values as the source unit. A blank screen</a:t>
            </a:r>
            <a:r>
              <a:rPr lang="en-US" baseline="0" dirty="0" smtClean="0">
                <a:latin typeface="Arial" charset="0"/>
              </a:rPr>
              <a:t> will be displayed.</a:t>
            </a:r>
            <a:endParaRPr lang="en-US" dirty="0" smtClean="0">
              <a:latin typeface="Arial" charset="0"/>
            </a:endParaRP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2b. Press the Copy Unit button if the new unit </a:t>
            </a:r>
            <a:r>
              <a:rPr lang="en-US" u="sng" dirty="0" smtClean="0">
                <a:latin typeface="Arial" charset="0"/>
              </a:rPr>
              <a:t>does</a:t>
            </a:r>
            <a:r>
              <a:rPr lang="en-US" dirty="0" smtClean="0">
                <a:latin typeface="Arial" charset="0"/>
              </a:rPr>
              <a:t> share many of the same values as the source unit.  The new screen will contain the same data as the original.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3. Enter the effective date in the Eff. Date field. 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4. Enter the information in the Definition Table fields.</a:t>
            </a:r>
          </a:p>
          <a:p>
            <a:pPr defTabSz="914319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(Click)</a:t>
            </a:r>
          </a:p>
          <a:p>
            <a:pPr algn="l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5. Click the Update button.</a:t>
            </a:r>
            <a:endParaRPr lang="en-US" sz="1100" dirty="0" smtClean="0">
              <a:latin typeface="Arial" charset="0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MS_PPT_Cvr_artwork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ts val="600"/>
              </a:spcAft>
              <a:defRPr lang="en-US" sz="2800" b="1" kern="1000" cap="all" dirty="0" smtClean="0">
                <a:solidFill>
                  <a:srgbClr val="820024"/>
                </a:solidFill>
                <a:latin typeface="Arial"/>
                <a:ea typeface="Myriad Pro" charset="0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010" y="4325390"/>
            <a:ext cx="4848067" cy="1752600"/>
          </a:xfr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1800" i="1" kern="1200" dirty="0" smtClean="0">
                <a:solidFill>
                  <a:srgbClr val="820024"/>
                </a:solidFill>
                <a:latin typeface="Arial"/>
                <a:ea typeface="Myriad Pro" charset="0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200" b="1" kern="1000" cap="all">
                <a:solidFill>
                  <a:srgbClr val="82002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600">
                <a:latin typeface="Arial"/>
                <a:cs typeface="Arial"/>
              </a:defRPr>
            </a:lvl2pPr>
            <a:lvl3pPr>
              <a:defRPr sz="1400">
                <a:latin typeface="Arial"/>
                <a:cs typeface="Arial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A62F14-5B84-41FF-A5EE-FB81539A95A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200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697A43-548A-47B3-A757-63A794A7CD5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200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62253D-A27B-4427-8FFF-D5F87F1C739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8200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B3A22A-8E03-4D02-ADF5-CB59BD64C5A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970520" y="6264077"/>
            <a:ext cx="899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214360" y="6233160"/>
            <a:ext cx="4419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426302"/>
            <a:ext cx="8234362" cy="234881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92203"/>
            <a:ext cx="8229600" cy="804862"/>
          </a:xfrm>
        </p:spPr>
        <p:txBody>
          <a:bodyPr/>
          <a:lstStyle>
            <a:lvl1pPr marL="225425" indent="-225425">
              <a:buFont typeface="Arial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2438" y="4775115"/>
            <a:ext cx="8229600" cy="804862"/>
          </a:xfrm>
        </p:spPr>
        <p:txBody>
          <a:bodyPr/>
          <a:lstStyle>
            <a:lvl1pPr marL="225425" indent="-225425">
              <a:buFont typeface="Arial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8281F-830D-4E85-9F92-4D3FFE7E7F6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S/800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724400"/>
            <a:ext cx="351883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625166" y="0"/>
            <a:ext cx="351883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>
          <a:xfrm>
            <a:off x="6629400" y="61722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D5B0536-018F-4C0E-9952-AD8C7AB968B6}" type="slidenum">
              <a:rPr lang="en-US" sz="2000" baseline="0" smtClean="0"/>
              <a:pPr algn="r"/>
              <a:t>‹#›</a:t>
            </a:fld>
            <a:endParaRPr lang="en-US" sz="2000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MS_PPT_interior_artwork.jp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358188" y="6297613"/>
            <a:ext cx="192087" cy="193675"/>
          </a:xfrm>
          <a:prstGeom prst="rect">
            <a:avLst/>
          </a:prstGeom>
          <a:solidFill>
            <a:srgbClr val="00A0D4"/>
          </a:solidFill>
        </p:spPr>
        <p:txBody>
          <a:bodyPr/>
          <a:lstStyle>
            <a:lvl1pPr algn="ctr">
              <a:defRPr b="1">
                <a:solidFill>
                  <a:srgbClr val="F7F2F3"/>
                </a:solidFill>
                <a:latin typeface="Arial"/>
                <a:cs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 smtClean="0">
              <a:ea typeface="+mn-ea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1350" y="6265863"/>
            <a:ext cx="390525" cy="23653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F7F2F3"/>
                </a:solidFill>
                <a:cs typeface="Arial" charset="0"/>
              </a:defRPr>
            </a:lvl1pPr>
          </a:lstStyle>
          <a:p>
            <a:fld id="{C811ED54-3D70-454F-A802-87E1754D919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7" r:id="rId8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000" cap="all">
          <a:solidFill>
            <a:srgbClr val="820024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95010" y="908050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u="sng" dirty="0" smtClean="0">
                <a:solidFill>
                  <a:srgbClr val="922241"/>
                </a:solidFill>
                <a:latin typeface="Arial" charset="0"/>
              </a:rPr>
              <a:t>Area of Service Label Definitions (ASL)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981200" y="2378075"/>
            <a:ext cx="55626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Arial" charset="0"/>
              </a:rPr>
              <a:t>Represents </a:t>
            </a:r>
            <a:r>
              <a:rPr lang="en-US" sz="2000" dirty="0">
                <a:latin typeface="Arial" charset="0"/>
              </a:rPr>
              <a:t>a previously-defined set of values for an </a:t>
            </a:r>
            <a:r>
              <a:rPr lang="en-US" sz="2000" dirty="0">
                <a:solidFill>
                  <a:srgbClr val="0066FF"/>
                </a:solidFill>
                <a:latin typeface="Arial" charset="0"/>
              </a:rPr>
              <a:t>Area of Service </a:t>
            </a:r>
            <a:r>
              <a:rPr lang="en-US" sz="2000" dirty="0">
                <a:latin typeface="Arial" charset="0"/>
              </a:rPr>
              <a:t>displayed</a:t>
            </a:r>
            <a:r>
              <a:rPr lang="en-US" sz="2000" dirty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on the CAD.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Allows a user to add, define, modify, and delete area of service labels of type: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- LATA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- NPA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- State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- NPA-NXX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1981200" y="6400799"/>
            <a:ext cx="4154905" cy="3368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lvl="0" algn="ctr"/>
            <a:r>
              <a:rPr lang="en-US" sz="1200" dirty="0" smtClean="0"/>
              <a:t>SMS/800 ® is a registered trademark of SMS/800, Inc.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914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80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b="1" u="sng" smtClean="0">
                <a:latin typeface="Arial" charset="0"/>
              </a:rPr>
              <a:t>Delete a Pending Unit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3124200" y="1703388"/>
            <a:ext cx="4038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Arial" charset="0"/>
              </a:rPr>
              <a:t>1. Retrieve the Pending Unit.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latin typeface="Arial" charset="0"/>
              </a:rPr>
              <a:t>2. Click the Delete Unit button.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latin typeface="Arial" charset="0"/>
              </a:rPr>
              <a:t>3. Click the Yes button.</a:t>
            </a:r>
          </a:p>
        </p:txBody>
      </p:sp>
      <p:pic>
        <p:nvPicPr>
          <p:cNvPr id="1536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236913"/>
            <a:ext cx="4343400" cy="163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027"/>
          <p:cNvSpPr txBox="1">
            <a:spLocks noChangeArrowheads="1"/>
          </p:cNvSpPr>
          <p:nvPr/>
        </p:nvSpPr>
        <p:spPr bwMode="auto">
          <a:xfrm>
            <a:off x="914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800"/>
          </a:p>
        </p:txBody>
      </p:sp>
      <p:sp>
        <p:nvSpPr>
          <p:cNvPr id="16387" name="Rectangle 1028"/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16388" name="Rectangle 1030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Delete a Type</a:t>
            </a:r>
            <a:br>
              <a:rPr lang="en-US" sz="3600" b="1" u="sng" dirty="0" smtClean="0">
                <a:latin typeface="Arial" charset="0"/>
              </a:rPr>
            </a:br>
            <a:r>
              <a:rPr lang="en-US" sz="2000" b="1" u="sng" dirty="0" smtClean="0">
                <a:latin typeface="Arial" charset="0"/>
              </a:rPr>
              <a:t>The way to disconnect an ASL</a:t>
            </a:r>
            <a:endParaRPr lang="en-US" sz="3600" b="1" u="sng" dirty="0" smtClean="0">
              <a:latin typeface="Arial" charset="0"/>
            </a:endParaRPr>
          </a:p>
        </p:txBody>
      </p:sp>
      <p:sp>
        <p:nvSpPr>
          <p:cNvPr id="16389" name="Text Box 1032"/>
          <p:cNvSpPr txBox="1">
            <a:spLocks noChangeArrowheads="1"/>
          </p:cNvSpPr>
          <p:nvPr/>
        </p:nvSpPr>
        <p:spPr bwMode="auto">
          <a:xfrm>
            <a:off x="2819400" y="1779588"/>
            <a:ext cx="43434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</a:pPr>
            <a:r>
              <a:rPr lang="en-US" dirty="0">
                <a:latin typeface="Arial" charset="0"/>
              </a:rPr>
              <a:t>1. Copy/Append a Unit of the Type.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dirty="0">
                <a:latin typeface="Arial" charset="0"/>
              </a:rPr>
              <a:t>2.  Enter Date. Click the Delete Type button.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dirty="0">
                <a:latin typeface="Arial" charset="0"/>
              </a:rPr>
              <a:t>3. Click the Yes button.</a:t>
            </a:r>
          </a:p>
        </p:txBody>
      </p:sp>
      <p:pic>
        <p:nvPicPr>
          <p:cNvPr id="16390" name="Picture 1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433763"/>
            <a:ext cx="4448175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914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800"/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b="1" u="sng" dirty="0" smtClean="0">
                <a:latin typeface="Arial" charset="0"/>
              </a:rPr>
              <a:t>Create A NEW Type for an Existing Label Name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1295400" y="1746250"/>
            <a:ext cx="6324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1. Enter the </a:t>
            </a:r>
            <a:r>
              <a:rPr lang="en-US" sz="2000" dirty="0" smtClean="0">
                <a:latin typeface="Arial" charset="0"/>
              </a:rPr>
              <a:t>Existing Label </a:t>
            </a:r>
            <a:r>
              <a:rPr lang="en-US" sz="2000" dirty="0">
                <a:latin typeface="Arial" charset="0"/>
              </a:rPr>
              <a:t>Name in the Label field.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2. Press the Retrieve button.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3. Press the New Type button.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4. Enter the new information in the Eff. Date,                                                                                                                         Type, and Definition Table fields (cells).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5. Click the Update button.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158" y="5372100"/>
            <a:ext cx="783484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2209800" y="5334000"/>
            <a:ext cx="1066800" cy="457200"/>
          </a:xfrm>
          <a:prstGeom prst="roundRect">
            <a:avLst/>
          </a:prstGeom>
          <a:solidFill>
            <a:schemeClr val="accent1">
              <a:alpha val="17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ASL - Types and Units</a:t>
            </a:r>
          </a:p>
        </p:txBody>
      </p:sp>
      <p:sp>
        <p:nvSpPr>
          <p:cNvPr id="18435" name="Text Box 1027"/>
          <p:cNvSpPr txBox="1">
            <a:spLocks noChangeArrowheads="1"/>
          </p:cNvSpPr>
          <p:nvPr/>
        </p:nvSpPr>
        <p:spPr bwMode="auto">
          <a:xfrm>
            <a:off x="1219200" y="1809750"/>
            <a:ext cx="6858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buFontTx/>
              <a:buAutoNum type="arabicPeriod"/>
            </a:pPr>
            <a:r>
              <a:rPr lang="en-US" sz="2400" dirty="0">
                <a:latin typeface="Arial" charset="0"/>
              </a:rPr>
              <a:t>A Type (I.E. State) can consist of many Units (I.E. Effective Dates).</a:t>
            </a:r>
          </a:p>
          <a:p>
            <a:pPr marL="457200" indent="-457200" algn="l">
              <a:buFontTx/>
              <a:buAutoNum type="arabicPeriod"/>
            </a:pPr>
            <a:r>
              <a:rPr lang="en-US" sz="2400" dirty="0">
                <a:latin typeface="Arial" charset="0"/>
              </a:rPr>
              <a:t>The earliest </a:t>
            </a:r>
            <a:r>
              <a:rPr lang="en-US" sz="2400" dirty="0" smtClean="0">
                <a:latin typeface="Arial" charset="0"/>
              </a:rPr>
              <a:t>date a </a:t>
            </a:r>
            <a:r>
              <a:rPr lang="en-US" sz="2400" dirty="0">
                <a:latin typeface="Arial" charset="0"/>
              </a:rPr>
              <a:t>new Unit can become Active is Tomorrow.  Latest = 1 year.</a:t>
            </a:r>
          </a:p>
          <a:p>
            <a:pPr marL="457200" indent="-457200" algn="l">
              <a:buFontTx/>
              <a:buAutoNum type="arabicPeriod"/>
            </a:pPr>
            <a:r>
              <a:rPr lang="en-US" sz="2400" dirty="0">
                <a:latin typeface="Arial" charset="0"/>
              </a:rPr>
              <a:t> The most recent (Active) Unit will be attached to a CR whenever a CR is newly created or copied and updated.</a:t>
            </a:r>
          </a:p>
          <a:p>
            <a:pPr marL="457200" indent="-457200" algn="l">
              <a:buFontTx/>
              <a:buAutoNum type="arabicPeriod"/>
            </a:pPr>
            <a:r>
              <a:rPr lang="en-US" sz="2400" dirty="0">
                <a:latin typeface="Arial" charset="0"/>
              </a:rPr>
              <a:t> ASLs can be used on any CR under the same Resp </a:t>
            </a:r>
            <a:r>
              <a:rPr lang="en-US" sz="2400" dirty="0" smtClean="0">
                <a:latin typeface="Arial" charset="0"/>
              </a:rPr>
              <a:t>Org only.</a:t>
            </a:r>
            <a:endParaRPr lang="en-US" sz="2400" dirty="0">
              <a:latin typeface="Arial" charset="0"/>
            </a:endParaRPr>
          </a:p>
          <a:p>
            <a:pPr marL="457200" indent="-457200" algn="l">
              <a:buFontTx/>
              <a:buAutoNum type="arabicPeriod"/>
            </a:pPr>
            <a:r>
              <a:rPr lang="en-US" sz="2400" dirty="0">
                <a:latin typeface="Arial" charset="0"/>
              </a:rPr>
              <a:t>One Name can consist of all four Types with their corresponding Units.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00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ASL – Names/Types/Units</a:t>
            </a:r>
          </a:p>
        </p:txBody>
      </p:sp>
      <p:sp>
        <p:nvSpPr>
          <p:cNvPr id="6150" name="Text Box 10"/>
          <p:cNvSpPr txBox="1">
            <a:spLocks noChangeArrowheads="1"/>
          </p:cNvSpPr>
          <p:nvPr/>
        </p:nvSpPr>
        <p:spPr bwMode="auto">
          <a:xfrm>
            <a:off x="685800" y="4279374"/>
            <a:ext cx="2971800" cy="189282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 dirty="0">
                <a:latin typeface="Arial" charset="0"/>
              </a:rPr>
              <a:t>Example: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One Name </a:t>
            </a:r>
            <a:r>
              <a:rPr lang="en-US" dirty="0" smtClean="0">
                <a:latin typeface="Arial" charset="0"/>
              </a:rPr>
              <a:t>(sms800) with </a:t>
            </a:r>
            <a:r>
              <a:rPr lang="en-US" dirty="0">
                <a:latin typeface="Arial" charset="0"/>
              </a:rPr>
              <a:t>3 </a:t>
            </a:r>
            <a:r>
              <a:rPr lang="en-US" dirty="0" smtClean="0">
                <a:latin typeface="Arial" charset="0"/>
              </a:rPr>
              <a:t>Types (</a:t>
            </a:r>
            <a:r>
              <a:rPr lang="en-US" dirty="0" err="1" smtClean="0">
                <a:latin typeface="Arial" charset="0"/>
              </a:rPr>
              <a:t>Lata</a:t>
            </a:r>
            <a:r>
              <a:rPr lang="en-US" dirty="0" smtClean="0">
                <a:latin typeface="Arial" charset="0"/>
              </a:rPr>
              <a:t>, State, NPA ) The NPA </a:t>
            </a:r>
            <a:r>
              <a:rPr lang="en-US" dirty="0">
                <a:latin typeface="Arial" charset="0"/>
              </a:rPr>
              <a:t>Type has </a:t>
            </a:r>
            <a:r>
              <a:rPr lang="en-US" dirty="0" smtClean="0">
                <a:latin typeface="Arial" charset="0"/>
              </a:rPr>
              <a:t>2 </a:t>
            </a:r>
            <a:r>
              <a:rPr lang="en-US" dirty="0">
                <a:latin typeface="Arial" charset="0"/>
              </a:rPr>
              <a:t>Units </a:t>
            </a:r>
            <a:r>
              <a:rPr lang="en-US" dirty="0" smtClean="0">
                <a:latin typeface="Arial" charset="0"/>
              </a:rPr>
              <a:t>(one pending for a future Date 11/11/11). 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6146" name="Object 1024"/>
          <p:cNvGraphicFramePr>
            <a:graphicFrameLocks noChangeAspect="1"/>
          </p:cNvGraphicFramePr>
          <p:nvPr/>
        </p:nvGraphicFramePr>
        <p:xfrm>
          <a:off x="6248400" y="4191000"/>
          <a:ext cx="2362200" cy="2141537"/>
        </p:xfrm>
        <a:graphic>
          <a:graphicData uri="http://schemas.openxmlformats.org/presentationml/2006/ole">
            <p:oleObj spid="_x0000_s4098" name="Bitmap Image" r:id="rId4" imgW="1838095" imgH="1666667" progId="PBrush">
              <p:embed/>
            </p:oleObj>
          </a:graphicData>
        </a:graphic>
      </p:graphicFrame>
      <p:graphicFrame>
        <p:nvGraphicFramePr>
          <p:cNvPr id="6147" name="Object 1025"/>
          <p:cNvGraphicFramePr>
            <a:graphicFrameLocks noChangeAspect="1"/>
          </p:cNvGraphicFramePr>
          <p:nvPr/>
        </p:nvGraphicFramePr>
        <p:xfrm>
          <a:off x="3657600" y="4191000"/>
          <a:ext cx="2362200" cy="2171700"/>
        </p:xfrm>
        <a:graphic>
          <a:graphicData uri="http://schemas.openxmlformats.org/presentationml/2006/ole">
            <p:oleObj spid="_x0000_s4099" name="Bitmap Image" r:id="rId5" imgW="1657581" imgH="1523810" progId="PBrush">
              <p:embed/>
            </p:oleObj>
          </a:graphicData>
        </a:graphic>
      </p:graphicFrame>
      <p:pic>
        <p:nvPicPr>
          <p:cNvPr id="6165" name="Picture 10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1295400"/>
            <a:ext cx="5638800" cy="2617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828800" y="2209800"/>
            <a:ext cx="4953000" cy="11541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   LATA            10/10/10        Active           ZAC01</a:t>
            </a:r>
          </a:p>
          <a:p>
            <a:r>
              <a:rPr lang="en-US" sz="1700" dirty="0" smtClean="0"/>
              <a:t>   STATE           10/10/10       Active           ZAC01</a:t>
            </a:r>
          </a:p>
          <a:p>
            <a:r>
              <a:rPr lang="en-US" sz="1700" dirty="0" smtClean="0"/>
              <a:t>    NPA             10/10/10       Active           ZAC01</a:t>
            </a:r>
          </a:p>
          <a:p>
            <a:r>
              <a:rPr lang="en-US" sz="1700" dirty="0" smtClean="0"/>
              <a:t>    NPA             11/11/11       Pending        ZAC01</a:t>
            </a:r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15" name="Oval 1035"/>
          <p:cNvSpPr>
            <a:spLocks noChangeArrowheads="1"/>
          </p:cNvSpPr>
          <p:nvPr/>
        </p:nvSpPr>
        <p:spPr bwMode="auto">
          <a:xfrm>
            <a:off x="2362200" y="1371600"/>
            <a:ext cx="914400" cy="457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3" name="Line 115"/>
          <p:cNvSpPr>
            <a:spLocks noChangeShapeType="1"/>
          </p:cNvSpPr>
          <p:nvPr/>
        </p:nvSpPr>
        <p:spPr bwMode="auto">
          <a:xfrm flipH="1" flipV="1">
            <a:off x="3657600" y="2895600"/>
            <a:ext cx="762000" cy="1676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6" name="Line 115"/>
          <p:cNvSpPr>
            <a:spLocks noChangeShapeType="1"/>
          </p:cNvSpPr>
          <p:nvPr/>
        </p:nvSpPr>
        <p:spPr bwMode="auto">
          <a:xfrm flipH="1" flipV="1">
            <a:off x="4953000" y="3276600"/>
            <a:ext cx="1905000" cy="1447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173" grpId="0" animBg="1"/>
      <p:bldP spid="6173" grpId="1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24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AIR (ASL Label Inquiry Request)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743200" y="38862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  <a:latin typeface="Arial" charset="0"/>
              </a:rPr>
              <a:t>1 Name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57200" y="978570"/>
            <a:ext cx="8382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solidFill>
                  <a:schemeClr val="tx2"/>
                </a:solidFill>
                <a:latin typeface="Arial" charset="0"/>
                <a:cs typeface="Arial" charset="0"/>
              </a:rPr>
              <a:t>The </a:t>
            </a:r>
            <a:r>
              <a:rPr lang="en-US" sz="2400" b="1" i="1" dirty="0">
                <a:solidFill>
                  <a:schemeClr val="tx2"/>
                </a:solidFill>
                <a:latin typeface="Arial" charset="0"/>
                <a:cs typeface="Arial" charset="0"/>
              </a:rPr>
              <a:t>AOS Label Inquiry Request (AIR) 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cs typeface="Arial" charset="0"/>
              </a:rPr>
              <a:t>is </a:t>
            </a:r>
            <a:r>
              <a:rPr lang="en-US" sz="2400" b="1" dirty="0">
                <a:solidFill>
                  <a:srgbClr val="FF0066"/>
                </a:solidFill>
                <a:latin typeface="Arial" charset="0"/>
                <a:cs typeface="Arial" charset="0"/>
              </a:rPr>
              <a:t>used to request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cs typeface="Arial" charset="0"/>
              </a:rPr>
              <a:t> a report showing all Customer Records that contain a specific ASL label. </a:t>
            </a:r>
            <a:endParaRPr lang="en-US" sz="2400" b="1" dirty="0">
              <a:solidFill>
                <a:schemeClr val="tx2"/>
              </a:solidFill>
              <a:latin typeface="Arial" charset="0"/>
              <a:cs typeface="Times New Roman" charset="0"/>
            </a:endParaRP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solidFill>
                  <a:schemeClr val="tx2"/>
                </a:solidFill>
                <a:latin typeface="Arial" charset="0"/>
                <a:cs typeface="Arial" charset="0"/>
              </a:rPr>
              <a:t>The WRS system generates the report data overnight and stores it for </a:t>
            </a:r>
            <a:r>
              <a:rPr lang="en-US" sz="2400" b="1" dirty="0">
                <a:solidFill>
                  <a:srgbClr val="FF0066"/>
                </a:solidFill>
                <a:latin typeface="Arial" charset="0"/>
                <a:cs typeface="Arial" charset="0"/>
              </a:rPr>
              <a:t>14 days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cs typeface="Arial" charset="0"/>
              </a:rPr>
              <a:t>. </a:t>
            </a:r>
            <a:endParaRPr lang="en-US" sz="2400" b="1" dirty="0">
              <a:solidFill>
                <a:schemeClr val="tx2"/>
              </a:solidFill>
              <a:latin typeface="Arial" charset="0"/>
              <a:cs typeface="Times New Roman" charset="0"/>
            </a:endParaRP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solidFill>
                  <a:schemeClr val="tx2"/>
                </a:solidFill>
                <a:latin typeface="Arial" charset="0"/>
                <a:cs typeface="Arial" charset="0"/>
              </a:rPr>
              <a:t>A system mail message or email serves as the </a:t>
            </a:r>
            <a:r>
              <a:rPr lang="en-US" sz="2400" b="1" dirty="0">
                <a:solidFill>
                  <a:srgbClr val="FF0066"/>
                </a:solidFill>
                <a:latin typeface="Arial" charset="0"/>
                <a:cs typeface="Arial" charset="0"/>
              </a:rPr>
              <a:t>notification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cs typeface="Arial" charset="0"/>
              </a:rPr>
              <a:t> method when the </a:t>
            </a:r>
            <a:r>
              <a:rPr lang="en-US" sz="24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report 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cs typeface="Arial" charset="0"/>
              </a:rPr>
              <a:t>is ready. 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latin typeface="Arial" charset="0"/>
                <a:cs typeface="Arial" charset="0"/>
              </a:rPr>
              <a:t>Email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cs typeface="Arial" charset="0"/>
              </a:rPr>
              <a:t> notification is sent to the </a:t>
            </a:r>
            <a:r>
              <a:rPr lang="en-US" sz="2400" b="1" dirty="0">
                <a:solidFill>
                  <a:srgbClr val="FF0066"/>
                </a:solidFill>
                <a:latin typeface="Arial" charset="0"/>
                <a:cs typeface="Arial" charset="0"/>
              </a:rPr>
              <a:t>email 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cs typeface="Arial" charset="0"/>
              </a:rPr>
              <a:t>address defined for the user’s logon id  via the </a:t>
            </a:r>
            <a:r>
              <a:rPr lang="en-US" sz="2400" b="1" i="1" dirty="0">
                <a:solidFill>
                  <a:schemeClr val="tx2"/>
                </a:solidFill>
                <a:latin typeface="Arial" charset="0"/>
                <a:cs typeface="Arial" charset="0"/>
              </a:rPr>
              <a:t>ROP 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cs typeface="Arial" charset="0"/>
              </a:rPr>
              <a:t>screen. 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 startAt="5"/>
            </a:pPr>
            <a:r>
              <a:rPr lang="en-US" sz="2400" b="1" dirty="0">
                <a:solidFill>
                  <a:schemeClr val="tx2"/>
                </a:solidFill>
                <a:latin typeface="Arial" charset="0"/>
                <a:cs typeface="Arial" charset="0"/>
              </a:rPr>
              <a:t>The report is </a:t>
            </a:r>
            <a:r>
              <a:rPr lang="en-US" sz="2400" b="1" dirty="0">
                <a:solidFill>
                  <a:srgbClr val="FF0066"/>
                </a:solidFill>
                <a:latin typeface="Arial" charset="0"/>
                <a:cs typeface="Arial" charset="0"/>
              </a:rPr>
              <a:t>initiated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cs typeface="Arial" charset="0"/>
              </a:rPr>
              <a:t> using </a:t>
            </a:r>
            <a:r>
              <a:rPr lang="en-US" sz="2400" b="1" dirty="0">
                <a:solidFill>
                  <a:srgbClr val="FF0066"/>
                </a:solidFill>
                <a:latin typeface="Arial" charset="0"/>
                <a:cs typeface="Arial" charset="0"/>
              </a:rPr>
              <a:t>WBA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cs typeface="Arial" charset="0"/>
              </a:rPr>
              <a:t>.  The  report is </a:t>
            </a:r>
            <a:r>
              <a:rPr lang="en-US" sz="2400" b="1" dirty="0">
                <a:solidFill>
                  <a:srgbClr val="FF0066"/>
                </a:solidFill>
                <a:latin typeface="Arial" charset="0"/>
                <a:cs typeface="Arial" charset="0"/>
              </a:rPr>
              <a:t>viewed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cs typeface="Arial" charset="0"/>
              </a:rPr>
              <a:t> using the </a:t>
            </a:r>
            <a:r>
              <a:rPr lang="en-US" sz="2400" b="1" dirty="0">
                <a:solidFill>
                  <a:srgbClr val="0066FF"/>
                </a:solidFill>
                <a:latin typeface="Arial" charset="0"/>
                <a:cs typeface="Arial" charset="0"/>
              </a:rPr>
              <a:t>WRS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cs typeface="Arial" charset="0"/>
              </a:rPr>
              <a:t>.  (</a:t>
            </a:r>
            <a:r>
              <a:rPr lang="en-US" sz="2400" b="1" i="1" dirty="0">
                <a:solidFill>
                  <a:srgbClr val="0066FF"/>
                </a:solidFill>
                <a:latin typeface="Arial" charset="0"/>
                <a:cs typeface="Arial" charset="0"/>
              </a:rPr>
              <a:t>Area  o</a:t>
            </a:r>
            <a:r>
              <a:rPr lang="en-US" sz="2400" b="1" i="1" dirty="0">
                <a:solidFill>
                  <a:srgbClr val="0066FF"/>
                </a:solidFill>
                <a:latin typeface="Arial" charset="0"/>
                <a:cs typeface="Times New Roman" charset="0"/>
              </a:rPr>
              <a:t>f Service to Dial# Report</a:t>
            </a:r>
            <a:r>
              <a:rPr lang="en-US" sz="2400" b="1" i="1" dirty="0">
                <a:solidFill>
                  <a:schemeClr val="tx2"/>
                </a:solidFill>
                <a:latin typeface="Arial" charset="0"/>
                <a:cs typeface="Times New Roman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Arial" charset="0"/>
                <a:cs typeface="Times New Roman" charset="0"/>
              </a:rPr>
              <a:t>is used to view the results of this request)</a:t>
            </a:r>
            <a:r>
              <a:rPr lang="en-US" sz="2400" b="1" dirty="0">
                <a:solidFill>
                  <a:schemeClr val="tx2"/>
                </a:solidFill>
                <a:latin typeface="Arial" charset="0"/>
              </a:rPr>
              <a:t> </a:t>
            </a:r>
            <a:endParaRPr lang="en-US" b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8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8700" y="965243"/>
            <a:ext cx="7239000" cy="532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86"/>
            <a:ext cx="8229600" cy="90429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AIR Screen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219200" y="2286000"/>
            <a:ext cx="1524000" cy="15652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Request a report for up to 5 labels</a:t>
            </a:r>
          </a:p>
        </p:txBody>
      </p:sp>
      <p:sp>
        <p:nvSpPr>
          <p:cNvPr id="20485" name="Oval 7"/>
          <p:cNvSpPr>
            <a:spLocks noChangeArrowheads="1"/>
          </p:cNvSpPr>
          <p:nvPr/>
        </p:nvSpPr>
        <p:spPr bwMode="auto">
          <a:xfrm>
            <a:off x="3581400" y="2209800"/>
            <a:ext cx="1066800" cy="2743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677863" y="809625"/>
          <a:ext cx="7780337" cy="5743575"/>
        </p:xfrm>
        <a:graphic>
          <a:graphicData uri="http://schemas.openxmlformats.org/presentationml/2006/ole">
            <p:oleObj spid="_x0000_s5122" name="Bitmap Image" r:id="rId4" imgW="7780952" imgH="5742857" progId="PBrush">
              <p:embed/>
            </p:oleObj>
          </a:graphicData>
        </a:graphic>
      </p:graphicFrame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6038"/>
            <a:ext cx="8229600" cy="85616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u="sng" dirty="0" smtClean="0">
                <a:latin typeface="Arial" charset="0"/>
                <a:cs typeface="Arial" charset="0"/>
              </a:rPr>
              <a:t>Area o</a:t>
            </a:r>
            <a:r>
              <a:rPr lang="en-US" sz="3600" b="1" u="sng" dirty="0" smtClean="0">
                <a:latin typeface="Arial" charset="0"/>
                <a:cs typeface="Times New Roman" charset="0"/>
              </a:rPr>
              <a:t>f Service to Dial# Report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743200" y="36576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  <a:latin typeface="Arial" charset="0"/>
              </a:rPr>
              <a:t>1 Name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752600" y="3632200"/>
            <a:ext cx="2286000" cy="230832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Report run in WRS remains in WRS 1-14 days after requested on AIR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3429000" y="2590800"/>
            <a:ext cx="3429000" cy="1295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Routing Guam, Saipan, Samoa -1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971800" y="38862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  <a:latin typeface="Arial" charset="0"/>
              </a:rPr>
              <a:t>1 Name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533400" y="1384042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/>
            <a:r>
              <a:rPr lang="en-US" sz="2000" dirty="0">
                <a:latin typeface="Arial" charset="0"/>
                <a:cs typeface="Arial" charset="0"/>
              </a:rPr>
              <a:t>  Listing Canada as part of the Area of Service for a CAD allows Guam calls to </a:t>
            </a:r>
            <a:r>
              <a:rPr lang="en-US" sz="2000" dirty="0" smtClean="0">
                <a:latin typeface="Arial" charset="0"/>
                <a:cs typeface="Arial" charset="0"/>
              </a:rPr>
              <a:t>complete. </a:t>
            </a:r>
            <a:r>
              <a:rPr lang="en-US" sz="2000" dirty="0">
                <a:latin typeface="Arial" charset="0"/>
                <a:cs typeface="Arial" charset="0"/>
              </a:rPr>
              <a:t>Blocking Guam/Saipan/Samoa calls may require alternative CAD Area of Service setup.</a:t>
            </a:r>
          </a:p>
          <a:p>
            <a:pPr marL="457200" indent="-457200" algn="l"/>
            <a:r>
              <a:rPr lang="en-US" sz="2000" dirty="0">
                <a:latin typeface="Arial" charset="0"/>
                <a:cs typeface="Arial" charset="0"/>
              </a:rPr>
              <a:t>  The general guidelines for routing GUAM/SAIPAN/SAMOA are as follows:</a:t>
            </a:r>
          </a:p>
          <a:p>
            <a:pPr marL="457200" indent="-457200" algn="l" eaLnBrk="0" hangingPunct="0"/>
            <a:r>
              <a:rPr lang="en-US" sz="2000" dirty="0">
                <a:latin typeface="Arial" charset="0"/>
                <a:cs typeface="Arial" charset="0"/>
              </a:rPr>
              <a:t>  If you are going to route (or block) the Specific Guam/Saipan/Samoa NPAs (670,671,684) or LATAs (870,871,884) on the CPR, you have 2 options.  </a:t>
            </a:r>
          </a:p>
          <a:p>
            <a:pPr marL="914400" lvl="1" indent="-457200" algn="l" eaLnBrk="0" hangingPunct="0">
              <a:buFontTx/>
              <a:buAutoNum type="arabicPeriod"/>
            </a:pPr>
            <a:r>
              <a:rPr lang="en-US" sz="2000" dirty="0">
                <a:latin typeface="Arial" charset="0"/>
                <a:cs typeface="Arial" charset="0"/>
              </a:rPr>
              <a:t>Use XA, XC or CN in the Area of Service of the CAD. Then route or block them on the CPR.</a:t>
            </a:r>
          </a:p>
          <a:p>
            <a:pPr marL="914400" lvl="1" indent="-457200" algn="l" eaLnBrk="0" hangingPunct="0">
              <a:buFontTx/>
              <a:buAutoNum type="arabicPeriod"/>
            </a:pPr>
            <a:r>
              <a:rPr lang="en-US" sz="2000" dirty="0">
                <a:latin typeface="Arial" charset="0"/>
                <a:cs typeface="Arial" charset="0"/>
              </a:rPr>
              <a:t>List them specifically on the CAD for Area of Service. </a:t>
            </a:r>
          </a:p>
          <a:p>
            <a:pPr marL="914400" lvl="1" indent="-457200" algn="l" eaLnBrk="0" hangingPunct="0"/>
            <a:r>
              <a:rPr lang="en-US" sz="2000" dirty="0">
                <a:latin typeface="Arial" charset="0"/>
                <a:cs typeface="Arial" charset="0"/>
              </a:rPr>
              <a:t>	a)  Having listed them specifically on the CAD, you then are not allowed to use the (Mutually Exclusive) Network Codes of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US, XA, XB or XC</a:t>
            </a:r>
            <a:r>
              <a:rPr lang="en-US" sz="2000" dirty="0">
                <a:latin typeface="Arial" charset="0"/>
                <a:cs typeface="Arial" charset="0"/>
              </a:rPr>
              <a:t>.  A workaround is to setup the CAD Area of Service as demonstrated on the next slide:</a:t>
            </a:r>
          </a:p>
          <a:p>
            <a:pPr marL="914400" lvl="1" indent="-457200" algn="l" eaLnBrk="0" hangingPunct="0"/>
            <a:r>
              <a:rPr lang="en-US" sz="2000" dirty="0">
                <a:latin typeface="Arial" charset="0"/>
                <a:cs typeface="Arial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214"/>
            <a:ext cx="8229600" cy="87220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Routing Guam…2</a:t>
            </a:r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2667000" y="3597444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  <a:latin typeface="Arial" charset="0"/>
              </a:rPr>
              <a:t>1 Name</a:t>
            </a:r>
          </a:p>
        </p:txBody>
      </p:sp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1066800" y="1143000"/>
            <a:ext cx="7086600" cy="24929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u="sng" dirty="0"/>
              <a:t>CAD Area of Service desired is </a:t>
            </a:r>
            <a:r>
              <a:rPr lang="en-US" sz="2400" b="1" u="sng" dirty="0">
                <a:solidFill>
                  <a:srgbClr val="0000FF"/>
                </a:solidFill>
              </a:rPr>
              <a:t>USA</a:t>
            </a:r>
            <a:r>
              <a:rPr lang="en-US" sz="2400" b="1" u="sng" dirty="0"/>
              <a:t>, </a:t>
            </a:r>
            <a:r>
              <a:rPr lang="en-US" sz="2400" b="1" u="sng" dirty="0">
                <a:solidFill>
                  <a:srgbClr val="FF0066"/>
                </a:solidFill>
              </a:rPr>
              <a:t>Caribbean</a:t>
            </a:r>
            <a:r>
              <a:rPr lang="en-US" sz="2400" b="1" u="sng" dirty="0"/>
              <a:t> and </a:t>
            </a:r>
            <a:r>
              <a:rPr lang="en-US" sz="2400" b="1" u="sng" dirty="0">
                <a:solidFill>
                  <a:schemeClr val="accent1"/>
                </a:solidFill>
              </a:rPr>
              <a:t>Guam/Saipan/Samoa</a:t>
            </a:r>
            <a:r>
              <a:rPr lang="en-US" sz="2400" b="1" u="sng" dirty="0"/>
              <a:t>. (NOT Canada) </a:t>
            </a:r>
          </a:p>
          <a:p>
            <a:pPr algn="l">
              <a:spcBef>
                <a:spcPct val="50000"/>
              </a:spcBef>
            </a:pPr>
            <a:r>
              <a:rPr lang="en-US" sz="2400" dirty="0"/>
              <a:t>Networks = </a:t>
            </a:r>
            <a:r>
              <a:rPr lang="en-US" sz="2400" dirty="0">
                <a:solidFill>
                  <a:srgbClr val="FF0066"/>
                </a:solidFill>
              </a:rPr>
              <a:t>CR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Carribbean</a:t>
            </a:r>
            <a:r>
              <a:rPr lang="en-US" sz="2400" dirty="0" smtClean="0"/>
              <a:t>)</a:t>
            </a:r>
            <a:endParaRPr lang="en-US" sz="2400" dirty="0"/>
          </a:p>
          <a:p>
            <a:pPr algn="l">
              <a:spcBef>
                <a:spcPct val="50000"/>
              </a:spcBef>
            </a:pPr>
            <a:r>
              <a:rPr lang="en-US" sz="2400" dirty="0"/>
              <a:t>LATAs = </a:t>
            </a:r>
            <a:r>
              <a:rPr lang="en-US" sz="2400" dirty="0">
                <a:solidFill>
                  <a:schemeClr val="accent1"/>
                </a:solidFill>
              </a:rPr>
              <a:t>870, 871, </a:t>
            </a:r>
            <a:r>
              <a:rPr lang="en-US" sz="2400" dirty="0" smtClean="0">
                <a:solidFill>
                  <a:schemeClr val="accent1"/>
                </a:solidFill>
              </a:rPr>
              <a:t>884 (Guam, Saipan, Samoa)</a:t>
            </a:r>
            <a:endParaRPr lang="en-US" sz="2400" dirty="0">
              <a:solidFill>
                <a:schemeClr val="accent1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sz="2400" dirty="0"/>
              <a:t>Labels = (</a:t>
            </a:r>
            <a:r>
              <a:rPr lang="en-US" sz="2400" dirty="0">
                <a:solidFill>
                  <a:srgbClr val="0000FF"/>
                </a:solidFill>
              </a:rPr>
              <a:t>ASL</a:t>
            </a:r>
            <a:r>
              <a:rPr lang="en-US" sz="2400" dirty="0"/>
              <a:t> label name with all States in it)</a:t>
            </a:r>
          </a:p>
        </p:txBody>
      </p:sp>
      <p:sp>
        <p:nvSpPr>
          <p:cNvPr id="8200" name="Text Box 13"/>
          <p:cNvSpPr txBox="1">
            <a:spLocks noChangeArrowheads="1"/>
          </p:cNvSpPr>
          <p:nvPr/>
        </p:nvSpPr>
        <p:spPr bwMode="auto">
          <a:xfrm>
            <a:off x="2819400" y="4511844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and</a:t>
            </a:r>
          </a:p>
        </p:txBody>
      </p:sp>
      <p:sp>
        <p:nvSpPr>
          <p:cNvPr id="8201" name="Text Box 14"/>
          <p:cNvSpPr txBox="1">
            <a:spLocks noChangeArrowheads="1"/>
          </p:cNvSpPr>
          <p:nvPr/>
        </p:nvSpPr>
        <p:spPr bwMode="auto">
          <a:xfrm>
            <a:off x="5791200" y="4511844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and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6542087" y="4035594"/>
            <a:ext cx="2068513" cy="2138363"/>
            <a:chOff x="6542087" y="4267200"/>
            <a:chExt cx="2068513" cy="2138363"/>
          </a:xfrm>
        </p:grpSpPr>
        <p:graphicFrame>
          <p:nvGraphicFramePr>
            <p:cNvPr id="8195" name="Object 1"/>
            <p:cNvGraphicFramePr>
              <a:graphicFrameLocks noChangeAspect="1"/>
            </p:cNvGraphicFramePr>
            <p:nvPr/>
          </p:nvGraphicFramePr>
          <p:xfrm>
            <a:off x="6553200" y="4267200"/>
            <a:ext cx="2057400" cy="1154113"/>
          </p:xfrm>
          <a:graphic>
            <a:graphicData uri="http://schemas.openxmlformats.org/presentationml/2006/ole">
              <p:oleObj spid="_x0000_s6147" name="Bitmap Image" r:id="rId4" imgW="1561905" imgH="876190" progId="PBrush">
                <p:embed/>
              </p:oleObj>
            </a:graphicData>
          </a:graphic>
        </p:graphicFrame>
        <p:sp>
          <p:nvSpPr>
            <p:cNvPr id="8203" name="AutoShape 17"/>
            <p:cNvSpPr>
              <a:spLocks/>
            </p:cNvSpPr>
            <p:nvPr/>
          </p:nvSpPr>
          <p:spPr bwMode="auto">
            <a:xfrm>
              <a:off x="6542087" y="5638800"/>
              <a:ext cx="1611313" cy="766763"/>
            </a:xfrm>
            <a:prstGeom prst="borderCallout1">
              <a:avLst>
                <a:gd name="adj1" fmla="val 14907"/>
                <a:gd name="adj2" fmla="val 104727"/>
                <a:gd name="adj3" fmla="val -67907"/>
                <a:gd name="adj4" fmla="val 1163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/>
                <a:t>50 state label on Labels tab</a:t>
              </a: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533400" y="3978444"/>
            <a:ext cx="2209800" cy="2214563"/>
            <a:chOff x="533400" y="4267200"/>
            <a:chExt cx="2209800" cy="2214563"/>
          </a:xfrm>
        </p:grpSpPr>
        <p:graphicFrame>
          <p:nvGraphicFramePr>
            <p:cNvPr id="8194" name="Object 0"/>
            <p:cNvGraphicFramePr>
              <a:graphicFrameLocks noChangeAspect="1"/>
            </p:cNvGraphicFramePr>
            <p:nvPr/>
          </p:nvGraphicFramePr>
          <p:xfrm>
            <a:off x="533400" y="4267200"/>
            <a:ext cx="2209800" cy="1235075"/>
          </p:xfrm>
          <a:graphic>
            <a:graphicData uri="http://schemas.openxmlformats.org/presentationml/2006/ole">
              <p:oleObj spid="_x0000_s6146" name="Bitmap Image" r:id="rId5" imgW="1533739" imgH="857143" progId="PBrush">
                <p:embed/>
              </p:oleObj>
            </a:graphicData>
          </a:graphic>
        </p:graphicFrame>
        <p:sp>
          <p:nvSpPr>
            <p:cNvPr id="8204" name="AutoShape 22"/>
            <p:cNvSpPr>
              <a:spLocks/>
            </p:cNvSpPr>
            <p:nvPr/>
          </p:nvSpPr>
          <p:spPr bwMode="auto">
            <a:xfrm>
              <a:off x="838200" y="5638800"/>
              <a:ext cx="1828800" cy="842963"/>
            </a:xfrm>
            <a:prstGeom prst="borderCallout1">
              <a:avLst>
                <a:gd name="adj1" fmla="val 14815"/>
                <a:gd name="adj2" fmla="val 104509"/>
                <a:gd name="adj3" fmla="val -69242"/>
                <a:gd name="adj4" fmla="val 81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/>
                <a:t>Caribbean </a:t>
              </a:r>
              <a:r>
                <a:rPr lang="en-US" dirty="0" smtClean="0"/>
                <a:t> (CR) on </a:t>
              </a:r>
              <a:r>
                <a:rPr lang="en-US" dirty="0"/>
                <a:t>Network tab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70287" y="4017137"/>
            <a:ext cx="2220913" cy="2214563"/>
            <a:chOff x="3570287" y="4017137"/>
            <a:chExt cx="2220913" cy="2214563"/>
          </a:xfrm>
        </p:grpSpPr>
        <p:grpSp>
          <p:nvGrpSpPr>
            <p:cNvPr id="2" name="Group 13"/>
            <p:cNvGrpSpPr/>
            <p:nvPr/>
          </p:nvGrpSpPr>
          <p:grpSpPr>
            <a:xfrm>
              <a:off x="3570287" y="4017137"/>
              <a:ext cx="2220913" cy="2214563"/>
              <a:chOff x="3570287" y="4267200"/>
              <a:chExt cx="2220913" cy="2214563"/>
            </a:xfrm>
          </p:grpSpPr>
          <p:graphicFrame>
            <p:nvGraphicFramePr>
              <p:cNvPr id="8196" name="Object 2"/>
              <p:cNvGraphicFramePr>
                <a:graphicFrameLocks noChangeAspect="1"/>
              </p:cNvGraphicFramePr>
              <p:nvPr/>
            </p:nvGraphicFramePr>
            <p:xfrm>
              <a:off x="3657600" y="4267200"/>
              <a:ext cx="2133600" cy="1263650"/>
            </p:xfrm>
            <a:graphic>
              <a:graphicData uri="http://schemas.openxmlformats.org/presentationml/2006/ole">
                <p:oleObj spid="_x0000_s6148" name="Bitmap Image" r:id="rId6" imgW="1495634" imgH="885949" progId="PBrush">
                  <p:embed/>
                </p:oleObj>
              </a:graphicData>
            </a:graphic>
          </p:graphicFrame>
          <p:sp>
            <p:nvSpPr>
              <p:cNvPr id="8202" name="AutoShape 16"/>
              <p:cNvSpPr>
                <a:spLocks/>
              </p:cNvSpPr>
              <p:nvPr/>
            </p:nvSpPr>
            <p:spPr bwMode="auto">
              <a:xfrm>
                <a:off x="3570287" y="5715000"/>
                <a:ext cx="1611313" cy="766763"/>
              </a:xfrm>
              <a:prstGeom prst="borderCallout1">
                <a:avLst>
                  <a:gd name="adj1" fmla="val 14907"/>
                  <a:gd name="adj2" fmla="val 104727"/>
                  <a:gd name="adj3" fmla="val -64597"/>
                  <a:gd name="adj4" fmla="val 10798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dirty="0"/>
                  <a:t>870, 871, 884 on </a:t>
                </a:r>
                <a:r>
                  <a:rPr lang="en-US" dirty="0" err="1"/>
                  <a:t>Lata</a:t>
                </a:r>
                <a:r>
                  <a:rPr lang="en-US" dirty="0"/>
                  <a:t> Tab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4700338" y="4863281"/>
              <a:ext cx="946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884</a:t>
              </a:r>
              <a:endParaRPr lang="en-US" sz="14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/>
      <p:bldP spid="82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074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600" u="sng" dirty="0" smtClean="0">
                <a:latin typeface="Arial" charset="0"/>
              </a:rPr>
              <a:t>Label = “Shorthand” (2 Types)</a:t>
            </a:r>
          </a:p>
        </p:txBody>
      </p:sp>
      <p:sp>
        <p:nvSpPr>
          <p:cNvPr id="10244" name="Text Box 3077"/>
          <p:cNvSpPr txBox="1">
            <a:spLocks noChangeArrowheads="1"/>
          </p:cNvSpPr>
          <p:nvPr/>
        </p:nvSpPr>
        <p:spPr bwMode="auto">
          <a:xfrm>
            <a:off x="3485148" y="13716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1" dirty="0"/>
              <a:t>LABEL</a:t>
            </a:r>
          </a:p>
        </p:txBody>
      </p:sp>
      <p:sp>
        <p:nvSpPr>
          <p:cNvPr id="10245" name="Text Box 3078"/>
          <p:cNvSpPr txBox="1">
            <a:spLocks noChangeArrowheads="1"/>
          </p:cNvSpPr>
          <p:nvPr/>
        </p:nvSpPr>
        <p:spPr bwMode="auto">
          <a:xfrm>
            <a:off x="3276600" y="1981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/>
              <a:t>Shorthand</a:t>
            </a:r>
          </a:p>
        </p:txBody>
      </p:sp>
      <p:sp>
        <p:nvSpPr>
          <p:cNvPr id="10246" name="Text Box 3079"/>
          <p:cNvSpPr txBox="1">
            <a:spLocks noChangeArrowheads="1"/>
          </p:cNvSpPr>
          <p:nvPr/>
        </p:nvSpPr>
        <p:spPr bwMode="auto">
          <a:xfrm>
            <a:off x="1524000" y="3124200"/>
            <a:ext cx="25908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2400" b="1" dirty="0"/>
              <a:t>LAD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2400" b="1" dirty="0"/>
              <a:t>On CPR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2400" b="1" dirty="0"/>
              <a:t>“*” Required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2400" b="1" dirty="0"/>
              <a:t>CR specific</a:t>
            </a:r>
          </a:p>
        </p:txBody>
      </p:sp>
      <p:sp>
        <p:nvSpPr>
          <p:cNvPr id="10247" name="Text Box 3080"/>
          <p:cNvSpPr txBox="1">
            <a:spLocks noChangeArrowheads="1"/>
          </p:cNvSpPr>
          <p:nvPr/>
        </p:nvSpPr>
        <p:spPr bwMode="auto">
          <a:xfrm>
            <a:off x="5410200" y="3124200"/>
            <a:ext cx="2667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2400" b="1" dirty="0"/>
              <a:t>ASL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On </a:t>
            </a:r>
            <a:r>
              <a:rPr lang="en-US" sz="2400" b="1" dirty="0" smtClean="0">
                <a:solidFill>
                  <a:srgbClr val="FF0000"/>
                </a:solidFill>
              </a:rPr>
              <a:t>CAD only</a:t>
            </a:r>
            <a:endParaRPr lang="en-US" sz="2400" b="1" dirty="0">
              <a:solidFill>
                <a:srgbClr val="FF0000"/>
              </a:solidFill>
            </a:endParaRP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2400" b="1" dirty="0"/>
              <a:t>No “*”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2400" b="1" dirty="0"/>
              <a:t>Global</a:t>
            </a:r>
          </a:p>
        </p:txBody>
      </p:sp>
      <p:sp>
        <p:nvSpPr>
          <p:cNvPr id="10248" name="Line 3081"/>
          <p:cNvSpPr>
            <a:spLocks noChangeShapeType="1"/>
          </p:cNvSpPr>
          <p:nvPr/>
        </p:nvSpPr>
        <p:spPr bwMode="auto">
          <a:xfrm flipH="1">
            <a:off x="2209800" y="2438400"/>
            <a:ext cx="1752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49" name="Line 3082"/>
          <p:cNvSpPr>
            <a:spLocks noChangeShapeType="1"/>
          </p:cNvSpPr>
          <p:nvPr/>
        </p:nvSpPr>
        <p:spPr bwMode="auto">
          <a:xfrm>
            <a:off x="4191000" y="2438400"/>
            <a:ext cx="1600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Module 07 Review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3124200" y="2132013"/>
            <a:ext cx="310832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buFontTx/>
              <a:buAutoNum type="arabicPeriod"/>
            </a:pPr>
            <a:r>
              <a:rPr lang="en-US" sz="2800" dirty="0">
                <a:latin typeface="Arial" charset="0"/>
              </a:rPr>
              <a:t>ASL Definition</a:t>
            </a:r>
          </a:p>
          <a:p>
            <a:pPr marL="457200" indent="-457200" algn="l">
              <a:buFontTx/>
              <a:buAutoNum type="arabicPeriod"/>
            </a:pPr>
            <a:r>
              <a:rPr lang="en-US" sz="2800" dirty="0">
                <a:latin typeface="Arial" charset="0"/>
              </a:rPr>
              <a:t>ASL Window</a:t>
            </a:r>
          </a:p>
          <a:p>
            <a:pPr marL="457200" indent="-457200" algn="l">
              <a:buFontTx/>
              <a:buAutoNum type="arabicPeriod"/>
            </a:pPr>
            <a:r>
              <a:rPr lang="en-US" sz="2800" dirty="0">
                <a:latin typeface="Arial" charset="0"/>
              </a:rPr>
              <a:t>ASL Tasks</a:t>
            </a: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2286000" y="4876800"/>
            <a:ext cx="4419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Written Exercise ASL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#8</a:t>
            </a: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Hands-On Exercises ASL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(8A–8C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17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LAD Labels vs. ASL Labels</a:t>
            </a: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2895600" y="38862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  <a:latin typeface="Arial" charset="0"/>
              </a:rPr>
              <a:t>1 Name</a:t>
            </a:r>
          </a:p>
        </p:txBody>
      </p:sp>
      <p:sp>
        <p:nvSpPr>
          <p:cNvPr id="3077" name="Text Box 11"/>
          <p:cNvSpPr txBox="1">
            <a:spLocks noChangeArrowheads="1"/>
          </p:cNvSpPr>
          <p:nvPr/>
        </p:nvSpPr>
        <p:spPr bwMode="auto">
          <a:xfrm>
            <a:off x="685800" y="1143000"/>
            <a:ext cx="74676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u="sng" dirty="0">
                <a:solidFill>
                  <a:schemeClr val="tx2"/>
                </a:solidFill>
                <a:latin typeface="Arial" charset="0"/>
              </a:rPr>
              <a:t>LAD Labels 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Arial" charset="0"/>
              </a:rPr>
              <a:t>Used as a 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shorthand for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the CPR (defines how a call is routed)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chemeClr val="tx2"/>
              </a:solidFill>
              <a:latin typeface="Arial" charset="0"/>
            </a:endParaRPr>
          </a:p>
          <a:p>
            <a:pPr algn="l">
              <a:spcBef>
                <a:spcPct val="50000"/>
              </a:spcBef>
            </a:pPr>
            <a:endParaRPr lang="en-US" b="1" dirty="0">
              <a:solidFill>
                <a:schemeClr val="tx2"/>
              </a:solidFill>
              <a:latin typeface="Arial" charset="0"/>
            </a:endParaRPr>
          </a:p>
          <a:p>
            <a:pPr algn="l">
              <a:spcBef>
                <a:spcPct val="50000"/>
              </a:spcBef>
            </a:pPr>
            <a:endParaRPr lang="en-US" b="1" dirty="0">
              <a:solidFill>
                <a:schemeClr val="tx2"/>
              </a:solidFill>
              <a:latin typeface="Arial" charset="0"/>
            </a:endParaRPr>
          </a:p>
          <a:p>
            <a:pPr algn="l">
              <a:spcBef>
                <a:spcPct val="50000"/>
              </a:spcBef>
            </a:pPr>
            <a:endParaRPr lang="en-US" b="1" dirty="0">
              <a:solidFill>
                <a:schemeClr val="tx2"/>
              </a:solidFill>
              <a:latin typeface="Arial" charset="0"/>
            </a:endParaRPr>
          </a:p>
          <a:p>
            <a:pPr algn="l">
              <a:spcBef>
                <a:spcPct val="50000"/>
              </a:spcBef>
            </a:pPr>
            <a:endParaRPr lang="en-US" b="1" u="sng" dirty="0" smtClean="0">
              <a:solidFill>
                <a:schemeClr val="tx2"/>
              </a:solidFill>
              <a:latin typeface="Arial" charset="0"/>
            </a:endParaRPr>
          </a:p>
          <a:p>
            <a:pPr algn="l">
              <a:spcBef>
                <a:spcPct val="50000"/>
              </a:spcBef>
            </a:pPr>
            <a:r>
              <a:rPr lang="en-US" b="1" u="sng" dirty="0" smtClean="0">
                <a:solidFill>
                  <a:schemeClr val="tx2"/>
                </a:solidFill>
                <a:latin typeface="Arial" charset="0"/>
              </a:rPr>
              <a:t>Area </a:t>
            </a:r>
            <a:r>
              <a:rPr lang="en-US" b="1" u="sng" dirty="0">
                <a:solidFill>
                  <a:schemeClr val="tx2"/>
                </a:solidFill>
                <a:latin typeface="Arial" charset="0"/>
              </a:rPr>
              <a:t>of Service Labels (ASL)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Arial" charset="0"/>
              </a:rPr>
              <a:t>Used as a 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shorthand for the </a:t>
            </a:r>
            <a:r>
              <a:rPr lang="en-US" u="sng" dirty="0">
                <a:solidFill>
                  <a:srgbClr val="FF0000"/>
                </a:solidFill>
                <a:latin typeface="Arial" charset="0"/>
              </a:rPr>
              <a:t>CAD (defines who can call)</a:t>
            </a:r>
          </a:p>
          <a:p>
            <a:pPr algn="l">
              <a:spcBef>
                <a:spcPct val="50000"/>
              </a:spcBef>
            </a:pPr>
            <a:endParaRPr lang="en-US" u="sng" dirty="0">
              <a:solidFill>
                <a:schemeClr val="tx2"/>
              </a:solidFill>
              <a:latin typeface="Arial" charset="0"/>
            </a:endParaRPr>
          </a:p>
          <a:p>
            <a:pPr algn="l">
              <a:spcBef>
                <a:spcPct val="50000"/>
              </a:spcBef>
            </a:pPr>
            <a:endParaRPr lang="en-US" b="1" u="sng" dirty="0">
              <a:solidFill>
                <a:schemeClr val="tx2"/>
              </a:solidFill>
              <a:latin typeface="Arial" charset="0"/>
            </a:endParaRPr>
          </a:p>
          <a:p>
            <a:pPr algn="l">
              <a:spcBef>
                <a:spcPct val="50000"/>
              </a:spcBef>
            </a:pPr>
            <a:endParaRPr lang="en-US" b="1" u="sng" dirty="0">
              <a:solidFill>
                <a:schemeClr val="tx2"/>
              </a:solidFill>
              <a:latin typeface="Arial" charset="0"/>
            </a:endParaRPr>
          </a:p>
          <a:p>
            <a:pPr algn="l">
              <a:spcBef>
                <a:spcPct val="50000"/>
              </a:spcBef>
            </a:pPr>
            <a:endParaRPr lang="en-US" b="1" u="sng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3078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864100"/>
            <a:ext cx="6858000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0"/>
          <p:cNvGraphicFramePr>
            <a:graphicFrameLocks noChangeAspect="1"/>
          </p:cNvGraphicFramePr>
          <p:nvPr/>
        </p:nvGraphicFramePr>
        <p:xfrm>
          <a:off x="914400" y="2057400"/>
          <a:ext cx="6858000" cy="1736725"/>
        </p:xfrm>
        <a:graphic>
          <a:graphicData uri="http://schemas.openxmlformats.org/presentationml/2006/ole">
            <p:oleObj spid="_x0000_s1026" name="Bitmap Image" r:id="rId5" imgW="3685714" imgH="933580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914400" y="91039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800"/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48126"/>
            <a:ext cx="8229600" cy="950495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ASL - Label &amp; Resp Org</a:t>
            </a:r>
          </a:p>
        </p:txBody>
      </p:sp>
      <p:pic>
        <p:nvPicPr>
          <p:cNvPr id="11292" name="Picture 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910390"/>
            <a:ext cx="7620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3215044"/>
            <a:ext cx="7620000" cy="321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 smtClean="0"/>
              <a:t>Label - </a:t>
            </a:r>
            <a:r>
              <a:rPr lang="en-US" sz="2000" dirty="0" smtClean="0"/>
              <a:t>A 3 to 7 alpha numeric name entered by a user.</a:t>
            </a:r>
          </a:p>
          <a:p>
            <a:pPr fontAlgn="base"/>
            <a:r>
              <a:rPr lang="en-US" sz="2000" b="1" dirty="0" smtClean="0"/>
              <a:t>Eff. Date -</a:t>
            </a:r>
            <a:r>
              <a:rPr lang="en-US" sz="2000" dirty="0" smtClean="0"/>
              <a:t>The effective date of the unit on display. Cannot be: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sz="2000" dirty="0" smtClean="0"/>
              <a:t>The same as the current date or prior.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sz="2000" dirty="0" smtClean="0"/>
              <a:t>The same date/type for an already existing unit.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sz="2000" dirty="0" smtClean="0"/>
              <a:t>Greater than one year in the future.</a:t>
            </a:r>
          </a:p>
          <a:p>
            <a:pPr fontAlgn="base"/>
            <a:r>
              <a:rPr lang="en-US" sz="2000" b="1" dirty="0" smtClean="0"/>
              <a:t>Type - </a:t>
            </a:r>
            <a:r>
              <a:rPr lang="en-US" sz="2000" dirty="0" smtClean="0"/>
              <a:t>Populated by the system with LATA, NPA, State, and NPA-NXX.</a:t>
            </a:r>
          </a:p>
          <a:p>
            <a:pPr fontAlgn="base"/>
            <a:r>
              <a:rPr lang="en-US" sz="2000" b="1" dirty="0" smtClean="0"/>
              <a:t>Status - </a:t>
            </a:r>
            <a:r>
              <a:rPr lang="en-US" sz="2000" dirty="0" smtClean="0"/>
              <a:t>Status of the record on display.</a:t>
            </a:r>
          </a:p>
          <a:p>
            <a:pPr fontAlgn="base"/>
            <a:r>
              <a:rPr lang="en-US" sz="2000" b="1" dirty="0" smtClean="0"/>
              <a:t>Resp Org - </a:t>
            </a:r>
            <a:r>
              <a:rPr lang="en-US" sz="2000" dirty="0" smtClean="0"/>
              <a:t>Responsible Organization</a:t>
            </a:r>
          </a:p>
          <a:p>
            <a:pPr fontAlgn="base"/>
            <a:r>
              <a:rPr lang="en-US" sz="2000" b="1" dirty="0" smtClean="0"/>
              <a:t>List of Units -  </a:t>
            </a:r>
            <a:r>
              <a:rPr lang="en-US" sz="2000" dirty="0" smtClean="0"/>
              <a:t>Lists the different units for Label Name.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2273060"/>
            <a:ext cx="6300537" cy="86177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       STATE           08/23/10          Active              ZAC01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LATA             09/24/10          Active              ZAC01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NPA              10/10/11          Pending           ZAC01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1027"/>
          <p:cNvSpPr txBox="1">
            <a:spLocks noChangeArrowheads="1"/>
          </p:cNvSpPr>
          <p:nvPr/>
        </p:nvSpPr>
        <p:spPr bwMode="auto">
          <a:xfrm>
            <a:off x="914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800"/>
          </a:p>
        </p:txBody>
      </p:sp>
      <p:sp>
        <p:nvSpPr>
          <p:cNvPr id="4100" name="Rectangle 1028"/>
          <p:cNvSpPr>
            <a:spLocks noChangeArrowheads="1"/>
          </p:cNvSpPr>
          <p:nvPr/>
        </p:nvSpPr>
        <p:spPr bwMode="auto">
          <a:xfrm>
            <a:off x="44196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4101" name="Rectangle 1030"/>
          <p:cNvSpPr>
            <a:spLocks noGrp="1" noChangeArrowheads="1"/>
          </p:cNvSpPr>
          <p:nvPr>
            <p:ph type="title"/>
          </p:nvPr>
        </p:nvSpPr>
        <p:spPr>
          <a:xfrm>
            <a:off x="457200" y="5005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ASL - Action Buttons</a:t>
            </a:r>
          </a:p>
        </p:txBody>
      </p:sp>
      <p:graphicFrame>
        <p:nvGraphicFramePr>
          <p:cNvPr id="57388" name="Group 1068"/>
          <p:cNvGraphicFramePr>
            <a:graphicFrameLocks noGrp="1"/>
          </p:cNvGraphicFramePr>
          <p:nvPr/>
        </p:nvGraphicFramePr>
        <p:xfrm>
          <a:off x="838200" y="3488054"/>
          <a:ext cx="7391400" cy="2607946"/>
        </p:xfrm>
        <a:graphic>
          <a:graphicData uri="http://schemas.openxmlformats.org/drawingml/2006/table">
            <a:tbl>
              <a:tblPr/>
              <a:tblGrid>
                <a:gridCol w="1600200"/>
                <a:gridCol w="5791200"/>
              </a:tblGrid>
              <a:tr h="13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Adds a new Label Type.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 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Deletes a unit after requesting verification.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Deletes a Label Type after requesting verification.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Copy 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Adds a unit to an existing label where the added unit contains the same data as the source unit.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Append Unit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Adds a unit to an existing label where the added unit is blank.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98" name="Object 2048"/>
          <p:cNvGraphicFramePr>
            <a:graphicFrameLocks noChangeAspect="1"/>
          </p:cNvGraphicFramePr>
          <p:nvPr/>
        </p:nvGraphicFramePr>
        <p:xfrm>
          <a:off x="685800" y="1143000"/>
          <a:ext cx="7772400" cy="1971675"/>
        </p:xfrm>
        <a:graphic>
          <a:graphicData uri="http://schemas.openxmlformats.org/presentationml/2006/ole">
            <p:oleObj spid="_x0000_s2050" name="Bitmap Image" r:id="rId4" imgW="6458852" imgH="1638529" progId="PBrush">
              <p:embed/>
            </p:oleObj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38200" y="3505200"/>
            <a:ext cx="1524000" cy="381000"/>
          </a:xfrm>
          <a:prstGeom prst="roundRect">
            <a:avLst/>
          </a:prstGeom>
          <a:solidFill>
            <a:schemeClr val="accent1">
              <a:alpha val="17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38200" y="3886200"/>
            <a:ext cx="1524000" cy="381000"/>
          </a:xfrm>
          <a:prstGeom prst="roundRect">
            <a:avLst/>
          </a:prstGeom>
          <a:solidFill>
            <a:schemeClr val="accent1">
              <a:alpha val="17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38200" y="4267200"/>
            <a:ext cx="1524000" cy="381000"/>
          </a:xfrm>
          <a:prstGeom prst="roundRect">
            <a:avLst/>
          </a:prstGeom>
          <a:solidFill>
            <a:schemeClr val="accent1">
              <a:alpha val="17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38200" y="4724400"/>
            <a:ext cx="1524000" cy="381000"/>
          </a:xfrm>
          <a:prstGeom prst="roundRect">
            <a:avLst/>
          </a:prstGeom>
          <a:solidFill>
            <a:schemeClr val="accent1">
              <a:alpha val="17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38200" y="5410200"/>
            <a:ext cx="1524000" cy="685800"/>
          </a:xfrm>
          <a:prstGeom prst="roundRect">
            <a:avLst/>
          </a:prstGeom>
          <a:solidFill>
            <a:schemeClr val="accent1">
              <a:alpha val="17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4167 -0.1166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44167 -0.1722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-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.55833 -0.2277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" y="-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225 -0.2944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33333 -0.4166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3067050" y="1670050"/>
          <a:ext cx="5391150" cy="4197350"/>
        </p:xfrm>
        <a:graphic>
          <a:graphicData uri="http://schemas.openxmlformats.org/presentationml/2006/ole">
            <p:oleObj spid="_x0000_s3074" name="Bitmap Image" r:id="rId5" imgW="4172532" imgH="3247619" progId="PBrush">
              <p:embed/>
            </p:oleObj>
          </a:graphicData>
        </a:graphic>
      </p:graphicFrame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en-US" sz="3600" u="sng" dirty="0" smtClean="0">
                <a:latin typeface="Arial" charset="0"/>
              </a:rPr>
              <a:t>How to View a list of current ASL Labels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62000" y="1627188"/>
            <a:ext cx="2362200" cy="18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1. Access the ASL window.</a:t>
            </a:r>
          </a:p>
          <a:p>
            <a:pPr algn="l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2. Select Menu Item “Action” and then “Get List of Key Values” or Ctrl +K</a:t>
            </a:r>
          </a:p>
        </p:txBody>
      </p:sp>
      <p:sp>
        <p:nvSpPr>
          <p:cNvPr id="5126" name="Oval 9"/>
          <p:cNvSpPr>
            <a:spLocks noChangeArrowheads="1"/>
          </p:cNvSpPr>
          <p:nvPr/>
        </p:nvSpPr>
        <p:spPr bwMode="auto">
          <a:xfrm>
            <a:off x="2895600" y="2133600"/>
            <a:ext cx="32004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51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6254"/>
            <a:ext cx="8229600" cy="936376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600" u="sng" dirty="0" smtClean="0">
                <a:latin typeface="Arial" charset="0"/>
              </a:rPr>
              <a:t>List of Keys for ASL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990600" y="1627188"/>
            <a:ext cx="36576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1800" b="1" dirty="0">
                <a:latin typeface="Arial" charset="0"/>
              </a:rPr>
              <a:t>The List of Keys for ASL shows a list of Labels that have been created by and for your Resp Org only.</a:t>
            </a:r>
          </a:p>
          <a:p>
            <a:pPr marL="457200" indent="-457200" algn="l">
              <a:spcBef>
                <a:spcPct val="50000"/>
              </a:spcBef>
              <a:buFontTx/>
              <a:buAutoNum type="arabicPeriod"/>
            </a:pPr>
            <a:r>
              <a:rPr lang="en-US" sz="1800" b="1" dirty="0">
                <a:latin typeface="Arial" charset="0"/>
              </a:rPr>
              <a:t>Select the Label from the list and Retrieve or double-click the Item in the list.</a:t>
            </a:r>
          </a:p>
          <a:p>
            <a:pPr marL="457200" indent="-457200" algn="l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3.    </a:t>
            </a:r>
            <a:r>
              <a:rPr lang="en-US" sz="1800" b="1" dirty="0">
                <a:latin typeface="Arial" charset="0"/>
              </a:rPr>
              <a:t>Starting search at Label and Type can be selected in the top fields.</a:t>
            </a:r>
          </a:p>
        </p:txBody>
      </p:sp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5213" y="1066800"/>
            <a:ext cx="3354387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724400" y="4205049"/>
            <a:ext cx="3200400" cy="51935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495800" y="1614249"/>
            <a:ext cx="3124200" cy="51935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0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2413" y="1751013"/>
            <a:ext cx="5818187" cy="419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609600" y="9144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800"/>
          </a:p>
        </p:txBody>
      </p:sp>
      <p:sp>
        <p:nvSpPr>
          <p:cNvPr id="13316" name="Rectangle 1028"/>
          <p:cNvSpPr>
            <a:spLocks noChangeArrowheads="1"/>
          </p:cNvSpPr>
          <p:nvPr/>
        </p:nvSpPr>
        <p:spPr bwMode="auto">
          <a:xfrm>
            <a:off x="4343400" y="19050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13317" name="Rectangle 1029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en-US" sz="3600" u="sng" dirty="0" smtClean="0">
                <a:latin typeface="Arial" charset="0"/>
              </a:rPr>
              <a:t>How to Define the First Unit for a New ASL Label</a:t>
            </a:r>
          </a:p>
        </p:txBody>
      </p:sp>
      <p:sp>
        <p:nvSpPr>
          <p:cNvPr id="13318" name="Text Box 1030"/>
          <p:cNvSpPr txBox="1">
            <a:spLocks noChangeArrowheads="1"/>
          </p:cNvSpPr>
          <p:nvPr/>
        </p:nvSpPr>
        <p:spPr bwMode="auto">
          <a:xfrm>
            <a:off x="457200" y="1443790"/>
            <a:ext cx="23622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1. Enter a (Unique) Label name in the Label field.</a:t>
            </a:r>
          </a:p>
          <a:p>
            <a:pPr algn="l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2. Enter the Effective Date in the Eff. Date field.</a:t>
            </a:r>
          </a:p>
          <a:p>
            <a:pPr algn="l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3. Specify the type in the Type drop-down</a:t>
            </a:r>
            <a:r>
              <a:rPr lang="en-US" sz="1800" b="1" dirty="0" smtClean="0">
                <a:latin typeface="Arial" charset="0"/>
              </a:rPr>
              <a:t>. i.e. NPA</a:t>
            </a:r>
            <a:endParaRPr lang="en-US" sz="1800" b="1" dirty="0">
              <a:latin typeface="Arial" charset="0"/>
            </a:endParaRPr>
          </a:p>
          <a:p>
            <a:pPr algn="l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4. Retrieve</a:t>
            </a:r>
          </a:p>
          <a:p>
            <a:pPr algn="l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5. Enter the values in the cells of the Definition Table.</a:t>
            </a:r>
          </a:p>
          <a:p>
            <a:pPr algn="l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6. Click the Update button.</a:t>
            </a:r>
          </a:p>
        </p:txBody>
      </p:sp>
      <p:sp>
        <p:nvSpPr>
          <p:cNvPr id="13319" name="Oval 1031"/>
          <p:cNvSpPr>
            <a:spLocks noChangeArrowheads="1"/>
          </p:cNvSpPr>
          <p:nvPr/>
        </p:nvSpPr>
        <p:spPr bwMode="auto">
          <a:xfrm>
            <a:off x="3048000" y="2057400"/>
            <a:ext cx="9144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0" name="Oval 1032"/>
          <p:cNvSpPr>
            <a:spLocks noChangeArrowheads="1"/>
          </p:cNvSpPr>
          <p:nvPr/>
        </p:nvSpPr>
        <p:spPr bwMode="auto">
          <a:xfrm>
            <a:off x="4267200" y="2057400"/>
            <a:ext cx="9144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1" name="Oval 1033"/>
          <p:cNvSpPr>
            <a:spLocks noChangeArrowheads="1"/>
          </p:cNvSpPr>
          <p:nvPr/>
        </p:nvSpPr>
        <p:spPr bwMode="auto">
          <a:xfrm>
            <a:off x="5257800" y="2057400"/>
            <a:ext cx="9144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2" name="Oval 1034"/>
          <p:cNvSpPr>
            <a:spLocks noChangeArrowheads="1"/>
          </p:cNvSpPr>
          <p:nvPr/>
        </p:nvSpPr>
        <p:spPr bwMode="auto">
          <a:xfrm>
            <a:off x="2667000" y="3124200"/>
            <a:ext cx="22098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3" name="Oval 1035"/>
          <p:cNvSpPr>
            <a:spLocks noChangeArrowheads="1"/>
          </p:cNvSpPr>
          <p:nvPr/>
        </p:nvSpPr>
        <p:spPr bwMode="auto">
          <a:xfrm>
            <a:off x="3352800" y="5562600"/>
            <a:ext cx="9144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4" name="Oval 1036"/>
          <p:cNvSpPr>
            <a:spLocks noChangeArrowheads="1"/>
          </p:cNvSpPr>
          <p:nvPr/>
        </p:nvSpPr>
        <p:spPr bwMode="auto">
          <a:xfrm>
            <a:off x="2667000" y="5562600"/>
            <a:ext cx="9144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13320" grpId="0" animBg="1"/>
      <p:bldP spid="13321" grpId="0" animBg="1"/>
      <p:bldP spid="13322" grpId="0" animBg="1"/>
      <p:bldP spid="13323" grpId="0" animBg="1"/>
      <p:bldP spid="133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800"/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7338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u="sng" smtClean="0">
                <a:latin typeface="Arial" charset="0"/>
              </a:rPr>
              <a:t>How to Add a Unit to an Existing Label type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1524000" y="2132380"/>
            <a:ext cx="640080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Arial" charset="0"/>
              </a:rPr>
              <a:t>1. Select the unit from the List of Units field and press the Retrieve button.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latin typeface="Arial" charset="0"/>
              </a:rPr>
              <a:t>2a. Press the Append Unit button if the new unit </a:t>
            </a:r>
            <a:r>
              <a:rPr lang="en-US" u="sng" dirty="0">
                <a:latin typeface="Arial" charset="0"/>
              </a:rPr>
              <a:t>does not</a:t>
            </a:r>
            <a:r>
              <a:rPr lang="en-US" dirty="0">
                <a:latin typeface="Arial" charset="0"/>
              </a:rPr>
              <a:t> share many of the same values as the source unit.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latin typeface="Arial" charset="0"/>
              </a:rPr>
              <a:t>2b. Press the Copy Unit button if the new unit </a:t>
            </a:r>
            <a:r>
              <a:rPr lang="en-US" u="sng" dirty="0">
                <a:latin typeface="Arial" charset="0"/>
              </a:rPr>
              <a:t>does</a:t>
            </a:r>
            <a:r>
              <a:rPr lang="en-US" dirty="0">
                <a:latin typeface="Arial" charset="0"/>
              </a:rPr>
              <a:t> share many of the same values as the source unit.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latin typeface="Arial" charset="0"/>
              </a:rPr>
              <a:t>3. Enter the effective date in the Eff. Date field.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latin typeface="Arial" charset="0"/>
              </a:rPr>
              <a:t>4. Enter the information in the Definition Table fields.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latin typeface="Arial" charset="0"/>
              </a:rPr>
              <a:t>5. Click the Update button</a:t>
            </a:r>
            <a:r>
              <a:rPr lang="en-US" dirty="0" smtClean="0">
                <a:latin typeface="Arial" charset="0"/>
              </a:rPr>
              <a:t>.</a:t>
            </a:r>
            <a:endParaRPr lang="en-US" sz="16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5.6|5.7|7.4|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5.6|5.7|7.4|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5.6|5.7|7.4|6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15287FF5AFA143AE89E51A0CD59BB9" ma:contentTypeVersion="0" ma:contentTypeDescription="Create a new document." ma:contentTypeScope="" ma:versionID="bdd438c67d125ac81bad74c94fd3b268">
  <xsd:schema xmlns:xsd="http://www.w3.org/2001/XMLSchema" xmlns:p="http://schemas.microsoft.com/office/2006/metadata/properties" targetNamespace="http://schemas.microsoft.com/office/2006/metadata/properties" ma:root="true" ma:fieldsID="a19fca573a351b578e188d6e2de319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76D1962-D59A-4975-A839-4D895DB4B4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8FBDF8-2B0B-4E28-8127-A533F76A3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B128BB3-93B4-4587-91B9-FD6F188760EC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3072</Words>
  <Application>Microsoft Office PowerPoint</Application>
  <PresentationFormat>On-screen Show (4:3)</PresentationFormat>
  <Paragraphs>362</Paragraphs>
  <Slides>20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Bitmap Image</vt:lpstr>
      <vt:lpstr>Area of Service Label Definitions (ASL)</vt:lpstr>
      <vt:lpstr>Label = “Shorthand” (2 Types)</vt:lpstr>
      <vt:lpstr>LAD Labels vs. ASL Labels</vt:lpstr>
      <vt:lpstr>ASL - Label &amp; Resp Org</vt:lpstr>
      <vt:lpstr>ASL - Action Buttons</vt:lpstr>
      <vt:lpstr>How to View a list of current ASL Labels</vt:lpstr>
      <vt:lpstr>List of Keys for ASL</vt:lpstr>
      <vt:lpstr>How to Define the First Unit for a New ASL Label</vt:lpstr>
      <vt:lpstr>How to Add a Unit to an Existing Label type</vt:lpstr>
      <vt:lpstr>Delete a Pending Unit</vt:lpstr>
      <vt:lpstr>Delete a Type The way to disconnect an ASL</vt:lpstr>
      <vt:lpstr>Create A NEW Type for an Existing Label Name</vt:lpstr>
      <vt:lpstr>ASL - Types and Units</vt:lpstr>
      <vt:lpstr>ASL – Names/Types/Units</vt:lpstr>
      <vt:lpstr>AIR (ASL Label Inquiry Request)</vt:lpstr>
      <vt:lpstr>AIR Screen</vt:lpstr>
      <vt:lpstr>Area of Service to Dial# Report</vt:lpstr>
      <vt:lpstr>Routing Guam, Saipan, Samoa -1</vt:lpstr>
      <vt:lpstr>Routing Guam…2</vt:lpstr>
      <vt:lpstr>Module 07 Review</vt:lpstr>
    </vt:vector>
  </TitlesOfParts>
  <Company>FingerPaint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Lauren Kuester</dc:creator>
  <cp:lastModifiedBy>harmonsm</cp:lastModifiedBy>
  <cp:revision>76</cp:revision>
  <dcterms:created xsi:type="dcterms:W3CDTF">2011-03-21T17:54:20Z</dcterms:created>
  <dcterms:modified xsi:type="dcterms:W3CDTF">2011-11-28T15:05:33Z</dcterms:modified>
</cp:coreProperties>
</file>