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6858000" type="screen4x3"/>
  <p:notesSz cx="6934200" cy="9220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241"/>
    <a:srgbClr val="00A0D4"/>
    <a:srgbClr val="820024"/>
    <a:srgbClr val="9E6C78"/>
    <a:srgbClr val="FFFFFF"/>
    <a:srgbClr val="F7F2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77" autoAdjust="0"/>
  </p:normalViewPr>
  <p:slideViewPr>
    <p:cSldViewPr snapToGrid="0" snapToObjects="1">
      <p:cViewPr varScale="1">
        <p:scale>
          <a:sx n="59" d="100"/>
          <a:sy n="59" d="100"/>
        </p:scale>
        <p:origin x="-600" y="-78"/>
      </p:cViewPr>
      <p:guideLst>
        <p:guide orient="horz" pos="3962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489041-FBE4-49EA-B71D-FE8C7BD0CFFD}" type="datetime1">
              <a:rPr lang="en-US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53FF98A-CC65-4893-8E34-CF733B53E24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267C50-898E-49DD-A9DE-8F709AF21DA4}" type="datetime1">
              <a:rPr lang="en-US"/>
              <a:pPr/>
              <a:t>11/28/2011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0563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80" tIns="45290" rIns="90580" bIns="4529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0580" tIns="45290" rIns="90580" bIns="4529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EB5E6C3-62F3-4B83-B2DF-2DBE036C9E4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04D8C-4F47-45F6-8958-5E5B69D0077E}" type="slidenum">
              <a:rPr lang="en-US"/>
              <a:pPr/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The ROP screen is where Users</a:t>
            </a:r>
            <a:r>
              <a:rPr lang="en-US" baseline="0" dirty="0" smtClean="0"/>
              <a:t> would enter their Email Addresses to get messages from SMS/800.</a:t>
            </a:r>
            <a:endParaRPr lang="en-US" dirty="0" smtClean="0"/>
          </a:p>
          <a:p>
            <a:pPr eaLnBrk="1" hangingPunct="1"/>
            <a:r>
              <a:rPr lang="en-US" dirty="0" smtClean="0"/>
              <a:t>There are 3 Tabs on the Resp Org Profile (ROP) screen.</a:t>
            </a:r>
          </a:p>
          <a:p>
            <a:pPr eaLnBrk="1" hangingPunct="1"/>
            <a:r>
              <a:rPr lang="en-US" dirty="0" smtClean="0">
                <a:ea typeface="+mn-ea"/>
                <a:cs typeface="+mn-cs"/>
              </a:rPr>
              <a:t>(Click)</a:t>
            </a:r>
          </a:p>
          <a:p>
            <a:pPr eaLnBrk="1" hangingPunct="1"/>
            <a:r>
              <a:rPr lang="en-US" dirty="0" smtClean="0">
                <a:ea typeface="+mn-ea"/>
                <a:cs typeface="+mn-cs"/>
              </a:rPr>
              <a:t>The URC – User Control Tab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(Click)</a:t>
            </a:r>
            <a:endParaRPr lang="en-US" dirty="0" smtClean="0"/>
          </a:p>
          <a:p>
            <a:pPr eaLnBrk="1" hangingPunct="1"/>
            <a:r>
              <a:rPr lang="en-US" dirty="0" smtClean="0"/>
              <a:t>The ORC – Resp Org Control Tab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(Click)</a:t>
            </a:r>
            <a:endParaRPr lang="en-US" dirty="0" smtClean="0"/>
          </a:p>
          <a:p>
            <a:pPr eaLnBrk="1" hangingPunct="1"/>
            <a:r>
              <a:rPr lang="en-US" dirty="0" smtClean="0"/>
              <a:t>The ORG – Resp Org Information Tab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44223-09DF-47A8-BF7E-200E34ACBEEA}" type="slidenum">
              <a:rPr lang="en-US"/>
              <a:pPr/>
              <a:t>2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first Tab of the ROP</a:t>
            </a:r>
            <a:r>
              <a:rPr lang="en-US" baseline="0" dirty="0" smtClean="0"/>
              <a:t> is the URC (User Control tab)</a:t>
            </a:r>
          </a:p>
          <a:p>
            <a:pPr eaLnBrk="1" hangingPunct="1"/>
            <a:r>
              <a:rPr lang="en-US" baseline="0" dirty="0" smtClean="0"/>
              <a:t>(Click) (Click)</a:t>
            </a:r>
          </a:p>
          <a:p>
            <a:pPr eaLnBrk="1" hangingPunct="1"/>
            <a:r>
              <a:rPr lang="en-US" baseline="0" dirty="0" smtClean="0"/>
              <a:t>To receive messages to the user id email from SMS800, place a check mark by “User Primary Email Address” and enter the email address in the field. Then Update.</a:t>
            </a:r>
          </a:p>
          <a:p>
            <a:pPr eaLnBrk="1" hangingPunct="1"/>
            <a:r>
              <a:rPr lang="en-US" baseline="0" dirty="0" smtClean="0"/>
              <a:t>(Click) (Click) (Click) </a:t>
            </a:r>
          </a:p>
          <a:p>
            <a:pPr eaLnBrk="1" hangingPunct="1"/>
            <a:r>
              <a:rPr lang="en-US" baseline="0" dirty="0" smtClean="0"/>
              <a:t>(Click) </a:t>
            </a:r>
          </a:p>
          <a:p>
            <a:pPr eaLnBrk="1" hangingPunct="1"/>
            <a:r>
              <a:rPr lang="en-US" baseline="0" dirty="0" smtClean="0"/>
              <a:t>Also, At the bottom of this page is the Default info for the NUS.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C6591-AEA1-4C94-8FE3-30424505C60F}" type="slidenum">
              <a:rPr lang="en-US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tab of the ROP is the ORC</a:t>
            </a:r>
            <a:r>
              <a:rPr lang="en-US" baseline="0" dirty="0" smtClean="0"/>
              <a:t> tab.  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Here a company would enter email addresses for their Resp Org. Notifications that effect the company will be sent to emails on this tab.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The first email is the Generic email box.  When a Resp Org needs to be notified for a specific reason (i.e. when a CR goes</a:t>
            </a:r>
            <a:r>
              <a:rPr lang="en-US" baseline="0" dirty="0" smtClean="0"/>
              <a:t> into a Failed status instead of Active)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(Click)</a:t>
            </a:r>
          </a:p>
          <a:p>
            <a:pPr eaLnBrk="1" hangingPunct="1"/>
            <a:r>
              <a:rPr lang="en-US" baseline="0" dirty="0" smtClean="0"/>
              <a:t>There are up to 3 email entries that can get notifications  when a record gets stuck in sending.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 (Click)</a:t>
            </a:r>
          </a:p>
          <a:p>
            <a:pPr eaLnBrk="1" hangingPunct="1"/>
            <a:r>
              <a:rPr lang="en-US" baseline="0" dirty="0" smtClean="0"/>
              <a:t>There are up to 3 email entries that could receive notifications when a RO change occurs on a CR in the RO id on this page.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If you are a carrier, you can be notified when the RO id is changed on a CR for which you are the Carrier.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1F79B-0FBF-4056-8290-2EF9B4221BC7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3</a:t>
            </a:r>
            <a:r>
              <a:rPr lang="en-US" baseline="30000" dirty="0" smtClean="0">
                <a:latin typeface="Arial" charset="0"/>
              </a:rPr>
              <a:t>rd</a:t>
            </a:r>
            <a:r>
              <a:rPr lang="en-US" dirty="0" smtClean="0">
                <a:latin typeface="Arial" charset="0"/>
              </a:rPr>
              <a:t> tab of the ROP is the ORG (Resp Org Info). 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(Click)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The SMS/800 Resp Org Information(ORG) window is used by Resp Org Users to view and print Resp Org information for any Resp Org (or) Dial Number in SMS/800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DEFA0-7B8F-4DF3-BBFC-4BD2AD73443B}" type="slidenum">
              <a:rPr lang="en-US"/>
              <a:pPr/>
              <a:t>5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quick way to access the ORG from</a:t>
            </a:r>
            <a:r>
              <a:rPr lang="en-US" baseline="0" dirty="0" smtClean="0"/>
              <a:t> the CAD screen is to right click on the RO id field of the CAD.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First: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1. Retrieve the Customer Record from the CAD Window.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2. Right-click on the </a:t>
            </a:r>
            <a:r>
              <a:rPr lang="en-US" u="sng" dirty="0" smtClean="0">
                <a:latin typeface="Arial" charset="0"/>
              </a:rPr>
              <a:t>Resp Org field</a:t>
            </a:r>
            <a:r>
              <a:rPr lang="en-US" dirty="0" smtClean="0">
                <a:latin typeface="Arial" charset="0"/>
              </a:rPr>
              <a:t> and click the “go to ORG window” option.</a:t>
            </a:r>
          </a:p>
          <a:p>
            <a:pPr marL="461508" indent="-461508"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latin typeface="Arial" charset="0"/>
              </a:rPr>
              <a:t>3. The ORG Window will open, populated with the Resp </a:t>
            </a:r>
            <a:r>
              <a:rPr lang="en-US" dirty="0" err="1" smtClean="0">
                <a:latin typeface="Arial" charset="0"/>
              </a:rPr>
              <a:t>Org’s</a:t>
            </a:r>
            <a:r>
              <a:rPr lang="en-US" dirty="0" smtClean="0">
                <a:latin typeface="Arial" charset="0"/>
              </a:rPr>
              <a:t> information.</a:t>
            </a:r>
          </a:p>
          <a:p>
            <a:pPr defTabSz="9230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42D72-7598-48AB-AB77-02589D1265FE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(Click)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To look up Resp Org Information for a RO ID.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(Click)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a.  Type RO ID in Resp Org field (i.e. BRSAC)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(Click)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b.  Press Retrieve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View the displayed RO information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7B5B4-AFC8-49B4-9B1E-BAD346062732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To look up Resp Org Information for a Dial#.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(Click)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a.  Type Dial# in Dial# field (i.e. 800flowers)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(Click)</a:t>
            </a:r>
          </a:p>
          <a:p>
            <a:pPr marL="461508" indent="-461508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b.  Press Retrieve</a:t>
            </a:r>
          </a:p>
          <a:p>
            <a:pPr marL="461508" indent="-461508" defTabSz="923015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(Click) (Click)</a:t>
            </a:r>
          </a:p>
          <a:p>
            <a:pPr eaLnBrk="1" hangingPunct="1"/>
            <a:r>
              <a:rPr lang="en-US" dirty="0" smtClean="0"/>
              <a:t>View the information</a:t>
            </a:r>
          </a:p>
          <a:p>
            <a:pPr eaLnBrk="1" hangingPunct="1"/>
            <a:r>
              <a:rPr lang="en-US" dirty="0" smtClean="0"/>
              <a:t>(Click) (Click)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52932-5CAB-43B1-A32E-B87ED3D343A2}" type="slidenum">
              <a:rPr lang="en-US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Please complete</a:t>
            </a:r>
            <a:r>
              <a:rPr lang="en-US" baseline="0" dirty="0" smtClean="0"/>
              <a:t> the Written and Hands </a:t>
            </a:r>
            <a:r>
              <a:rPr lang="en-US" baseline="0" smtClean="0"/>
              <a:t>On exercises.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S_PPT_Cvr_artwork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ts val="600"/>
              </a:spcAft>
              <a:defRPr lang="en-US" sz="2800" b="1" kern="1000" cap="all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010" y="4325390"/>
            <a:ext cx="4848067" cy="1752600"/>
          </a:xfr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800" i="1" kern="1200" dirty="0" smtClean="0">
                <a:solidFill>
                  <a:srgbClr val="820024"/>
                </a:solidFill>
                <a:latin typeface="Arial"/>
                <a:ea typeface="Myriad Pro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200" b="1" kern="1000" cap="all">
                <a:solidFill>
                  <a:srgbClr val="82002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6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200">
                <a:latin typeface="Arial"/>
                <a:cs typeface="Arial"/>
              </a:defRPr>
            </a:lvl4pPr>
            <a:lvl5pP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A62F14-5B84-41FF-A5EE-FB81539A95A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697A43-548A-47B3-A757-63A794A7CD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62253D-A27B-4427-8FFF-D5F87F1C73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8200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3A22A-8E03-4D02-ADF5-CB59BD64C5A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970520" y="6264077"/>
            <a:ext cx="8991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14360" y="6233160"/>
            <a:ext cx="441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426302"/>
            <a:ext cx="8234362" cy="234881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2203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2438" y="4775115"/>
            <a:ext cx="8229600" cy="804862"/>
          </a:xfrm>
        </p:spPr>
        <p:txBody>
          <a:bodyPr/>
          <a:lstStyle>
            <a:lvl1pPr marL="225425" indent="-225425"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8281F-830D-4E85-9F92-4D3FFE7E7F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S/800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2440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25166" y="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6629400" y="6172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D5B0536-018F-4C0E-9952-AD8C7AB968B6}" type="slidenum">
              <a:rPr lang="en-US" sz="2000" baseline="0" smtClean="0"/>
              <a:pPr algn="r"/>
              <a:t>‹#›</a:t>
            </a:fld>
            <a:endParaRPr lang="en-US" sz="20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MS_PPT_interior_artwork.jp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58188" y="6297613"/>
            <a:ext cx="192087" cy="193675"/>
          </a:xfrm>
          <a:prstGeom prst="rect">
            <a:avLst/>
          </a:prstGeom>
          <a:solidFill>
            <a:srgbClr val="00A0D4"/>
          </a:solidFill>
        </p:spPr>
        <p:txBody>
          <a:bodyPr/>
          <a:lstStyle>
            <a:lvl1pPr algn="ctr">
              <a:defRPr b="1">
                <a:solidFill>
                  <a:srgbClr val="F7F2F3"/>
                </a:solidFill>
                <a:latin typeface="Arial"/>
                <a:cs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ea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350" y="6265863"/>
            <a:ext cx="390525" cy="23653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F7F2F3"/>
                </a:solidFill>
                <a:cs typeface="Arial" charset="0"/>
              </a:defRPr>
            </a:lvl1pPr>
          </a:lstStyle>
          <a:p>
            <a:fld id="{C811ED54-3D70-454F-A802-87E1754D919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000" cap="all">
          <a:solidFill>
            <a:srgbClr val="820024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504" y="1235242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600" b="1" u="sng" dirty="0" err="1" smtClean="0">
                <a:solidFill>
                  <a:srgbClr val="922241"/>
                </a:solidFill>
                <a:latin typeface="+mn-lt"/>
              </a:rPr>
              <a:t>Resp</a:t>
            </a:r>
            <a:r>
              <a:rPr lang="en-US" sz="3600" b="1" u="sng" dirty="0" smtClean="0">
                <a:solidFill>
                  <a:srgbClr val="922241"/>
                </a:solidFill>
                <a:latin typeface="+mn-lt"/>
              </a:rPr>
              <a:t> Org Profile (ROP)</a:t>
            </a:r>
            <a:br>
              <a:rPr lang="en-US" sz="3600" b="1" u="sng" dirty="0" smtClean="0">
                <a:solidFill>
                  <a:srgbClr val="922241"/>
                </a:solidFill>
                <a:latin typeface="+mn-lt"/>
              </a:rPr>
            </a:br>
            <a:r>
              <a:rPr lang="en-US" sz="2000" b="1" u="sng" dirty="0" smtClean="0">
                <a:solidFill>
                  <a:srgbClr val="922241"/>
                </a:solidFill>
                <a:latin typeface="+mn-lt"/>
              </a:rPr>
              <a:t>(Service Maintenance folder)</a:t>
            </a:r>
          </a:p>
        </p:txBody>
      </p:sp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2133600" y="3192379"/>
            <a:ext cx="51816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400" dirty="0"/>
              <a:t>A. URC - User Control Tab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/>
              <a:t>B. ORC – Resp Org Control Tab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/>
              <a:t>C. ORG – Resp Org Information Tab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2133600" y="6304548"/>
            <a:ext cx="4154905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lvl="0" algn="ctr"/>
            <a:r>
              <a:rPr lang="en-US" sz="1200" dirty="0" smtClean="0"/>
              <a:t>SMS/800 ® is a registered trademark of SMS/800, Inc.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1600200" y="1524000"/>
          <a:ext cx="6629400" cy="5056188"/>
        </p:xfrm>
        <a:graphic>
          <a:graphicData uri="http://schemas.openxmlformats.org/presentationml/2006/ole">
            <p:oleObj spid="_x0000_s1026" name="Bitmap Image" r:id="rId4" imgW="7516274" imgH="6020640" progId="PBrush">
              <p:embed/>
            </p:oleObj>
          </a:graphicData>
        </a:graphic>
      </p:graphicFrame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701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>
            <a:off x="533400" y="2895600"/>
            <a:ext cx="1066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304800" y="685800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To designate Email address(</a:t>
            </a:r>
            <a:r>
              <a:rPr lang="en-US" sz="2000" dirty="0" err="1"/>
              <a:t>es</a:t>
            </a:r>
            <a:r>
              <a:rPr lang="en-US" sz="2000" dirty="0"/>
              <a:t>) where Users can receive SMS/800 messages sent only to the individual Logon ID(s).</a:t>
            </a:r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8078"/>
            <a:ext cx="8229600" cy="7318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 u="sng" dirty="0" smtClean="0">
                <a:solidFill>
                  <a:srgbClr val="922241"/>
                </a:solidFill>
                <a:latin typeface="+mn-lt"/>
              </a:rPr>
              <a:t>URC (1</a:t>
            </a:r>
            <a:r>
              <a:rPr lang="en-US" sz="3200" b="1" u="sng" baseline="30000" dirty="0" smtClean="0">
                <a:solidFill>
                  <a:srgbClr val="922241"/>
                </a:solidFill>
                <a:latin typeface="+mn-lt"/>
              </a:rPr>
              <a:t>ST</a:t>
            </a:r>
            <a:r>
              <a:rPr lang="en-US" sz="3200" b="1" u="sng" dirty="0" smtClean="0">
                <a:solidFill>
                  <a:srgbClr val="922241"/>
                </a:solidFill>
                <a:latin typeface="+mn-lt"/>
              </a:rPr>
              <a:t> tab) - User Control</a:t>
            </a:r>
            <a:endParaRPr lang="en-US" dirty="0" smtClean="0">
              <a:solidFill>
                <a:srgbClr val="922241"/>
              </a:solidFill>
              <a:latin typeface="+mn-lt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28600" y="4267200"/>
            <a:ext cx="7648074" cy="762000"/>
            <a:chOff x="152400" y="4267200"/>
            <a:chExt cx="7648074" cy="762000"/>
          </a:xfrm>
        </p:grpSpPr>
        <p:sp>
          <p:nvSpPr>
            <p:cNvPr id="3079" name="Rectangle 10"/>
            <p:cNvSpPr>
              <a:spLocks noChangeArrowheads="1"/>
            </p:cNvSpPr>
            <p:nvPr/>
          </p:nvSpPr>
          <p:spPr bwMode="auto">
            <a:xfrm>
              <a:off x="1552074" y="4267200"/>
              <a:ext cx="6248400" cy="641350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080" name="Text Box 11"/>
            <p:cNvSpPr txBox="1">
              <a:spLocks noChangeArrowheads="1"/>
            </p:cNvSpPr>
            <p:nvPr/>
          </p:nvSpPr>
          <p:spPr bwMode="auto">
            <a:xfrm>
              <a:off x="152400" y="4267200"/>
              <a:ext cx="1524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cs typeface="Arial" pitchFamily="34" charset="0"/>
                </a:rPr>
                <a:t>Default info for NUS</a:t>
              </a:r>
            </a:p>
          </p:txBody>
        </p:sp>
        <p:sp>
          <p:nvSpPr>
            <p:cNvPr id="3081" name="Line 12"/>
            <p:cNvSpPr>
              <a:spLocks noChangeShapeType="1"/>
            </p:cNvSpPr>
            <p:nvPr/>
          </p:nvSpPr>
          <p:spPr bwMode="auto">
            <a:xfrm>
              <a:off x="1219200" y="4800600"/>
              <a:ext cx="990600" cy="228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00200" y="1840468"/>
            <a:ext cx="762000" cy="36933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1676400" y="3048000"/>
            <a:ext cx="304800" cy="381000"/>
            <a:chOff x="6553200" y="2590800"/>
            <a:chExt cx="304800" cy="38100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6477000" y="2819400"/>
              <a:ext cx="228600" cy="762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553200" y="2667000"/>
              <a:ext cx="381000" cy="2286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810000" y="324284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Email@email.com</a:t>
            </a:r>
            <a:endParaRPr lang="en-US" sz="1600" dirty="0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676400" y="6107668"/>
            <a:ext cx="762000" cy="36933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7" grpId="0"/>
      <p:bldP spid="10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866900"/>
            <a:ext cx="56388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1026"/>
          <p:cNvSpPr txBox="1">
            <a:spLocks noChangeArrowheads="1"/>
          </p:cNvSpPr>
          <p:nvPr/>
        </p:nvSpPr>
        <p:spPr bwMode="auto">
          <a:xfrm>
            <a:off x="1066800" y="800100"/>
            <a:ext cx="701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172" name="Line 1029"/>
          <p:cNvSpPr>
            <a:spLocks noChangeShapeType="1"/>
          </p:cNvSpPr>
          <p:nvPr/>
        </p:nvSpPr>
        <p:spPr bwMode="auto">
          <a:xfrm flipV="1">
            <a:off x="2667000" y="3162300"/>
            <a:ext cx="23622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173" name="Text Box 1030"/>
          <p:cNvSpPr txBox="1">
            <a:spLocks noChangeArrowheads="1"/>
          </p:cNvSpPr>
          <p:nvPr/>
        </p:nvSpPr>
        <p:spPr bwMode="auto">
          <a:xfrm>
            <a:off x="184484" y="992606"/>
            <a:ext cx="876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To designate Email address(</a:t>
            </a:r>
            <a:r>
              <a:rPr lang="en-US" sz="2000" dirty="0" err="1"/>
              <a:t>es</a:t>
            </a:r>
            <a:r>
              <a:rPr lang="en-US" sz="2000" dirty="0"/>
              <a:t>) where users can read SMS/800 messages sent to users under their Resp Org ID. </a:t>
            </a:r>
          </a:p>
        </p:txBody>
      </p:sp>
      <p:sp>
        <p:nvSpPr>
          <p:cNvPr id="7174" name="Text Box 1031"/>
          <p:cNvSpPr txBox="1">
            <a:spLocks noChangeArrowheads="1"/>
          </p:cNvSpPr>
          <p:nvPr/>
        </p:nvSpPr>
        <p:spPr bwMode="auto">
          <a:xfrm>
            <a:off x="304800" y="3238500"/>
            <a:ext cx="2819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/>
              <a:t>a</a:t>
            </a:r>
            <a:r>
              <a:rPr lang="en-US" sz="2000" dirty="0" smtClean="0"/>
              <a:t>. Generic </a:t>
            </a:r>
            <a:r>
              <a:rPr lang="en-US" sz="2000" dirty="0"/>
              <a:t>-(Bulletin Board message) (FAILED-status)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/>
              <a:t>b</a:t>
            </a:r>
            <a:r>
              <a:rPr lang="en-US" sz="2000" dirty="0" smtClean="0"/>
              <a:t>. Activation </a:t>
            </a:r>
            <a:r>
              <a:rPr lang="en-US" sz="2000" dirty="0"/>
              <a:t>Failures  </a:t>
            </a:r>
            <a:r>
              <a:rPr lang="en-US" sz="2000" dirty="0" smtClean="0"/>
              <a:t>(i.e. Sending)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 smtClean="0"/>
              <a:t>RO Change notification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dirty="0" smtClean="0"/>
              <a:t>Carrier RO change notification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175" name="Rectangle 1034"/>
          <p:cNvSpPr>
            <a:spLocks noGrp="1" noChangeArrowheads="1"/>
          </p:cNvSpPr>
          <p:nvPr>
            <p:ph type="title"/>
          </p:nvPr>
        </p:nvSpPr>
        <p:spPr>
          <a:xfrm>
            <a:off x="457200" y="174462"/>
            <a:ext cx="8229600" cy="6175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 u="sng" dirty="0" smtClean="0">
                <a:solidFill>
                  <a:srgbClr val="922241"/>
                </a:solidFill>
                <a:latin typeface="+mn-lt"/>
              </a:rPr>
              <a:t>ORC (2</a:t>
            </a:r>
            <a:r>
              <a:rPr lang="en-US" sz="3200" b="1" u="sng" baseline="30000" dirty="0" smtClean="0">
                <a:solidFill>
                  <a:srgbClr val="922241"/>
                </a:solidFill>
                <a:latin typeface="+mn-lt"/>
              </a:rPr>
              <a:t>ND</a:t>
            </a:r>
            <a:r>
              <a:rPr lang="en-US" sz="3200" b="1" u="sng" dirty="0" smtClean="0">
                <a:solidFill>
                  <a:srgbClr val="922241"/>
                </a:solidFill>
                <a:latin typeface="+mn-lt"/>
              </a:rPr>
              <a:t> tab) - </a:t>
            </a:r>
            <a:r>
              <a:rPr lang="en-US" sz="3200" b="1" u="sng" dirty="0" err="1" smtClean="0">
                <a:solidFill>
                  <a:srgbClr val="922241"/>
                </a:solidFill>
                <a:latin typeface="+mn-lt"/>
              </a:rPr>
              <a:t>Resp</a:t>
            </a:r>
            <a:r>
              <a:rPr lang="en-US" sz="3200" b="1" u="sng" dirty="0" smtClean="0">
                <a:solidFill>
                  <a:srgbClr val="922241"/>
                </a:solidFill>
                <a:latin typeface="+mn-lt"/>
              </a:rPr>
              <a:t> Org Control</a:t>
            </a:r>
            <a:endParaRPr lang="en-US" dirty="0" smtClean="0">
              <a:solidFill>
                <a:srgbClr val="922241"/>
              </a:solidFill>
              <a:latin typeface="+mn-lt"/>
            </a:endParaRPr>
          </a:p>
        </p:txBody>
      </p:sp>
      <p:sp>
        <p:nvSpPr>
          <p:cNvPr id="7176" name="Line 1035"/>
          <p:cNvSpPr>
            <a:spLocks noChangeShapeType="1"/>
          </p:cNvSpPr>
          <p:nvPr/>
        </p:nvSpPr>
        <p:spPr bwMode="auto">
          <a:xfrm flipV="1">
            <a:off x="2667000" y="4000500"/>
            <a:ext cx="13716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177" name="AutoShape 1037"/>
          <p:cNvSpPr>
            <a:spLocks noChangeArrowheads="1"/>
          </p:cNvSpPr>
          <p:nvPr/>
        </p:nvSpPr>
        <p:spPr bwMode="auto">
          <a:xfrm rot="10800000">
            <a:off x="838200" y="2400300"/>
            <a:ext cx="1371600" cy="685800"/>
          </a:xfrm>
          <a:prstGeom prst="wedgeEllipseCallout">
            <a:avLst>
              <a:gd name="adj1" fmla="val -140856"/>
              <a:gd name="adj2" fmla="val 42130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sz="1400" b="1"/>
              <a:t>ORC 2</a:t>
            </a:r>
            <a:r>
              <a:rPr lang="en-US" sz="1400" b="1" baseline="30000"/>
              <a:t>nd</a:t>
            </a:r>
            <a:r>
              <a:rPr lang="en-US" sz="1400" b="1"/>
              <a:t> TAB</a:t>
            </a:r>
          </a:p>
        </p:txBody>
      </p:sp>
      <p:sp>
        <p:nvSpPr>
          <p:cNvPr id="10" name="Line 1035"/>
          <p:cNvSpPr>
            <a:spLocks noChangeShapeType="1"/>
          </p:cNvSpPr>
          <p:nvPr/>
        </p:nvSpPr>
        <p:spPr bwMode="auto">
          <a:xfrm flipV="1">
            <a:off x="2895600" y="4381500"/>
            <a:ext cx="1295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Line 1035"/>
          <p:cNvSpPr>
            <a:spLocks noChangeShapeType="1"/>
          </p:cNvSpPr>
          <p:nvPr/>
        </p:nvSpPr>
        <p:spPr bwMode="auto">
          <a:xfrm flipV="1">
            <a:off x="2743200" y="4762500"/>
            <a:ext cx="15240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/>
      <p:bldP spid="7176" grpId="0" animBg="1"/>
      <p:bldP spid="717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838200" y="3143250"/>
          <a:ext cx="7315200" cy="3175000"/>
        </p:xfrm>
        <a:graphic>
          <a:graphicData uri="http://schemas.openxmlformats.org/presentationml/2006/ole">
            <p:oleObj spid="_x0000_s2050" name="Bitmap Image" r:id="rId4" imgW="6276190" imgH="2723810" progId="PBrush">
              <p:embed/>
            </p:oleObj>
          </a:graphicData>
        </a:graphic>
      </p:graphicFrame>
      <p:sp>
        <p:nvSpPr>
          <p:cNvPr id="4099" name="Text Box 1026"/>
          <p:cNvSpPr txBox="1">
            <a:spLocks noChangeArrowheads="1"/>
          </p:cNvSpPr>
          <p:nvPr/>
        </p:nvSpPr>
        <p:spPr bwMode="auto">
          <a:xfrm>
            <a:off x="1143000" y="838200"/>
            <a:ext cx="701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0" name="Rectangle 1028"/>
          <p:cNvSpPr>
            <a:spLocks noChangeArrowheads="1"/>
          </p:cNvSpPr>
          <p:nvPr/>
        </p:nvSpPr>
        <p:spPr bwMode="auto">
          <a:xfrm>
            <a:off x="685800" y="12954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The SMS/800 Resp Org Information(ORG) window is used by Resp Org Users to view and print Resp Org information for any Resp Org (or) Dial Number in SMS/800.</a:t>
            </a:r>
          </a:p>
        </p:txBody>
      </p:sp>
      <p:sp>
        <p:nvSpPr>
          <p:cNvPr id="4101" name="Rectangle 1030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 u="sng" dirty="0" smtClean="0">
                <a:solidFill>
                  <a:srgbClr val="922241"/>
                </a:solidFill>
                <a:latin typeface="+mn-lt"/>
              </a:rPr>
              <a:t>ORG (3</a:t>
            </a:r>
            <a:r>
              <a:rPr lang="en-US" sz="3200" b="1" u="sng" baseline="30000" dirty="0" smtClean="0">
                <a:solidFill>
                  <a:srgbClr val="922241"/>
                </a:solidFill>
                <a:latin typeface="+mn-lt"/>
              </a:rPr>
              <a:t>rd</a:t>
            </a:r>
            <a:r>
              <a:rPr lang="en-US" sz="3200" b="1" u="sng" dirty="0" smtClean="0">
                <a:solidFill>
                  <a:srgbClr val="922241"/>
                </a:solidFill>
                <a:latin typeface="+mn-lt"/>
              </a:rPr>
              <a:t> tab) - </a:t>
            </a:r>
            <a:r>
              <a:rPr lang="en-US" sz="3200" b="1" u="sng" dirty="0" err="1" smtClean="0">
                <a:solidFill>
                  <a:srgbClr val="922241"/>
                </a:solidFill>
                <a:latin typeface="+mn-lt"/>
              </a:rPr>
              <a:t>Resp</a:t>
            </a:r>
            <a:r>
              <a:rPr lang="en-US" sz="3200" b="1" u="sng" dirty="0" smtClean="0">
                <a:solidFill>
                  <a:srgbClr val="922241"/>
                </a:solidFill>
                <a:latin typeface="+mn-lt"/>
              </a:rPr>
              <a:t> Org Info</a:t>
            </a:r>
            <a:endParaRPr lang="en-US" dirty="0" smtClean="0">
              <a:solidFill>
                <a:srgbClr val="922241"/>
              </a:solidFill>
              <a:latin typeface="+mn-lt"/>
            </a:endParaRPr>
          </a:p>
        </p:txBody>
      </p:sp>
      <p:sp>
        <p:nvSpPr>
          <p:cNvPr id="4102" name="AutoShape 1031"/>
          <p:cNvSpPr>
            <a:spLocks noChangeArrowheads="1"/>
          </p:cNvSpPr>
          <p:nvPr/>
        </p:nvSpPr>
        <p:spPr bwMode="auto">
          <a:xfrm rot="10800000">
            <a:off x="4724400" y="2438400"/>
            <a:ext cx="1371600" cy="685800"/>
          </a:xfrm>
          <a:prstGeom prst="wedgeEllipseCallout">
            <a:avLst>
              <a:gd name="adj1" fmla="val 117824"/>
              <a:gd name="adj2" fmla="val -78241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sz="1400" b="1" dirty="0"/>
              <a:t>ORG 3rd TAB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2133600" y="3276600"/>
          <a:ext cx="4362450" cy="2538412"/>
        </p:xfrm>
        <a:graphic>
          <a:graphicData uri="http://schemas.openxmlformats.org/presentationml/2006/ole">
            <p:oleObj spid="_x0000_s3074" name="Bitmap Image" r:id="rId5" imgW="2914286" imgH="1695687" progId="PBrush">
              <p:embed/>
            </p:oleObj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914400" y="1371600"/>
            <a:ext cx="7391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1. Retrieve the Customer Record from the CAD Window.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2. Right-click on the </a:t>
            </a:r>
            <a:r>
              <a:rPr lang="en-US" sz="2000" u="sng" dirty="0"/>
              <a:t>Resp Org field</a:t>
            </a:r>
            <a:r>
              <a:rPr lang="en-US" sz="2000" dirty="0"/>
              <a:t> and click the “go to ORG window” option.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3. The ORG Window will open, populated with the Resp </a:t>
            </a:r>
            <a:r>
              <a:rPr lang="en-US" sz="2000" dirty="0" err="1"/>
              <a:t>Org’s</a:t>
            </a:r>
            <a:r>
              <a:rPr lang="en-US" sz="2000" dirty="0"/>
              <a:t> information.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b="1" u="sng" dirty="0" smtClean="0">
                <a:latin typeface="+mn-lt"/>
              </a:rPr>
              <a:t>Access ORG Window from CAD Window</a:t>
            </a:r>
          </a:p>
        </p:txBody>
      </p:sp>
      <p:sp>
        <p:nvSpPr>
          <p:cNvPr id="5127" name="AutoShape 8"/>
          <p:cNvSpPr>
            <a:spLocks noChangeArrowheads="1"/>
          </p:cNvSpPr>
          <p:nvPr/>
        </p:nvSpPr>
        <p:spPr bwMode="auto">
          <a:xfrm rot="10800000">
            <a:off x="838200" y="5105400"/>
            <a:ext cx="1752600" cy="533400"/>
          </a:xfrm>
          <a:prstGeom prst="wedgeEllipseCallout">
            <a:avLst>
              <a:gd name="adj1" fmla="val -124537"/>
              <a:gd name="adj2" fmla="val 126486"/>
            </a:avLst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sz="1600" dirty="0"/>
              <a:t>Right click</a:t>
            </a: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1828800" y="2435225"/>
            <a:ext cx="5791200" cy="4117975"/>
            <a:chOff x="2286000" y="2362200"/>
            <a:chExt cx="5791200" cy="4117975"/>
          </a:xfrm>
        </p:grpSpPr>
        <p:pic>
          <p:nvPicPr>
            <p:cNvPr id="8194" name="Picture 1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0" y="2362200"/>
              <a:ext cx="5791200" cy="411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581400" y="5562600"/>
              <a:ext cx="1828800" cy="609600"/>
              <a:chOff x="2256" y="3456"/>
              <a:chExt cx="1152" cy="384"/>
            </a:xfrm>
          </p:grpSpPr>
          <p:sp>
            <p:nvSpPr>
              <p:cNvPr id="8204" name="Text Box 12"/>
              <p:cNvSpPr txBox="1">
                <a:spLocks noChangeArrowheads="1"/>
              </p:cNvSpPr>
              <p:nvPr/>
            </p:nvSpPr>
            <p:spPr bwMode="auto">
              <a:xfrm>
                <a:off x="2400" y="3456"/>
                <a:ext cx="100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/>
                  <a:t>Help Desk Only</a:t>
                </a:r>
              </a:p>
            </p:txBody>
          </p:sp>
          <p:sp>
            <p:nvSpPr>
              <p:cNvPr id="8205" name="Line 13"/>
              <p:cNvSpPr>
                <a:spLocks noChangeShapeType="1"/>
              </p:cNvSpPr>
              <p:nvPr/>
            </p:nvSpPr>
            <p:spPr bwMode="auto">
              <a:xfrm flipH="1">
                <a:off x="2256" y="364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6" name="Line 14"/>
              <p:cNvSpPr>
                <a:spLocks noChangeShapeType="1"/>
              </p:cNvSpPr>
              <p:nvPr/>
            </p:nvSpPr>
            <p:spPr bwMode="auto">
              <a:xfrm flipH="1">
                <a:off x="25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7" name="Line 15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8" name="Line 16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44382"/>
            <a:ext cx="8229600" cy="840122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+mn-lt"/>
              </a:rPr>
              <a:t>ORG for RO-ID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914400" y="16002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600200" y="914400"/>
            <a:ext cx="6477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/>
              <a:t>To look up Resp Org Information for a RO ID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/>
              <a:t>	a.  Type RO ID in Resp Org field </a:t>
            </a:r>
            <a:r>
              <a:rPr lang="en-US" sz="2000" dirty="0" smtClean="0"/>
              <a:t>(i.e. BRSAC)</a:t>
            </a:r>
            <a:endParaRPr lang="en-US" sz="2000" dirty="0"/>
          </a:p>
          <a:p>
            <a:pPr marL="457200" indent="-457200"/>
            <a:r>
              <a:rPr lang="en-US" sz="2000" dirty="0" smtClean="0"/>
              <a:t>       b</a:t>
            </a:r>
            <a:r>
              <a:rPr lang="en-US" sz="2000" dirty="0"/>
              <a:t>.  Press </a:t>
            </a:r>
            <a:r>
              <a:rPr lang="en-US" sz="2000" dirty="0" smtClean="0"/>
              <a:t>Retrieve </a:t>
            </a:r>
          </a:p>
          <a:p>
            <a:pPr marL="457200" indent="-457200"/>
            <a:r>
              <a:rPr lang="en-US" sz="2000" dirty="0" smtClean="0"/>
              <a:t>     	c.  View RO information</a:t>
            </a:r>
            <a:endParaRPr lang="en-US" sz="2000" dirty="0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1905000" y="3866146"/>
            <a:ext cx="22860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201" name="Oval 10"/>
          <p:cNvSpPr>
            <a:spLocks noChangeArrowheads="1"/>
          </p:cNvSpPr>
          <p:nvPr/>
        </p:nvSpPr>
        <p:spPr bwMode="auto">
          <a:xfrm>
            <a:off x="2590800" y="2940725"/>
            <a:ext cx="11430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124200" y="3429000"/>
            <a:ext cx="30480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213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 smtClean="0">
                <a:latin typeface="+mn-lt"/>
              </a:rPr>
              <a:t>ORG for Dial#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14400" y="1600200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52600" y="1219200"/>
            <a:ext cx="5638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/>
              <a:t>To look up Resp Org Information for a Dial#.</a:t>
            </a:r>
          </a:p>
          <a:p>
            <a:pPr marL="457200" indent="-457200"/>
            <a:r>
              <a:rPr lang="en-US" sz="2000" dirty="0"/>
              <a:t>	a.  Type Dial# in Dial# field </a:t>
            </a:r>
            <a:r>
              <a:rPr lang="en-US" sz="2000" dirty="0" smtClean="0"/>
              <a:t>(i.e. 800flowers</a:t>
            </a:r>
            <a:r>
              <a:rPr lang="en-US" sz="2000" dirty="0"/>
              <a:t>)</a:t>
            </a:r>
          </a:p>
          <a:p>
            <a:pPr marL="457200" indent="-457200"/>
            <a:r>
              <a:rPr lang="en-US" sz="2000" dirty="0"/>
              <a:t>	b.  Press </a:t>
            </a:r>
            <a:r>
              <a:rPr lang="en-US" sz="2000" dirty="0" smtClean="0"/>
              <a:t>Retrieve</a:t>
            </a:r>
          </a:p>
          <a:p>
            <a:pPr marL="457200" indent="-457200"/>
            <a:r>
              <a:rPr lang="en-US" sz="2000" dirty="0" smtClean="0"/>
              <a:t>	c.  View Resulting information</a:t>
            </a:r>
            <a:endParaRPr lang="en-US" sz="2000" dirty="0"/>
          </a:p>
        </p:txBody>
      </p:sp>
      <p:grpSp>
        <p:nvGrpSpPr>
          <p:cNvPr id="2" name="Group 16"/>
          <p:cNvGrpSpPr/>
          <p:nvPr/>
        </p:nvGrpSpPr>
        <p:grpSpPr>
          <a:xfrm>
            <a:off x="1905000" y="2619375"/>
            <a:ext cx="5257800" cy="3781425"/>
            <a:chOff x="1905000" y="2619375"/>
            <a:chExt cx="5257800" cy="3781425"/>
          </a:xfrm>
        </p:grpSpPr>
        <p:pic>
          <p:nvPicPr>
            <p:cNvPr id="9218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2619375"/>
              <a:ext cx="5257800" cy="378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048000" y="5486400"/>
              <a:ext cx="1828800" cy="609600"/>
              <a:chOff x="2256" y="3456"/>
              <a:chExt cx="1152" cy="384"/>
            </a:xfrm>
          </p:grpSpPr>
          <p:sp>
            <p:nvSpPr>
              <p:cNvPr id="9227" name="Text Box 12"/>
              <p:cNvSpPr txBox="1">
                <a:spLocks noChangeArrowheads="1"/>
              </p:cNvSpPr>
              <p:nvPr/>
            </p:nvSpPr>
            <p:spPr bwMode="auto">
              <a:xfrm>
                <a:off x="2400" y="3456"/>
                <a:ext cx="100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/>
                  <a:t>Help Desk Only</a:t>
                </a:r>
              </a:p>
            </p:txBody>
          </p:sp>
          <p:sp>
            <p:nvSpPr>
              <p:cNvPr id="9228" name="Line 13"/>
              <p:cNvSpPr>
                <a:spLocks noChangeShapeType="1"/>
              </p:cNvSpPr>
              <p:nvPr/>
            </p:nvSpPr>
            <p:spPr bwMode="auto">
              <a:xfrm flipH="1">
                <a:off x="2256" y="364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29" name="Line 14"/>
              <p:cNvSpPr>
                <a:spLocks noChangeShapeType="1"/>
              </p:cNvSpPr>
              <p:nvPr/>
            </p:nvSpPr>
            <p:spPr bwMode="auto">
              <a:xfrm flipH="1">
                <a:off x="25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30" name="Line 15"/>
              <p:cNvSpPr>
                <a:spLocks noChangeShapeType="1"/>
              </p:cNvSpPr>
              <p:nvPr/>
            </p:nvSpPr>
            <p:spPr bwMode="auto">
              <a:xfrm>
                <a:off x="2928" y="3648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31" name="Line 16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48000" y="3603367"/>
            <a:ext cx="2971800" cy="96863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2667000" y="3109167"/>
            <a:ext cx="9906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1676400" y="4648200"/>
            <a:ext cx="609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224" grpId="0" animBg="1"/>
      <p:bldP spid="92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b="1" u="sng" dirty="0" smtClean="0">
                <a:solidFill>
                  <a:srgbClr val="922241"/>
                </a:solidFill>
                <a:latin typeface="+mn-lt"/>
              </a:rPr>
              <a:t>ROP - Review</a:t>
            </a:r>
            <a:endParaRPr lang="en-US" dirty="0" smtClean="0">
              <a:solidFill>
                <a:srgbClr val="922241"/>
              </a:solidFill>
              <a:latin typeface="+mn-lt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667000" y="1852339"/>
            <a:ext cx="51816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sz="2400" dirty="0"/>
              <a:t>URC - User Control Tab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/>
              <a:t>ORC – Resp Org Control Tab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/>
              <a:t>ORG – Resp Org Information Tab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286000" y="3946525"/>
            <a:ext cx="4419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Written Exercise ROP </a:t>
            </a:r>
            <a:r>
              <a:rPr lang="en-US" sz="2000" dirty="0" smtClean="0">
                <a:solidFill>
                  <a:schemeClr val="accent2"/>
                </a:solidFill>
              </a:rPr>
              <a:t>#9</a:t>
            </a:r>
            <a:endParaRPr lang="en-US" sz="2000" dirty="0">
              <a:solidFill>
                <a:schemeClr val="accent2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Hands-On Exercises ROP </a:t>
            </a:r>
            <a:r>
              <a:rPr lang="en-US" sz="2000" dirty="0" smtClean="0">
                <a:solidFill>
                  <a:schemeClr val="accent2"/>
                </a:solidFill>
              </a:rPr>
              <a:t>(9A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5287FF5AFA143AE89E51A0CD59BB9" ma:contentTypeVersion="0" ma:contentTypeDescription="Create a new document." ma:contentTypeScope="" ma:versionID="bdd438c67d125ac81bad74c94fd3b268">
  <xsd:schema xmlns:xsd="http://www.w3.org/2001/XMLSchema" xmlns:p="http://schemas.microsoft.com/office/2006/metadata/properties" targetNamespace="http://schemas.microsoft.com/office/2006/metadata/properties" ma:root="true" ma:fieldsID="a19fca573a351b578e188d6e2de319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4DBA823-F7E3-4C63-B873-3AA3D19B783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7595F6F-70B4-41CC-A1A1-447C8B7B40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017619-77CE-4F27-8AAC-DA6BE58224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788</Words>
  <Application>Microsoft Office PowerPoint</Application>
  <PresentationFormat>On-screen Show (4:3)</PresentationFormat>
  <Paragraphs>104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Bitmap Image</vt:lpstr>
      <vt:lpstr>Resp Org Profile (ROP) (Service Maintenance folder)</vt:lpstr>
      <vt:lpstr>URC (1ST tab) - User Control</vt:lpstr>
      <vt:lpstr>ORC (2ND tab) - Resp Org Control</vt:lpstr>
      <vt:lpstr>ORG (3rd tab) - Resp Org Info</vt:lpstr>
      <vt:lpstr>Access ORG Window from CAD Window</vt:lpstr>
      <vt:lpstr>ORG for RO-ID</vt:lpstr>
      <vt:lpstr>ORG for Dial#</vt:lpstr>
      <vt:lpstr>ROP - Review</vt:lpstr>
    </vt:vector>
  </TitlesOfParts>
  <Company>FingerPaint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 Kuester</dc:creator>
  <cp:lastModifiedBy>harmonsm</cp:lastModifiedBy>
  <cp:revision>75</cp:revision>
  <dcterms:created xsi:type="dcterms:W3CDTF">2011-03-21T17:54:20Z</dcterms:created>
  <dcterms:modified xsi:type="dcterms:W3CDTF">2011-11-28T15:05:22Z</dcterms:modified>
</cp:coreProperties>
</file>