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934200" cy="9220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24"/>
    <a:srgbClr val="922241"/>
    <a:srgbClr val="00A0D4"/>
    <a:srgbClr val="9E6C78"/>
    <a:srgbClr val="FFFFFF"/>
    <a:srgbClr val="F7F2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77" autoAdjust="0"/>
  </p:normalViewPr>
  <p:slideViewPr>
    <p:cSldViewPr snapToGrid="0" snapToObjects="1">
      <p:cViewPr varScale="1">
        <p:scale>
          <a:sx n="50" d="100"/>
          <a:sy n="50" d="100"/>
        </p:scale>
        <p:origin x="-102" y="-150"/>
      </p:cViewPr>
      <p:guideLst>
        <p:guide orient="horz" pos="3962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489041-FBE4-49EA-B71D-FE8C7BD0CFFD}" type="datetime1">
              <a:rPr lang="en-US"/>
              <a:pPr/>
              <a:t>12/16/2011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53FF98A-CC65-4893-8E34-CF733B53E24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267C50-898E-49DD-A9DE-8F709AF21DA4}" type="datetime1">
              <a:rPr lang="en-US"/>
              <a:pPr/>
              <a:t>12/16/2011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0580" tIns="45290" rIns="90580" bIns="4529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EB5E6C3-62F3-4B83-B2DF-2DBE036C9E4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E527D-A5F6-4933-9F12-7B95C23857A3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The SMS/800 Customer Record Audit/Resend (CRA/CRR) window is used to perform the following: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(Click)</a:t>
            </a:r>
          </a:p>
          <a:p>
            <a:pPr marL="923015" lvl="1" indent="-461508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A. CRA - Compare the CR information in SMS/800 with the CR information in the SCPs.   A snapshot of the SMS/800 record is compared with a snapshot of the SCP record.  Results are sent to email listed on URC.</a:t>
            </a:r>
          </a:p>
          <a:p>
            <a:pPr marL="923015" lvl="1" indent="-461508" defTabSz="923015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Arial" charset="0"/>
              </a:rPr>
              <a:t>(Click)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B. CRR - Resend customer records to SCPs </a:t>
            </a:r>
          </a:p>
          <a:p>
            <a:pPr marL="461508" lvl="1" defTabSz="923015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Arial" charset="0"/>
              </a:rPr>
              <a:t>(Click)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C. DELETE - Delete customer records from selected SCPs that are outside AOS.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5764F-2ED9-4962-9064-31E59D9C8486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Times New Roman" charset="0"/>
              </a:rPr>
              <a:t>Important information concerning</a:t>
            </a:r>
            <a:r>
              <a:rPr lang="en-US" b="0" baseline="0" dirty="0" smtClean="0">
                <a:latin typeface="Times New Roman" charset="0"/>
              </a:rPr>
              <a:t> CR Size limits and CPU Utilization  limits  in SMS/800.  </a:t>
            </a:r>
          </a:p>
          <a:p>
            <a:pPr eaLnBrk="1" hangingPunct="1"/>
            <a:r>
              <a:rPr lang="en-US" b="0" baseline="0" dirty="0" smtClean="0">
                <a:latin typeface="Times New Roman" charset="0"/>
              </a:rPr>
              <a:t>(Click)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 smtClean="0">
                <a:latin typeface="Arial" charset="0"/>
              </a:rPr>
              <a:t>CR Size Limitation – </a:t>
            </a:r>
            <a:r>
              <a:rPr lang="en-US" dirty="0" smtClean="0">
                <a:latin typeface="Arial" charset="0"/>
              </a:rPr>
              <a:t>The SCPs have a CR limit of 170,000 bytes. SMS/800 may allow a record to go Pending even though it is too large. But, when it is sent to the SCPs the CRA/CRR may display a 31 status.  The CR status will be FAILED and the record will have to be reduced in size.  The actual size will then be sent to the Generic Email in a FAILED customer record message.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The CRS screen will allow you to look up the size of a CR</a:t>
            </a:r>
            <a:r>
              <a:rPr lang="en-US" dirty="0" smtClean="0">
                <a:latin typeface="Arial" charset="0"/>
              </a:rPr>
              <a:t>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 smtClean="0">
                <a:latin typeface="Arial" charset="0"/>
              </a:rPr>
              <a:t>(Click)</a:t>
            </a:r>
          </a:p>
          <a:p>
            <a:pPr>
              <a:spcBef>
                <a:spcPct val="50000"/>
              </a:spcBef>
            </a:pPr>
            <a:r>
              <a:rPr lang="en-US" u="sng" dirty="0" smtClean="0">
                <a:latin typeface="Arial" charset="0"/>
              </a:rPr>
              <a:t>CPU Usage limitation –</a:t>
            </a:r>
            <a:r>
              <a:rPr lang="en-US" dirty="0" smtClean="0">
                <a:latin typeface="Arial" charset="0"/>
              </a:rPr>
              <a:t> A Resp Org is not allowed to use more than its fair share of the total SMS/800 CPU at any one time. Serious consequences may result.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The CRS screen will also show how many records of this size can be sent during a 1 hour period</a:t>
            </a:r>
            <a:r>
              <a:rPr lang="en-US" dirty="0" smtClean="0">
                <a:latin typeface="Arial" charset="0"/>
              </a:rPr>
              <a:t>) (See next Slide)</a:t>
            </a:r>
          </a:p>
          <a:p>
            <a:pPr>
              <a:spcBef>
                <a:spcPct val="50000"/>
              </a:spcBef>
            </a:pPr>
            <a:r>
              <a:rPr lang="en-US" u="sng" dirty="0" smtClean="0">
                <a:latin typeface="Arial" charset="0"/>
              </a:rPr>
              <a:t>(Click)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 smtClean="0">
              <a:latin typeface="Arial" charset="0"/>
            </a:endParaRPr>
          </a:p>
          <a:p>
            <a:pPr eaLnBrk="1" hangingPunct="1"/>
            <a:endParaRPr lang="en-US" b="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68C1-2EE4-4454-A16A-767717B75CD0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>
                <a:latin typeface="Times New Roman" charset="0"/>
              </a:rPr>
              <a:t>(Click)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The CRS screen allows a user</a:t>
            </a:r>
            <a:r>
              <a:rPr lang="en-US" baseline="0" dirty="0" smtClean="0">
                <a:latin typeface="Times New Roman" charset="0"/>
              </a:rPr>
              <a:t> to look up the size of up to 10 </a:t>
            </a:r>
            <a:r>
              <a:rPr lang="en-US" baseline="0" dirty="0" err="1" smtClean="0">
                <a:latin typeface="Times New Roman" charset="0"/>
              </a:rPr>
              <a:t>Dial#s</a:t>
            </a:r>
            <a:r>
              <a:rPr lang="en-US" baseline="0" dirty="0" smtClean="0">
                <a:latin typeface="Times New Roman" charset="0"/>
              </a:rPr>
              <a:t> in a single Retrieve. It’s important that a RO follow the guidelines for Record updates.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>
                <a:latin typeface="Times New Roman" charset="0"/>
              </a:rPr>
              <a:t>(Click) </a:t>
            </a:r>
          </a:p>
          <a:p>
            <a:pPr eaLnBrk="1" hangingPunct="1"/>
            <a:r>
              <a:rPr lang="en-US" baseline="0" dirty="0" smtClean="0">
                <a:latin typeface="Times New Roman" charset="0"/>
              </a:rPr>
              <a:t>The results show the Dial#, </a:t>
            </a:r>
            <a:r>
              <a:rPr lang="en-US" baseline="0" dirty="0" err="1" smtClean="0">
                <a:latin typeface="Times New Roman" charset="0"/>
              </a:rPr>
              <a:t>Eff</a:t>
            </a:r>
            <a:r>
              <a:rPr lang="en-US" baseline="0" dirty="0" smtClean="0">
                <a:latin typeface="Times New Roman" charset="0"/>
              </a:rPr>
              <a:t>/date and time, Cr size and maximum CR Update per hour.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>
                <a:latin typeface="Times New Roman" charset="0"/>
              </a:rPr>
              <a:t>(Click) (Click)</a:t>
            </a:r>
          </a:p>
          <a:p>
            <a:pPr eaLnBrk="1" hangingPunct="1"/>
            <a:r>
              <a:rPr lang="en-US" baseline="0" dirty="0" smtClean="0">
                <a:latin typeface="Times New Roman" charset="0"/>
              </a:rPr>
              <a:t>Each of these records show as 2,225 bytes in size.</a:t>
            </a:r>
          </a:p>
          <a:p>
            <a:pPr eaLnBrk="1" hangingPunct="1"/>
            <a:r>
              <a:rPr lang="en-US" baseline="0" dirty="0" smtClean="0">
                <a:latin typeface="Times New Roman" charset="0"/>
              </a:rPr>
              <a:t>(Click)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Resp Orgs are Recommended to stay under 80% of Max rate.  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(I.e. In 1 hour of time only Update 6400 records {80% of 8,000} with CR size of 2,225 Bytes)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C1C79-FBAF-40E7-8CA7-46126F8E5741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Please complete the written and Hands </a:t>
            </a:r>
            <a:r>
              <a:rPr lang="en-US" smtClean="0">
                <a:latin typeface="Times New Roman" charset="0"/>
              </a:rPr>
              <a:t>On Exercises.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93974-1C5A-4D82-A512-E1FA0D89321D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CRA/CRR Menu Items…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Action – Same as buttons: (Retrieve, Audit, etc…)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Edit – (Help Desk Only)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Launch – Opens the CAD, CPR or LAD of the CRA/CRR record.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Window – Displays the Open windows of the current CR.</a:t>
            </a:r>
          </a:p>
          <a:p>
            <a:pPr eaLnBrk="1" hangingPunct="1"/>
            <a:endParaRPr lang="en-US" b="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EFA3E-6FE6-42F0-91F6-383DE4A3F820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eaLnBrk="1" hangingPunct="1"/>
            <a:r>
              <a:rPr lang="en-US" b="0" dirty="0" smtClean="0">
                <a:latin typeface="Times New Roman" charset="0"/>
              </a:rPr>
              <a:t>The fields of the CRA include:</a:t>
            </a:r>
          </a:p>
          <a:p>
            <a:pPr eaLnBrk="1" hangingPunct="1"/>
            <a:r>
              <a:rPr lang="en-US" b="0" dirty="0" smtClean="0">
                <a:latin typeface="Times New Roman" charset="0"/>
              </a:rPr>
              <a:t>(Click)</a:t>
            </a:r>
          </a:p>
          <a:p>
            <a:pPr eaLnBrk="1" hangingPunct="1"/>
            <a:r>
              <a:rPr lang="en-US" b="0" dirty="0" smtClean="0">
                <a:latin typeface="Times New Roman" charset="0"/>
              </a:rPr>
              <a:t>Critical – If checked, </a:t>
            </a:r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 audit, resend, or delete is sent, even if an SCP overload exists.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SCP ID – Service Control Point IDs.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(Click) 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Status – Status of Customer Record at SCP.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(Click) 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IN-AOS – Is the SCP in the Area of Service.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(Click) 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Select All IN-AOS – Select all the SCPs in the Area of Service.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(Click) 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Select Not IN-AOS – Select all the SCPs not in the Area of Service.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(Click) 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Select Not OK – Select all the SCPs in the Area of Service, that are not listed as OK.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(Click) 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Select All – Select all the SCPs.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(Click) 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Unselect All – Unselect all the SCPs.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(Click) (Click)</a:t>
            </a:r>
          </a:p>
          <a:p>
            <a:pPr marL="346130" indent="-346130">
              <a:lnSpc>
                <a:spcPct val="90000"/>
              </a:lnSpc>
              <a:spcBef>
                <a:spcPct val="20000"/>
              </a:spcBef>
            </a:pPr>
            <a:endParaRPr lang="en-US" dirty="0" smtClean="0">
              <a:latin typeface="Arial" charset="0"/>
            </a:endParaRPr>
          </a:p>
          <a:p>
            <a:pPr eaLnBrk="1" hangingPunct="1"/>
            <a:endParaRPr lang="en-US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b="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D5C73-CC3E-43EF-9836-85BFA14E0D9C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>
                <a:latin typeface="Times New Roman" charset="0"/>
              </a:rPr>
              <a:t>The</a:t>
            </a:r>
            <a:r>
              <a:rPr lang="en-US" baseline="0" dirty="0" smtClean="0">
                <a:latin typeface="Times New Roman" charset="0"/>
              </a:rPr>
              <a:t> most frequent SCP statuses codes found in the Status column of CRA Are: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01 – Syntax error rejected – Something wrong with the record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31 – CMSDB error rejected – Record is too large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LO – Loading SCP – SCP is loading records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NU – Not queued SCP unavailable – Off line SCP with no </a:t>
            </a:r>
            <a:r>
              <a:rPr lang="en-US" dirty="0" err="1" smtClean="0">
                <a:latin typeface="Arial" charset="0"/>
              </a:rPr>
              <a:t>Que</a:t>
            </a:r>
            <a:endParaRPr lang="en-US" dirty="0" smtClean="0">
              <a:latin typeface="Arial" charset="0"/>
            </a:endParaRP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OK – Update OK – Loaded and OK response sent to SMS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QN – Queued no response – </a:t>
            </a:r>
            <a:r>
              <a:rPr lang="en-US" dirty="0" err="1" smtClean="0">
                <a:latin typeface="Arial" charset="0"/>
              </a:rPr>
              <a:t>Que</a:t>
            </a:r>
            <a:r>
              <a:rPr lang="en-US" dirty="0" smtClean="0">
                <a:latin typeface="Arial" charset="0"/>
              </a:rPr>
              <a:t> with no response from SMS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QO – Queued overload – Overload at SCP with a large </a:t>
            </a:r>
            <a:r>
              <a:rPr lang="en-US" dirty="0" err="1" smtClean="0">
                <a:latin typeface="Arial" charset="0"/>
              </a:rPr>
              <a:t>Que</a:t>
            </a:r>
            <a:endParaRPr lang="en-US" dirty="0" smtClean="0">
              <a:latin typeface="Arial" charset="0"/>
            </a:endParaRP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QU – Queued SCP unavailable – SCP offline with a </a:t>
            </a:r>
            <a:r>
              <a:rPr lang="en-US" dirty="0" err="1" smtClean="0">
                <a:latin typeface="Arial" charset="0"/>
              </a:rPr>
              <a:t>Que</a:t>
            </a:r>
            <a:endParaRPr lang="en-US" dirty="0" smtClean="0">
              <a:latin typeface="Arial" charset="0"/>
            </a:endParaRP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SE – Sending – Record sent to SCP but no response to SMS yet.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Times New Roman" charset="0"/>
              </a:rPr>
              <a:t>(Click) 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 smtClean="0">
              <a:latin typeface="Times New Roman" charset="0"/>
            </a:endParaRP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287D9-3CB5-4859-8269-D79A15D02CDE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6130" indent="-346130"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CRA/CRR  Unique Action Buttons </a:t>
            </a:r>
          </a:p>
          <a:p>
            <a:pPr marL="346130" indent="-346130"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Audit – Used to compare the customer record in the SMS/800 Database to the selected SCPs. The results will sent to the users SMS/800 mailbox as set up on URC/ROP.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(Click)</a:t>
            </a:r>
          </a:p>
          <a:p>
            <a:pPr marL="346130" indent="-346130"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Resend – Used to resend the SMS/800 Database customer record to the selected SCPs. 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(Click)(Click)</a:t>
            </a:r>
          </a:p>
          <a:p>
            <a:pPr marL="346130" indent="-346130"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Delete – Used to delete the customer record from the selected SCPs.</a:t>
            </a:r>
          </a:p>
          <a:p>
            <a:pPr marL="346130" indent="-346130" defTabSz="923015"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(Click)(Click)</a:t>
            </a:r>
          </a:p>
          <a:p>
            <a:pPr marL="346130" indent="-346130"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Note: The retrieved customer record must have a status of:</a:t>
            </a:r>
          </a:p>
          <a:p>
            <a:pPr marL="346130" indent="-346130"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                     Active, Sending or Disconnect</a:t>
            </a:r>
          </a:p>
          <a:p>
            <a:pPr eaLnBrk="1" hangingPunct="1"/>
            <a:endParaRPr lang="en-US" b="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5C09C-E32A-4C25-A1F5-91FC64F8D1F3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The steps to Audit, Resend or Delete a CR from SCPs follow: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1. Open the CRA/CRR from the Main Menu.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2. Type the Dial # in the Dial# field.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3.  Press the Retrieve button.     --OR--  From the CAD select Menu “Launch” then CRA/CRR.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4. Check the SCP IDs to Audit, Resend, or Delete.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5. Press the corresponding button.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6. Read the results of the Audit in the e-mail box designated on the URC/ROP screen (first tab).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FE9C7-6A99-481D-AF40-B603571DE209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Email results from a CRA display as follows: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(Click)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482E6B-8D5C-462E-88DA-274D65A732E5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Times New Roman" charset="0"/>
              </a:rPr>
              <a:t>In 1994 Canada joined their</a:t>
            </a:r>
            <a:r>
              <a:rPr lang="en-US" b="0" baseline="0" dirty="0" smtClean="0">
                <a:latin typeface="Times New Roman" charset="0"/>
              </a:rPr>
              <a:t> SMS/800 with The United States SMS/800</a:t>
            </a:r>
          </a:p>
          <a:p>
            <a:pPr eaLnBrk="1" hangingPunct="1"/>
            <a:r>
              <a:rPr lang="en-US" b="0" baseline="0" dirty="0" smtClean="0">
                <a:latin typeface="Times New Roman" charset="0"/>
              </a:rPr>
              <a:t>(Click)</a:t>
            </a:r>
          </a:p>
          <a:p>
            <a:pPr eaLnBrk="1" hangingPunct="1"/>
            <a:r>
              <a:rPr lang="en-US" u="sng" dirty="0" smtClean="0">
                <a:latin typeface="Arial" charset="0"/>
              </a:rPr>
              <a:t>Rules for routing to Bell Canada SCP (or BX01 will reject CR)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baseline="0" dirty="0" smtClean="0">
                <a:latin typeface="Times New Roman" charset="0"/>
              </a:rPr>
              <a:t>(Click)</a:t>
            </a:r>
          </a:p>
          <a:p>
            <a:pPr marL="461508" indent="-461508">
              <a:spcBef>
                <a:spcPct val="50000"/>
              </a:spcBef>
              <a:buAutoNum type="alphaLcPeriod"/>
            </a:pPr>
            <a:r>
              <a:rPr lang="en-US" dirty="0" smtClean="0">
                <a:latin typeface="Arial" charset="0"/>
              </a:rPr>
              <a:t>Only CICs that are recognized by Bell Canada, as being valid, will be accepted by the Bell Canada SCP - BX01.  (See Extras Tab page 80)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baseline="0" dirty="0" smtClean="0">
                <a:latin typeface="Times New Roman" charset="0"/>
              </a:rPr>
              <a:t>(Click)</a:t>
            </a:r>
          </a:p>
          <a:p>
            <a:pPr marL="461508" indent="-461508">
              <a:spcBef>
                <a:spcPct val="50000"/>
              </a:spcBef>
              <a:buAutoNum type="alphaLcPeriod" startAt="2"/>
            </a:pPr>
            <a:r>
              <a:rPr lang="en-US" dirty="0" smtClean="0">
                <a:latin typeface="Arial" charset="0"/>
              </a:rPr>
              <a:t>BX01 will reject the following Scenarios:  Multiple Carrier Canadian CPR Rows, Canadian CPR destination number being a POTS#.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baseline="0" dirty="0" smtClean="0">
                <a:latin typeface="Times New Roman" charset="0"/>
              </a:rPr>
              <a:t>(Click)</a:t>
            </a:r>
          </a:p>
          <a:p>
            <a:pPr marL="461508" indent="-461508">
              <a:spcBef>
                <a:spcPct val="50000"/>
              </a:spcBef>
              <a:buFontTx/>
              <a:buAutoNum type="alphaLcPeriod" startAt="3"/>
            </a:pPr>
            <a:r>
              <a:rPr lang="en-US" dirty="0" smtClean="0">
                <a:latin typeface="Arial" charset="0"/>
              </a:rPr>
              <a:t>Because the Canadian SCP BX01 will reject the above record scenarios, upon Update the Record will change to INVALID and will have to be corrected.</a:t>
            </a:r>
          </a:p>
          <a:p>
            <a:pPr eaLnBrk="1" hangingPunct="1"/>
            <a:endParaRPr lang="en-US" b="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61B8-4847-4A5B-84B1-2370000D75DE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The Safe way to Route Canada on the CPR is as</a:t>
            </a:r>
            <a:r>
              <a:rPr lang="en-US" baseline="0" dirty="0" smtClean="0">
                <a:latin typeface="Times New Roman" charset="0"/>
              </a:rPr>
              <a:t> follows: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(Click)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Use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baseline="0" dirty="0" err="1" smtClean="0">
                <a:latin typeface="Times New Roman" charset="0"/>
              </a:rPr>
              <a:t>Lata</a:t>
            </a:r>
            <a:r>
              <a:rPr lang="en-US" baseline="0" dirty="0" smtClean="0">
                <a:latin typeface="Times New Roman" charset="0"/>
              </a:rPr>
              <a:t> as first column and enter the one Canadian LATA 888 (one row) pointing to a valid Canadian Carrier to the Dial# turnaround.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</a:rPr>
              <a:t>(Click)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</a:rPr>
              <a:t>Using</a:t>
            </a:r>
            <a:r>
              <a:rPr lang="en-US" baseline="0" dirty="0" smtClean="0">
                <a:latin typeface="Times New Roman" charset="0"/>
              </a:rPr>
              <a:t> the word Other to contain all of the Canadian routing on 1 row of the CPR. 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</a:rPr>
              <a:t>(Click)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S_PPT_Cvr_artwork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ts val="600"/>
              </a:spcAft>
              <a:defRPr lang="en-US" sz="2800" b="1" kern="1000" cap="all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010" y="4325390"/>
            <a:ext cx="4848067" cy="1752600"/>
          </a:xfr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800" i="1" kern="1200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200" b="1" kern="1000" cap="all">
                <a:solidFill>
                  <a:srgbClr val="82002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A62F14-5B84-41FF-A5EE-FB81539A95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697A43-548A-47B3-A757-63A794A7CD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62253D-A27B-4427-8FFF-D5F87F1C73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3A22A-8E03-4D02-ADF5-CB59BD64C5A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970520" y="6264077"/>
            <a:ext cx="899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4360" y="6233160"/>
            <a:ext cx="441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426302"/>
            <a:ext cx="8234362" cy="234881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2203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2438" y="4775115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8281F-830D-4E85-9F92-4D3FFE7E7F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S/800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2440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25166" y="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6629400" y="6172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D5B0536-018F-4C0E-9952-AD8C7AB968B6}" type="slidenum">
              <a:rPr lang="en-US" sz="2000" baseline="0" smtClean="0"/>
              <a:pPr algn="r"/>
              <a:t>‹#›</a:t>
            </a:fld>
            <a:endParaRPr lang="en-US" sz="20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MS_PPT_interior_artwork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8188" y="6297613"/>
            <a:ext cx="192087" cy="193675"/>
          </a:xfrm>
          <a:prstGeom prst="rect">
            <a:avLst/>
          </a:prstGeom>
          <a:solidFill>
            <a:srgbClr val="00A0D4"/>
          </a:solidFill>
        </p:spPr>
        <p:txBody>
          <a:bodyPr/>
          <a:lstStyle>
            <a:lvl1pPr algn="ctr">
              <a:defRPr b="1">
                <a:solidFill>
                  <a:srgbClr val="F7F2F3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ea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6265863"/>
            <a:ext cx="390525" cy="23653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F7F2F3"/>
                </a:solidFill>
                <a:cs typeface="Arial" charset="0"/>
              </a:defRPr>
            </a:lvl1pPr>
          </a:lstStyle>
          <a:p>
            <a:fld id="{C811ED54-3D70-454F-A802-87E1754D919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000" cap="all">
          <a:solidFill>
            <a:srgbClr val="820024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096712"/>
            <a:ext cx="7772400" cy="1470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Customer Record Audit/Resend (CRA/CRR)</a:t>
            </a:r>
            <a:br>
              <a:rPr lang="en-US" sz="3600" b="1" u="sng" dirty="0" smtClean="0">
                <a:latin typeface="Arial" charset="0"/>
              </a:rPr>
            </a:br>
            <a:r>
              <a:rPr lang="en-US" sz="2000" b="1" u="sng" dirty="0" smtClean="0">
                <a:latin typeface="Arial" charset="0"/>
              </a:rPr>
              <a:t>(Service Maintenance folder)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1143000" y="2993410"/>
            <a:ext cx="6934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The SMS/800 Customer Record Audit/Resend (CRA/CRR) window is used to perform the following: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A. CRA - Compare the CR information in SMS/800 with the CR information in the SCPs</a:t>
            </a:r>
            <a:r>
              <a:rPr lang="en-US" sz="2000" dirty="0" smtClean="0">
                <a:latin typeface="Arial" charset="0"/>
              </a:rPr>
              <a:t>. A snapshot of the SMS/800 record is compared with a snapshot of the SCP record.  Results are sent to email listed on URC.</a:t>
            </a:r>
            <a:endParaRPr lang="en-US" sz="2000" dirty="0">
              <a:latin typeface="Arial" charset="0"/>
            </a:endParaRP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B. CRR - Resend customer records to SCPs 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C. DELETE - Delete customer records from selected SCPs that are outside AOS.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2494547" y="6304548"/>
            <a:ext cx="4154905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lvl="0" algn="ctr"/>
            <a:r>
              <a:rPr lang="en-US" sz="1200" dirty="0" smtClean="0"/>
              <a:t>SMS/800 ® is a registered trademark of SMS/800, Inc.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  <a:cs typeface="Arial" charset="0"/>
              </a:rPr>
              <a:t>Size Limits and CPU Utilization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3400" y="1598474"/>
            <a:ext cx="830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>
                <a:latin typeface="Arial" charset="0"/>
              </a:rPr>
              <a:t>CR Size Limitation – </a:t>
            </a:r>
            <a:r>
              <a:rPr lang="en-US" sz="2000" dirty="0">
                <a:latin typeface="Arial" charset="0"/>
              </a:rPr>
              <a:t>The SCPs have a CR limit of 170,000 bytes. SMS/800 may allow a record to go Pending even though it is too large. But, when it is sent to the SCPs the CRA/CRR may display a 31 status.  The CR status will be FAILED and the record will have to be reduced in size.  The actual size will then be sent to the Generic Email in a FAILED customer record message.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The CRS screen will allow you to look up the size of a CR</a:t>
            </a:r>
            <a:r>
              <a:rPr lang="en-US" sz="2000" dirty="0">
                <a:latin typeface="Arial" charset="0"/>
              </a:rPr>
              <a:t>.</a:t>
            </a:r>
            <a:endParaRPr lang="en-US" sz="2000" u="sng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3400" y="3962400"/>
            <a:ext cx="8001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>
                <a:latin typeface="Arial" charset="0"/>
              </a:rPr>
              <a:t>CPU Usage limitation –</a:t>
            </a:r>
            <a:r>
              <a:rPr lang="en-US" sz="2000" dirty="0">
                <a:latin typeface="Arial" charset="0"/>
              </a:rPr>
              <a:t> A Resp Org is not allowed to use more than its fair share of the total SMS/800 CPU at any one time. Serious consequences may result.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The CRS screen will also show how many records of this size can be sent during a 1 hour period</a:t>
            </a:r>
            <a:r>
              <a:rPr lang="en-US" sz="2000" dirty="0">
                <a:latin typeface="Arial" charset="0"/>
              </a:rPr>
              <a:t>) (See next Slide)</a:t>
            </a:r>
            <a:endParaRPr lang="en-US" sz="2000" u="sng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8001000" cy="388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914400" y="5338763"/>
            <a:ext cx="7239000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Recommended to stay under 80% of Max rate. </a:t>
            </a:r>
            <a:endParaRPr lang="en-US" sz="2000" dirty="0" smtClean="0"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(I.e. In 1 hour of time only Update 6400 records {80% of 8,000} with CR size of </a:t>
            </a:r>
            <a:r>
              <a:rPr lang="en-US" sz="2000" dirty="0" smtClean="0">
                <a:latin typeface="Arial" charset="0"/>
              </a:rPr>
              <a:t>2,225 </a:t>
            </a:r>
            <a:r>
              <a:rPr lang="en-US" sz="2000" dirty="0">
                <a:latin typeface="Arial" charset="0"/>
              </a:rPr>
              <a:t>Bytes)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charset="0"/>
                <a:cs typeface="Arial" charset="0"/>
              </a:rPr>
              <a:t>CRS Screen</a:t>
            </a:r>
          </a:p>
        </p:txBody>
      </p:sp>
      <p:sp>
        <p:nvSpPr>
          <p:cNvPr id="24581" name="Line 158"/>
          <p:cNvSpPr>
            <a:spLocks noChangeShapeType="1"/>
          </p:cNvSpPr>
          <p:nvPr/>
        </p:nvSpPr>
        <p:spPr bwMode="auto">
          <a:xfrm flipV="1">
            <a:off x="4724400" y="3886200"/>
            <a:ext cx="76200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2" name="Oval 159"/>
          <p:cNvSpPr>
            <a:spLocks noChangeArrowheads="1"/>
          </p:cNvSpPr>
          <p:nvPr/>
        </p:nvSpPr>
        <p:spPr bwMode="auto">
          <a:xfrm>
            <a:off x="3733800" y="3657600"/>
            <a:ext cx="9144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66800" y="2971800"/>
            <a:ext cx="63246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allAtOnce" animBg="1"/>
      <p:bldP spid="24581" grpId="0" animBg="1"/>
      <p:bldP spid="24582" grpId="0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CRA/CRR Review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828800" y="1752600"/>
            <a:ext cx="6096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Arial" charset="0"/>
              </a:rPr>
              <a:t>CRA definition – Audit, SMS, SCPs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Arial" charset="0"/>
              </a:rPr>
              <a:t>CRA tasks - Compare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Arial" charset="0"/>
              </a:rPr>
              <a:t>CRR definition – Resend, SCPs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Arial" charset="0"/>
              </a:rPr>
              <a:t>CRR tasks – Resend, Delete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Arial" charset="0"/>
              </a:rPr>
              <a:t>CRS – CR size and Update rate</a:t>
            </a: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1905000" y="5167313"/>
            <a:ext cx="5181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Written Exercise CRA/CRR 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#10</a:t>
            </a:r>
            <a:endParaRPr lang="en-US" sz="2000" dirty="0">
              <a:solidFill>
                <a:schemeClr val="accent2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Hands-On Exercise 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CRA/CRR </a:t>
            </a:r>
            <a:r>
              <a:rPr lang="en-US" sz="2000" smtClean="0">
                <a:solidFill>
                  <a:schemeClr val="accent2"/>
                </a:solidFill>
                <a:latin typeface="Arial" charset="0"/>
              </a:rPr>
              <a:t>(10A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792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3434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62000" y="3886200"/>
            <a:ext cx="78486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latin typeface="Arial" charset="0"/>
              </a:rPr>
              <a:t>Action – </a:t>
            </a:r>
            <a:r>
              <a:rPr lang="en-US" sz="2000" b="1" dirty="0" smtClean="0">
                <a:latin typeface="Arial" charset="0"/>
              </a:rPr>
              <a:t>Same as buttons</a:t>
            </a:r>
            <a:r>
              <a:rPr lang="en-US" sz="2000" b="1" dirty="0">
                <a:latin typeface="Arial" charset="0"/>
              </a:rPr>
              <a:t>: (Retrieve, Audit…)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latin typeface="Arial" charset="0"/>
              </a:rPr>
              <a:t>Edit – </a:t>
            </a:r>
            <a:r>
              <a:rPr lang="en-US" sz="2000" b="1" dirty="0" smtClean="0">
                <a:latin typeface="Arial" charset="0"/>
              </a:rPr>
              <a:t>(</a:t>
            </a:r>
            <a:r>
              <a:rPr lang="en-US" sz="2000" b="1" dirty="0">
                <a:latin typeface="Arial" charset="0"/>
              </a:rPr>
              <a:t>Help Desk Only)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latin typeface="Arial" charset="0"/>
              </a:rPr>
              <a:t>Launch – Opens the CAD, CPR or LAD of the CRA/CRR record.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latin typeface="Arial" charset="0"/>
              </a:rPr>
              <a:t>Window – Displays the Open windows of the current CR.</a:t>
            </a:r>
            <a:endParaRPr lang="en-US" sz="2000" dirty="0">
              <a:latin typeface="Arial" charset="0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smtClean="0">
                <a:latin typeface="Arial" charset="0"/>
              </a:rPr>
              <a:t>CRA/CRR – Menu Items</a:t>
            </a:r>
          </a:p>
        </p:txBody>
      </p:sp>
      <p:sp>
        <p:nvSpPr>
          <p:cNvPr id="16391" name="Oval 9"/>
          <p:cNvSpPr>
            <a:spLocks noChangeArrowheads="1"/>
          </p:cNvSpPr>
          <p:nvPr/>
        </p:nvSpPr>
        <p:spPr bwMode="auto">
          <a:xfrm>
            <a:off x="685800" y="121920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2" name="Oval 10"/>
          <p:cNvSpPr>
            <a:spLocks noChangeArrowheads="1"/>
          </p:cNvSpPr>
          <p:nvPr/>
        </p:nvSpPr>
        <p:spPr bwMode="auto">
          <a:xfrm>
            <a:off x="1143000" y="1219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3" name="Oval 11"/>
          <p:cNvSpPr>
            <a:spLocks noChangeArrowheads="1"/>
          </p:cNvSpPr>
          <p:nvPr/>
        </p:nvSpPr>
        <p:spPr bwMode="auto">
          <a:xfrm>
            <a:off x="1524000" y="121920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4" name="Oval 12"/>
          <p:cNvSpPr>
            <a:spLocks noChangeArrowheads="1"/>
          </p:cNvSpPr>
          <p:nvPr/>
        </p:nvSpPr>
        <p:spPr bwMode="auto">
          <a:xfrm>
            <a:off x="1981200" y="1219200"/>
            <a:ext cx="6096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  <p:bldP spid="163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4343400" y="18288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609600" y="3657599"/>
            <a:ext cx="8001000" cy="320040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SCP ID</a:t>
            </a:r>
            <a:r>
              <a:rPr lang="en-US" sz="1800" dirty="0">
                <a:latin typeface="Arial" charset="0"/>
              </a:rPr>
              <a:t> – Service Control Point </a:t>
            </a:r>
            <a:r>
              <a:rPr lang="en-US" sz="1800" dirty="0" smtClean="0">
                <a:latin typeface="Arial" charset="0"/>
              </a:rPr>
              <a:t>IDs.  </a:t>
            </a:r>
            <a:endParaRPr lang="en-US" sz="1800" b="1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Status</a:t>
            </a:r>
            <a:r>
              <a:rPr lang="en-US" sz="1800" dirty="0">
                <a:latin typeface="Arial" charset="0"/>
              </a:rPr>
              <a:t> – Status of Customer Record at SCP.</a:t>
            </a:r>
            <a:endParaRPr lang="en-US" sz="1800" b="1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IN-AOS</a:t>
            </a:r>
            <a:r>
              <a:rPr lang="en-US" sz="1800" dirty="0">
                <a:latin typeface="Arial" charset="0"/>
              </a:rPr>
              <a:t> – Is the SCP in the Area of Service.</a:t>
            </a:r>
            <a:endParaRPr lang="en-US" sz="1800" b="1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b="1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Select All IN-AOS</a:t>
            </a:r>
            <a:r>
              <a:rPr lang="en-US" sz="1800" dirty="0">
                <a:latin typeface="Arial" charset="0"/>
              </a:rPr>
              <a:t> – Select all the SCPs in the Area of Service.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Select Not IN-AOS</a:t>
            </a:r>
            <a:r>
              <a:rPr lang="en-US" sz="1800" dirty="0">
                <a:latin typeface="Arial" charset="0"/>
              </a:rPr>
              <a:t> – Select all the SCPs not in the Area of Service.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Select Not OK</a:t>
            </a:r>
            <a:r>
              <a:rPr lang="en-US" sz="1800" dirty="0">
                <a:latin typeface="Arial" charset="0"/>
              </a:rPr>
              <a:t> – Select all the SCPs in the Area of Service, that are not </a:t>
            </a:r>
            <a:r>
              <a:rPr lang="en-US" sz="1800" dirty="0" smtClean="0">
                <a:latin typeface="Aria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                             </a:t>
            </a:r>
            <a:r>
              <a:rPr lang="en-US" sz="1800" dirty="0" smtClean="0">
                <a:latin typeface="Arial" charset="0"/>
              </a:rPr>
              <a:t>listed </a:t>
            </a:r>
            <a:r>
              <a:rPr lang="en-US" sz="1800" dirty="0">
                <a:latin typeface="Arial" charset="0"/>
              </a:rPr>
              <a:t>as OK.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 smtClean="0">
                <a:latin typeface="Arial" charset="0"/>
              </a:rPr>
              <a:t>                  Select </a:t>
            </a:r>
            <a:r>
              <a:rPr lang="en-US" sz="1800" b="1" dirty="0">
                <a:latin typeface="Arial" charset="0"/>
              </a:rPr>
              <a:t>All</a:t>
            </a:r>
            <a:r>
              <a:rPr lang="en-US" sz="1800" dirty="0">
                <a:latin typeface="Arial" charset="0"/>
              </a:rPr>
              <a:t> – Select all the SCPs.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 smtClean="0">
                <a:latin typeface="Arial" charset="0"/>
              </a:rPr>
              <a:t>                              Unselect </a:t>
            </a:r>
            <a:r>
              <a:rPr lang="en-US" sz="1800" b="1" dirty="0">
                <a:latin typeface="Arial" charset="0"/>
              </a:rPr>
              <a:t>All</a:t>
            </a:r>
            <a:r>
              <a:rPr lang="en-US" sz="1800" dirty="0">
                <a:latin typeface="Arial" charset="0"/>
              </a:rPr>
              <a:t> – Unselect all the SCPs.</a:t>
            </a:r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64172"/>
            <a:ext cx="8229600" cy="87220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CRA/CRR – Critical and SCPs</a:t>
            </a:r>
          </a:p>
        </p:txBody>
      </p:sp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0600"/>
            <a:ext cx="8077200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1752600" y="1828800"/>
            <a:ext cx="9144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762000" y="2163395"/>
            <a:ext cx="27432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Critical -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 audit, resend, or delete is sent, even if an SCP overload exists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5200" y="1752600"/>
            <a:ext cx="838200" cy="1828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43400" y="1752600"/>
            <a:ext cx="609600" cy="1828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53000" y="1752600"/>
            <a:ext cx="609600" cy="1828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7696200" y="1828800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7620000" y="2057400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7696200" y="2362200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7620000" y="2590800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7696200" y="2819400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6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smtClean="0">
                <a:latin typeface="Arial" charset="0"/>
              </a:rPr>
              <a:t>Most Frequent SCP Statuses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457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01 – Syntax error rejected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31 – CMSDB error rejected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LO – Loading SCP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NU – Not queued SCP unavailable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OK – Update OK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QN – Queued no response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QO – Queued overload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QU – Queued SCP unavailable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SE - Sending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4196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28956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en-US" sz="2000" b="1" dirty="0">
                <a:latin typeface="Arial" charset="0"/>
              </a:rPr>
              <a:t>Audit</a:t>
            </a:r>
            <a:r>
              <a:rPr lang="en-US" sz="2000" dirty="0">
                <a:latin typeface="Arial" charset="0"/>
              </a:rPr>
              <a:t> – Used to compare the customer record in the SMS/800 Database to the selected SCPs. The results will sent to the users SMS/800 mailbox as set up on URC/ROP.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endParaRPr lang="en-US" sz="20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en-US" sz="2000" b="1" dirty="0">
                <a:latin typeface="Arial" charset="0"/>
              </a:rPr>
              <a:t>Resend</a:t>
            </a:r>
            <a:r>
              <a:rPr lang="en-US" sz="2000" dirty="0">
                <a:latin typeface="Arial" charset="0"/>
              </a:rPr>
              <a:t> – Used to resend the SMS/800 Database customer record to the selected SCPs. 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endParaRPr lang="en-US" sz="20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en-US" sz="2000" b="1" dirty="0">
                <a:latin typeface="Arial" charset="0"/>
              </a:rPr>
              <a:t>Delete</a:t>
            </a:r>
            <a:r>
              <a:rPr lang="en-US" sz="2000" dirty="0">
                <a:latin typeface="Arial" charset="0"/>
              </a:rPr>
              <a:t> – Used to delete the customer record from the selected SCPs.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endParaRPr lang="en-US" sz="2000" dirty="0">
              <a:latin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10000"/>
              </a:spcBef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Note: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The retrieved customer record must have a status of: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                     Active, Sending or Disconnect</a:t>
            </a:r>
          </a:p>
        </p:txBody>
      </p:sp>
      <p:sp>
        <p:nvSpPr>
          <p:cNvPr id="1946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96256"/>
            <a:ext cx="8229600" cy="84012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CRA/CRR - Action Buttons</a:t>
            </a:r>
          </a:p>
        </p:txBody>
      </p:sp>
      <p:pic>
        <p:nvPicPr>
          <p:cNvPr id="1946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325" y="1143000"/>
            <a:ext cx="8118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2286000"/>
            <a:ext cx="83820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19400" y="2286000"/>
            <a:ext cx="83820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33800" y="2286000"/>
            <a:ext cx="83820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295400" y="2286000"/>
            <a:ext cx="5943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Open the CRA/CRR from the Main Menu.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Type the Dial # in the Dial# field.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Press the Retrieve button.     --OR--  From the CAD select Menu “Launch” then CRA/CRR.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Check the SCP IDs to Audit, Resend, or Delete.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Press the corresponding button.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Read the results of the Audit in the e-mail box designated on the URC/ROP screen (first tab).</a:t>
            </a:r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b="1" u="sng" dirty="0" smtClean="0">
                <a:latin typeface="Arial" charset="0"/>
              </a:rPr>
              <a:t>Audit, Resend, or Delete a Customer Record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4000" b="1" u="sng" smtClean="0">
                <a:latin typeface="Arial" charset="0"/>
              </a:rPr>
              <a:t>Email Results from a CRA</a:t>
            </a:r>
          </a:p>
        </p:txBody>
      </p:sp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87650"/>
            <a:ext cx="8343900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  <a:cs typeface="Arial" charset="0"/>
              </a:rPr>
              <a:t>Routing Canada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286000" y="11430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In </a:t>
            </a:r>
            <a:r>
              <a:rPr lang="en-US" sz="2000" b="1">
                <a:latin typeface="Arial" charset="0"/>
              </a:rPr>
              <a:t>1994</a:t>
            </a:r>
            <a:r>
              <a:rPr lang="en-US" sz="2000">
                <a:latin typeface="Arial" charset="0"/>
              </a:rPr>
              <a:t> Canada joined with SMS/800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1000" y="2041525"/>
            <a:ext cx="81534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000" b="1" u="sng" dirty="0">
                <a:latin typeface="Arial" charset="0"/>
              </a:rPr>
              <a:t>Rules for routing to Bell Canada SCP (or BX01 will reject CR)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a.  	Only CICs that are recognized by Bell Canada, as being valid, will be accepted by the Bell Canada SCP - BX01.  (See Extras Tab </a:t>
            </a:r>
            <a:r>
              <a:rPr lang="en-US" sz="2000" b="1">
                <a:latin typeface="Arial" charset="0"/>
              </a:rPr>
              <a:t>page </a:t>
            </a:r>
            <a:r>
              <a:rPr lang="en-US" sz="2000" b="1" smtClean="0">
                <a:latin typeface="Arial" charset="0"/>
              </a:rPr>
              <a:t>84)</a:t>
            </a:r>
            <a:endParaRPr lang="en-US" sz="2000" b="1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b.   BX01 will reject the following Scenarios:  Multiple Carrier Canadian CPR Rows, Canadian CPR destination number being a POTS#.</a:t>
            </a:r>
          </a:p>
          <a:p>
            <a:pPr marL="457200" indent="-457200">
              <a:spcBef>
                <a:spcPct val="50000"/>
              </a:spcBef>
              <a:buFontTx/>
              <a:buAutoNum type="alphaLcPeriod" startAt="3"/>
            </a:pPr>
            <a:r>
              <a:rPr lang="en-US" sz="2000" b="1" dirty="0">
                <a:latin typeface="Arial" charset="0"/>
              </a:rPr>
              <a:t>Because the Canadian SCP BX01 will reject the above record scenarios, upon Update the Record will change to INVALID and will have to be corrected.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  <a:cs typeface="Arial" charset="0"/>
              </a:rPr>
              <a:t>Safe Way to Route Canada on CPR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990600" y="4114800"/>
            <a:ext cx="7239000" cy="1431161"/>
            <a:chOff x="990600" y="4114800"/>
            <a:chExt cx="7239000" cy="1431161"/>
          </a:xfrm>
        </p:grpSpPr>
        <p:sp>
          <p:nvSpPr>
            <p:cNvPr id="3079" name="Text 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2514600" cy="1431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 dirty="0">
                  <a:latin typeface="Arial" charset="0"/>
                </a:rPr>
                <a:t>Other = All Canada + ? (One Row to Dial#)</a:t>
              </a:r>
            </a:p>
            <a:p>
              <a:pPr>
                <a:spcBef>
                  <a:spcPct val="50000"/>
                </a:spcBef>
              </a:pPr>
              <a:endParaRPr lang="en-US" u="sng" dirty="0">
                <a:latin typeface="Arial" charset="0"/>
              </a:endParaRPr>
            </a:p>
          </p:txBody>
        </p:sp>
        <p:graphicFrame>
          <p:nvGraphicFramePr>
            <p:cNvPr id="3074" name="Object 8"/>
            <p:cNvGraphicFramePr>
              <a:graphicFrameLocks noChangeAspect="1"/>
            </p:cNvGraphicFramePr>
            <p:nvPr/>
          </p:nvGraphicFramePr>
          <p:xfrm>
            <a:off x="3886200" y="4244975"/>
            <a:ext cx="4343400" cy="1241425"/>
          </p:xfrm>
          <a:graphic>
            <a:graphicData uri="http://schemas.openxmlformats.org/presentationml/2006/ole">
              <p:oleObj spid="_x0000_s20482" name="Bitmap Image" r:id="rId4" imgW="2534004" imgH="724001" progId="PBrush">
                <p:embed/>
              </p:oleObj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914400" y="2209800"/>
            <a:ext cx="7239000" cy="1355725"/>
            <a:chOff x="990600" y="2225675"/>
            <a:chExt cx="7239000" cy="1355725"/>
          </a:xfrm>
        </p:grpSpPr>
        <p:sp>
          <p:nvSpPr>
            <p:cNvPr id="3078" name="Text Box 4"/>
            <p:cNvSpPr txBox="1">
              <a:spLocks noChangeArrowheads="1"/>
            </p:cNvSpPr>
            <p:nvPr/>
          </p:nvSpPr>
          <p:spPr bwMode="auto">
            <a:xfrm>
              <a:off x="990600" y="2225675"/>
              <a:ext cx="2971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 dirty="0">
                  <a:latin typeface="Arial" charset="0"/>
                </a:rPr>
                <a:t>888 = All Canada (One Row to Dial#)</a:t>
              </a:r>
            </a:p>
          </p:txBody>
        </p:sp>
        <p:sp>
          <p:nvSpPr>
            <p:cNvPr id="3080" name="Rectangle 6"/>
            <p:cNvSpPr>
              <a:spLocks noChangeArrowheads="1"/>
            </p:cNvSpPr>
            <p:nvPr/>
          </p:nvSpPr>
          <p:spPr bwMode="auto">
            <a:xfrm>
              <a:off x="4495800" y="2971800"/>
              <a:ext cx="914400" cy="15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075" name="Object 9"/>
            <p:cNvGraphicFramePr>
              <a:graphicFrameLocks noChangeAspect="1"/>
            </p:cNvGraphicFramePr>
            <p:nvPr/>
          </p:nvGraphicFramePr>
          <p:xfrm>
            <a:off x="3962400" y="2362200"/>
            <a:ext cx="4267200" cy="1219200"/>
          </p:xfrm>
          <a:graphic>
            <a:graphicData uri="http://schemas.openxmlformats.org/presentationml/2006/ole">
              <p:oleObj spid="_x0000_s20483" name="Bitmap Image" r:id="rId5" imgW="2800741" imgH="800212" progId="PBrush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5287FF5AFA143AE89E51A0CD59BB9" ma:contentTypeVersion="0" ma:contentTypeDescription="Create a new document." ma:contentTypeScope="" ma:versionID="bdd438c67d125ac81bad74c94fd3b268">
  <xsd:schema xmlns:xsd="http://www.w3.org/2001/XMLSchema" xmlns:p="http://schemas.microsoft.com/office/2006/metadata/properties" targetNamespace="http://schemas.microsoft.com/office/2006/metadata/properties" ma:root="true" ma:fieldsID="a19fca573a351b578e188d6e2de319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C1FCA4-F662-4B8E-861A-80CC3E6DF35E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B75F57C-F318-4458-8068-03AFB3A675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3D94ABF-5B9D-4F11-BD45-6F9C468F46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2006</Words>
  <Application>Microsoft Office PowerPoint</Application>
  <PresentationFormat>On-screen Show (4:3)</PresentationFormat>
  <Paragraphs>200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Bitmap Image</vt:lpstr>
      <vt:lpstr>Customer Record Audit/Resend (CRA/CRR) (Service Maintenance folder)</vt:lpstr>
      <vt:lpstr>CRA/CRR – Menu Items</vt:lpstr>
      <vt:lpstr>CRA/CRR – Critical and SCPs</vt:lpstr>
      <vt:lpstr>Most Frequent SCP Statuses</vt:lpstr>
      <vt:lpstr>CRA/CRR - Action Buttons</vt:lpstr>
      <vt:lpstr>Audit, Resend, or Delete a Customer Record</vt:lpstr>
      <vt:lpstr>Email Results from a CRA</vt:lpstr>
      <vt:lpstr>Routing Canada</vt:lpstr>
      <vt:lpstr>Safe Way to Route Canada on CPR</vt:lpstr>
      <vt:lpstr>Size Limits and CPU Utilization</vt:lpstr>
      <vt:lpstr>CRS Screen</vt:lpstr>
      <vt:lpstr>CRA/CRR Review</vt:lpstr>
    </vt:vector>
  </TitlesOfParts>
  <Company>FingerPaint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Kuester</dc:creator>
  <cp:lastModifiedBy>harmonsm</cp:lastModifiedBy>
  <cp:revision>78</cp:revision>
  <dcterms:created xsi:type="dcterms:W3CDTF">2011-03-21T17:54:20Z</dcterms:created>
  <dcterms:modified xsi:type="dcterms:W3CDTF">2011-12-16T20:50:25Z</dcterms:modified>
</cp:coreProperties>
</file>