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tags/tag2.xml" ContentType="application/vnd.openxmlformats-officedocument.presentationml.tags+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handoutMasterIdLst>
    <p:handoutMasterId r:id="rId18"/>
  </p:handoutMasterIdLst>
  <p:sldIdLst>
    <p:sldId id="268" r:id="rId5"/>
    <p:sldId id="269" r:id="rId6"/>
    <p:sldId id="270" r:id="rId7"/>
    <p:sldId id="271" r:id="rId8"/>
    <p:sldId id="272" r:id="rId9"/>
    <p:sldId id="273" r:id="rId10"/>
    <p:sldId id="274" r:id="rId11"/>
    <p:sldId id="275" r:id="rId12"/>
    <p:sldId id="276" r:id="rId13"/>
    <p:sldId id="277" r:id="rId14"/>
    <p:sldId id="278" r:id="rId15"/>
    <p:sldId id="279" r:id="rId16"/>
  </p:sldIdLst>
  <p:sldSz cx="9144000" cy="6858000" type="screen4x3"/>
  <p:notesSz cx="6934200" cy="92202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22241"/>
    <a:srgbClr val="00A0D4"/>
    <a:srgbClr val="820024"/>
    <a:srgbClr val="9E6C78"/>
    <a:srgbClr val="FFFFFF"/>
    <a:srgbClr val="F7F2F3"/>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75" autoAdjust="0"/>
    <p:restoredTop sz="94677" autoAdjust="0"/>
  </p:normalViewPr>
  <p:slideViewPr>
    <p:cSldViewPr snapToGrid="0" snapToObjects="1">
      <p:cViewPr varScale="1">
        <p:scale>
          <a:sx n="59" d="100"/>
          <a:sy n="59" d="100"/>
        </p:scale>
        <p:origin x="-600" y="-78"/>
      </p:cViewPr>
      <p:guideLst>
        <p:guide orient="horz" pos="3962"/>
        <p:guide pos="28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04820" cy="461010"/>
          </a:xfrm>
          <a:prstGeom prst="rect">
            <a:avLst/>
          </a:prstGeom>
        </p:spPr>
        <p:txBody>
          <a:bodyPr vert="horz" lIns="90580" tIns="45290" rIns="90580" bIns="45290" rtlCol="0"/>
          <a:lstStyle>
            <a:lvl1pPr algn="l" fontAlgn="auto">
              <a:spcBef>
                <a:spcPts val="0"/>
              </a:spcBef>
              <a:spcAft>
                <a:spcPts val="0"/>
              </a:spcAft>
              <a:defRPr sz="1200">
                <a:latin typeface="+mn-lt"/>
                <a:ea typeface="+mn-ea"/>
                <a:cs typeface="+mn-cs"/>
              </a:defRPr>
            </a:lvl1pPr>
          </a:lstStyle>
          <a:p>
            <a:pPr>
              <a:defRPr/>
            </a:pPr>
            <a:endParaRPr lang="en-US" dirty="0"/>
          </a:p>
        </p:txBody>
      </p:sp>
      <p:sp>
        <p:nvSpPr>
          <p:cNvPr id="3" name="Date Placeholder 2"/>
          <p:cNvSpPr>
            <a:spLocks noGrp="1"/>
          </p:cNvSpPr>
          <p:nvPr>
            <p:ph type="dt" sz="quarter" idx="1"/>
          </p:nvPr>
        </p:nvSpPr>
        <p:spPr>
          <a:xfrm>
            <a:off x="3927776" y="0"/>
            <a:ext cx="3004820" cy="461010"/>
          </a:xfrm>
          <a:prstGeom prst="rect">
            <a:avLst/>
          </a:prstGeom>
        </p:spPr>
        <p:txBody>
          <a:bodyPr vert="horz" wrap="square" lIns="90580" tIns="45290" rIns="90580" bIns="45290" numCol="1" anchor="t" anchorCtr="0" compatLnSpc="1">
            <a:prstTxWarp prst="textNoShape">
              <a:avLst/>
            </a:prstTxWarp>
          </a:bodyPr>
          <a:lstStyle>
            <a:lvl1pPr algn="r">
              <a:defRPr sz="1200">
                <a:latin typeface="Calibri" charset="0"/>
              </a:defRPr>
            </a:lvl1pPr>
          </a:lstStyle>
          <a:p>
            <a:fld id="{E3489041-FBE4-49EA-B71D-FE8C7BD0CFFD}" type="datetime1">
              <a:rPr lang="en-US"/>
              <a:pPr/>
              <a:t>11/28/2011</a:t>
            </a:fld>
            <a:endParaRPr lang="en-US" dirty="0"/>
          </a:p>
        </p:txBody>
      </p:sp>
      <p:sp>
        <p:nvSpPr>
          <p:cNvPr id="4" name="Footer Placeholder 3"/>
          <p:cNvSpPr>
            <a:spLocks noGrp="1"/>
          </p:cNvSpPr>
          <p:nvPr>
            <p:ph type="ftr" sz="quarter" idx="2"/>
          </p:nvPr>
        </p:nvSpPr>
        <p:spPr>
          <a:xfrm>
            <a:off x="0" y="8757590"/>
            <a:ext cx="3004820" cy="461010"/>
          </a:xfrm>
          <a:prstGeom prst="rect">
            <a:avLst/>
          </a:prstGeom>
        </p:spPr>
        <p:txBody>
          <a:bodyPr vert="horz" lIns="90580" tIns="45290" rIns="90580" bIns="45290" rtlCol="0" anchor="b"/>
          <a:lstStyle>
            <a:lvl1pPr algn="l" fontAlgn="auto">
              <a:spcBef>
                <a:spcPts val="0"/>
              </a:spcBef>
              <a:spcAft>
                <a:spcPts val="0"/>
              </a:spcAft>
              <a:defRPr sz="1200">
                <a:latin typeface="+mn-lt"/>
                <a:ea typeface="+mn-ea"/>
                <a:cs typeface="+mn-cs"/>
              </a:defRPr>
            </a:lvl1pPr>
          </a:lstStyle>
          <a:p>
            <a:pPr>
              <a:defRPr/>
            </a:pPr>
            <a:endParaRPr lang="en-US" dirty="0"/>
          </a:p>
        </p:txBody>
      </p:sp>
      <p:sp>
        <p:nvSpPr>
          <p:cNvPr id="5" name="Slide Number Placeholder 4"/>
          <p:cNvSpPr>
            <a:spLocks noGrp="1"/>
          </p:cNvSpPr>
          <p:nvPr>
            <p:ph type="sldNum" sz="quarter" idx="3"/>
          </p:nvPr>
        </p:nvSpPr>
        <p:spPr>
          <a:xfrm>
            <a:off x="3927776" y="8757590"/>
            <a:ext cx="3004820" cy="461010"/>
          </a:xfrm>
          <a:prstGeom prst="rect">
            <a:avLst/>
          </a:prstGeom>
        </p:spPr>
        <p:txBody>
          <a:bodyPr vert="horz" wrap="square" lIns="90580" tIns="45290" rIns="90580" bIns="45290" numCol="1" anchor="b" anchorCtr="0" compatLnSpc="1">
            <a:prstTxWarp prst="textNoShape">
              <a:avLst/>
            </a:prstTxWarp>
          </a:bodyPr>
          <a:lstStyle>
            <a:lvl1pPr algn="r">
              <a:defRPr sz="1200">
                <a:latin typeface="Calibri" charset="0"/>
              </a:defRPr>
            </a:lvl1pPr>
          </a:lstStyle>
          <a:p>
            <a:fld id="{153FF98A-CC65-4893-8E34-CF733B53E246}" type="slidenum">
              <a:rPr lang="en-US"/>
              <a:pPr/>
              <a:t>‹#›</a:t>
            </a:fld>
            <a:endParaRPr lang="en-US" dirty="0"/>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04820" cy="461010"/>
          </a:xfrm>
          <a:prstGeom prst="rect">
            <a:avLst/>
          </a:prstGeom>
        </p:spPr>
        <p:txBody>
          <a:bodyPr vert="horz" lIns="90580" tIns="45290" rIns="90580" bIns="45290" rtlCol="0"/>
          <a:lstStyle>
            <a:lvl1pPr algn="l" fontAlgn="auto">
              <a:spcBef>
                <a:spcPts val="0"/>
              </a:spcBef>
              <a:spcAft>
                <a:spcPts val="0"/>
              </a:spcAft>
              <a:defRPr sz="1200">
                <a:latin typeface="+mn-lt"/>
                <a:ea typeface="+mn-ea"/>
                <a:cs typeface="+mn-cs"/>
              </a:defRPr>
            </a:lvl1pPr>
          </a:lstStyle>
          <a:p>
            <a:pPr>
              <a:defRPr/>
            </a:pPr>
            <a:endParaRPr lang="en-US" dirty="0"/>
          </a:p>
        </p:txBody>
      </p:sp>
      <p:sp>
        <p:nvSpPr>
          <p:cNvPr id="3" name="Date Placeholder 2"/>
          <p:cNvSpPr>
            <a:spLocks noGrp="1"/>
          </p:cNvSpPr>
          <p:nvPr>
            <p:ph type="dt" idx="1"/>
          </p:nvPr>
        </p:nvSpPr>
        <p:spPr>
          <a:xfrm>
            <a:off x="3927776" y="0"/>
            <a:ext cx="3004820" cy="461010"/>
          </a:xfrm>
          <a:prstGeom prst="rect">
            <a:avLst/>
          </a:prstGeom>
        </p:spPr>
        <p:txBody>
          <a:bodyPr vert="horz" wrap="square" lIns="90580" tIns="45290" rIns="90580" bIns="45290" numCol="1" anchor="t" anchorCtr="0" compatLnSpc="1">
            <a:prstTxWarp prst="textNoShape">
              <a:avLst/>
            </a:prstTxWarp>
          </a:bodyPr>
          <a:lstStyle>
            <a:lvl1pPr algn="r">
              <a:defRPr sz="1200">
                <a:latin typeface="Calibri" charset="0"/>
              </a:defRPr>
            </a:lvl1pPr>
          </a:lstStyle>
          <a:p>
            <a:fld id="{5E267C50-898E-49DD-A9DE-8F709AF21DA4}" type="datetime1">
              <a:rPr lang="en-US"/>
              <a:pPr/>
              <a:t>11/28/2011</a:t>
            </a:fld>
            <a:endParaRPr lang="en-US" dirty="0"/>
          </a:p>
        </p:txBody>
      </p:sp>
      <p:sp>
        <p:nvSpPr>
          <p:cNvPr id="4" name="Slide Image Placeholder 3"/>
          <p:cNvSpPr>
            <a:spLocks noGrp="1" noRot="1" noChangeAspect="1"/>
          </p:cNvSpPr>
          <p:nvPr>
            <p:ph type="sldImg" idx="2"/>
          </p:nvPr>
        </p:nvSpPr>
        <p:spPr>
          <a:xfrm>
            <a:off x="1162050" y="690563"/>
            <a:ext cx="4610100" cy="3457575"/>
          </a:xfrm>
          <a:prstGeom prst="rect">
            <a:avLst/>
          </a:prstGeom>
          <a:noFill/>
          <a:ln w="12700">
            <a:solidFill>
              <a:prstClr val="black"/>
            </a:solidFill>
          </a:ln>
        </p:spPr>
        <p:txBody>
          <a:bodyPr vert="horz" lIns="90580" tIns="45290" rIns="90580" bIns="45290" rtlCol="0" anchor="ctr"/>
          <a:lstStyle/>
          <a:p>
            <a:pPr lvl="0"/>
            <a:endParaRPr lang="en-US" noProof="0" dirty="0" smtClean="0"/>
          </a:p>
        </p:txBody>
      </p:sp>
      <p:sp>
        <p:nvSpPr>
          <p:cNvPr id="5" name="Notes Placeholder 4"/>
          <p:cNvSpPr>
            <a:spLocks noGrp="1"/>
          </p:cNvSpPr>
          <p:nvPr>
            <p:ph type="body" sz="quarter" idx="3"/>
          </p:nvPr>
        </p:nvSpPr>
        <p:spPr>
          <a:xfrm>
            <a:off x="693420" y="4379595"/>
            <a:ext cx="5547360" cy="4149090"/>
          </a:xfrm>
          <a:prstGeom prst="rect">
            <a:avLst/>
          </a:prstGeom>
        </p:spPr>
        <p:txBody>
          <a:bodyPr vert="horz" lIns="90580" tIns="45290" rIns="90580" bIns="4529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757590"/>
            <a:ext cx="3004820" cy="461010"/>
          </a:xfrm>
          <a:prstGeom prst="rect">
            <a:avLst/>
          </a:prstGeom>
        </p:spPr>
        <p:txBody>
          <a:bodyPr vert="horz" lIns="90580" tIns="45290" rIns="90580" bIns="45290" rtlCol="0" anchor="b"/>
          <a:lstStyle>
            <a:lvl1pPr algn="l" fontAlgn="auto">
              <a:spcBef>
                <a:spcPts val="0"/>
              </a:spcBef>
              <a:spcAft>
                <a:spcPts val="0"/>
              </a:spcAft>
              <a:defRPr sz="1200">
                <a:latin typeface="+mn-lt"/>
                <a:ea typeface="+mn-ea"/>
                <a:cs typeface="+mn-cs"/>
              </a:defRPr>
            </a:lvl1pPr>
          </a:lstStyle>
          <a:p>
            <a:pPr>
              <a:defRPr/>
            </a:pPr>
            <a:endParaRPr lang="en-US" dirty="0"/>
          </a:p>
        </p:txBody>
      </p:sp>
      <p:sp>
        <p:nvSpPr>
          <p:cNvPr id="7" name="Slide Number Placeholder 6"/>
          <p:cNvSpPr>
            <a:spLocks noGrp="1"/>
          </p:cNvSpPr>
          <p:nvPr>
            <p:ph type="sldNum" sz="quarter" idx="5"/>
          </p:nvPr>
        </p:nvSpPr>
        <p:spPr>
          <a:xfrm>
            <a:off x="3927776" y="8757590"/>
            <a:ext cx="3004820" cy="461010"/>
          </a:xfrm>
          <a:prstGeom prst="rect">
            <a:avLst/>
          </a:prstGeom>
        </p:spPr>
        <p:txBody>
          <a:bodyPr vert="horz" wrap="square" lIns="90580" tIns="45290" rIns="90580" bIns="45290" numCol="1" anchor="b" anchorCtr="0" compatLnSpc="1">
            <a:prstTxWarp prst="textNoShape">
              <a:avLst/>
            </a:prstTxWarp>
          </a:bodyPr>
          <a:lstStyle>
            <a:lvl1pPr algn="r">
              <a:defRPr sz="1200">
                <a:latin typeface="Calibri" charset="0"/>
              </a:defRPr>
            </a:lvl1pPr>
          </a:lstStyle>
          <a:p>
            <a:fld id="{EEB5E6C3-62F3-4B83-B2DF-2DBE036C9E4A}" type="slidenum">
              <a:rPr lang="en-US"/>
              <a:pPr/>
              <a:t>‹#›</a:t>
            </a:fld>
            <a:endParaRPr lang="en-US" dirty="0"/>
          </a:p>
        </p:txBody>
      </p:sp>
    </p:spTree>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p>
            <a:fld id="{D1B21F27-B9C1-45D3-9BC8-CC828F2B2838}" type="slidenum">
              <a:rPr lang="en-US"/>
              <a:pPr/>
              <a:t>1</a:t>
            </a:fld>
            <a:endParaRPr lang="en-US"/>
          </a:p>
        </p:txBody>
      </p:sp>
      <p:sp>
        <p:nvSpPr>
          <p:cNvPr id="16387" name="Rectangle 2"/>
          <p:cNvSpPr>
            <a:spLocks noGrp="1" noRot="1" noChangeAspect="1" noChangeArrowheads="1" noTextEdit="1"/>
          </p:cNvSpPr>
          <p:nvPr>
            <p:ph type="sldImg"/>
          </p:nvPr>
        </p:nvSpPr>
        <p:spPr>
          <a:solidFill>
            <a:srgbClr val="FFFFFF"/>
          </a:solidFill>
          <a:ln/>
        </p:spPr>
      </p:sp>
      <p:sp>
        <p:nvSpPr>
          <p:cNvPr id="16388" name="Rectangle 3"/>
          <p:cNvSpPr>
            <a:spLocks noGrp="1" noChangeArrowheads="1"/>
          </p:cNvSpPr>
          <p:nvPr>
            <p:ph type="body" idx="1"/>
          </p:nvPr>
        </p:nvSpPr>
        <p:spPr>
          <a:solidFill>
            <a:srgbClr val="FFFFFF"/>
          </a:solidFill>
          <a:ln>
            <a:solidFill>
              <a:srgbClr val="000000"/>
            </a:solidFill>
          </a:ln>
        </p:spPr>
        <p:txBody>
          <a:bodyPr/>
          <a:lstStyle/>
          <a:p>
            <a:pPr marL="461508" indent="-461508">
              <a:spcBef>
                <a:spcPct val="50000"/>
              </a:spcBef>
            </a:pPr>
            <a:r>
              <a:rPr lang="en-US" dirty="0" smtClean="0">
                <a:latin typeface="Arial" pitchFamily="34" charset="0"/>
                <a:cs typeface="Arial" pitchFamily="34" charset="0"/>
              </a:rPr>
              <a:t>Our next 3 screens allow a user to look up relevant information.</a:t>
            </a:r>
          </a:p>
          <a:p>
            <a:pPr marL="461508" indent="-461508">
              <a:spcBef>
                <a:spcPct val="50000"/>
              </a:spcBef>
            </a:pPr>
            <a:r>
              <a:rPr lang="en-US" dirty="0" smtClean="0">
                <a:latin typeface="Arial" pitchFamily="34" charset="0"/>
                <a:cs typeface="Arial" pitchFamily="34" charset="0"/>
              </a:rPr>
              <a:t>(Click)</a:t>
            </a:r>
          </a:p>
          <a:p>
            <a:pPr marL="461508" indent="-461508">
              <a:spcBef>
                <a:spcPct val="50000"/>
              </a:spcBef>
            </a:pPr>
            <a:r>
              <a:rPr lang="en-US" dirty="0" smtClean="0">
                <a:latin typeface="Arial" pitchFamily="34" charset="0"/>
                <a:cs typeface="Arial" pitchFamily="34" charset="0"/>
              </a:rPr>
              <a:t>a. NPA Screen – Shows NPA Split Information</a:t>
            </a:r>
          </a:p>
          <a:p>
            <a:pPr marL="461508" indent="-461508" defTabSz="923015" eaLnBrk="1" fontAlgn="auto" hangingPunct="1">
              <a:spcBef>
                <a:spcPct val="50000"/>
              </a:spcBef>
              <a:spcAft>
                <a:spcPts val="0"/>
              </a:spcAft>
              <a:defRPr/>
            </a:pPr>
            <a:r>
              <a:rPr lang="en-US" dirty="0" smtClean="0">
                <a:latin typeface="Arial" pitchFamily="34" charset="0"/>
                <a:cs typeface="Arial" pitchFamily="34" charset="0"/>
              </a:rPr>
              <a:t>(Click)</a:t>
            </a:r>
          </a:p>
          <a:p>
            <a:pPr marL="461508" indent="-461508">
              <a:spcBef>
                <a:spcPct val="50000"/>
              </a:spcBef>
            </a:pPr>
            <a:r>
              <a:rPr lang="en-US" dirty="0" smtClean="0">
                <a:latin typeface="Arial" pitchFamily="34" charset="0"/>
                <a:cs typeface="Arial" pitchFamily="34" charset="0"/>
              </a:rPr>
              <a:t>b. NCO - NPA Code Opening/Overlay</a:t>
            </a:r>
          </a:p>
          <a:p>
            <a:pPr marL="461508" indent="-461508" defTabSz="923015" eaLnBrk="1" fontAlgn="auto" hangingPunct="1">
              <a:spcBef>
                <a:spcPct val="50000"/>
              </a:spcBef>
              <a:spcAft>
                <a:spcPts val="0"/>
              </a:spcAft>
              <a:defRPr/>
            </a:pPr>
            <a:r>
              <a:rPr lang="en-US" dirty="0" smtClean="0">
                <a:latin typeface="Arial" pitchFamily="34" charset="0"/>
                <a:cs typeface="Arial" pitchFamily="34" charset="0"/>
              </a:rPr>
              <a:t>(Click)</a:t>
            </a:r>
          </a:p>
          <a:p>
            <a:pPr marL="461508" indent="-461508">
              <a:spcBef>
                <a:spcPct val="50000"/>
              </a:spcBef>
            </a:pPr>
            <a:r>
              <a:rPr lang="en-US" dirty="0" smtClean="0">
                <a:latin typeface="Arial" pitchFamily="34" charset="0"/>
                <a:cs typeface="Arial" pitchFamily="34" charset="0"/>
              </a:rPr>
              <a:t>c. NXL - NPA-NXX LATA Information</a:t>
            </a:r>
          </a:p>
          <a:p>
            <a:pPr marL="461508" indent="-461508" defTabSz="923015" eaLnBrk="1" fontAlgn="auto" hangingPunct="1">
              <a:spcBef>
                <a:spcPct val="50000"/>
              </a:spcBef>
              <a:spcAft>
                <a:spcPts val="0"/>
              </a:spcAft>
              <a:defRPr/>
            </a:pPr>
            <a:r>
              <a:rPr lang="en-US" dirty="0" smtClean="0">
                <a:latin typeface="Arial" pitchFamily="34" charset="0"/>
                <a:cs typeface="Arial" pitchFamily="34" charset="0"/>
              </a:rPr>
              <a:t>(Click)</a:t>
            </a:r>
          </a:p>
          <a:p>
            <a:pPr marL="461508" indent="-461508">
              <a:spcBef>
                <a:spcPct val="50000"/>
              </a:spcBef>
            </a:pPr>
            <a:endParaRPr lang="en-US" dirty="0" smtClean="0">
              <a:latin typeface="Arial" pitchFamily="34" charset="0"/>
              <a:cs typeface="Arial" pitchFamily="34" charset="0"/>
            </a:endParaRPr>
          </a:p>
          <a:p>
            <a:pPr eaLnBrk="1" hangingPunct="1"/>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FE49FDC2-96A4-4D31-9078-1FB884C2083D}" type="slidenum">
              <a:rPr lang="en-US"/>
              <a:pPr/>
              <a:t>10</a:t>
            </a:fld>
            <a:endParaRPr lang="en-US"/>
          </a:p>
        </p:txBody>
      </p:sp>
      <p:sp>
        <p:nvSpPr>
          <p:cNvPr id="18435" name="Rectangle 2"/>
          <p:cNvSpPr>
            <a:spLocks noGrp="1" noRot="1" noChangeAspect="1" noChangeArrowheads="1" noTextEdit="1"/>
          </p:cNvSpPr>
          <p:nvPr>
            <p:ph type="sldImg"/>
          </p:nvPr>
        </p:nvSpPr>
        <p:spPr>
          <a:solidFill>
            <a:srgbClr val="FFFFFF"/>
          </a:solidFill>
          <a:ln/>
        </p:spPr>
      </p:sp>
      <p:sp>
        <p:nvSpPr>
          <p:cNvPr id="18436" name="Rectangle 3"/>
          <p:cNvSpPr>
            <a:spLocks noGrp="1" noChangeArrowheads="1"/>
          </p:cNvSpPr>
          <p:nvPr>
            <p:ph type="body" idx="1"/>
          </p:nvPr>
        </p:nvSpPr>
        <p:spPr>
          <a:solidFill>
            <a:srgbClr val="FFFFFF"/>
          </a:solidFill>
          <a:ln>
            <a:solidFill>
              <a:srgbClr val="000000"/>
            </a:solidFill>
          </a:ln>
        </p:spPr>
        <p:txBody>
          <a:bodyPr/>
          <a:lstStyle/>
          <a:p>
            <a:pPr defTabSz="923015" eaLnBrk="1" fontAlgn="auto" hangingPunct="1">
              <a:spcBef>
                <a:spcPts val="0"/>
              </a:spcBef>
              <a:spcAft>
                <a:spcPts val="0"/>
              </a:spcAft>
              <a:defRPr/>
            </a:pPr>
            <a:r>
              <a:rPr lang="en-US" dirty="0" smtClean="0">
                <a:latin typeface="Arial" pitchFamily="34" charset="0"/>
                <a:cs typeface="Arial" pitchFamily="34" charset="0"/>
              </a:rPr>
              <a:t>(Click)</a:t>
            </a:r>
          </a:p>
          <a:p>
            <a:pPr defTabSz="923015" eaLnBrk="1" fontAlgn="auto" hangingPunct="1">
              <a:spcBef>
                <a:spcPts val="0"/>
              </a:spcBef>
              <a:spcAft>
                <a:spcPts val="0"/>
              </a:spcAft>
              <a:defRPr/>
            </a:pPr>
            <a:r>
              <a:rPr lang="en-US" dirty="0" smtClean="0">
                <a:latin typeface="Arial" pitchFamily="34" charset="0"/>
                <a:cs typeface="Arial" pitchFamily="34" charset="0"/>
              </a:rPr>
              <a:t>From the NXL screen a Resp Org user can VIEW NPA/NXX combinations to see if they are valid in SMS. The LATA, OCN, Company Code, Effective date and Status of the combination are also displayed.  (Bring up the NXL screen from the Main Menu. Type 701 in the NPA field and 222 in the NXX field. Press Retrieve)</a:t>
            </a:r>
          </a:p>
          <a:p>
            <a:pPr eaLnBrk="1" hangingPunct="1"/>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829A9FA9-27D8-40BB-8DED-0AA32F6A98E5}" type="slidenum">
              <a:rPr lang="en-US"/>
              <a:pPr/>
              <a:t>11</a:t>
            </a:fld>
            <a:endParaRPr lang="en-US"/>
          </a:p>
        </p:txBody>
      </p:sp>
      <p:sp>
        <p:nvSpPr>
          <p:cNvPr id="19459" name="Rectangle 2"/>
          <p:cNvSpPr>
            <a:spLocks noGrp="1" noRot="1" noChangeAspect="1" noChangeArrowheads="1" noTextEdit="1"/>
          </p:cNvSpPr>
          <p:nvPr>
            <p:ph type="sldImg"/>
          </p:nvPr>
        </p:nvSpPr>
        <p:spPr>
          <a:solidFill>
            <a:srgbClr val="FFFFFF"/>
          </a:solidFill>
          <a:ln/>
        </p:spPr>
      </p:sp>
      <p:sp>
        <p:nvSpPr>
          <p:cNvPr id="19460"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dirty="0" smtClean="0"/>
              <a:t>Please complete the Written and </a:t>
            </a:r>
            <a:r>
              <a:rPr lang="en-US" smtClean="0"/>
              <a:t>Hands-On Exercises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C7B0958C-5D81-44E1-9CCE-4549581EA632}" type="slidenum">
              <a:rPr lang="en-US"/>
              <a:pPr/>
              <a:t>12</a:t>
            </a:fld>
            <a:endParaRPr lang="en-US"/>
          </a:p>
        </p:txBody>
      </p:sp>
      <p:sp>
        <p:nvSpPr>
          <p:cNvPr id="20483" name="Rectangle 2"/>
          <p:cNvSpPr>
            <a:spLocks noGrp="1" noRot="1" noChangeAspect="1" noChangeArrowheads="1" noTextEdit="1"/>
          </p:cNvSpPr>
          <p:nvPr>
            <p:ph type="sldImg"/>
          </p:nvPr>
        </p:nvSpPr>
        <p:spPr>
          <a:solidFill>
            <a:srgbClr val="FFFFFF"/>
          </a:solidFill>
          <a:ln/>
        </p:spPr>
      </p:sp>
      <p:sp>
        <p:nvSpPr>
          <p:cNvPr id="2048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(Click)  This course is a 5 day course.</a:t>
            </a:r>
            <a:r>
              <a:rPr lang="en-US" baseline="0" dirty="0" smtClean="0"/>
              <a:t>  Monday we will cover the Welcome </a:t>
            </a:r>
          </a:p>
          <a:p>
            <a:r>
              <a:rPr lang="en-US" baseline="0" dirty="0" smtClean="0"/>
              <a:t>(Click) , Benefits</a:t>
            </a:r>
          </a:p>
          <a:p>
            <a:r>
              <a:rPr lang="en-US" baseline="0" dirty="0" smtClean="0"/>
              <a:t>(Click) , Introduction</a:t>
            </a:r>
          </a:p>
          <a:p>
            <a:r>
              <a:rPr lang="en-US" baseline="0" dirty="0" smtClean="0"/>
              <a:t>(Click) , NUS (Reserving numbers</a:t>
            </a:r>
          </a:p>
          <a:p>
            <a:r>
              <a:rPr lang="en-US" baseline="0" dirty="0" smtClean="0"/>
              <a:t>(Click) , and CAD (Building customer records</a:t>
            </a:r>
          </a:p>
          <a:p>
            <a:r>
              <a:rPr lang="en-US" baseline="0" dirty="0" smtClean="0"/>
              <a:t>(Click) .  Tuesday we will build Complex Records using the CPR</a:t>
            </a:r>
          </a:p>
          <a:p>
            <a:r>
              <a:rPr lang="en-US" baseline="0" dirty="0" smtClean="0"/>
              <a:t>(Click) . Wednesday we will add Label definitions (LAD) to our complex routing</a:t>
            </a:r>
          </a:p>
          <a:p>
            <a:r>
              <a:rPr lang="en-US" baseline="0" dirty="0" smtClean="0"/>
              <a:t>(Click) .  Thursday we will cover several feature screens: TRQ</a:t>
            </a:r>
          </a:p>
          <a:p>
            <a:r>
              <a:rPr lang="en-US" baseline="0" dirty="0" smtClean="0"/>
              <a:t>(Click) , ASL</a:t>
            </a:r>
          </a:p>
          <a:p>
            <a:r>
              <a:rPr lang="en-US" baseline="0" dirty="0" smtClean="0"/>
              <a:t>(Click) , ROP</a:t>
            </a:r>
          </a:p>
          <a:p>
            <a:r>
              <a:rPr lang="en-US" baseline="0" dirty="0" smtClean="0"/>
              <a:t>(Click) , CRA</a:t>
            </a:r>
          </a:p>
          <a:p>
            <a:r>
              <a:rPr lang="en-US" baseline="0" dirty="0" smtClean="0"/>
              <a:t>(Click) , AUTOMATION</a:t>
            </a:r>
          </a:p>
          <a:p>
            <a:r>
              <a:rPr lang="en-US" baseline="0" dirty="0" smtClean="0"/>
              <a:t>(Click)  AND  CARRIER</a:t>
            </a:r>
          </a:p>
          <a:p>
            <a:r>
              <a:rPr lang="en-US" baseline="0" dirty="0" smtClean="0"/>
              <a:t>(Click) .  Friday We will learn how to use the WRS Reporting System</a:t>
            </a:r>
          </a:p>
          <a:p>
            <a:r>
              <a:rPr lang="en-US" baseline="0" dirty="0" smtClean="0"/>
              <a:t>(Click)  and review the SMS/800 business website</a:t>
            </a:r>
          </a:p>
          <a:p>
            <a:r>
              <a:rPr lang="en-US" baseline="0" dirty="0" smtClean="0"/>
              <a:t>(Click) . Let us begin…</a:t>
            </a:r>
            <a:endParaRPr lang="en-US" dirty="0"/>
          </a:p>
        </p:txBody>
      </p:sp>
      <p:sp>
        <p:nvSpPr>
          <p:cNvPr id="4" name="Slide Number Placeholder 3"/>
          <p:cNvSpPr>
            <a:spLocks noGrp="1"/>
          </p:cNvSpPr>
          <p:nvPr>
            <p:ph type="sldNum" sz="quarter" idx="10"/>
          </p:nvPr>
        </p:nvSpPr>
        <p:spPr/>
        <p:txBody>
          <a:bodyPr/>
          <a:lstStyle/>
          <a:p>
            <a:fld id="{F28BB66E-672D-4C51-99DB-324693B5E68C}" type="slidenum">
              <a:rPr lang="en-US" smtClean="0"/>
              <a:pPr/>
              <a:t>2</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90000"/>
              </a:lnSpc>
              <a:spcBef>
                <a:spcPct val="20000"/>
              </a:spcBef>
            </a:pPr>
            <a:r>
              <a:rPr lang="en-US" dirty="0" smtClean="0">
                <a:latin typeface="Arial" pitchFamily="34" charset="0"/>
                <a:cs typeface="Arial" pitchFamily="34" charset="0"/>
              </a:rPr>
              <a:t>The NPA Split Information (NPA) window</a:t>
            </a:r>
          </a:p>
          <a:p>
            <a:pPr>
              <a:lnSpc>
                <a:spcPct val="90000"/>
              </a:lnSpc>
              <a:spcBef>
                <a:spcPct val="20000"/>
              </a:spcBef>
            </a:pPr>
            <a:r>
              <a:rPr lang="en-US" dirty="0" smtClean="0">
                <a:latin typeface="Arial" pitchFamily="34" charset="0"/>
                <a:cs typeface="Arial" pitchFamily="34" charset="0"/>
              </a:rPr>
              <a:t>(Click)</a:t>
            </a:r>
          </a:p>
          <a:p>
            <a:pPr>
              <a:lnSpc>
                <a:spcPct val="90000"/>
              </a:lnSpc>
              <a:spcBef>
                <a:spcPct val="20000"/>
              </a:spcBef>
            </a:pPr>
            <a:r>
              <a:rPr lang="en-US" dirty="0" smtClean="0">
                <a:latin typeface="Arial" pitchFamily="34" charset="0"/>
                <a:cs typeface="Arial" pitchFamily="34" charset="0"/>
              </a:rPr>
              <a:t> is used to view Numbering Plan Area (NPA) split information to determine impacts to a Resp </a:t>
            </a:r>
            <a:r>
              <a:rPr lang="en-US" dirty="0" err="1" smtClean="0">
                <a:latin typeface="Arial" pitchFamily="34" charset="0"/>
                <a:cs typeface="Arial" pitchFamily="34" charset="0"/>
              </a:rPr>
              <a:t>Org’s</a:t>
            </a:r>
            <a:r>
              <a:rPr lang="en-US" dirty="0" smtClean="0">
                <a:latin typeface="Arial" pitchFamily="34" charset="0"/>
                <a:cs typeface="Arial" pitchFamily="34" charset="0"/>
              </a:rPr>
              <a:t> system and customers.</a:t>
            </a:r>
          </a:p>
          <a:p>
            <a:pPr defTabSz="923015" eaLnBrk="1" fontAlgn="auto" hangingPunct="1">
              <a:lnSpc>
                <a:spcPct val="90000"/>
              </a:lnSpc>
              <a:spcBef>
                <a:spcPct val="20000"/>
              </a:spcBef>
              <a:spcAft>
                <a:spcPts val="0"/>
              </a:spcAft>
              <a:defRPr/>
            </a:pPr>
            <a:r>
              <a:rPr lang="en-US" dirty="0" smtClean="0">
                <a:latin typeface="Arial" pitchFamily="34" charset="0"/>
                <a:cs typeface="Arial" pitchFamily="34" charset="0"/>
              </a:rPr>
              <a:t>(Click)</a:t>
            </a:r>
          </a:p>
          <a:p>
            <a:pPr>
              <a:lnSpc>
                <a:spcPct val="90000"/>
              </a:lnSpc>
              <a:spcBef>
                <a:spcPct val="20000"/>
              </a:spcBef>
            </a:pPr>
            <a:r>
              <a:rPr lang="en-US" dirty="0" smtClean="0">
                <a:solidFill>
                  <a:srgbClr val="0000FF"/>
                </a:solidFill>
                <a:latin typeface="Arial" pitchFamily="34" charset="0"/>
                <a:cs typeface="Arial" pitchFamily="34" charset="0"/>
              </a:rPr>
              <a:t>Note: Only SMS/800 Help Desk users can create new NPA splits, modify, and delete pending NPA splits.</a:t>
            </a:r>
          </a:p>
          <a:p>
            <a:pPr defTabSz="923015" eaLnBrk="1" fontAlgn="auto" hangingPunct="1">
              <a:lnSpc>
                <a:spcPct val="90000"/>
              </a:lnSpc>
              <a:spcBef>
                <a:spcPct val="20000"/>
              </a:spcBef>
              <a:spcAft>
                <a:spcPts val="0"/>
              </a:spcAft>
              <a:defRPr/>
            </a:pPr>
            <a:r>
              <a:rPr lang="en-US" dirty="0" smtClean="0">
                <a:latin typeface="Arial" pitchFamily="34" charset="0"/>
                <a:cs typeface="Arial" pitchFamily="34" charset="0"/>
              </a:rPr>
              <a:t>(Click)</a:t>
            </a:r>
          </a:p>
          <a:p>
            <a:pPr>
              <a:lnSpc>
                <a:spcPct val="90000"/>
              </a:lnSpc>
              <a:spcBef>
                <a:spcPct val="20000"/>
              </a:spcBef>
            </a:pPr>
            <a:r>
              <a:rPr lang="en-US" dirty="0" smtClean="0">
                <a:solidFill>
                  <a:srgbClr val="0000FF"/>
                </a:solidFill>
                <a:latin typeface="Arial" pitchFamily="34" charset="0"/>
                <a:cs typeface="Arial" pitchFamily="34" charset="0"/>
              </a:rPr>
              <a:t>SMS/800 batch jobs are run in the system to make any CAD/CPR/LAD corrections when NPA splits occur. If a record cannot be fixed the Toll Free # will be in a report available to the Resp Org.</a:t>
            </a:r>
          </a:p>
          <a:p>
            <a:endParaRPr lang="en-US" b="0" dirty="0"/>
          </a:p>
        </p:txBody>
      </p:sp>
      <p:sp>
        <p:nvSpPr>
          <p:cNvPr id="4" name="Slide Number Placeholder 3"/>
          <p:cNvSpPr>
            <a:spLocks noGrp="1"/>
          </p:cNvSpPr>
          <p:nvPr>
            <p:ph type="sldNum" sz="quarter" idx="10"/>
          </p:nvPr>
        </p:nvSpPr>
        <p:spPr/>
        <p:txBody>
          <a:bodyPr/>
          <a:lstStyle/>
          <a:p>
            <a:fld id="{F6A1E6A9-C1DB-4E20-A0BF-733267E4D57B}"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fontAlgn="base"/>
            <a:r>
              <a:rPr lang="en-US" b="0" dirty="0" smtClean="0"/>
              <a:t>Here is the NPA screen.</a:t>
            </a:r>
            <a:r>
              <a:rPr lang="en-US" b="0" baseline="0" dirty="0" smtClean="0"/>
              <a:t>  </a:t>
            </a:r>
          </a:p>
          <a:p>
            <a:pPr fontAlgn="base"/>
            <a:r>
              <a:rPr lang="en-US" b="0" baseline="0" dirty="0" smtClean="0"/>
              <a:t>(Click)</a:t>
            </a:r>
            <a:endParaRPr lang="en-US" b="0" dirty="0" smtClean="0"/>
          </a:p>
          <a:p>
            <a:pPr fontAlgn="base"/>
            <a:r>
              <a:rPr lang="en-US" b="0" dirty="0" smtClean="0"/>
              <a:t>Old NPA - The three-digit area code for the old NPA.</a:t>
            </a:r>
          </a:p>
          <a:p>
            <a:pPr defTabSz="923015" eaLnBrk="1" hangingPunct="1">
              <a:spcBef>
                <a:spcPts val="0"/>
              </a:spcBef>
              <a:spcAft>
                <a:spcPts val="0"/>
              </a:spcAft>
              <a:defRPr/>
            </a:pPr>
            <a:r>
              <a:rPr lang="en-US" b="0" baseline="0" dirty="0" smtClean="0"/>
              <a:t>(Click)</a:t>
            </a:r>
            <a:endParaRPr lang="en-US" b="0" dirty="0" smtClean="0"/>
          </a:p>
          <a:p>
            <a:pPr fontAlgn="base"/>
            <a:r>
              <a:rPr lang="en-US" b="0" dirty="0" smtClean="0"/>
              <a:t>Existing NPA Split (Old/New/Status) - Contains 3 years of existing NPA splits. If an NPA was split multiple times in the last 3 years, only the last split is shown.</a:t>
            </a:r>
          </a:p>
          <a:p>
            <a:pPr defTabSz="923015" eaLnBrk="1" hangingPunct="1">
              <a:spcBef>
                <a:spcPts val="0"/>
              </a:spcBef>
              <a:spcAft>
                <a:spcPts val="0"/>
              </a:spcAft>
              <a:defRPr/>
            </a:pPr>
            <a:r>
              <a:rPr lang="en-US" b="0" baseline="0" dirty="0" smtClean="0"/>
              <a:t>(Click)</a:t>
            </a:r>
            <a:endParaRPr lang="en-US" b="0" dirty="0" smtClean="0"/>
          </a:p>
          <a:p>
            <a:pPr fontAlgn="base"/>
            <a:r>
              <a:rPr lang="en-US" b="0" dirty="0" smtClean="0"/>
              <a:t>New NPA - (View-only) three-digit area code for the new NPA.</a:t>
            </a:r>
          </a:p>
          <a:p>
            <a:pPr defTabSz="923015" eaLnBrk="1" hangingPunct="1">
              <a:spcBef>
                <a:spcPts val="0"/>
              </a:spcBef>
              <a:spcAft>
                <a:spcPts val="0"/>
              </a:spcAft>
              <a:defRPr/>
            </a:pPr>
            <a:r>
              <a:rPr lang="en-US" b="0" baseline="0" dirty="0" smtClean="0"/>
              <a:t>(Click)</a:t>
            </a:r>
            <a:endParaRPr lang="en-US" b="0" dirty="0" smtClean="0"/>
          </a:p>
          <a:p>
            <a:pPr fontAlgn="base"/>
            <a:r>
              <a:rPr lang="en-US" b="0" dirty="0" smtClean="0"/>
              <a:t>Split Date - Beginning date of the permissive dialing period.</a:t>
            </a:r>
          </a:p>
          <a:p>
            <a:pPr defTabSz="923015" eaLnBrk="1" hangingPunct="1">
              <a:spcBef>
                <a:spcPts val="0"/>
              </a:spcBef>
              <a:spcAft>
                <a:spcPts val="0"/>
              </a:spcAft>
              <a:defRPr/>
            </a:pPr>
            <a:r>
              <a:rPr lang="en-US" b="0" baseline="0" dirty="0" smtClean="0"/>
              <a:t>(Click)</a:t>
            </a:r>
            <a:endParaRPr lang="en-US" b="0" dirty="0" smtClean="0"/>
          </a:p>
          <a:p>
            <a:pPr fontAlgn="base"/>
            <a:r>
              <a:rPr lang="en-US" b="0" dirty="0" smtClean="0"/>
              <a:t>Cutover Date - The end date of the permissive dialing period.</a:t>
            </a:r>
          </a:p>
          <a:p>
            <a:pPr defTabSz="923015" eaLnBrk="1" hangingPunct="1">
              <a:spcBef>
                <a:spcPts val="0"/>
              </a:spcBef>
              <a:spcAft>
                <a:spcPts val="0"/>
              </a:spcAft>
              <a:defRPr/>
            </a:pPr>
            <a:r>
              <a:rPr lang="en-US" b="0" baseline="0" dirty="0" smtClean="0"/>
              <a:t>(Click)</a:t>
            </a:r>
            <a:endParaRPr lang="en-US" b="0" dirty="0" smtClean="0"/>
          </a:p>
          <a:p>
            <a:pPr fontAlgn="base"/>
            <a:r>
              <a:rPr lang="en-US" b="0" dirty="0" smtClean="0"/>
              <a:t>Status - Status of the NPA Split.</a:t>
            </a:r>
          </a:p>
          <a:p>
            <a:pPr defTabSz="923015" eaLnBrk="1" hangingPunct="1">
              <a:spcBef>
                <a:spcPts val="0"/>
              </a:spcBef>
              <a:spcAft>
                <a:spcPts val="0"/>
              </a:spcAft>
              <a:defRPr/>
            </a:pPr>
            <a:r>
              <a:rPr lang="en-US" b="0" baseline="0" dirty="0" smtClean="0"/>
              <a:t>(Click)</a:t>
            </a:r>
            <a:endParaRPr lang="en-US" b="0" dirty="0" smtClean="0"/>
          </a:p>
          <a:p>
            <a:pPr fontAlgn="base"/>
            <a:r>
              <a:rPr lang="en-US" b="0" dirty="0" smtClean="0"/>
              <a:t>State - The geographic state code for the old NPA.</a:t>
            </a:r>
          </a:p>
          <a:p>
            <a:pPr defTabSz="923015" eaLnBrk="1" hangingPunct="1">
              <a:spcBef>
                <a:spcPts val="0"/>
              </a:spcBef>
              <a:spcAft>
                <a:spcPts val="0"/>
              </a:spcAft>
              <a:defRPr/>
            </a:pPr>
            <a:r>
              <a:rPr lang="en-US" b="0" baseline="0" dirty="0" smtClean="0"/>
              <a:t>(Click)</a:t>
            </a:r>
            <a:endParaRPr lang="en-US" b="0" dirty="0" smtClean="0"/>
          </a:p>
          <a:p>
            <a:pPr fontAlgn="base"/>
            <a:r>
              <a:rPr lang="en-US" b="0" dirty="0" smtClean="0"/>
              <a:t>Delete Old NPA-NXX - Contains the date when the entire NPA Split process was completed in SMS/800.</a:t>
            </a:r>
          </a:p>
          <a:p>
            <a:endParaRPr lang="en-US" b="0" dirty="0"/>
          </a:p>
        </p:txBody>
      </p:sp>
      <p:sp>
        <p:nvSpPr>
          <p:cNvPr id="4" name="Slide Number Placeholder 3"/>
          <p:cNvSpPr>
            <a:spLocks noGrp="1"/>
          </p:cNvSpPr>
          <p:nvPr>
            <p:ph type="sldNum" sz="quarter" idx="10"/>
          </p:nvPr>
        </p:nvSpPr>
        <p:spPr/>
        <p:txBody>
          <a:bodyPr/>
          <a:lstStyle/>
          <a:p>
            <a:fld id="{F6A1E6A9-C1DB-4E20-A0BF-733267E4D57B}"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23015" eaLnBrk="1" fontAlgn="auto" hangingPunct="1">
              <a:spcBef>
                <a:spcPts val="0"/>
              </a:spcBef>
              <a:spcAft>
                <a:spcPts val="0"/>
              </a:spcAft>
              <a:defRPr/>
            </a:pPr>
            <a:r>
              <a:rPr lang="en-US" dirty="0" smtClean="0">
                <a:latin typeface="Arial" pitchFamily="34" charset="0"/>
                <a:cs typeface="Arial" pitchFamily="34" charset="0"/>
              </a:rPr>
              <a:t>The NPA window All Tab…</a:t>
            </a:r>
          </a:p>
          <a:p>
            <a:pPr defTabSz="923015" eaLnBrk="1" fontAlgn="auto" hangingPunct="1">
              <a:spcBef>
                <a:spcPts val="0"/>
              </a:spcBef>
              <a:spcAft>
                <a:spcPts val="0"/>
              </a:spcAft>
              <a:defRPr/>
            </a:pPr>
            <a:r>
              <a:rPr lang="en-US" dirty="0" smtClean="0">
                <a:latin typeface="Arial" pitchFamily="34" charset="0"/>
                <a:cs typeface="Arial" pitchFamily="34" charset="0"/>
              </a:rPr>
              <a:t>(Click)</a:t>
            </a:r>
          </a:p>
          <a:p>
            <a:pPr defTabSz="923015" eaLnBrk="1" fontAlgn="auto" hangingPunct="1">
              <a:spcBef>
                <a:spcPts val="0"/>
              </a:spcBef>
              <a:spcAft>
                <a:spcPts val="0"/>
              </a:spcAft>
              <a:defRPr/>
            </a:pPr>
            <a:r>
              <a:rPr lang="en-US" dirty="0" smtClean="0">
                <a:latin typeface="Arial" pitchFamily="34" charset="0"/>
                <a:cs typeface="Arial" pitchFamily="34" charset="0"/>
              </a:rPr>
              <a:t>(Click)</a:t>
            </a:r>
          </a:p>
          <a:p>
            <a:pPr defTabSz="923015" eaLnBrk="1" fontAlgn="auto" hangingPunct="1">
              <a:spcBef>
                <a:spcPts val="0"/>
              </a:spcBef>
              <a:spcAft>
                <a:spcPts val="0"/>
              </a:spcAft>
              <a:defRPr/>
            </a:pPr>
            <a:r>
              <a:rPr lang="en-US" dirty="0" smtClean="0">
                <a:latin typeface="Arial" pitchFamily="34" charset="0"/>
                <a:cs typeface="Arial" pitchFamily="34" charset="0"/>
              </a:rPr>
              <a:t>The NPA Window default view when first displaying the window AND after performing a Retrieve displays the CCS networks, LATAs, and NXXs associated with the old and new NPAs.  The NXXs moving to the new NPA are checked.</a:t>
            </a:r>
          </a:p>
          <a:p>
            <a:endParaRPr lang="en-US" dirty="0"/>
          </a:p>
        </p:txBody>
      </p:sp>
      <p:sp>
        <p:nvSpPr>
          <p:cNvPr id="4" name="Slide Number Placeholder 3"/>
          <p:cNvSpPr>
            <a:spLocks noGrp="1"/>
          </p:cNvSpPr>
          <p:nvPr>
            <p:ph type="sldNum" sz="quarter" idx="10"/>
          </p:nvPr>
        </p:nvSpPr>
        <p:spPr/>
        <p:txBody>
          <a:bodyPr/>
          <a:lstStyle/>
          <a:p>
            <a:fld id="{F6A1E6A9-C1DB-4E20-A0BF-733267E4D57B}"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NEW NPA tab displays</a:t>
            </a:r>
            <a:r>
              <a:rPr lang="en-US" baseline="0" dirty="0" smtClean="0"/>
              <a:t> the Networks involved, the LATAs, and ONLY the NXXs that are moving to the New NPA. </a:t>
            </a:r>
          </a:p>
          <a:p>
            <a:r>
              <a:rPr lang="en-US" baseline="0" dirty="0" smtClean="0"/>
              <a:t>(Click)</a:t>
            </a:r>
            <a:endParaRPr lang="en-US" dirty="0"/>
          </a:p>
        </p:txBody>
      </p:sp>
      <p:sp>
        <p:nvSpPr>
          <p:cNvPr id="4" name="Slide Number Placeholder 3"/>
          <p:cNvSpPr>
            <a:spLocks noGrp="1"/>
          </p:cNvSpPr>
          <p:nvPr>
            <p:ph type="sldNum" sz="quarter" idx="10"/>
          </p:nvPr>
        </p:nvSpPr>
        <p:spPr/>
        <p:txBody>
          <a:bodyPr/>
          <a:lstStyle/>
          <a:p>
            <a:fld id="{F6A1E6A9-C1DB-4E20-A0BF-733267E4D57B}"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23015" eaLnBrk="1" fontAlgn="auto" hangingPunct="1">
              <a:spcBef>
                <a:spcPts val="0"/>
              </a:spcBef>
              <a:spcAft>
                <a:spcPts val="0"/>
              </a:spcAft>
              <a:defRPr/>
            </a:pPr>
            <a:r>
              <a:rPr lang="en-US" dirty="0" smtClean="0">
                <a:latin typeface="Arial" pitchFamily="34" charset="0"/>
                <a:cs typeface="Arial" pitchFamily="34" charset="0"/>
              </a:rPr>
              <a:t>Displays the CCS Networks, LATAs, and ONLY the NXXs associated with the old NPA.</a:t>
            </a:r>
          </a:p>
          <a:p>
            <a:r>
              <a:rPr lang="en-US" b="0" dirty="0" smtClean="0"/>
              <a:t>(Click)</a:t>
            </a:r>
            <a:endParaRPr lang="en-US" b="0" dirty="0"/>
          </a:p>
        </p:txBody>
      </p:sp>
      <p:sp>
        <p:nvSpPr>
          <p:cNvPr id="4" name="Slide Number Placeholder 3"/>
          <p:cNvSpPr>
            <a:spLocks noGrp="1"/>
          </p:cNvSpPr>
          <p:nvPr>
            <p:ph type="sldNum" sz="quarter" idx="10"/>
          </p:nvPr>
        </p:nvSpPr>
        <p:spPr/>
        <p:txBody>
          <a:bodyPr/>
          <a:lstStyle/>
          <a:p>
            <a:fld id="{F6A1E6A9-C1DB-4E20-A0BF-733267E4D57B}"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 Use the NPA window:</a:t>
            </a:r>
          </a:p>
          <a:p>
            <a:r>
              <a:rPr lang="en-US" dirty="0" smtClean="0"/>
              <a:t>(Click)</a:t>
            </a:r>
          </a:p>
          <a:p>
            <a:pPr marL="461508" indent="-461508">
              <a:spcBef>
                <a:spcPct val="50000"/>
              </a:spcBef>
              <a:buAutoNum type="arabicPeriod"/>
            </a:pPr>
            <a:r>
              <a:rPr lang="en-US" dirty="0" smtClean="0">
                <a:latin typeface="Arial" pitchFamily="34" charset="0"/>
                <a:cs typeface="Arial" pitchFamily="34" charset="0"/>
              </a:rPr>
              <a:t>Enter an NPA in the Old NPA field </a:t>
            </a:r>
          </a:p>
          <a:p>
            <a:pPr marL="461508" indent="-461508">
              <a:spcBef>
                <a:spcPct val="50000"/>
              </a:spcBef>
            </a:pPr>
            <a:r>
              <a:rPr lang="en-US" dirty="0" smtClean="0">
                <a:latin typeface="Arial" pitchFamily="34" charset="0"/>
                <a:cs typeface="Arial" pitchFamily="34" charset="0"/>
              </a:rPr>
              <a:t>(Click)</a:t>
            </a:r>
          </a:p>
          <a:p>
            <a:pPr marL="461508" indent="-461508">
              <a:spcBef>
                <a:spcPct val="50000"/>
              </a:spcBef>
            </a:pPr>
            <a:r>
              <a:rPr lang="en-US" dirty="0" smtClean="0">
                <a:latin typeface="Arial" pitchFamily="34" charset="0"/>
                <a:cs typeface="Arial" pitchFamily="34" charset="0"/>
              </a:rPr>
              <a:t>       (OR)</a:t>
            </a:r>
          </a:p>
          <a:p>
            <a:pPr marL="461508" indent="-461508" defTabSz="923015" eaLnBrk="1" fontAlgn="auto" hangingPunct="1">
              <a:spcBef>
                <a:spcPct val="50000"/>
              </a:spcBef>
              <a:spcAft>
                <a:spcPts val="0"/>
              </a:spcAft>
              <a:defRPr/>
            </a:pPr>
            <a:r>
              <a:rPr lang="en-US" dirty="0" smtClean="0"/>
              <a:t>(Click)</a:t>
            </a:r>
          </a:p>
          <a:p>
            <a:pPr marL="461508" indent="-461508">
              <a:spcBef>
                <a:spcPct val="50000"/>
              </a:spcBef>
            </a:pPr>
            <a:r>
              <a:rPr lang="en-US" dirty="0" smtClean="0">
                <a:latin typeface="Arial" pitchFamily="34" charset="0"/>
                <a:cs typeface="Arial" pitchFamily="34" charset="0"/>
              </a:rPr>
              <a:t>2. Select an Existing NPA Split from the drop-down list.</a:t>
            </a:r>
          </a:p>
          <a:p>
            <a:pPr marL="461508" indent="-461508" defTabSz="923015" eaLnBrk="1" fontAlgn="auto" hangingPunct="1">
              <a:spcBef>
                <a:spcPct val="50000"/>
              </a:spcBef>
              <a:spcAft>
                <a:spcPts val="0"/>
              </a:spcAft>
              <a:defRPr/>
            </a:pPr>
            <a:r>
              <a:rPr lang="en-US" dirty="0" smtClean="0"/>
              <a:t>(Click) (Click)</a:t>
            </a:r>
          </a:p>
          <a:p>
            <a:pPr marL="461508" indent="-461508">
              <a:spcBef>
                <a:spcPct val="50000"/>
              </a:spcBef>
            </a:pPr>
            <a:r>
              <a:rPr lang="en-US" dirty="0" smtClean="0">
                <a:latin typeface="Arial" pitchFamily="34" charset="0"/>
                <a:cs typeface="Arial" pitchFamily="34" charset="0"/>
              </a:rPr>
              <a:t>3. Click the Retrieve button.</a:t>
            </a:r>
          </a:p>
          <a:p>
            <a:pPr marL="461508" indent="-461508">
              <a:spcBef>
                <a:spcPct val="50000"/>
              </a:spcBef>
            </a:pPr>
            <a:r>
              <a:rPr lang="en-US" dirty="0" smtClean="0">
                <a:latin typeface="Arial" pitchFamily="34" charset="0"/>
                <a:cs typeface="Arial" pitchFamily="34" charset="0"/>
              </a:rPr>
              <a:t>(Click)</a:t>
            </a:r>
          </a:p>
          <a:p>
            <a:endParaRPr lang="en-US" dirty="0"/>
          </a:p>
        </p:txBody>
      </p:sp>
      <p:sp>
        <p:nvSpPr>
          <p:cNvPr id="4" name="Slide Number Placeholder 3"/>
          <p:cNvSpPr>
            <a:spLocks noGrp="1"/>
          </p:cNvSpPr>
          <p:nvPr>
            <p:ph type="sldNum" sz="quarter" idx="10"/>
          </p:nvPr>
        </p:nvSpPr>
        <p:spPr/>
        <p:txBody>
          <a:bodyPr/>
          <a:lstStyle/>
          <a:p>
            <a:fld id="{F6A1E6A9-C1DB-4E20-A0BF-733267E4D57B}"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E2790490-0228-4C03-A2FC-D2EF431B9A98}" type="slidenum">
              <a:rPr lang="en-US"/>
              <a:pPr/>
              <a:t>9</a:t>
            </a:fld>
            <a:endParaRPr lang="en-US"/>
          </a:p>
        </p:txBody>
      </p:sp>
      <p:sp>
        <p:nvSpPr>
          <p:cNvPr id="17411" name="Rectangle 2"/>
          <p:cNvSpPr>
            <a:spLocks noGrp="1" noRot="1" noChangeAspect="1" noChangeArrowheads="1" noTextEdit="1"/>
          </p:cNvSpPr>
          <p:nvPr>
            <p:ph type="sldImg"/>
          </p:nvPr>
        </p:nvSpPr>
        <p:spPr>
          <a:solidFill>
            <a:srgbClr val="FFFFFF"/>
          </a:solidFill>
          <a:ln/>
        </p:spPr>
      </p:sp>
      <p:sp>
        <p:nvSpPr>
          <p:cNvPr id="17412" name="Rectangle 3"/>
          <p:cNvSpPr>
            <a:spLocks noGrp="1" noChangeArrowheads="1"/>
          </p:cNvSpPr>
          <p:nvPr>
            <p:ph type="body" idx="1"/>
          </p:nvPr>
        </p:nvSpPr>
        <p:spPr>
          <a:solidFill>
            <a:srgbClr val="FFFFFF"/>
          </a:solidFill>
          <a:ln>
            <a:solidFill>
              <a:srgbClr val="000000"/>
            </a:solidFill>
          </a:ln>
        </p:spPr>
        <p:txBody>
          <a:bodyPr/>
          <a:lstStyle/>
          <a:p>
            <a:pPr defTabSz="923015" eaLnBrk="1" fontAlgn="auto" hangingPunct="1">
              <a:spcBef>
                <a:spcPts val="0"/>
              </a:spcBef>
              <a:spcAft>
                <a:spcPts val="0"/>
              </a:spcAft>
              <a:defRPr/>
            </a:pPr>
            <a:r>
              <a:rPr lang="en-US" dirty="0" smtClean="0">
                <a:latin typeface="Arial" pitchFamily="34" charset="0"/>
                <a:cs typeface="Arial" pitchFamily="34" charset="0"/>
              </a:rPr>
              <a:t>The NCO screen…</a:t>
            </a:r>
          </a:p>
          <a:p>
            <a:pPr defTabSz="923015" eaLnBrk="1" fontAlgn="auto" hangingPunct="1">
              <a:spcBef>
                <a:spcPts val="0"/>
              </a:spcBef>
              <a:spcAft>
                <a:spcPts val="0"/>
              </a:spcAft>
              <a:defRPr/>
            </a:pPr>
            <a:r>
              <a:rPr lang="en-US" dirty="0" smtClean="0">
                <a:latin typeface="Arial" pitchFamily="34" charset="0"/>
                <a:cs typeface="Arial" pitchFamily="34" charset="0"/>
              </a:rPr>
              <a:t>(Click)</a:t>
            </a:r>
          </a:p>
          <a:p>
            <a:pPr defTabSz="923015" eaLnBrk="1" fontAlgn="auto" hangingPunct="1">
              <a:spcBef>
                <a:spcPts val="0"/>
              </a:spcBef>
              <a:spcAft>
                <a:spcPts val="0"/>
              </a:spcAft>
              <a:defRPr/>
            </a:pPr>
            <a:r>
              <a:rPr lang="en-US" dirty="0" smtClean="0">
                <a:latin typeface="Arial" pitchFamily="34" charset="0"/>
                <a:cs typeface="Arial" pitchFamily="34" charset="0"/>
              </a:rPr>
              <a:t>From the NCO screen a Resp Org user can VIEW NPA Code Opening or Overlay information. ( Bring up the NCO screen from the Main Menu. Type 754 in the New NPA field and press Retrieve)</a:t>
            </a:r>
          </a:p>
          <a:p>
            <a:pPr defTabSz="923015" eaLnBrk="1" fontAlgn="auto" hangingPunct="1">
              <a:spcBef>
                <a:spcPts val="0"/>
              </a:spcBef>
              <a:spcAft>
                <a:spcPts val="0"/>
              </a:spcAft>
              <a:defRPr/>
            </a:pPr>
            <a:r>
              <a:rPr lang="en-US" dirty="0" smtClean="0">
                <a:latin typeface="Arial" pitchFamily="34" charset="0"/>
                <a:cs typeface="Arial" pitchFamily="34" charset="0"/>
              </a:rPr>
              <a:t>Click)</a:t>
            </a:r>
          </a:p>
          <a:p>
            <a:pPr defTabSz="923015" eaLnBrk="1" fontAlgn="auto" hangingPunct="1">
              <a:spcBef>
                <a:spcPts val="0"/>
              </a:spcBef>
              <a:spcAft>
                <a:spcPts val="0"/>
              </a:spcAft>
              <a:defRPr/>
            </a:pPr>
            <a:r>
              <a:rPr lang="en-US" dirty="0" smtClean="0">
                <a:latin typeface="Arial" pitchFamily="34" charset="0"/>
                <a:cs typeface="Arial" pitchFamily="34" charset="0"/>
              </a:rPr>
              <a:t>The Old NPA field can contain more than one NPA</a:t>
            </a:r>
          </a:p>
          <a:p>
            <a:pPr eaLnBrk="1" hangingPunct="1"/>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7" descr="SMS_PPT_Cvr_artwork.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ctrTitle"/>
          </p:nvPr>
        </p:nvSpPr>
        <p:spPr>
          <a:xfrm>
            <a:off x="685800" y="2130425"/>
            <a:ext cx="7772400" cy="1470025"/>
          </a:xfrm>
        </p:spPr>
        <p:txBody>
          <a:bodyPr/>
          <a:lstStyle>
            <a:lvl1pPr algn="l" defTabSz="457200" rtl="0" eaLnBrk="1" fontAlgn="base" hangingPunct="1">
              <a:spcBef>
                <a:spcPct val="0"/>
              </a:spcBef>
              <a:spcAft>
                <a:spcPts val="600"/>
              </a:spcAft>
              <a:defRPr lang="en-US" sz="2800" b="1" kern="1000" cap="all" dirty="0" smtClean="0">
                <a:solidFill>
                  <a:srgbClr val="820024"/>
                </a:solidFill>
                <a:latin typeface="Arial"/>
                <a:ea typeface="Myriad Pro" charset="0"/>
                <a:cs typeface="Aria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95010" y="4325390"/>
            <a:ext cx="4848067" cy="1752600"/>
          </a:xfrm>
        </p:spPr>
        <p:txBody>
          <a:bodyPr>
            <a:normAutofit/>
          </a:bodyPr>
          <a:lstStyle>
            <a:lvl1pPr marL="342900" indent="-342900" algn="l" defTabSz="457200" rtl="0" eaLnBrk="1" fontAlgn="base" hangingPunct="1">
              <a:spcBef>
                <a:spcPct val="20000"/>
              </a:spcBef>
              <a:spcAft>
                <a:spcPct val="0"/>
              </a:spcAft>
              <a:buFont typeface="Arial" charset="0"/>
              <a:buNone/>
              <a:defRPr lang="en-US" sz="1800" i="1" kern="1200" dirty="0" smtClean="0">
                <a:solidFill>
                  <a:srgbClr val="820024"/>
                </a:solidFill>
                <a:latin typeface="Arial"/>
                <a:ea typeface="Myriad Pro" charset="0"/>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2200" b="1" kern="1000" cap="all">
                <a:solidFill>
                  <a:srgbClr val="820024"/>
                </a:solidFill>
                <a:latin typeface="Arial"/>
                <a:cs typeface="Aria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normAutofit/>
          </a:bodyPr>
          <a:lstStyle>
            <a:lvl1pPr>
              <a:defRPr sz="1800">
                <a:latin typeface="Arial"/>
                <a:cs typeface="Arial"/>
              </a:defRPr>
            </a:lvl1pPr>
            <a:lvl2pPr>
              <a:defRPr sz="1600">
                <a:latin typeface="Arial"/>
                <a:cs typeface="Arial"/>
              </a:defRPr>
            </a:lvl2pPr>
            <a:lvl3pPr>
              <a:defRPr sz="1400">
                <a:latin typeface="Arial"/>
                <a:cs typeface="Arial"/>
              </a:defRPr>
            </a:lvl3pPr>
            <a:lvl4pPr>
              <a:defRPr sz="1200">
                <a:latin typeface="Arial"/>
                <a:cs typeface="Arial"/>
              </a:defRPr>
            </a:lvl4pPr>
            <a:lvl5pPr>
              <a:defRPr sz="1200">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p:txBody>
          <a:bodyPr/>
          <a:lstStyle>
            <a:lvl1pPr>
              <a:defRPr/>
            </a:lvl1pPr>
          </a:lstStyle>
          <a:p>
            <a:fld id="{62A62F14-5B84-41FF-A5EE-FB81539A95A5}" type="slidenum">
              <a:rPr lang="en-US"/>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820024"/>
                </a:solidFill>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rmAutofit/>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rmAutofit/>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fld id="{0A697A43-548A-47B3-A757-63A794A7CD53}" type="slidenum">
              <a:rPr lang="en-US"/>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820024"/>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174875"/>
            <a:ext cx="4041775" cy="3951288"/>
          </a:xfrm>
        </p:spPr>
        <p:txBody>
          <a:bodyPr>
            <a:normAutofit/>
          </a:bodyPr>
          <a:lstStyle>
            <a:lvl1pPr>
              <a:defRPr sz="16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5"/>
          <p:cNvSpPr>
            <a:spLocks noGrp="1"/>
          </p:cNvSpPr>
          <p:nvPr>
            <p:ph type="sldNum" sz="quarter" idx="10"/>
          </p:nvPr>
        </p:nvSpPr>
        <p:spPr/>
        <p:txBody>
          <a:bodyPr/>
          <a:lstStyle>
            <a:lvl1pPr>
              <a:defRPr/>
            </a:lvl1pPr>
          </a:lstStyle>
          <a:p>
            <a:fld id="{9B62253D-A27B-4427-8FFF-D5F87F1C7394}" type="slidenum">
              <a:rPr lang="en-US"/>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solidFill>
                  <a:srgbClr val="820024"/>
                </a:solidFill>
              </a:defRPr>
            </a:lvl1pPr>
          </a:lstStyle>
          <a:p>
            <a:r>
              <a:rPr lang="en-US" dirty="0" smtClean="0"/>
              <a:t>Click to edit Master title style</a:t>
            </a:r>
            <a:endParaRPr lang="en-US" dirty="0"/>
          </a:p>
        </p:txBody>
      </p:sp>
      <p:sp>
        <p:nvSpPr>
          <p:cNvPr id="3" name="Slide Number Placeholder 5"/>
          <p:cNvSpPr>
            <a:spLocks noGrp="1"/>
          </p:cNvSpPr>
          <p:nvPr>
            <p:ph type="sldNum" sz="quarter" idx="10"/>
          </p:nvPr>
        </p:nvSpPr>
        <p:spPr/>
        <p:txBody>
          <a:bodyPr/>
          <a:lstStyle>
            <a:lvl1pPr>
              <a:defRPr/>
            </a:lvl1pPr>
          </a:lstStyle>
          <a:p>
            <a:fld id="{E9B3A22A-8E03-4D02-ADF5-CB59BD64C5A9}" type="slidenum">
              <a:rPr lang="en-US"/>
              <a:pPr/>
              <a:t>‹#›</a:t>
            </a:fld>
            <a:endParaRPr lang="en-US" dirty="0"/>
          </a:p>
        </p:txBody>
      </p:sp>
      <p:sp>
        <p:nvSpPr>
          <p:cNvPr id="4" name="TextBox 3"/>
          <p:cNvSpPr txBox="1"/>
          <p:nvPr userDrawn="1"/>
        </p:nvSpPr>
        <p:spPr>
          <a:xfrm>
            <a:off x="7970520" y="6264077"/>
            <a:ext cx="899160" cy="369332"/>
          </a:xfrm>
          <a:prstGeom prst="rect">
            <a:avLst/>
          </a:prstGeom>
          <a:solidFill>
            <a:schemeClr val="bg1"/>
          </a:solidFill>
        </p:spPr>
        <p:txBody>
          <a:bodyPr wrap="square" rtlCol="0">
            <a:spAutoFit/>
          </a:bodyPr>
          <a:lstStyle/>
          <a:p>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TextBox 2"/>
          <p:cNvSpPr txBox="1"/>
          <p:nvPr userDrawn="1"/>
        </p:nvSpPr>
        <p:spPr>
          <a:xfrm>
            <a:off x="8214360" y="6233160"/>
            <a:ext cx="441960" cy="369332"/>
          </a:xfrm>
          <a:prstGeom prst="rect">
            <a:avLst/>
          </a:prstGeom>
          <a:solidFill>
            <a:schemeClr val="bg1"/>
          </a:solidFill>
        </p:spPr>
        <p:txBody>
          <a:bodyPr wrap="square" rtlCol="0">
            <a:spAutoFit/>
          </a:bodyPr>
          <a:lstStyle/>
          <a:p>
            <a:endParaRPr lang="en-US" dirty="0"/>
          </a:p>
        </p:txBody>
      </p:sp>
    </p:spTree>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Picture Placeholder 2"/>
          <p:cNvSpPr>
            <a:spLocks noGrp="1"/>
          </p:cNvSpPr>
          <p:nvPr>
            <p:ph type="pic" idx="1"/>
          </p:nvPr>
        </p:nvSpPr>
        <p:spPr>
          <a:xfrm>
            <a:off x="457200" y="2426302"/>
            <a:ext cx="8234362" cy="2348813"/>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11" name="Text Placeholder 3"/>
          <p:cNvSpPr>
            <a:spLocks noGrp="1"/>
          </p:cNvSpPr>
          <p:nvPr>
            <p:ph type="body" sz="half" idx="2"/>
          </p:nvPr>
        </p:nvSpPr>
        <p:spPr>
          <a:xfrm>
            <a:off x="457200" y="1592203"/>
            <a:ext cx="8229600" cy="804862"/>
          </a:xfrm>
        </p:spPr>
        <p:txBody>
          <a:bodyPr/>
          <a:lstStyle>
            <a:lvl1pPr marL="225425" indent="-225425">
              <a:buFont typeface="Arial"/>
              <a:buChar char="•"/>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12" name="Text Placeholder 3"/>
          <p:cNvSpPr>
            <a:spLocks noGrp="1"/>
          </p:cNvSpPr>
          <p:nvPr>
            <p:ph type="body" sz="half" idx="11"/>
          </p:nvPr>
        </p:nvSpPr>
        <p:spPr>
          <a:xfrm>
            <a:off x="452438" y="4775115"/>
            <a:ext cx="8229600" cy="804862"/>
          </a:xfrm>
        </p:spPr>
        <p:txBody>
          <a:bodyPr/>
          <a:lstStyle>
            <a:lvl1pPr marL="225425" indent="-225425">
              <a:buFont typeface="Arial"/>
              <a:buChar char="•"/>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6" name="Slide Number Placeholder 5"/>
          <p:cNvSpPr>
            <a:spLocks noGrp="1"/>
          </p:cNvSpPr>
          <p:nvPr>
            <p:ph type="sldNum" sz="quarter" idx="12"/>
          </p:nvPr>
        </p:nvSpPr>
        <p:spPr/>
        <p:txBody>
          <a:bodyPr/>
          <a:lstStyle>
            <a:lvl1pPr>
              <a:defRPr/>
            </a:lvl1pPr>
          </a:lstStyle>
          <a:p>
            <a:fld id="{CDB8281F-830D-4E85-9F92-4D3FFE7E7F6C}" type="slidenum">
              <a:rPr lang="en-US"/>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MS/800 Middle">
    <p:spTree>
      <p:nvGrpSpPr>
        <p:cNvPr id="1" name=""/>
        <p:cNvGrpSpPr/>
        <p:nvPr/>
      </p:nvGrpSpPr>
      <p:grpSpPr>
        <a:xfrm>
          <a:off x="0" y="0"/>
          <a:ext cx="0" cy="0"/>
          <a:chOff x="0" y="0"/>
          <a:chExt cx="0" cy="0"/>
        </a:xfrm>
      </p:grpSpPr>
      <p:pic>
        <p:nvPicPr>
          <p:cNvPr id="7" name="Picture 3"/>
          <p:cNvPicPr>
            <a:picLocks noChangeAspect="1" noChangeArrowheads="1"/>
          </p:cNvPicPr>
          <p:nvPr/>
        </p:nvPicPr>
        <p:blipFill>
          <a:blip r:embed="rId2" cstate="print"/>
          <a:srcRect/>
          <a:stretch>
            <a:fillRect/>
          </a:stretch>
        </p:blipFill>
        <p:spPr bwMode="auto">
          <a:xfrm>
            <a:off x="1" y="4724400"/>
            <a:ext cx="3518834" cy="2133600"/>
          </a:xfrm>
          <a:prstGeom prst="rect">
            <a:avLst/>
          </a:prstGeom>
          <a:noFill/>
          <a:ln w="9525">
            <a:noFill/>
            <a:miter lim="800000"/>
            <a:headEnd/>
            <a:tailEnd/>
          </a:ln>
        </p:spPr>
      </p:pic>
      <p:pic>
        <p:nvPicPr>
          <p:cNvPr id="8" name="Picture 7"/>
          <p:cNvPicPr>
            <a:picLocks noChangeAspect="1" noChangeArrowheads="1"/>
          </p:cNvPicPr>
          <p:nvPr/>
        </p:nvPicPr>
        <p:blipFill>
          <a:blip r:embed="rId2" cstate="print"/>
          <a:srcRect/>
          <a:stretch>
            <a:fillRect/>
          </a:stretch>
        </p:blipFill>
        <p:spPr bwMode="auto">
          <a:xfrm rot="10800000">
            <a:off x="5625166" y="0"/>
            <a:ext cx="3518834" cy="2133600"/>
          </a:xfrm>
          <a:prstGeom prst="rect">
            <a:avLst/>
          </a:prstGeom>
          <a:noFill/>
          <a:ln w="9525">
            <a:noFill/>
            <a:miter lim="800000"/>
            <a:headEnd/>
            <a:tailEnd/>
          </a:ln>
        </p:spPr>
      </p:pic>
      <p:sp>
        <p:nvSpPr>
          <p:cNvPr id="4" name="TextBox 3"/>
          <p:cNvSpPr txBox="1"/>
          <p:nvPr userDrawn="1"/>
        </p:nvSpPr>
        <p:spPr>
          <a:xfrm>
            <a:off x="6629400" y="6172200"/>
            <a:ext cx="2209800" cy="400110"/>
          </a:xfrm>
          <a:prstGeom prst="rect">
            <a:avLst/>
          </a:prstGeom>
          <a:noFill/>
        </p:spPr>
        <p:txBody>
          <a:bodyPr wrap="square" rtlCol="0">
            <a:spAutoFit/>
          </a:bodyPr>
          <a:lstStyle/>
          <a:p>
            <a:pPr algn="r"/>
            <a:fld id="{BD5B0536-018F-4C0E-9952-AD8C7AB968B6}" type="slidenum">
              <a:rPr lang="en-US" sz="2000" baseline="0" smtClean="0"/>
              <a:pPr algn="r"/>
              <a:t>‹#›</a:t>
            </a:fld>
            <a:endParaRPr lang="en-US" sz="2000" baseline="0"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6" descr="SMS_PPT_interior_artwork.jpg"/>
          <p:cNvPicPr>
            <a:picLocks noChangeAspect="1"/>
          </p:cNvPicPr>
          <p:nvPr userDrawn="1"/>
        </p:nvPicPr>
        <p:blipFill>
          <a:blip r:embed="rId10"/>
          <a:srcRect/>
          <a:stretch>
            <a:fillRect/>
          </a:stretch>
        </p:blipFill>
        <p:spPr bwMode="auto">
          <a:xfrm>
            <a:off x="0" y="0"/>
            <a:ext cx="9144000" cy="6858000"/>
          </a:xfrm>
          <a:prstGeom prst="rect">
            <a:avLst/>
          </a:prstGeom>
          <a:noFill/>
          <a:ln w="9525">
            <a:noFill/>
            <a:miter lim="800000"/>
            <a:headEnd/>
            <a:tailEnd/>
          </a:ln>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1028"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 name="Slide Number Placeholder 5"/>
          <p:cNvSpPr txBox="1">
            <a:spLocks/>
          </p:cNvSpPr>
          <p:nvPr userDrawn="1"/>
        </p:nvSpPr>
        <p:spPr>
          <a:xfrm>
            <a:off x="8358188" y="6297613"/>
            <a:ext cx="192087" cy="193675"/>
          </a:xfrm>
          <a:prstGeom prst="rect">
            <a:avLst/>
          </a:prstGeom>
          <a:solidFill>
            <a:srgbClr val="00A0D4"/>
          </a:solidFill>
        </p:spPr>
        <p:txBody>
          <a:bodyPr/>
          <a:lstStyle>
            <a:lvl1pPr algn="ctr">
              <a:defRPr b="1">
                <a:solidFill>
                  <a:srgbClr val="F7F2F3"/>
                </a:solidFill>
                <a:latin typeface="Arial"/>
                <a:cs typeface="Arial"/>
              </a:defRPr>
            </a:lvl1pPr>
          </a:lstStyle>
          <a:p>
            <a:pPr fontAlgn="auto">
              <a:spcBef>
                <a:spcPts val="0"/>
              </a:spcBef>
              <a:spcAft>
                <a:spcPts val="0"/>
              </a:spcAft>
              <a:defRPr/>
            </a:pPr>
            <a:endParaRPr lang="en-US" sz="1200" dirty="0" smtClean="0">
              <a:ea typeface="+mn-ea"/>
            </a:endParaRPr>
          </a:p>
        </p:txBody>
      </p:sp>
      <p:sp>
        <p:nvSpPr>
          <p:cNvPr id="10" name="Slide Number Placeholder 5"/>
          <p:cNvSpPr>
            <a:spLocks noGrp="1"/>
          </p:cNvSpPr>
          <p:nvPr>
            <p:ph type="sldNum" sz="quarter" idx="4"/>
          </p:nvPr>
        </p:nvSpPr>
        <p:spPr>
          <a:xfrm>
            <a:off x="8261350" y="6265863"/>
            <a:ext cx="390525" cy="236537"/>
          </a:xfrm>
          <a:prstGeom prst="rect">
            <a:avLst/>
          </a:prstGeom>
          <a:noFill/>
        </p:spPr>
        <p:txBody>
          <a:bodyPr vert="horz" wrap="square" lIns="91440" tIns="45720" rIns="91440" bIns="45720" numCol="1" anchor="t" anchorCtr="0" compatLnSpc="1">
            <a:prstTxWarp prst="textNoShape">
              <a:avLst/>
            </a:prstTxWarp>
          </a:bodyPr>
          <a:lstStyle>
            <a:lvl1pPr algn="ctr">
              <a:defRPr sz="900" b="1">
                <a:solidFill>
                  <a:srgbClr val="F7F2F3"/>
                </a:solidFill>
                <a:cs typeface="Arial" charset="0"/>
              </a:defRPr>
            </a:lvl1pPr>
          </a:lstStyle>
          <a:p>
            <a:fld id="{C811ED54-3D70-454F-A802-87E1754D919D}" type="slidenum">
              <a:rPr lang="en-US"/>
              <a:pPr/>
              <a:t>‹#›</a:t>
            </a:fld>
            <a:endParaRPr lang="en-US" dirty="0"/>
          </a:p>
        </p:txBody>
      </p:sp>
    </p:spTree>
  </p:cSld>
  <p:clrMap bg1="lt1" tx1="dk1" bg2="lt2" tx2="dk2" accent1="accent1" accent2="accent2" accent3="accent3" accent4="accent4" accent5="accent5" accent6="accent6" hlink="hlink" folHlink="folHlink"/>
  <p:sldLayoutIdLst>
    <p:sldLayoutId id="2147483716" r:id="rId1"/>
    <p:sldLayoutId id="2147483710" r:id="rId2"/>
    <p:sldLayoutId id="2147483711" r:id="rId3"/>
    <p:sldLayoutId id="2147483712" r:id="rId4"/>
    <p:sldLayoutId id="2147483713" r:id="rId5"/>
    <p:sldLayoutId id="2147483714" r:id="rId6"/>
    <p:sldLayoutId id="2147483715" r:id="rId7"/>
    <p:sldLayoutId id="2147483717" r:id="rId8"/>
  </p:sldLayoutIdLst>
  <p:hf hdr="0" dt="0"/>
  <p:txStyles>
    <p:titleStyle>
      <a:lvl1pPr algn="l" defTabSz="457200" rtl="0" eaLnBrk="0" fontAlgn="base" hangingPunct="0">
        <a:spcBef>
          <a:spcPct val="0"/>
        </a:spcBef>
        <a:spcAft>
          <a:spcPct val="0"/>
        </a:spcAft>
        <a:defRPr sz="2200" b="1" kern="1000" cap="all">
          <a:solidFill>
            <a:srgbClr val="820024"/>
          </a:solidFill>
          <a:latin typeface="Arial"/>
          <a:ea typeface="ＭＳ Ｐゴシック" charset="-128"/>
          <a:cs typeface="Arial"/>
        </a:defRPr>
      </a:lvl1pPr>
      <a:lvl2pPr algn="l" defTabSz="457200" rtl="0" eaLnBrk="0" fontAlgn="base" hangingPunct="0">
        <a:spcBef>
          <a:spcPct val="0"/>
        </a:spcBef>
        <a:spcAft>
          <a:spcPct val="0"/>
        </a:spcAft>
        <a:defRPr sz="2200" b="1">
          <a:solidFill>
            <a:srgbClr val="820024"/>
          </a:solidFill>
          <a:latin typeface="Arial" charset="0"/>
          <a:ea typeface="ＭＳ Ｐゴシック" charset="-128"/>
        </a:defRPr>
      </a:lvl2pPr>
      <a:lvl3pPr algn="l" defTabSz="457200" rtl="0" eaLnBrk="0" fontAlgn="base" hangingPunct="0">
        <a:spcBef>
          <a:spcPct val="0"/>
        </a:spcBef>
        <a:spcAft>
          <a:spcPct val="0"/>
        </a:spcAft>
        <a:defRPr sz="2200" b="1">
          <a:solidFill>
            <a:srgbClr val="820024"/>
          </a:solidFill>
          <a:latin typeface="Arial" charset="0"/>
          <a:ea typeface="ＭＳ Ｐゴシック" charset="-128"/>
        </a:defRPr>
      </a:lvl3pPr>
      <a:lvl4pPr algn="l" defTabSz="457200" rtl="0" eaLnBrk="0" fontAlgn="base" hangingPunct="0">
        <a:spcBef>
          <a:spcPct val="0"/>
        </a:spcBef>
        <a:spcAft>
          <a:spcPct val="0"/>
        </a:spcAft>
        <a:defRPr sz="2200" b="1">
          <a:solidFill>
            <a:srgbClr val="820024"/>
          </a:solidFill>
          <a:latin typeface="Arial" charset="0"/>
          <a:ea typeface="ＭＳ Ｐゴシック" charset="-128"/>
        </a:defRPr>
      </a:lvl4pPr>
      <a:lvl5pPr algn="l" defTabSz="457200" rtl="0" eaLnBrk="0" fontAlgn="base" hangingPunct="0">
        <a:spcBef>
          <a:spcPct val="0"/>
        </a:spcBef>
        <a:spcAft>
          <a:spcPct val="0"/>
        </a:spcAft>
        <a:defRPr sz="2200" b="1">
          <a:solidFill>
            <a:srgbClr val="820024"/>
          </a:solidFill>
          <a:latin typeface="Arial" charset="0"/>
          <a:ea typeface="ＭＳ Ｐゴシック" charset="-128"/>
        </a:defRPr>
      </a:lvl5pPr>
      <a:lvl6pPr marL="457200" algn="l" defTabSz="457200" rtl="0" fontAlgn="base">
        <a:spcBef>
          <a:spcPct val="0"/>
        </a:spcBef>
        <a:spcAft>
          <a:spcPct val="0"/>
        </a:spcAft>
        <a:defRPr sz="2200" b="1">
          <a:solidFill>
            <a:srgbClr val="820024"/>
          </a:solidFill>
          <a:latin typeface="Arial" charset="0"/>
          <a:ea typeface="ＭＳ Ｐゴシック" charset="-128"/>
        </a:defRPr>
      </a:lvl6pPr>
      <a:lvl7pPr marL="914400" algn="l" defTabSz="457200" rtl="0" fontAlgn="base">
        <a:spcBef>
          <a:spcPct val="0"/>
        </a:spcBef>
        <a:spcAft>
          <a:spcPct val="0"/>
        </a:spcAft>
        <a:defRPr sz="2200" b="1">
          <a:solidFill>
            <a:srgbClr val="820024"/>
          </a:solidFill>
          <a:latin typeface="Arial" charset="0"/>
          <a:ea typeface="ＭＳ Ｐゴシック" charset="-128"/>
        </a:defRPr>
      </a:lvl7pPr>
      <a:lvl8pPr marL="1371600" algn="l" defTabSz="457200" rtl="0" fontAlgn="base">
        <a:spcBef>
          <a:spcPct val="0"/>
        </a:spcBef>
        <a:spcAft>
          <a:spcPct val="0"/>
        </a:spcAft>
        <a:defRPr sz="2200" b="1">
          <a:solidFill>
            <a:srgbClr val="820024"/>
          </a:solidFill>
          <a:latin typeface="Arial" charset="0"/>
          <a:ea typeface="ＭＳ Ｐゴシック" charset="-128"/>
        </a:defRPr>
      </a:lvl8pPr>
      <a:lvl9pPr marL="1828800" algn="l" defTabSz="457200" rtl="0" fontAlgn="base">
        <a:spcBef>
          <a:spcPct val="0"/>
        </a:spcBef>
        <a:spcAft>
          <a:spcPct val="0"/>
        </a:spcAft>
        <a:defRPr sz="2200" b="1">
          <a:solidFill>
            <a:srgbClr val="820024"/>
          </a:solidFill>
          <a:latin typeface="Arial" charset="0"/>
          <a:ea typeface="ＭＳ Ｐゴシック" charset="-128"/>
        </a:defRPr>
      </a:lvl9pPr>
    </p:titleStyle>
    <p:bodyStyle>
      <a:lvl1pPr marL="342900" indent="-342900" algn="l" defTabSz="457200" rtl="0" eaLnBrk="0" fontAlgn="base" hangingPunct="0">
        <a:spcBef>
          <a:spcPct val="20000"/>
        </a:spcBef>
        <a:spcAft>
          <a:spcPct val="0"/>
        </a:spcAft>
        <a:buFont typeface="Arial" charset="0"/>
        <a:buChar char="•"/>
        <a:defRPr kern="1200">
          <a:solidFill>
            <a:schemeClr val="tx1"/>
          </a:solidFill>
          <a:latin typeface="Arial"/>
          <a:ea typeface="ＭＳ Ｐゴシック" charset="-128"/>
          <a:cs typeface="Arial"/>
        </a:defRPr>
      </a:lvl1pPr>
      <a:lvl2pPr marL="742950" indent="-285750" algn="l" defTabSz="457200" rtl="0" eaLnBrk="0" fontAlgn="base" hangingPunct="0">
        <a:spcBef>
          <a:spcPct val="20000"/>
        </a:spcBef>
        <a:spcAft>
          <a:spcPct val="0"/>
        </a:spcAft>
        <a:buFont typeface="Arial" charset="0"/>
        <a:buChar char="•"/>
        <a:defRPr sz="1600" kern="1200">
          <a:solidFill>
            <a:schemeClr val="tx1"/>
          </a:solidFill>
          <a:latin typeface="Arial"/>
          <a:ea typeface="ＭＳ Ｐゴシック" charset="-128"/>
          <a:cs typeface="Arial"/>
        </a:defRPr>
      </a:lvl2pPr>
      <a:lvl3pPr marL="1143000" indent="-228600" algn="l" defTabSz="457200" rtl="0" eaLnBrk="0" fontAlgn="base" hangingPunct="0">
        <a:spcBef>
          <a:spcPct val="20000"/>
        </a:spcBef>
        <a:spcAft>
          <a:spcPct val="0"/>
        </a:spcAft>
        <a:buFont typeface="Arial" charset="0"/>
        <a:buChar char="•"/>
        <a:defRPr sz="1400" kern="1200">
          <a:solidFill>
            <a:schemeClr val="tx1"/>
          </a:solidFill>
          <a:latin typeface="Arial"/>
          <a:ea typeface="ＭＳ Ｐゴシック" charset="-128"/>
          <a:cs typeface="Arial"/>
        </a:defRPr>
      </a:lvl3pPr>
      <a:lvl4pPr marL="1600200" indent="-228600" algn="l" defTabSz="457200" rtl="0" eaLnBrk="0" fontAlgn="base" hangingPunct="0">
        <a:spcBef>
          <a:spcPct val="20000"/>
        </a:spcBef>
        <a:spcAft>
          <a:spcPct val="0"/>
        </a:spcAft>
        <a:buFont typeface="Arial" charset="0"/>
        <a:buChar char="•"/>
        <a:defRPr sz="1200" kern="1200">
          <a:solidFill>
            <a:schemeClr val="tx1"/>
          </a:solidFill>
          <a:latin typeface="Arial"/>
          <a:ea typeface="ＭＳ Ｐゴシック" charset="-128"/>
          <a:cs typeface="Arial"/>
        </a:defRPr>
      </a:lvl4pPr>
      <a:lvl5pPr marL="2057400" indent="-228600" algn="l" defTabSz="457200" rtl="0" eaLnBrk="0" fontAlgn="base" hangingPunct="0">
        <a:spcBef>
          <a:spcPct val="20000"/>
        </a:spcBef>
        <a:spcAft>
          <a:spcPct val="0"/>
        </a:spcAft>
        <a:buFont typeface="Arial" charset="0"/>
        <a:buChar char="•"/>
        <a:defRPr sz="1200" kern="1200">
          <a:solidFill>
            <a:schemeClr val="tx1"/>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vmlDrawing" Target="../drawings/vmlDrawing6.vml"/><Relationship Id="rId4" Type="http://schemas.openxmlformats.org/officeDocument/2006/relationships/oleObject" Target="../embeddings/oleObject6.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5.xml"/><Relationship Id="rId7" Type="http://schemas.openxmlformats.org/officeDocument/2006/relationships/image" Target="../media/image6.png"/><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5.png"/><Relationship Id="rId5" Type="http://schemas.openxmlformats.org/officeDocument/2006/relationships/oleObject" Target="../embeddings/oleObject1.bin"/><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2.xml"/><Relationship Id="rId1" Type="http://schemas.openxmlformats.org/officeDocument/2006/relationships/vmlDrawing" Target="../drawings/vmlDrawing4.vml"/><Relationship Id="rId6" Type="http://schemas.openxmlformats.org/officeDocument/2006/relationships/image" Target="../media/image6.png"/><Relationship Id="rId5" Type="http://schemas.openxmlformats.org/officeDocument/2006/relationships/oleObject" Target="../embeddings/oleObject4.bin"/><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vmlDrawing" Target="../drawings/vmlDrawing5.vml"/><Relationship Id="rId4" Type="http://schemas.openxmlformats.org/officeDocument/2006/relationships/oleObject" Target="../embeddings/oleObject5.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ctrTitle"/>
          </p:nvPr>
        </p:nvSpPr>
        <p:spPr>
          <a:xfrm>
            <a:off x="695010" y="1122947"/>
            <a:ext cx="7772400" cy="1470025"/>
          </a:xfrm>
          <a:prstGeom prst="rect">
            <a:avLst/>
          </a:prstGeom>
        </p:spPr>
        <p:txBody>
          <a:bodyPr/>
          <a:lstStyle/>
          <a:p>
            <a:pPr algn="ctr" eaLnBrk="1" hangingPunct="1"/>
            <a:r>
              <a:rPr lang="en-US" sz="3600" u="sng" dirty="0" smtClean="0">
                <a:solidFill>
                  <a:srgbClr val="922241"/>
                </a:solidFill>
                <a:latin typeface="Arial" pitchFamily="34" charset="0"/>
                <a:cs typeface="Arial" pitchFamily="34" charset="0"/>
              </a:rPr>
              <a:t>NPA, NCO, NXL- Information</a:t>
            </a:r>
            <a:endParaRPr lang="en-US" sz="2800" dirty="0" smtClean="0">
              <a:solidFill>
                <a:srgbClr val="922241"/>
              </a:solidFill>
              <a:latin typeface="Arial" pitchFamily="34" charset="0"/>
              <a:cs typeface="Arial" pitchFamily="34" charset="0"/>
            </a:endParaRPr>
          </a:p>
        </p:txBody>
      </p:sp>
      <p:sp>
        <p:nvSpPr>
          <p:cNvPr id="10243" name="Rectangle 14"/>
          <p:cNvSpPr>
            <a:spLocks noChangeArrowheads="1"/>
          </p:cNvSpPr>
          <p:nvPr/>
        </p:nvSpPr>
        <p:spPr bwMode="auto">
          <a:xfrm>
            <a:off x="1828800" y="3286016"/>
            <a:ext cx="6197600" cy="1815882"/>
          </a:xfrm>
          <a:prstGeom prst="rect">
            <a:avLst/>
          </a:prstGeom>
          <a:noFill/>
          <a:ln w="9525">
            <a:noFill/>
            <a:miter lim="800000"/>
            <a:headEnd/>
            <a:tailEnd/>
          </a:ln>
        </p:spPr>
        <p:txBody>
          <a:bodyPr>
            <a:spAutoFit/>
          </a:bodyPr>
          <a:lstStyle/>
          <a:p>
            <a:pPr marL="457200" indent="-457200">
              <a:spcBef>
                <a:spcPct val="50000"/>
              </a:spcBef>
              <a:buFontTx/>
              <a:buAutoNum type="alphaUcPeriod"/>
            </a:pPr>
            <a:r>
              <a:rPr lang="en-US" sz="2800" dirty="0">
                <a:latin typeface="Arial" pitchFamily="34" charset="0"/>
                <a:cs typeface="Arial" pitchFamily="34" charset="0"/>
              </a:rPr>
              <a:t>NPA – NPA Split Information</a:t>
            </a:r>
          </a:p>
          <a:p>
            <a:pPr marL="457200" indent="-457200">
              <a:spcBef>
                <a:spcPct val="50000"/>
              </a:spcBef>
              <a:buFontTx/>
              <a:buAutoNum type="alphaUcPeriod"/>
            </a:pPr>
            <a:r>
              <a:rPr lang="en-US" sz="2800" dirty="0">
                <a:latin typeface="Arial" pitchFamily="34" charset="0"/>
                <a:cs typeface="Arial" pitchFamily="34" charset="0"/>
              </a:rPr>
              <a:t>NCO - NPA Code Opening/Overlay</a:t>
            </a:r>
          </a:p>
          <a:p>
            <a:pPr marL="457200" indent="-457200">
              <a:spcBef>
                <a:spcPct val="50000"/>
              </a:spcBef>
              <a:buFontTx/>
              <a:buAutoNum type="alphaUcPeriod"/>
            </a:pPr>
            <a:r>
              <a:rPr lang="en-US" sz="2800" dirty="0">
                <a:latin typeface="Arial" pitchFamily="34" charset="0"/>
                <a:cs typeface="Arial" pitchFamily="34" charset="0"/>
              </a:rPr>
              <a:t>NXL - NPA-NXX LATA Information</a:t>
            </a:r>
          </a:p>
        </p:txBody>
      </p:sp>
      <p:sp>
        <p:nvSpPr>
          <p:cNvPr id="4" name="TextBox 8"/>
          <p:cNvSpPr txBox="1"/>
          <p:nvPr/>
        </p:nvSpPr>
        <p:spPr>
          <a:xfrm>
            <a:off x="2189747" y="6320589"/>
            <a:ext cx="4154905" cy="336884"/>
          </a:xfrm>
          <a:prstGeom prst="rect">
            <a:avLst/>
          </a:prstGeom>
          <a:noFill/>
        </p:spPr>
        <p:txBody>
          <a:bodyPr wrap="square" rtlCol="0">
            <a:no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a:lstStyle>
          <a:p>
            <a:pPr lvl="0" algn="ctr"/>
            <a:r>
              <a:rPr lang="en-US" sz="1200" dirty="0" smtClean="0"/>
              <a:t>SMS/800 ® is a registered trademark of SMS/800, Inc.</a:t>
            </a:r>
          </a:p>
          <a:p>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blinds(horizontal)">
                                      <p:cBhvr>
                                        <p:cTn id="7" dur="500"/>
                                        <p:tgtEl>
                                          <p:spTgt spid="102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243">
                                            <p:txEl>
                                              <p:pRg st="1" end="1"/>
                                            </p:txEl>
                                          </p:spTgt>
                                        </p:tgtEl>
                                        <p:attrNameLst>
                                          <p:attrName>style.visibility</p:attrName>
                                        </p:attrNameLst>
                                      </p:cBhvr>
                                      <p:to>
                                        <p:strVal val="visible"/>
                                      </p:to>
                                    </p:set>
                                    <p:animEffect transition="in" filter="blinds(horizontal)">
                                      <p:cBhvr>
                                        <p:cTn id="12" dur="500"/>
                                        <p:tgtEl>
                                          <p:spTgt spid="102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0243">
                                            <p:txEl>
                                              <p:pRg st="2" end="2"/>
                                            </p:txEl>
                                          </p:spTgt>
                                        </p:tgtEl>
                                        <p:attrNameLst>
                                          <p:attrName>style.visibility</p:attrName>
                                        </p:attrNameLst>
                                      </p:cBhvr>
                                      <p:to>
                                        <p:strVal val="visible"/>
                                      </p:to>
                                    </p:set>
                                    <p:animEffect transition="in" filter="box(in)">
                                      <p:cBhvr>
                                        <p:cTn id="17" dur="500"/>
                                        <p:tgtEl>
                                          <p:spTgt spid="102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457200" y="122403"/>
            <a:ext cx="8229600" cy="647617"/>
          </a:xfrm>
          <a:prstGeom prst="rect">
            <a:avLst/>
          </a:prstGeom>
        </p:spPr>
        <p:txBody>
          <a:bodyPr/>
          <a:lstStyle/>
          <a:p>
            <a:pPr eaLnBrk="1" hangingPunct="1"/>
            <a:r>
              <a:rPr lang="en-US" sz="3200" u="sng" dirty="0" smtClean="0">
                <a:solidFill>
                  <a:srgbClr val="922241"/>
                </a:solidFill>
                <a:latin typeface="Arial" pitchFamily="34" charset="0"/>
                <a:cs typeface="Arial" pitchFamily="34" charset="0"/>
              </a:rPr>
              <a:t>NXL - NPA-NXX LATA Information</a:t>
            </a:r>
            <a:endParaRPr lang="en-US" sz="3600" dirty="0" smtClean="0">
              <a:solidFill>
                <a:srgbClr val="922241"/>
              </a:solidFill>
              <a:latin typeface="Arial" pitchFamily="34" charset="0"/>
              <a:cs typeface="Arial" pitchFamily="34" charset="0"/>
            </a:endParaRPr>
          </a:p>
        </p:txBody>
      </p:sp>
      <p:sp>
        <p:nvSpPr>
          <p:cNvPr id="9220" name="Text Box 4"/>
          <p:cNvSpPr txBox="1">
            <a:spLocks noChangeArrowheads="1"/>
          </p:cNvSpPr>
          <p:nvPr/>
        </p:nvSpPr>
        <p:spPr bwMode="auto">
          <a:xfrm>
            <a:off x="661738" y="842212"/>
            <a:ext cx="8001000" cy="1616075"/>
          </a:xfrm>
          <a:prstGeom prst="rect">
            <a:avLst/>
          </a:prstGeom>
          <a:noFill/>
          <a:ln w="9525">
            <a:noFill/>
            <a:miter lim="800000"/>
            <a:headEnd/>
            <a:tailEnd/>
          </a:ln>
        </p:spPr>
        <p:txBody>
          <a:bodyPr>
            <a:spAutoFit/>
          </a:bodyPr>
          <a:lstStyle/>
          <a:p>
            <a:pPr>
              <a:spcBef>
                <a:spcPct val="50000"/>
              </a:spcBef>
            </a:pPr>
            <a:r>
              <a:rPr lang="en-US" sz="2000" dirty="0">
                <a:latin typeface="Arial" pitchFamily="34" charset="0"/>
                <a:cs typeface="Arial" pitchFamily="34" charset="0"/>
              </a:rPr>
              <a:t>From the NXL screen a Resp Org user can VIEW NPA/NXX combinations to see if they are valid in SMS. The LATA, OCN, Company Code, Effective date and Status of the combination are also displayed.  (Bring up the NXL screen from the Main Menu. Type 701 in the NPA field and 222 in the NXX field. Press Retrieve)</a:t>
            </a:r>
          </a:p>
        </p:txBody>
      </p:sp>
      <p:graphicFrame>
        <p:nvGraphicFramePr>
          <p:cNvPr id="9218" name="Object 5"/>
          <p:cNvGraphicFramePr>
            <a:graphicFrameLocks noChangeAspect="1"/>
          </p:cNvGraphicFramePr>
          <p:nvPr/>
        </p:nvGraphicFramePr>
        <p:xfrm>
          <a:off x="1828800" y="2733309"/>
          <a:ext cx="5334000" cy="3819891"/>
        </p:xfrm>
        <a:graphic>
          <a:graphicData uri="http://schemas.openxmlformats.org/presentationml/2006/ole">
            <p:oleObj spid="_x0000_s26626" name="Bitmap Image" r:id="rId4" imgW="7621064" imgH="5458587" progId="PBrush">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9220"/>
                                        </p:tgtEl>
                                        <p:attrNameLst>
                                          <p:attrName>style.visibility</p:attrName>
                                        </p:attrNameLst>
                                      </p:cBhvr>
                                      <p:to>
                                        <p:strVal val="visible"/>
                                      </p:to>
                                    </p:set>
                                    <p:anim calcmode="lin" valueType="num">
                                      <p:cBhvr>
                                        <p:cTn id="7" dur="1000" fill="hold"/>
                                        <p:tgtEl>
                                          <p:spTgt spid="9220"/>
                                        </p:tgtEl>
                                        <p:attrNameLst>
                                          <p:attrName>ppt_w</p:attrName>
                                        </p:attrNameLst>
                                      </p:cBhvr>
                                      <p:tavLst>
                                        <p:tav tm="0">
                                          <p:val>
                                            <p:fltVal val="0"/>
                                          </p:val>
                                        </p:tav>
                                        <p:tav tm="100000">
                                          <p:val>
                                            <p:strVal val="#ppt_w"/>
                                          </p:val>
                                        </p:tav>
                                      </p:tavLst>
                                    </p:anim>
                                    <p:anim calcmode="lin" valueType="num">
                                      <p:cBhvr>
                                        <p:cTn id="8" dur="1000" fill="hold"/>
                                        <p:tgtEl>
                                          <p:spTgt spid="9220"/>
                                        </p:tgtEl>
                                        <p:attrNameLst>
                                          <p:attrName>ppt_h</p:attrName>
                                        </p:attrNameLst>
                                      </p:cBhvr>
                                      <p:tavLst>
                                        <p:tav tm="0">
                                          <p:val>
                                            <p:fltVal val="0"/>
                                          </p:val>
                                        </p:tav>
                                        <p:tav tm="100000">
                                          <p:val>
                                            <p:strVal val="#ppt_h"/>
                                          </p:val>
                                        </p:tav>
                                      </p:tavLst>
                                    </p:anim>
                                    <p:anim calcmode="lin" valueType="num">
                                      <p:cBhvr>
                                        <p:cTn id="9" dur="1000" fill="hold"/>
                                        <p:tgtEl>
                                          <p:spTgt spid="9220"/>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9220"/>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prstGeom prst="rect">
            <a:avLst/>
          </a:prstGeom>
        </p:spPr>
        <p:txBody>
          <a:bodyPr/>
          <a:lstStyle/>
          <a:p>
            <a:pPr eaLnBrk="1" hangingPunct="1"/>
            <a:r>
              <a:rPr lang="en-US" sz="3200" u="sng" dirty="0" smtClean="0">
                <a:solidFill>
                  <a:srgbClr val="922241"/>
                </a:solidFill>
                <a:latin typeface="Arial" pitchFamily="34" charset="0"/>
                <a:cs typeface="Arial" pitchFamily="34" charset="0"/>
              </a:rPr>
              <a:t>NPA,NCO,NXL - Review</a:t>
            </a:r>
            <a:endParaRPr lang="en-US" sz="3600" dirty="0" smtClean="0">
              <a:solidFill>
                <a:srgbClr val="922241"/>
              </a:solidFill>
              <a:latin typeface="Arial" pitchFamily="34" charset="0"/>
              <a:cs typeface="Arial" pitchFamily="34" charset="0"/>
            </a:endParaRPr>
          </a:p>
        </p:txBody>
      </p:sp>
      <p:sp>
        <p:nvSpPr>
          <p:cNvPr id="12291" name="Rectangle 3"/>
          <p:cNvSpPr>
            <a:spLocks noChangeArrowheads="1"/>
          </p:cNvSpPr>
          <p:nvPr/>
        </p:nvSpPr>
        <p:spPr bwMode="auto">
          <a:xfrm>
            <a:off x="2514600" y="1524000"/>
            <a:ext cx="6324600" cy="2438400"/>
          </a:xfrm>
          <a:prstGeom prst="rect">
            <a:avLst/>
          </a:prstGeom>
          <a:noFill/>
          <a:ln w="9525">
            <a:noFill/>
            <a:miter lim="800000"/>
            <a:headEnd/>
            <a:tailEnd/>
          </a:ln>
        </p:spPr>
        <p:txBody>
          <a:bodyPr anchor="ctr"/>
          <a:lstStyle/>
          <a:p>
            <a:pPr algn="ctr"/>
            <a:endParaRPr lang="en-US">
              <a:latin typeface="Arial" pitchFamily="34" charset="0"/>
              <a:cs typeface="Arial" pitchFamily="34" charset="0"/>
            </a:endParaRPr>
          </a:p>
        </p:txBody>
      </p:sp>
      <p:sp>
        <p:nvSpPr>
          <p:cNvPr id="12292" name="Text Box 5"/>
          <p:cNvSpPr txBox="1">
            <a:spLocks noChangeArrowheads="1"/>
          </p:cNvSpPr>
          <p:nvPr/>
        </p:nvSpPr>
        <p:spPr bwMode="auto">
          <a:xfrm>
            <a:off x="2271966" y="4826000"/>
            <a:ext cx="4419600" cy="854075"/>
          </a:xfrm>
          <a:prstGeom prst="rect">
            <a:avLst/>
          </a:prstGeom>
          <a:noFill/>
          <a:ln w="9525">
            <a:noFill/>
            <a:miter lim="800000"/>
            <a:headEnd/>
            <a:tailEnd/>
          </a:ln>
        </p:spPr>
        <p:txBody>
          <a:bodyPr>
            <a:spAutoFit/>
          </a:bodyPr>
          <a:lstStyle/>
          <a:p>
            <a:pPr algn="ctr">
              <a:spcBef>
                <a:spcPct val="50000"/>
              </a:spcBef>
            </a:pPr>
            <a:r>
              <a:rPr lang="en-US" sz="2000" dirty="0">
                <a:solidFill>
                  <a:schemeClr val="accent2"/>
                </a:solidFill>
                <a:latin typeface="Arial" pitchFamily="34" charset="0"/>
                <a:cs typeface="Arial" pitchFamily="34" charset="0"/>
              </a:rPr>
              <a:t>Written Exercise NPA #</a:t>
            </a:r>
            <a:r>
              <a:rPr lang="en-US" sz="2000" dirty="0" smtClean="0">
                <a:solidFill>
                  <a:schemeClr val="accent2"/>
                </a:solidFill>
                <a:latin typeface="Arial" pitchFamily="34" charset="0"/>
                <a:cs typeface="Arial" pitchFamily="34" charset="0"/>
              </a:rPr>
              <a:t>11</a:t>
            </a:r>
            <a:endParaRPr lang="en-US" sz="2000" dirty="0">
              <a:solidFill>
                <a:schemeClr val="accent2"/>
              </a:solidFill>
              <a:latin typeface="Arial" pitchFamily="34" charset="0"/>
              <a:cs typeface="Arial" pitchFamily="34" charset="0"/>
            </a:endParaRPr>
          </a:p>
          <a:p>
            <a:pPr algn="ctr">
              <a:spcBef>
                <a:spcPct val="50000"/>
              </a:spcBef>
            </a:pPr>
            <a:r>
              <a:rPr lang="en-US" sz="2000" dirty="0">
                <a:solidFill>
                  <a:schemeClr val="accent2"/>
                </a:solidFill>
                <a:latin typeface="Arial" pitchFamily="34" charset="0"/>
                <a:cs typeface="Arial" pitchFamily="34" charset="0"/>
              </a:rPr>
              <a:t>Hands-On Exercises NPA (</a:t>
            </a:r>
            <a:r>
              <a:rPr lang="en-US" sz="2000" dirty="0" smtClean="0">
                <a:solidFill>
                  <a:schemeClr val="accent2"/>
                </a:solidFill>
                <a:latin typeface="Arial" pitchFamily="34" charset="0"/>
                <a:cs typeface="Arial" pitchFamily="34" charset="0"/>
              </a:rPr>
              <a:t>11A</a:t>
            </a:r>
            <a:r>
              <a:rPr lang="en-US" sz="2000" dirty="0">
                <a:solidFill>
                  <a:schemeClr val="accent2"/>
                </a:solidFill>
                <a:latin typeface="Arial" pitchFamily="34" charset="0"/>
                <a:cs typeface="Arial" pitchFamily="34" charset="0"/>
              </a:rPr>
              <a:t>)</a:t>
            </a:r>
          </a:p>
        </p:txBody>
      </p:sp>
      <p:sp>
        <p:nvSpPr>
          <p:cNvPr id="12293" name="Rectangle 7"/>
          <p:cNvSpPr>
            <a:spLocks noChangeArrowheads="1"/>
          </p:cNvSpPr>
          <p:nvPr/>
        </p:nvSpPr>
        <p:spPr bwMode="auto">
          <a:xfrm>
            <a:off x="1905000" y="2392740"/>
            <a:ext cx="5829300" cy="1569660"/>
          </a:xfrm>
          <a:prstGeom prst="rect">
            <a:avLst/>
          </a:prstGeom>
          <a:noFill/>
          <a:ln w="9525">
            <a:noFill/>
            <a:miter lim="800000"/>
            <a:headEnd/>
            <a:tailEnd/>
          </a:ln>
        </p:spPr>
        <p:txBody>
          <a:bodyPr>
            <a:spAutoFit/>
          </a:bodyPr>
          <a:lstStyle/>
          <a:p>
            <a:pPr marL="457200" indent="-457200">
              <a:spcBef>
                <a:spcPct val="50000"/>
              </a:spcBef>
              <a:buFontTx/>
              <a:buAutoNum type="alphaUcPeriod"/>
            </a:pPr>
            <a:r>
              <a:rPr lang="en-US" sz="2400" dirty="0">
                <a:latin typeface="Arial" pitchFamily="34" charset="0"/>
                <a:cs typeface="Arial" pitchFamily="34" charset="0"/>
              </a:rPr>
              <a:t>NPA – NPA Split Information</a:t>
            </a:r>
          </a:p>
          <a:p>
            <a:pPr marL="457200" indent="-457200">
              <a:spcBef>
                <a:spcPct val="50000"/>
              </a:spcBef>
              <a:buFontTx/>
              <a:buAutoNum type="alphaUcPeriod"/>
            </a:pPr>
            <a:r>
              <a:rPr lang="en-US" sz="2400" dirty="0">
                <a:latin typeface="Arial" pitchFamily="34" charset="0"/>
                <a:cs typeface="Arial" pitchFamily="34" charset="0"/>
              </a:rPr>
              <a:t>NCO - NPA Code Opening/Overlay</a:t>
            </a:r>
          </a:p>
          <a:p>
            <a:pPr marL="457200" indent="-457200">
              <a:spcBef>
                <a:spcPct val="50000"/>
              </a:spcBef>
              <a:buFontTx/>
              <a:buAutoNum type="alphaUcPeriod"/>
            </a:pPr>
            <a:r>
              <a:rPr lang="en-US" sz="2400" dirty="0">
                <a:latin typeface="Arial" pitchFamily="34" charset="0"/>
                <a:cs typeface="Arial" pitchFamily="34" charset="0"/>
              </a:rPr>
              <a:t>NXL - NPA-NXX LATA Information</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ChangeArrowheads="1"/>
          </p:cNvSpPr>
          <p:nvPr/>
        </p:nvSpPr>
        <p:spPr bwMode="auto">
          <a:xfrm>
            <a:off x="2514600" y="1524000"/>
            <a:ext cx="6324600" cy="2438400"/>
          </a:xfrm>
          <a:prstGeom prst="rect">
            <a:avLst/>
          </a:prstGeom>
          <a:noFill/>
          <a:ln w="9525">
            <a:noFill/>
            <a:miter lim="800000"/>
            <a:headEnd/>
            <a:tailEnd/>
          </a:ln>
        </p:spPr>
        <p:txBody>
          <a:bodyPr anchor="ctr"/>
          <a:lstStyle/>
          <a:p>
            <a:pPr algn="ctr"/>
            <a:endParaRPr lang="en-US">
              <a:latin typeface="Arial" charset="0"/>
            </a:endParaRPr>
          </a:p>
        </p:txBody>
      </p:sp>
      <p:sp>
        <p:nvSpPr>
          <p:cNvPr id="3" name="Title 2"/>
          <p:cNvSpPr>
            <a:spLocks noGrp="1"/>
          </p:cNvSpPr>
          <p:nvPr>
            <p:ph type="title"/>
          </p:nvPr>
        </p:nvSpPr>
        <p:spPr/>
        <p:txBody>
          <a:bodyPr/>
          <a:lstStyle/>
          <a:p>
            <a:endParaRPr lang="en-US"/>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14"/>
          <p:cNvSpPr txBox="1">
            <a:spLocks noChangeArrowheads="1"/>
          </p:cNvSpPr>
          <p:nvPr/>
        </p:nvSpPr>
        <p:spPr bwMode="auto">
          <a:xfrm rot="-3194905">
            <a:off x="3237985" y="2867598"/>
            <a:ext cx="3098800" cy="369332"/>
          </a:xfrm>
          <a:prstGeom prst="rect">
            <a:avLst/>
          </a:prstGeom>
          <a:noFill/>
          <a:ln w="9525">
            <a:noFill/>
            <a:miter lim="800000"/>
            <a:headEnd/>
            <a:tailEnd/>
          </a:ln>
        </p:spPr>
        <p:txBody>
          <a:bodyPr wrap="square">
            <a:spAutoFit/>
          </a:bodyPr>
          <a:lstStyle/>
          <a:p>
            <a:r>
              <a:rPr lang="en-US" u="sng" dirty="0"/>
              <a:t>                8     </a:t>
            </a:r>
            <a:r>
              <a:rPr lang="en-US" u="sng" dirty="0" smtClean="0"/>
              <a:t>TAD</a:t>
            </a:r>
            <a:endParaRPr lang="en-US" u="sng" dirty="0"/>
          </a:p>
        </p:txBody>
      </p:sp>
      <p:sp>
        <p:nvSpPr>
          <p:cNvPr id="7172" name="Rectangle 2"/>
          <p:cNvSpPr txBox="1">
            <a:spLocks noChangeArrowheads="1"/>
          </p:cNvSpPr>
          <p:nvPr/>
        </p:nvSpPr>
        <p:spPr bwMode="auto">
          <a:xfrm>
            <a:off x="735013" y="933450"/>
            <a:ext cx="8001000" cy="1143000"/>
          </a:xfrm>
          <a:prstGeom prst="rect">
            <a:avLst/>
          </a:prstGeom>
          <a:noFill/>
          <a:ln w="9525">
            <a:noFill/>
            <a:miter lim="800000"/>
            <a:headEnd/>
            <a:tailEnd/>
          </a:ln>
        </p:spPr>
        <p:txBody>
          <a:bodyPr/>
          <a:lstStyle/>
          <a:p>
            <a:pPr algn="ctr"/>
            <a:endParaRPr lang="en-US" sz="4400" b="1" dirty="0">
              <a:latin typeface="Myriad Pro" charset="0"/>
              <a:cs typeface="Arial" charset="0"/>
            </a:endParaRPr>
          </a:p>
        </p:txBody>
      </p:sp>
      <p:sp>
        <p:nvSpPr>
          <p:cNvPr id="7173" name="TextBox 7"/>
          <p:cNvSpPr txBox="1">
            <a:spLocks noChangeArrowheads="1"/>
          </p:cNvSpPr>
          <p:nvPr/>
        </p:nvSpPr>
        <p:spPr bwMode="auto">
          <a:xfrm rot="-3194905">
            <a:off x="-17573" y="2884488"/>
            <a:ext cx="3098800" cy="368300"/>
          </a:xfrm>
          <a:prstGeom prst="rect">
            <a:avLst/>
          </a:prstGeom>
          <a:noFill/>
          <a:ln w="9525">
            <a:noFill/>
            <a:miter lim="800000"/>
            <a:headEnd/>
            <a:tailEnd/>
          </a:ln>
        </p:spPr>
        <p:txBody>
          <a:bodyPr>
            <a:spAutoFit/>
          </a:bodyPr>
          <a:lstStyle/>
          <a:p>
            <a:r>
              <a:rPr lang="en-US" u="sng" dirty="0"/>
              <a:t>              1   Welcome</a:t>
            </a:r>
          </a:p>
        </p:txBody>
      </p:sp>
      <p:sp>
        <p:nvSpPr>
          <p:cNvPr id="7174" name="TextBox 8"/>
          <p:cNvSpPr txBox="1">
            <a:spLocks noChangeArrowheads="1"/>
          </p:cNvSpPr>
          <p:nvPr/>
        </p:nvSpPr>
        <p:spPr bwMode="auto">
          <a:xfrm rot="-3194905">
            <a:off x="592663" y="2883694"/>
            <a:ext cx="3098800" cy="369887"/>
          </a:xfrm>
          <a:prstGeom prst="rect">
            <a:avLst/>
          </a:prstGeom>
          <a:noFill/>
          <a:ln w="9525">
            <a:noFill/>
            <a:miter lim="800000"/>
            <a:headEnd/>
            <a:tailEnd/>
          </a:ln>
        </p:spPr>
        <p:txBody>
          <a:bodyPr>
            <a:spAutoFit/>
          </a:bodyPr>
          <a:lstStyle/>
          <a:p>
            <a:r>
              <a:rPr lang="en-US" u="sng" dirty="0"/>
              <a:t>               2   Benefits</a:t>
            </a:r>
          </a:p>
        </p:txBody>
      </p:sp>
      <p:sp>
        <p:nvSpPr>
          <p:cNvPr id="7175" name="TextBox 9"/>
          <p:cNvSpPr txBox="1">
            <a:spLocks noChangeArrowheads="1"/>
          </p:cNvSpPr>
          <p:nvPr/>
        </p:nvSpPr>
        <p:spPr bwMode="auto">
          <a:xfrm rot="-3194905">
            <a:off x="1583263" y="2867819"/>
            <a:ext cx="3098800" cy="369888"/>
          </a:xfrm>
          <a:prstGeom prst="rect">
            <a:avLst/>
          </a:prstGeom>
          <a:noFill/>
          <a:ln w="9525">
            <a:noFill/>
            <a:miter lim="800000"/>
            <a:headEnd/>
            <a:tailEnd/>
          </a:ln>
        </p:spPr>
        <p:txBody>
          <a:bodyPr>
            <a:spAutoFit/>
          </a:bodyPr>
          <a:lstStyle/>
          <a:p>
            <a:r>
              <a:rPr lang="en-US" u="sng" dirty="0"/>
              <a:t>               4        NUS</a:t>
            </a:r>
          </a:p>
        </p:txBody>
      </p:sp>
      <p:sp>
        <p:nvSpPr>
          <p:cNvPr id="7176" name="TextBox 10"/>
          <p:cNvSpPr txBox="1">
            <a:spLocks noChangeArrowheads="1"/>
          </p:cNvSpPr>
          <p:nvPr/>
        </p:nvSpPr>
        <p:spPr bwMode="auto">
          <a:xfrm rot="-3194905">
            <a:off x="2165715" y="3205163"/>
            <a:ext cx="2254250" cy="368300"/>
          </a:xfrm>
          <a:prstGeom prst="rect">
            <a:avLst/>
          </a:prstGeom>
          <a:noFill/>
          <a:ln w="9525">
            <a:noFill/>
            <a:miter lim="800000"/>
            <a:headEnd/>
            <a:tailEnd/>
          </a:ln>
        </p:spPr>
        <p:txBody>
          <a:bodyPr>
            <a:spAutoFit/>
          </a:bodyPr>
          <a:lstStyle/>
          <a:p>
            <a:r>
              <a:rPr lang="en-US" u="sng" dirty="0"/>
              <a:t>               5      CAD</a:t>
            </a:r>
          </a:p>
        </p:txBody>
      </p:sp>
      <p:sp>
        <p:nvSpPr>
          <p:cNvPr id="7177" name="TextBox 11"/>
          <p:cNvSpPr txBox="1">
            <a:spLocks noChangeArrowheads="1"/>
          </p:cNvSpPr>
          <p:nvPr/>
        </p:nvSpPr>
        <p:spPr bwMode="auto">
          <a:xfrm rot="-3194905">
            <a:off x="2345581" y="2865438"/>
            <a:ext cx="3097213" cy="369887"/>
          </a:xfrm>
          <a:prstGeom prst="rect">
            <a:avLst/>
          </a:prstGeom>
          <a:noFill/>
          <a:ln w="9525">
            <a:noFill/>
            <a:miter lim="800000"/>
            <a:headEnd/>
            <a:tailEnd/>
          </a:ln>
        </p:spPr>
        <p:txBody>
          <a:bodyPr>
            <a:spAutoFit/>
          </a:bodyPr>
          <a:lstStyle/>
          <a:p>
            <a:r>
              <a:rPr lang="en-US" u="sng" dirty="0"/>
              <a:t>               6      CPR</a:t>
            </a:r>
          </a:p>
        </p:txBody>
      </p:sp>
      <p:sp>
        <p:nvSpPr>
          <p:cNvPr id="7178" name="TextBox 13"/>
          <p:cNvSpPr txBox="1">
            <a:spLocks noChangeArrowheads="1"/>
          </p:cNvSpPr>
          <p:nvPr/>
        </p:nvSpPr>
        <p:spPr bwMode="auto">
          <a:xfrm rot="-3194905">
            <a:off x="1125745" y="2866232"/>
            <a:ext cx="3097213" cy="368300"/>
          </a:xfrm>
          <a:prstGeom prst="rect">
            <a:avLst/>
          </a:prstGeom>
          <a:noFill/>
          <a:ln w="9525">
            <a:noFill/>
            <a:miter lim="800000"/>
            <a:headEnd/>
            <a:tailEnd/>
          </a:ln>
        </p:spPr>
        <p:txBody>
          <a:bodyPr>
            <a:spAutoFit/>
          </a:bodyPr>
          <a:lstStyle/>
          <a:p>
            <a:r>
              <a:rPr lang="en-US" u="sng" dirty="0"/>
              <a:t>               3   Introduction</a:t>
            </a:r>
          </a:p>
        </p:txBody>
      </p:sp>
      <p:sp>
        <p:nvSpPr>
          <p:cNvPr id="7179" name="TextBox 14"/>
          <p:cNvSpPr txBox="1">
            <a:spLocks noChangeArrowheads="1"/>
          </p:cNvSpPr>
          <p:nvPr/>
        </p:nvSpPr>
        <p:spPr bwMode="auto">
          <a:xfrm rot="-3194905">
            <a:off x="3700573" y="2884488"/>
            <a:ext cx="3098800" cy="368300"/>
          </a:xfrm>
          <a:prstGeom prst="rect">
            <a:avLst/>
          </a:prstGeom>
          <a:noFill/>
          <a:ln w="9525">
            <a:noFill/>
            <a:miter lim="800000"/>
            <a:headEnd/>
            <a:tailEnd/>
          </a:ln>
        </p:spPr>
        <p:txBody>
          <a:bodyPr>
            <a:spAutoFit/>
          </a:bodyPr>
          <a:lstStyle/>
          <a:p>
            <a:r>
              <a:rPr lang="en-US" u="sng" dirty="0"/>
              <a:t>                </a:t>
            </a:r>
            <a:r>
              <a:rPr lang="en-US" u="sng" dirty="0" smtClean="0"/>
              <a:t>9     </a:t>
            </a:r>
            <a:r>
              <a:rPr lang="en-US" u="sng" dirty="0"/>
              <a:t>TRQ</a:t>
            </a:r>
          </a:p>
        </p:txBody>
      </p:sp>
      <p:sp>
        <p:nvSpPr>
          <p:cNvPr id="7180" name="TextBox 15"/>
          <p:cNvSpPr txBox="1">
            <a:spLocks noChangeArrowheads="1"/>
          </p:cNvSpPr>
          <p:nvPr/>
        </p:nvSpPr>
        <p:spPr bwMode="auto">
          <a:xfrm rot="-3194905">
            <a:off x="6445042" y="2763044"/>
            <a:ext cx="3097212" cy="368300"/>
          </a:xfrm>
          <a:prstGeom prst="rect">
            <a:avLst/>
          </a:prstGeom>
          <a:noFill/>
          <a:ln w="9525">
            <a:noFill/>
            <a:miter lim="800000"/>
            <a:headEnd/>
            <a:tailEnd/>
          </a:ln>
        </p:spPr>
        <p:txBody>
          <a:bodyPr>
            <a:spAutoFit/>
          </a:bodyPr>
          <a:lstStyle/>
          <a:p>
            <a:r>
              <a:rPr lang="en-US" u="sng" dirty="0"/>
              <a:t>             </a:t>
            </a:r>
            <a:r>
              <a:rPr lang="en-US" u="sng" dirty="0" smtClean="0"/>
              <a:t>15    </a:t>
            </a:r>
            <a:r>
              <a:rPr lang="en-US" u="sng" dirty="0"/>
              <a:t>Reporting</a:t>
            </a:r>
          </a:p>
        </p:txBody>
      </p:sp>
      <p:sp>
        <p:nvSpPr>
          <p:cNvPr id="7182" name="TextBox 12"/>
          <p:cNvSpPr txBox="1">
            <a:spLocks noChangeArrowheads="1"/>
          </p:cNvSpPr>
          <p:nvPr/>
        </p:nvSpPr>
        <p:spPr bwMode="auto">
          <a:xfrm rot="-3194905">
            <a:off x="2878981" y="2854325"/>
            <a:ext cx="3097212" cy="369887"/>
          </a:xfrm>
          <a:prstGeom prst="rect">
            <a:avLst/>
          </a:prstGeom>
          <a:noFill/>
          <a:ln w="9525">
            <a:noFill/>
            <a:miter lim="800000"/>
            <a:headEnd/>
            <a:tailEnd/>
          </a:ln>
        </p:spPr>
        <p:txBody>
          <a:bodyPr>
            <a:spAutoFit/>
          </a:bodyPr>
          <a:lstStyle/>
          <a:p>
            <a:r>
              <a:rPr lang="en-US" u="sng" dirty="0"/>
              <a:t>               7      LAD</a:t>
            </a:r>
          </a:p>
        </p:txBody>
      </p:sp>
      <p:sp>
        <p:nvSpPr>
          <p:cNvPr id="5" name="Flowchart: Process 4"/>
          <p:cNvSpPr/>
          <p:nvPr/>
        </p:nvSpPr>
        <p:spPr>
          <a:xfrm>
            <a:off x="733425" y="3725863"/>
            <a:ext cx="2584450" cy="573087"/>
          </a:xfrm>
          <a:prstGeom prst="flowChartProcess">
            <a:avLst/>
          </a:prstGeom>
          <a:gradFill>
            <a:gsLst>
              <a:gs pos="0">
                <a:srgbClr val="03D4A8"/>
              </a:gs>
              <a:gs pos="25000">
                <a:srgbClr val="21D6E0"/>
              </a:gs>
              <a:gs pos="75000">
                <a:srgbClr val="0087E6"/>
              </a:gs>
              <a:gs pos="100000">
                <a:srgbClr val="005CBF"/>
              </a:gs>
            </a:gsLst>
            <a:lin ang="16200000" scaled="0"/>
          </a:gra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8" name="Flowchart: Process 17"/>
          <p:cNvSpPr/>
          <p:nvPr/>
        </p:nvSpPr>
        <p:spPr>
          <a:xfrm>
            <a:off x="3331033" y="3725856"/>
            <a:ext cx="756487" cy="573206"/>
          </a:xfrm>
          <a:prstGeom prst="flowChartProcess">
            <a:avLst/>
          </a:prstGeom>
          <a:gradFill>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scaled="0"/>
          </a:gradFill>
          <a:ln>
            <a:gradFill>
              <a:gsLst>
                <a:gs pos="0">
                  <a:srgbClr val="FC9FCB"/>
                </a:gs>
                <a:gs pos="13000">
                  <a:srgbClr val="F8B049"/>
                </a:gs>
                <a:gs pos="21001">
                  <a:srgbClr val="F8B049"/>
                </a:gs>
                <a:gs pos="63000">
                  <a:srgbClr val="FEE7F2"/>
                </a:gs>
                <a:gs pos="67000">
                  <a:srgbClr val="F952A0"/>
                </a:gs>
                <a:gs pos="69000">
                  <a:srgbClr val="C50849"/>
                </a:gs>
                <a:gs pos="82001">
                  <a:srgbClr val="B43E85"/>
                </a:gs>
                <a:gs pos="100000">
                  <a:srgbClr val="F8B049"/>
                </a:gs>
              </a:gsLst>
              <a:lin ang="5400000" scaled="0"/>
            </a:gra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9" name="Flowchart: Process 18"/>
          <p:cNvSpPr/>
          <p:nvPr/>
        </p:nvSpPr>
        <p:spPr>
          <a:xfrm>
            <a:off x="4087813" y="3725863"/>
            <a:ext cx="576262" cy="573087"/>
          </a:xfrm>
          <a:prstGeom prst="flowChartProcess">
            <a:avLst/>
          </a:prstGeom>
          <a:gradFill>
            <a:gsLst>
              <a:gs pos="0">
                <a:srgbClr val="DDEBCF"/>
              </a:gs>
              <a:gs pos="50000">
                <a:srgbClr val="9CB86E"/>
              </a:gs>
              <a:gs pos="100000">
                <a:srgbClr val="156B13"/>
              </a:gs>
            </a:gsLst>
            <a:lin ang="16200000" scaled="0"/>
          </a:gra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nvGrpSpPr>
          <p:cNvPr id="2" name="Group 31"/>
          <p:cNvGrpSpPr/>
          <p:nvPr/>
        </p:nvGrpSpPr>
        <p:grpSpPr>
          <a:xfrm>
            <a:off x="5029200" y="4343400"/>
            <a:ext cx="2018351" cy="1136430"/>
            <a:chOff x="209466" y="4421188"/>
            <a:chExt cx="2018351" cy="1136430"/>
          </a:xfrm>
        </p:grpSpPr>
        <p:sp>
          <p:nvSpPr>
            <p:cNvPr id="17" name="Up Arrow 16"/>
            <p:cNvSpPr/>
            <p:nvPr/>
          </p:nvSpPr>
          <p:spPr>
            <a:xfrm>
              <a:off x="830263" y="4421188"/>
              <a:ext cx="825500" cy="982662"/>
            </a:xfrm>
            <a:prstGeom prst="upArrow">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7" name="Rectangle 26"/>
            <p:cNvSpPr/>
            <p:nvPr/>
          </p:nvSpPr>
          <p:spPr>
            <a:xfrm rot="2288409">
              <a:off x="209466" y="5157508"/>
              <a:ext cx="2018351" cy="400110"/>
            </a:xfrm>
            <a:prstGeom prst="rect">
              <a:avLst/>
            </a:prstGeom>
            <a:noFill/>
          </p:spPr>
          <p:txBody>
            <a:bodyPr>
              <a:spAutoFit/>
            </a:bodyPr>
            <a:lstStyle/>
            <a:p>
              <a:pPr algn="ctr">
                <a:defRPr/>
              </a:pPr>
              <a:r>
                <a:rPr lang="en-US" sz="20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Here You Are</a:t>
              </a:r>
            </a:p>
          </p:txBody>
        </p:sp>
      </p:grpSp>
      <p:sp>
        <p:nvSpPr>
          <p:cNvPr id="7189" name="TextBox 27"/>
          <p:cNvSpPr txBox="1">
            <a:spLocks noChangeArrowheads="1"/>
          </p:cNvSpPr>
          <p:nvPr/>
        </p:nvSpPr>
        <p:spPr bwMode="auto">
          <a:xfrm rot="-3194905">
            <a:off x="4207668" y="2859882"/>
            <a:ext cx="3097213" cy="368300"/>
          </a:xfrm>
          <a:prstGeom prst="rect">
            <a:avLst/>
          </a:prstGeom>
          <a:noFill/>
          <a:ln w="9525">
            <a:noFill/>
            <a:miter lim="800000"/>
            <a:headEnd/>
            <a:tailEnd/>
          </a:ln>
        </p:spPr>
        <p:txBody>
          <a:bodyPr>
            <a:spAutoFit/>
          </a:bodyPr>
          <a:lstStyle/>
          <a:p>
            <a:r>
              <a:rPr lang="en-US" u="sng" dirty="0"/>
              <a:t>                </a:t>
            </a:r>
            <a:r>
              <a:rPr lang="en-US" u="sng" dirty="0" smtClean="0"/>
              <a:t>10      </a:t>
            </a:r>
            <a:r>
              <a:rPr lang="en-US" u="sng" dirty="0"/>
              <a:t>ASL</a:t>
            </a:r>
          </a:p>
        </p:txBody>
      </p:sp>
      <p:sp>
        <p:nvSpPr>
          <p:cNvPr id="7190" name="TextBox 28"/>
          <p:cNvSpPr txBox="1">
            <a:spLocks noChangeArrowheads="1"/>
          </p:cNvSpPr>
          <p:nvPr/>
        </p:nvSpPr>
        <p:spPr bwMode="auto">
          <a:xfrm rot="-3194905">
            <a:off x="4662488" y="2847975"/>
            <a:ext cx="3098800" cy="368300"/>
          </a:xfrm>
          <a:prstGeom prst="rect">
            <a:avLst/>
          </a:prstGeom>
          <a:noFill/>
          <a:ln w="9525">
            <a:noFill/>
            <a:miter lim="800000"/>
            <a:headEnd/>
            <a:tailEnd/>
          </a:ln>
        </p:spPr>
        <p:txBody>
          <a:bodyPr>
            <a:spAutoFit/>
          </a:bodyPr>
          <a:lstStyle/>
          <a:p>
            <a:r>
              <a:rPr lang="en-US" u="sng" dirty="0"/>
              <a:t>              </a:t>
            </a:r>
            <a:r>
              <a:rPr lang="en-US" u="sng" dirty="0" smtClean="0"/>
              <a:t>11    </a:t>
            </a:r>
            <a:r>
              <a:rPr lang="en-US" u="sng" dirty="0"/>
              <a:t>ROP</a:t>
            </a:r>
          </a:p>
        </p:txBody>
      </p:sp>
      <p:sp>
        <p:nvSpPr>
          <p:cNvPr id="7191" name="TextBox 29"/>
          <p:cNvSpPr txBox="1">
            <a:spLocks noChangeArrowheads="1"/>
          </p:cNvSpPr>
          <p:nvPr/>
        </p:nvSpPr>
        <p:spPr bwMode="auto">
          <a:xfrm rot="-3194905">
            <a:off x="5426868" y="2850357"/>
            <a:ext cx="3097213" cy="368300"/>
          </a:xfrm>
          <a:prstGeom prst="rect">
            <a:avLst/>
          </a:prstGeom>
          <a:noFill/>
          <a:ln w="9525">
            <a:noFill/>
            <a:miter lim="800000"/>
            <a:headEnd/>
            <a:tailEnd/>
          </a:ln>
        </p:spPr>
        <p:txBody>
          <a:bodyPr>
            <a:spAutoFit/>
          </a:bodyPr>
          <a:lstStyle/>
          <a:p>
            <a:r>
              <a:rPr lang="en-US" u="sng" dirty="0"/>
              <a:t>              </a:t>
            </a:r>
            <a:r>
              <a:rPr lang="en-US" u="sng" dirty="0" smtClean="0"/>
              <a:t>13   </a:t>
            </a:r>
            <a:r>
              <a:rPr lang="en-US" u="sng" dirty="0"/>
              <a:t>Automation</a:t>
            </a:r>
          </a:p>
        </p:txBody>
      </p:sp>
      <p:sp>
        <p:nvSpPr>
          <p:cNvPr id="7192" name="TextBox 30"/>
          <p:cNvSpPr txBox="1">
            <a:spLocks noChangeArrowheads="1"/>
          </p:cNvSpPr>
          <p:nvPr/>
        </p:nvSpPr>
        <p:spPr bwMode="auto">
          <a:xfrm rot="-3194905">
            <a:off x="5935663" y="2854325"/>
            <a:ext cx="3097212" cy="369888"/>
          </a:xfrm>
          <a:prstGeom prst="rect">
            <a:avLst/>
          </a:prstGeom>
          <a:noFill/>
          <a:ln w="9525">
            <a:noFill/>
            <a:miter lim="800000"/>
            <a:headEnd/>
            <a:tailEnd/>
          </a:ln>
        </p:spPr>
        <p:txBody>
          <a:bodyPr>
            <a:spAutoFit/>
          </a:bodyPr>
          <a:lstStyle/>
          <a:p>
            <a:r>
              <a:rPr lang="en-US" u="sng" dirty="0"/>
              <a:t>               </a:t>
            </a:r>
            <a:r>
              <a:rPr lang="en-US" u="sng" dirty="0" smtClean="0"/>
              <a:t>14    </a:t>
            </a:r>
            <a:r>
              <a:rPr lang="en-US" u="sng" dirty="0"/>
              <a:t>Carrier</a:t>
            </a:r>
          </a:p>
        </p:txBody>
      </p:sp>
      <p:sp>
        <p:nvSpPr>
          <p:cNvPr id="7193" name="TextBox 31"/>
          <p:cNvSpPr txBox="1">
            <a:spLocks noChangeArrowheads="1"/>
          </p:cNvSpPr>
          <p:nvPr/>
        </p:nvSpPr>
        <p:spPr bwMode="auto">
          <a:xfrm rot="-3194905">
            <a:off x="7166289" y="3099594"/>
            <a:ext cx="2193925" cy="369887"/>
          </a:xfrm>
          <a:prstGeom prst="rect">
            <a:avLst/>
          </a:prstGeom>
          <a:noFill/>
          <a:ln w="9525">
            <a:noFill/>
            <a:miter lim="800000"/>
            <a:headEnd/>
            <a:tailEnd/>
          </a:ln>
        </p:spPr>
        <p:txBody>
          <a:bodyPr>
            <a:spAutoFit/>
          </a:bodyPr>
          <a:lstStyle/>
          <a:p>
            <a:r>
              <a:rPr lang="en-US" u="sng" dirty="0"/>
              <a:t>             </a:t>
            </a:r>
            <a:r>
              <a:rPr lang="en-US" u="sng" dirty="0" smtClean="0"/>
              <a:t>16    </a:t>
            </a:r>
            <a:r>
              <a:rPr lang="en-US" u="sng" dirty="0"/>
              <a:t>WEB</a:t>
            </a:r>
          </a:p>
        </p:txBody>
      </p:sp>
      <p:sp>
        <p:nvSpPr>
          <p:cNvPr id="26" name="Flowchart: Process 25"/>
          <p:cNvSpPr/>
          <p:nvPr/>
        </p:nvSpPr>
        <p:spPr>
          <a:xfrm>
            <a:off x="7181850" y="3725863"/>
            <a:ext cx="1295400" cy="573087"/>
          </a:xfrm>
          <a:prstGeom prst="flowChartProcess">
            <a:avLst/>
          </a:prstGeom>
          <a:gradFill>
            <a:gsLst>
              <a:gs pos="0">
                <a:srgbClr val="FFF200"/>
              </a:gs>
              <a:gs pos="45000">
                <a:srgbClr val="FF7A00"/>
              </a:gs>
              <a:gs pos="70000">
                <a:srgbClr val="FF0300"/>
              </a:gs>
              <a:gs pos="100000">
                <a:srgbClr val="4D0808"/>
              </a:gs>
            </a:gsLst>
            <a:lin ang="16200000" scaled="0"/>
          </a:gra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7195" name="TextBox 32"/>
          <p:cNvSpPr txBox="1">
            <a:spLocks noChangeArrowheads="1"/>
          </p:cNvSpPr>
          <p:nvPr/>
        </p:nvSpPr>
        <p:spPr bwMode="auto">
          <a:xfrm rot="-3194905">
            <a:off x="5019675" y="2836863"/>
            <a:ext cx="3098800" cy="368300"/>
          </a:xfrm>
          <a:prstGeom prst="rect">
            <a:avLst/>
          </a:prstGeom>
          <a:noFill/>
          <a:ln w="9525">
            <a:noFill/>
            <a:miter lim="800000"/>
            <a:headEnd/>
            <a:tailEnd/>
          </a:ln>
        </p:spPr>
        <p:txBody>
          <a:bodyPr>
            <a:spAutoFit/>
          </a:bodyPr>
          <a:lstStyle/>
          <a:p>
            <a:r>
              <a:rPr lang="en-US" u="sng" dirty="0"/>
              <a:t>              </a:t>
            </a:r>
            <a:r>
              <a:rPr lang="en-US" u="sng" dirty="0" smtClean="0"/>
              <a:t>12    </a:t>
            </a:r>
            <a:r>
              <a:rPr lang="en-US" u="sng" dirty="0"/>
              <a:t>CRA</a:t>
            </a:r>
          </a:p>
        </p:txBody>
      </p:sp>
      <p:sp>
        <p:nvSpPr>
          <p:cNvPr id="23" name="Flowchart: Process 22"/>
          <p:cNvSpPr/>
          <p:nvPr/>
        </p:nvSpPr>
        <p:spPr>
          <a:xfrm>
            <a:off x="4664075" y="3727450"/>
            <a:ext cx="2517775" cy="574675"/>
          </a:xfrm>
          <a:prstGeom prst="flowChartProcess">
            <a:avLst/>
          </a:prstGeom>
          <a:gradFill>
            <a:gsLst>
              <a:gs pos="0">
                <a:srgbClr val="FFFFFF"/>
              </a:gs>
              <a:gs pos="7001">
                <a:srgbClr val="E6E6E6"/>
              </a:gs>
              <a:gs pos="32001">
                <a:srgbClr val="7D8496"/>
              </a:gs>
              <a:gs pos="47000">
                <a:srgbClr val="E6E6E6"/>
              </a:gs>
              <a:gs pos="85001">
                <a:srgbClr val="7D8496"/>
              </a:gs>
              <a:gs pos="100000">
                <a:srgbClr val="E6E6E6"/>
              </a:gs>
            </a:gsLst>
            <a:lin ang="16200000" scaled="0"/>
          </a:gra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0" name="Rectangle 19"/>
          <p:cNvSpPr/>
          <p:nvPr/>
        </p:nvSpPr>
        <p:spPr>
          <a:xfrm>
            <a:off x="1004681" y="3790436"/>
            <a:ext cx="1782520" cy="461665"/>
          </a:xfrm>
          <a:prstGeom prst="rect">
            <a:avLst/>
          </a:prstGeom>
          <a:noFill/>
        </p:spPr>
        <p:txBody>
          <a:bodyPr>
            <a:spAutoFit/>
          </a:bodyPr>
          <a:lstStyle/>
          <a:p>
            <a:pPr algn="ctr">
              <a:defRPr/>
            </a:pPr>
            <a:r>
              <a:rPr 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Mon.</a:t>
            </a:r>
          </a:p>
        </p:txBody>
      </p:sp>
      <p:sp>
        <p:nvSpPr>
          <p:cNvPr id="21" name="Rectangle 20"/>
          <p:cNvSpPr/>
          <p:nvPr/>
        </p:nvSpPr>
        <p:spPr>
          <a:xfrm>
            <a:off x="2786455" y="3792707"/>
            <a:ext cx="1782520" cy="461665"/>
          </a:xfrm>
          <a:prstGeom prst="rect">
            <a:avLst/>
          </a:prstGeom>
          <a:noFill/>
        </p:spPr>
        <p:txBody>
          <a:bodyPr>
            <a:spAutoFit/>
          </a:bodyPr>
          <a:lstStyle/>
          <a:p>
            <a:pPr algn="ctr">
              <a:defRPr/>
            </a:pPr>
            <a:r>
              <a:rPr 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Tue.</a:t>
            </a:r>
          </a:p>
        </p:txBody>
      </p:sp>
      <p:sp>
        <p:nvSpPr>
          <p:cNvPr id="22" name="Rectangle 21"/>
          <p:cNvSpPr/>
          <p:nvPr/>
        </p:nvSpPr>
        <p:spPr>
          <a:xfrm>
            <a:off x="3569414" y="3796453"/>
            <a:ext cx="1782520" cy="461665"/>
          </a:xfrm>
          <a:prstGeom prst="rect">
            <a:avLst/>
          </a:prstGeom>
          <a:noFill/>
        </p:spPr>
        <p:txBody>
          <a:bodyPr>
            <a:spAutoFit/>
          </a:bodyPr>
          <a:lstStyle/>
          <a:p>
            <a:pPr algn="ctr">
              <a:defRPr/>
            </a:pPr>
            <a:r>
              <a:rPr 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Wed.</a:t>
            </a:r>
          </a:p>
        </p:txBody>
      </p:sp>
      <p:sp>
        <p:nvSpPr>
          <p:cNvPr id="24" name="Rectangle 23"/>
          <p:cNvSpPr/>
          <p:nvPr/>
        </p:nvSpPr>
        <p:spPr>
          <a:xfrm>
            <a:off x="5195393" y="3798725"/>
            <a:ext cx="1782520" cy="461665"/>
          </a:xfrm>
          <a:prstGeom prst="rect">
            <a:avLst/>
          </a:prstGeom>
          <a:noFill/>
        </p:spPr>
        <p:txBody>
          <a:bodyPr>
            <a:spAutoFit/>
          </a:bodyPr>
          <a:lstStyle/>
          <a:p>
            <a:pPr algn="ctr">
              <a:defRPr/>
            </a:pPr>
            <a:r>
              <a:rPr 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Thu.</a:t>
            </a:r>
          </a:p>
        </p:txBody>
      </p:sp>
      <p:sp>
        <p:nvSpPr>
          <p:cNvPr id="25" name="Rectangle 24"/>
          <p:cNvSpPr/>
          <p:nvPr/>
        </p:nvSpPr>
        <p:spPr>
          <a:xfrm>
            <a:off x="7006496" y="3790436"/>
            <a:ext cx="1782520" cy="461665"/>
          </a:xfrm>
          <a:prstGeom prst="rect">
            <a:avLst/>
          </a:prstGeom>
          <a:noFill/>
        </p:spPr>
        <p:txBody>
          <a:bodyPr>
            <a:spAutoFit/>
          </a:bodyPr>
          <a:lstStyle/>
          <a:p>
            <a:pPr algn="ctr">
              <a:defRPr/>
            </a:pPr>
            <a:r>
              <a:rPr 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Fri.</a:t>
            </a:r>
          </a:p>
        </p:txBody>
      </p:sp>
      <p:sp>
        <p:nvSpPr>
          <p:cNvPr id="32" name="Title 31"/>
          <p:cNvSpPr>
            <a:spLocks noGrp="1"/>
          </p:cNvSpPr>
          <p:nvPr>
            <p:ph type="title"/>
          </p:nvPr>
        </p:nvSpPr>
        <p:spPr>
          <a:prstGeom prst="rect">
            <a:avLst/>
          </a:prstGeom>
        </p:spPr>
        <p:txBody>
          <a:bodyPr/>
          <a:lstStyle/>
          <a:p>
            <a:pPr rtl="0" eaLnBrk="1" latinLnBrk="0" hangingPunct="1"/>
            <a:r>
              <a:rPr lang="en-US" sz="4400" b="1" kern="1200" dirty="0" smtClean="0">
                <a:solidFill>
                  <a:srgbClr val="922241"/>
                </a:solidFill>
                <a:latin typeface="Myriad Pro"/>
                <a:ea typeface="+mn-ea"/>
                <a:cs typeface="Arial"/>
              </a:rPr>
              <a:t>SMS/800 Course Roadmap</a:t>
            </a:r>
            <a:endParaRPr lang="en-US" dirty="0" smtClean="0">
              <a:solidFill>
                <a:srgbClr val="922241"/>
              </a:solidFill>
            </a:endParaRP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7173"/>
                                        </p:tgtEl>
                                        <p:attrNameLst>
                                          <p:attrName>style.visibility</p:attrName>
                                        </p:attrNameLst>
                                      </p:cBhvr>
                                      <p:to>
                                        <p:strVal val="visible"/>
                                      </p:to>
                                    </p:set>
                                    <p:anim calcmode="lin" valueType="num">
                                      <p:cBhvr additive="base">
                                        <p:cTn id="7" dur="500" fill="hold"/>
                                        <p:tgtEl>
                                          <p:spTgt spid="7173"/>
                                        </p:tgtEl>
                                        <p:attrNameLst>
                                          <p:attrName>ppt_x</p:attrName>
                                        </p:attrNameLst>
                                      </p:cBhvr>
                                      <p:tavLst>
                                        <p:tav tm="0">
                                          <p:val>
                                            <p:strVal val="#ppt_x"/>
                                          </p:val>
                                        </p:tav>
                                        <p:tav tm="100000">
                                          <p:val>
                                            <p:strVal val="#ppt_x"/>
                                          </p:val>
                                        </p:tav>
                                      </p:tavLst>
                                    </p:anim>
                                    <p:anim calcmode="lin" valueType="num">
                                      <p:cBhvr additive="base">
                                        <p:cTn id="8" dur="500" fill="hold"/>
                                        <p:tgtEl>
                                          <p:spTgt spid="7173"/>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7174"/>
                                        </p:tgtEl>
                                        <p:attrNameLst>
                                          <p:attrName>style.visibility</p:attrName>
                                        </p:attrNameLst>
                                      </p:cBhvr>
                                      <p:to>
                                        <p:strVal val="visible"/>
                                      </p:to>
                                    </p:set>
                                    <p:anim calcmode="lin" valueType="num">
                                      <p:cBhvr additive="base">
                                        <p:cTn id="13" dur="500" fill="hold"/>
                                        <p:tgtEl>
                                          <p:spTgt spid="7174"/>
                                        </p:tgtEl>
                                        <p:attrNameLst>
                                          <p:attrName>ppt_x</p:attrName>
                                        </p:attrNameLst>
                                      </p:cBhvr>
                                      <p:tavLst>
                                        <p:tav tm="0">
                                          <p:val>
                                            <p:strVal val="#ppt_x"/>
                                          </p:val>
                                        </p:tav>
                                        <p:tav tm="100000">
                                          <p:val>
                                            <p:strVal val="#ppt_x"/>
                                          </p:val>
                                        </p:tav>
                                      </p:tavLst>
                                    </p:anim>
                                    <p:anim calcmode="lin" valueType="num">
                                      <p:cBhvr additive="base">
                                        <p:cTn id="14" dur="500" fill="hold"/>
                                        <p:tgtEl>
                                          <p:spTgt spid="7174"/>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7178"/>
                                        </p:tgtEl>
                                        <p:attrNameLst>
                                          <p:attrName>style.visibility</p:attrName>
                                        </p:attrNameLst>
                                      </p:cBhvr>
                                      <p:to>
                                        <p:strVal val="visible"/>
                                      </p:to>
                                    </p:set>
                                    <p:anim calcmode="lin" valueType="num">
                                      <p:cBhvr additive="base">
                                        <p:cTn id="19" dur="500" fill="hold"/>
                                        <p:tgtEl>
                                          <p:spTgt spid="7178"/>
                                        </p:tgtEl>
                                        <p:attrNameLst>
                                          <p:attrName>ppt_x</p:attrName>
                                        </p:attrNameLst>
                                      </p:cBhvr>
                                      <p:tavLst>
                                        <p:tav tm="0">
                                          <p:val>
                                            <p:strVal val="#ppt_x"/>
                                          </p:val>
                                        </p:tav>
                                        <p:tav tm="100000">
                                          <p:val>
                                            <p:strVal val="#ppt_x"/>
                                          </p:val>
                                        </p:tav>
                                      </p:tavLst>
                                    </p:anim>
                                    <p:anim calcmode="lin" valueType="num">
                                      <p:cBhvr additive="base">
                                        <p:cTn id="20" dur="500" fill="hold"/>
                                        <p:tgtEl>
                                          <p:spTgt spid="7178"/>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7175"/>
                                        </p:tgtEl>
                                        <p:attrNameLst>
                                          <p:attrName>style.visibility</p:attrName>
                                        </p:attrNameLst>
                                      </p:cBhvr>
                                      <p:to>
                                        <p:strVal val="visible"/>
                                      </p:to>
                                    </p:set>
                                    <p:anim calcmode="lin" valueType="num">
                                      <p:cBhvr additive="base">
                                        <p:cTn id="25" dur="500" fill="hold"/>
                                        <p:tgtEl>
                                          <p:spTgt spid="7175"/>
                                        </p:tgtEl>
                                        <p:attrNameLst>
                                          <p:attrName>ppt_x</p:attrName>
                                        </p:attrNameLst>
                                      </p:cBhvr>
                                      <p:tavLst>
                                        <p:tav tm="0">
                                          <p:val>
                                            <p:strVal val="#ppt_x"/>
                                          </p:val>
                                        </p:tav>
                                        <p:tav tm="100000">
                                          <p:val>
                                            <p:strVal val="#ppt_x"/>
                                          </p:val>
                                        </p:tav>
                                      </p:tavLst>
                                    </p:anim>
                                    <p:anim calcmode="lin" valueType="num">
                                      <p:cBhvr additive="base">
                                        <p:cTn id="26" dur="500" fill="hold"/>
                                        <p:tgtEl>
                                          <p:spTgt spid="7175"/>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grpId="0" nodeType="clickEffect">
                                  <p:stCondLst>
                                    <p:cond delay="0"/>
                                  </p:stCondLst>
                                  <p:childTnLst>
                                    <p:set>
                                      <p:cBhvr>
                                        <p:cTn id="30" dur="1" fill="hold">
                                          <p:stCondLst>
                                            <p:cond delay="0"/>
                                          </p:stCondLst>
                                        </p:cTn>
                                        <p:tgtEl>
                                          <p:spTgt spid="7176"/>
                                        </p:tgtEl>
                                        <p:attrNameLst>
                                          <p:attrName>style.visibility</p:attrName>
                                        </p:attrNameLst>
                                      </p:cBhvr>
                                      <p:to>
                                        <p:strVal val="visible"/>
                                      </p:to>
                                    </p:set>
                                    <p:anim calcmode="lin" valueType="num">
                                      <p:cBhvr additive="base">
                                        <p:cTn id="31" dur="500" fill="hold"/>
                                        <p:tgtEl>
                                          <p:spTgt spid="7176"/>
                                        </p:tgtEl>
                                        <p:attrNameLst>
                                          <p:attrName>ppt_x</p:attrName>
                                        </p:attrNameLst>
                                      </p:cBhvr>
                                      <p:tavLst>
                                        <p:tav tm="0">
                                          <p:val>
                                            <p:strVal val="#ppt_x"/>
                                          </p:val>
                                        </p:tav>
                                        <p:tav tm="100000">
                                          <p:val>
                                            <p:strVal val="#ppt_x"/>
                                          </p:val>
                                        </p:tav>
                                      </p:tavLst>
                                    </p:anim>
                                    <p:anim calcmode="lin" valueType="num">
                                      <p:cBhvr additive="base">
                                        <p:cTn id="32" dur="500" fill="hold"/>
                                        <p:tgtEl>
                                          <p:spTgt spid="7176"/>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177"/>
                                        </p:tgtEl>
                                        <p:attrNameLst>
                                          <p:attrName>style.visibility</p:attrName>
                                        </p:attrNameLst>
                                      </p:cBhvr>
                                      <p:to>
                                        <p:strVal val="visible"/>
                                      </p:to>
                                    </p:set>
                                    <p:anim calcmode="lin" valueType="num">
                                      <p:cBhvr additive="base">
                                        <p:cTn id="37" dur="500" fill="hold"/>
                                        <p:tgtEl>
                                          <p:spTgt spid="7177"/>
                                        </p:tgtEl>
                                        <p:attrNameLst>
                                          <p:attrName>ppt_x</p:attrName>
                                        </p:attrNameLst>
                                      </p:cBhvr>
                                      <p:tavLst>
                                        <p:tav tm="0">
                                          <p:val>
                                            <p:strVal val="#ppt_x"/>
                                          </p:val>
                                        </p:tav>
                                        <p:tav tm="100000">
                                          <p:val>
                                            <p:strVal val="#ppt_x"/>
                                          </p:val>
                                        </p:tav>
                                      </p:tavLst>
                                    </p:anim>
                                    <p:anim calcmode="lin" valueType="num">
                                      <p:cBhvr additive="base">
                                        <p:cTn id="38" dur="500" fill="hold"/>
                                        <p:tgtEl>
                                          <p:spTgt spid="717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3" fill="hold" grpId="0" nodeType="clickEffect">
                                  <p:stCondLst>
                                    <p:cond delay="0"/>
                                  </p:stCondLst>
                                  <p:childTnLst>
                                    <p:set>
                                      <p:cBhvr>
                                        <p:cTn id="42" dur="1" fill="hold">
                                          <p:stCondLst>
                                            <p:cond delay="0"/>
                                          </p:stCondLst>
                                        </p:cTn>
                                        <p:tgtEl>
                                          <p:spTgt spid="7182"/>
                                        </p:tgtEl>
                                        <p:attrNameLst>
                                          <p:attrName>style.visibility</p:attrName>
                                        </p:attrNameLst>
                                      </p:cBhvr>
                                      <p:to>
                                        <p:strVal val="visible"/>
                                      </p:to>
                                    </p:set>
                                    <p:anim calcmode="lin" valueType="num">
                                      <p:cBhvr additive="base">
                                        <p:cTn id="43" dur="500" fill="hold"/>
                                        <p:tgtEl>
                                          <p:spTgt spid="7182"/>
                                        </p:tgtEl>
                                        <p:attrNameLst>
                                          <p:attrName>ppt_x</p:attrName>
                                        </p:attrNameLst>
                                      </p:cBhvr>
                                      <p:tavLst>
                                        <p:tav tm="0">
                                          <p:val>
                                            <p:strVal val="1+#ppt_w/2"/>
                                          </p:val>
                                        </p:tav>
                                        <p:tav tm="100000">
                                          <p:val>
                                            <p:strVal val="#ppt_x"/>
                                          </p:val>
                                        </p:tav>
                                      </p:tavLst>
                                    </p:anim>
                                    <p:anim calcmode="lin" valueType="num">
                                      <p:cBhvr additive="base">
                                        <p:cTn id="44" dur="500" fill="hold"/>
                                        <p:tgtEl>
                                          <p:spTgt spid="7182"/>
                                        </p:tgtEl>
                                        <p:attrNameLst>
                                          <p:attrName>ppt_y</p:attrName>
                                        </p:attrNameLst>
                                      </p:cBhvr>
                                      <p:tavLst>
                                        <p:tav tm="0">
                                          <p:val>
                                            <p:strVal val="0-#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6" fill="hold" grpId="0" nodeType="click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additive="base">
                                        <p:cTn id="49" dur="500" fill="hold"/>
                                        <p:tgtEl>
                                          <p:spTgt spid="33"/>
                                        </p:tgtEl>
                                        <p:attrNameLst>
                                          <p:attrName>ppt_x</p:attrName>
                                        </p:attrNameLst>
                                      </p:cBhvr>
                                      <p:tavLst>
                                        <p:tav tm="0">
                                          <p:val>
                                            <p:strVal val="1+#ppt_w/2"/>
                                          </p:val>
                                        </p:tav>
                                        <p:tav tm="100000">
                                          <p:val>
                                            <p:strVal val="#ppt_x"/>
                                          </p:val>
                                        </p:tav>
                                      </p:tavLst>
                                    </p:anim>
                                    <p:anim calcmode="lin" valueType="num">
                                      <p:cBhvr additive="base">
                                        <p:cTn id="50"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6" fill="hold" grpId="0" nodeType="clickEffect">
                                  <p:stCondLst>
                                    <p:cond delay="0"/>
                                  </p:stCondLst>
                                  <p:childTnLst>
                                    <p:set>
                                      <p:cBhvr>
                                        <p:cTn id="54" dur="1" fill="hold">
                                          <p:stCondLst>
                                            <p:cond delay="0"/>
                                          </p:stCondLst>
                                        </p:cTn>
                                        <p:tgtEl>
                                          <p:spTgt spid="7179"/>
                                        </p:tgtEl>
                                        <p:attrNameLst>
                                          <p:attrName>style.visibility</p:attrName>
                                        </p:attrNameLst>
                                      </p:cBhvr>
                                      <p:to>
                                        <p:strVal val="visible"/>
                                      </p:to>
                                    </p:set>
                                    <p:anim calcmode="lin" valueType="num">
                                      <p:cBhvr additive="base">
                                        <p:cTn id="55" dur="500" fill="hold"/>
                                        <p:tgtEl>
                                          <p:spTgt spid="7179"/>
                                        </p:tgtEl>
                                        <p:attrNameLst>
                                          <p:attrName>ppt_x</p:attrName>
                                        </p:attrNameLst>
                                      </p:cBhvr>
                                      <p:tavLst>
                                        <p:tav tm="0">
                                          <p:val>
                                            <p:strVal val="1+#ppt_w/2"/>
                                          </p:val>
                                        </p:tav>
                                        <p:tav tm="100000">
                                          <p:val>
                                            <p:strVal val="#ppt_x"/>
                                          </p:val>
                                        </p:tav>
                                      </p:tavLst>
                                    </p:anim>
                                    <p:anim calcmode="lin" valueType="num">
                                      <p:cBhvr additive="base">
                                        <p:cTn id="56" dur="500" fill="hold"/>
                                        <p:tgtEl>
                                          <p:spTgt spid="7179"/>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6" fill="hold" grpId="0" nodeType="clickEffect">
                                  <p:stCondLst>
                                    <p:cond delay="0"/>
                                  </p:stCondLst>
                                  <p:childTnLst>
                                    <p:set>
                                      <p:cBhvr>
                                        <p:cTn id="60" dur="1" fill="hold">
                                          <p:stCondLst>
                                            <p:cond delay="0"/>
                                          </p:stCondLst>
                                        </p:cTn>
                                        <p:tgtEl>
                                          <p:spTgt spid="7189"/>
                                        </p:tgtEl>
                                        <p:attrNameLst>
                                          <p:attrName>style.visibility</p:attrName>
                                        </p:attrNameLst>
                                      </p:cBhvr>
                                      <p:to>
                                        <p:strVal val="visible"/>
                                      </p:to>
                                    </p:set>
                                    <p:anim calcmode="lin" valueType="num">
                                      <p:cBhvr additive="base">
                                        <p:cTn id="61" dur="500" fill="hold"/>
                                        <p:tgtEl>
                                          <p:spTgt spid="7189"/>
                                        </p:tgtEl>
                                        <p:attrNameLst>
                                          <p:attrName>ppt_x</p:attrName>
                                        </p:attrNameLst>
                                      </p:cBhvr>
                                      <p:tavLst>
                                        <p:tav tm="0">
                                          <p:val>
                                            <p:strVal val="1+#ppt_w/2"/>
                                          </p:val>
                                        </p:tav>
                                        <p:tav tm="100000">
                                          <p:val>
                                            <p:strVal val="#ppt_x"/>
                                          </p:val>
                                        </p:tav>
                                      </p:tavLst>
                                    </p:anim>
                                    <p:anim calcmode="lin" valueType="num">
                                      <p:cBhvr additive="base">
                                        <p:cTn id="62" dur="500" fill="hold"/>
                                        <p:tgtEl>
                                          <p:spTgt spid="7189"/>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6" fill="hold" grpId="0" nodeType="clickEffect">
                                  <p:stCondLst>
                                    <p:cond delay="0"/>
                                  </p:stCondLst>
                                  <p:childTnLst>
                                    <p:set>
                                      <p:cBhvr>
                                        <p:cTn id="66" dur="1" fill="hold">
                                          <p:stCondLst>
                                            <p:cond delay="0"/>
                                          </p:stCondLst>
                                        </p:cTn>
                                        <p:tgtEl>
                                          <p:spTgt spid="7190"/>
                                        </p:tgtEl>
                                        <p:attrNameLst>
                                          <p:attrName>style.visibility</p:attrName>
                                        </p:attrNameLst>
                                      </p:cBhvr>
                                      <p:to>
                                        <p:strVal val="visible"/>
                                      </p:to>
                                    </p:set>
                                    <p:anim calcmode="lin" valueType="num">
                                      <p:cBhvr additive="base">
                                        <p:cTn id="67" dur="500" fill="hold"/>
                                        <p:tgtEl>
                                          <p:spTgt spid="7190"/>
                                        </p:tgtEl>
                                        <p:attrNameLst>
                                          <p:attrName>ppt_x</p:attrName>
                                        </p:attrNameLst>
                                      </p:cBhvr>
                                      <p:tavLst>
                                        <p:tav tm="0">
                                          <p:val>
                                            <p:strVal val="1+#ppt_w/2"/>
                                          </p:val>
                                        </p:tav>
                                        <p:tav tm="100000">
                                          <p:val>
                                            <p:strVal val="#ppt_x"/>
                                          </p:val>
                                        </p:tav>
                                      </p:tavLst>
                                    </p:anim>
                                    <p:anim calcmode="lin" valueType="num">
                                      <p:cBhvr additive="base">
                                        <p:cTn id="68" dur="500" fill="hold"/>
                                        <p:tgtEl>
                                          <p:spTgt spid="7190"/>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6" fill="hold" grpId="0" nodeType="clickEffect">
                                  <p:stCondLst>
                                    <p:cond delay="0"/>
                                  </p:stCondLst>
                                  <p:childTnLst>
                                    <p:set>
                                      <p:cBhvr>
                                        <p:cTn id="72" dur="1" fill="hold">
                                          <p:stCondLst>
                                            <p:cond delay="0"/>
                                          </p:stCondLst>
                                        </p:cTn>
                                        <p:tgtEl>
                                          <p:spTgt spid="7195"/>
                                        </p:tgtEl>
                                        <p:attrNameLst>
                                          <p:attrName>style.visibility</p:attrName>
                                        </p:attrNameLst>
                                      </p:cBhvr>
                                      <p:to>
                                        <p:strVal val="visible"/>
                                      </p:to>
                                    </p:set>
                                    <p:anim calcmode="lin" valueType="num">
                                      <p:cBhvr additive="base">
                                        <p:cTn id="73" dur="500" fill="hold"/>
                                        <p:tgtEl>
                                          <p:spTgt spid="7195"/>
                                        </p:tgtEl>
                                        <p:attrNameLst>
                                          <p:attrName>ppt_x</p:attrName>
                                        </p:attrNameLst>
                                      </p:cBhvr>
                                      <p:tavLst>
                                        <p:tav tm="0">
                                          <p:val>
                                            <p:strVal val="1+#ppt_w/2"/>
                                          </p:val>
                                        </p:tav>
                                        <p:tav tm="100000">
                                          <p:val>
                                            <p:strVal val="#ppt_x"/>
                                          </p:val>
                                        </p:tav>
                                      </p:tavLst>
                                    </p:anim>
                                    <p:anim calcmode="lin" valueType="num">
                                      <p:cBhvr additive="base">
                                        <p:cTn id="74" dur="500" fill="hold"/>
                                        <p:tgtEl>
                                          <p:spTgt spid="7195"/>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6" fill="hold" grpId="0" nodeType="clickEffect">
                                  <p:stCondLst>
                                    <p:cond delay="0"/>
                                  </p:stCondLst>
                                  <p:childTnLst>
                                    <p:set>
                                      <p:cBhvr>
                                        <p:cTn id="78" dur="1" fill="hold">
                                          <p:stCondLst>
                                            <p:cond delay="0"/>
                                          </p:stCondLst>
                                        </p:cTn>
                                        <p:tgtEl>
                                          <p:spTgt spid="7191"/>
                                        </p:tgtEl>
                                        <p:attrNameLst>
                                          <p:attrName>style.visibility</p:attrName>
                                        </p:attrNameLst>
                                      </p:cBhvr>
                                      <p:to>
                                        <p:strVal val="visible"/>
                                      </p:to>
                                    </p:set>
                                    <p:anim calcmode="lin" valueType="num">
                                      <p:cBhvr additive="base">
                                        <p:cTn id="79" dur="500" fill="hold"/>
                                        <p:tgtEl>
                                          <p:spTgt spid="7191"/>
                                        </p:tgtEl>
                                        <p:attrNameLst>
                                          <p:attrName>ppt_x</p:attrName>
                                        </p:attrNameLst>
                                      </p:cBhvr>
                                      <p:tavLst>
                                        <p:tav tm="0">
                                          <p:val>
                                            <p:strVal val="1+#ppt_w/2"/>
                                          </p:val>
                                        </p:tav>
                                        <p:tav tm="100000">
                                          <p:val>
                                            <p:strVal val="#ppt_x"/>
                                          </p:val>
                                        </p:tav>
                                      </p:tavLst>
                                    </p:anim>
                                    <p:anim calcmode="lin" valueType="num">
                                      <p:cBhvr additive="base">
                                        <p:cTn id="80" dur="500" fill="hold"/>
                                        <p:tgtEl>
                                          <p:spTgt spid="7191"/>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6" fill="hold" grpId="0" nodeType="clickEffect">
                                  <p:stCondLst>
                                    <p:cond delay="0"/>
                                  </p:stCondLst>
                                  <p:childTnLst>
                                    <p:set>
                                      <p:cBhvr>
                                        <p:cTn id="84" dur="1" fill="hold">
                                          <p:stCondLst>
                                            <p:cond delay="0"/>
                                          </p:stCondLst>
                                        </p:cTn>
                                        <p:tgtEl>
                                          <p:spTgt spid="7192"/>
                                        </p:tgtEl>
                                        <p:attrNameLst>
                                          <p:attrName>style.visibility</p:attrName>
                                        </p:attrNameLst>
                                      </p:cBhvr>
                                      <p:to>
                                        <p:strVal val="visible"/>
                                      </p:to>
                                    </p:set>
                                    <p:anim calcmode="lin" valueType="num">
                                      <p:cBhvr additive="base">
                                        <p:cTn id="85" dur="500" fill="hold"/>
                                        <p:tgtEl>
                                          <p:spTgt spid="7192"/>
                                        </p:tgtEl>
                                        <p:attrNameLst>
                                          <p:attrName>ppt_x</p:attrName>
                                        </p:attrNameLst>
                                      </p:cBhvr>
                                      <p:tavLst>
                                        <p:tav tm="0">
                                          <p:val>
                                            <p:strVal val="1+#ppt_w/2"/>
                                          </p:val>
                                        </p:tav>
                                        <p:tav tm="100000">
                                          <p:val>
                                            <p:strVal val="#ppt_x"/>
                                          </p:val>
                                        </p:tav>
                                      </p:tavLst>
                                    </p:anim>
                                    <p:anim calcmode="lin" valueType="num">
                                      <p:cBhvr additive="base">
                                        <p:cTn id="86" dur="500" fill="hold"/>
                                        <p:tgtEl>
                                          <p:spTgt spid="7192"/>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1" fill="hold" grpId="0" nodeType="clickEffect">
                                  <p:stCondLst>
                                    <p:cond delay="0"/>
                                  </p:stCondLst>
                                  <p:childTnLst>
                                    <p:set>
                                      <p:cBhvr>
                                        <p:cTn id="90" dur="1" fill="hold">
                                          <p:stCondLst>
                                            <p:cond delay="0"/>
                                          </p:stCondLst>
                                        </p:cTn>
                                        <p:tgtEl>
                                          <p:spTgt spid="7180"/>
                                        </p:tgtEl>
                                        <p:attrNameLst>
                                          <p:attrName>style.visibility</p:attrName>
                                        </p:attrNameLst>
                                      </p:cBhvr>
                                      <p:to>
                                        <p:strVal val="visible"/>
                                      </p:to>
                                    </p:set>
                                    <p:anim calcmode="lin" valueType="num">
                                      <p:cBhvr additive="base">
                                        <p:cTn id="91" dur="500" fill="hold"/>
                                        <p:tgtEl>
                                          <p:spTgt spid="7180"/>
                                        </p:tgtEl>
                                        <p:attrNameLst>
                                          <p:attrName>ppt_x</p:attrName>
                                        </p:attrNameLst>
                                      </p:cBhvr>
                                      <p:tavLst>
                                        <p:tav tm="0">
                                          <p:val>
                                            <p:strVal val="#ppt_x"/>
                                          </p:val>
                                        </p:tav>
                                        <p:tav tm="100000">
                                          <p:val>
                                            <p:strVal val="#ppt_x"/>
                                          </p:val>
                                        </p:tav>
                                      </p:tavLst>
                                    </p:anim>
                                    <p:anim calcmode="lin" valueType="num">
                                      <p:cBhvr additive="base">
                                        <p:cTn id="92" dur="500" fill="hold"/>
                                        <p:tgtEl>
                                          <p:spTgt spid="7180"/>
                                        </p:tgtEl>
                                        <p:attrNameLst>
                                          <p:attrName>ppt_y</p:attrName>
                                        </p:attrNameLst>
                                      </p:cBhvr>
                                      <p:tavLst>
                                        <p:tav tm="0">
                                          <p:val>
                                            <p:strVal val="0-#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1" fill="hold" grpId="0" nodeType="clickEffect">
                                  <p:stCondLst>
                                    <p:cond delay="0"/>
                                  </p:stCondLst>
                                  <p:childTnLst>
                                    <p:set>
                                      <p:cBhvr>
                                        <p:cTn id="96" dur="1" fill="hold">
                                          <p:stCondLst>
                                            <p:cond delay="0"/>
                                          </p:stCondLst>
                                        </p:cTn>
                                        <p:tgtEl>
                                          <p:spTgt spid="7193"/>
                                        </p:tgtEl>
                                        <p:attrNameLst>
                                          <p:attrName>style.visibility</p:attrName>
                                        </p:attrNameLst>
                                      </p:cBhvr>
                                      <p:to>
                                        <p:strVal val="visible"/>
                                      </p:to>
                                    </p:set>
                                    <p:anim calcmode="lin" valueType="num">
                                      <p:cBhvr additive="base">
                                        <p:cTn id="97" dur="500" fill="hold"/>
                                        <p:tgtEl>
                                          <p:spTgt spid="7193"/>
                                        </p:tgtEl>
                                        <p:attrNameLst>
                                          <p:attrName>ppt_x</p:attrName>
                                        </p:attrNameLst>
                                      </p:cBhvr>
                                      <p:tavLst>
                                        <p:tav tm="0">
                                          <p:val>
                                            <p:strVal val="#ppt_x"/>
                                          </p:val>
                                        </p:tav>
                                        <p:tav tm="100000">
                                          <p:val>
                                            <p:strVal val="#ppt_x"/>
                                          </p:val>
                                        </p:tav>
                                      </p:tavLst>
                                    </p:anim>
                                    <p:anim calcmode="lin" valueType="num">
                                      <p:cBhvr additive="base">
                                        <p:cTn id="98" dur="500" fill="hold"/>
                                        <p:tgtEl>
                                          <p:spTgt spid="7193"/>
                                        </p:tgtEl>
                                        <p:attrNameLst>
                                          <p:attrName>ppt_y</p:attrName>
                                        </p:attrNameLst>
                                      </p:cBhvr>
                                      <p:tavLst>
                                        <p:tav tm="0">
                                          <p:val>
                                            <p:strVal val="0-#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5" presetClass="entr" presetSubtype="0" fill="hold" nodeType="clickEffect">
                                  <p:stCondLst>
                                    <p:cond delay="0"/>
                                  </p:stCondLst>
                                  <p:childTnLst>
                                    <p:set>
                                      <p:cBhvr>
                                        <p:cTn id="102" dur="1" fill="hold">
                                          <p:stCondLst>
                                            <p:cond delay="0"/>
                                          </p:stCondLst>
                                        </p:cTn>
                                        <p:tgtEl>
                                          <p:spTgt spid="2"/>
                                        </p:tgtEl>
                                        <p:attrNameLst>
                                          <p:attrName>style.visibility</p:attrName>
                                        </p:attrNameLst>
                                      </p:cBhvr>
                                      <p:to>
                                        <p:strVal val="visible"/>
                                      </p:to>
                                    </p:set>
                                    <p:anim calcmode="lin" valueType="num">
                                      <p:cBhvr>
                                        <p:cTn id="103"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104"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105"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06" dur="1000" fill="hold"/>
                                        <p:tgtEl>
                                          <p:spTgt spid="2"/>
                                        </p:tgtEl>
                                        <p:attrNameLst>
                                          <p:attrName>ppt_h</p:attrName>
                                        </p:attrNameLst>
                                      </p:cBhvr>
                                      <p:tavLst>
                                        <p:tav tm="0">
                                          <p:val>
                                            <p:strVal val="#ppt_h"/>
                                          </p:val>
                                        </p:tav>
                                        <p:tav tm="100000">
                                          <p:val>
                                            <p:strVal val="#ppt_h"/>
                                          </p:val>
                                        </p:tav>
                                      </p:tavLst>
                                    </p:anim>
                                    <p:anim calcmode="lin" valueType="num">
                                      <p:cBhvr>
                                        <p:cTn id="107"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08"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09"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10" dur="1000" decel="50000">
                                          <p:stCondLst>
                                            <p:cond delay="0"/>
                                          </p:stCondLst>
                                        </p:cTn>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7173" grpId="0"/>
      <p:bldP spid="7174" grpId="0"/>
      <p:bldP spid="7175" grpId="0"/>
      <p:bldP spid="7176" grpId="0"/>
      <p:bldP spid="7177" grpId="0"/>
      <p:bldP spid="7178" grpId="0"/>
      <p:bldP spid="7179" grpId="0"/>
      <p:bldP spid="7180" grpId="0"/>
      <p:bldP spid="7182" grpId="0"/>
      <p:bldP spid="7189" grpId="0"/>
      <p:bldP spid="7190" grpId="0"/>
      <p:bldP spid="7191" grpId="0"/>
      <p:bldP spid="7192" grpId="0"/>
      <p:bldP spid="7193" grpId="0"/>
      <p:bldP spid="719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914400" y="1066800"/>
            <a:ext cx="7239000" cy="519113"/>
          </a:xfrm>
          <a:prstGeom prst="rect">
            <a:avLst/>
          </a:prstGeom>
          <a:noFill/>
          <a:ln w="9525">
            <a:noFill/>
            <a:miter lim="800000"/>
            <a:headEnd/>
            <a:tailEnd/>
          </a:ln>
        </p:spPr>
        <p:txBody>
          <a:bodyPr>
            <a:spAutoFit/>
          </a:bodyPr>
          <a:lstStyle/>
          <a:p>
            <a:pPr>
              <a:spcBef>
                <a:spcPct val="50000"/>
              </a:spcBef>
            </a:pPr>
            <a:endParaRPr lang="en-US" sz="2800">
              <a:latin typeface="Arial" pitchFamily="34" charset="0"/>
              <a:cs typeface="Arial" pitchFamily="34" charset="0"/>
            </a:endParaRPr>
          </a:p>
        </p:txBody>
      </p:sp>
      <p:sp>
        <p:nvSpPr>
          <p:cNvPr id="11268" name="Rectangle 4"/>
          <p:cNvSpPr>
            <a:spLocks noChangeArrowheads="1"/>
          </p:cNvSpPr>
          <p:nvPr/>
        </p:nvSpPr>
        <p:spPr bwMode="auto">
          <a:xfrm>
            <a:off x="685800" y="1371600"/>
            <a:ext cx="8458200" cy="3276600"/>
          </a:xfrm>
          <a:prstGeom prst="rect">
            <a:avLst/>
          </a:prstGeom>
          <a:noFill/>
          <a:ln w="9525">
            <a:noFill/>
            <a:miter lim="800000"/>
            <a:headEnd/>
            <a:tailEnd/>
          </a:ln>
        </p:spPr>
        <p:txBody>
          <a:bodyPr/>
          <a:lstStyle/>
          <a:p>
            <a:pPr marL="342900" indent="-342900">
              <a:lnSpc>
                <a:spcPct val="90000"/>
              </a:lnSpc>
              <a:spcBef>
                <a:spcPct val="20000"/>
              </a:spcBef>
            </a:pPr>
            <a:endParaRPr lang="en-US" sz="1800">
              <a:latin typeface="Arial" pitchFamily="34" charset="0"/>
              <a:cs typeface="Arial" pitchFamily="34" charset="0"/>
            </a:endParaRPr>
          </a:p>
          <a:p>
            <a:pPr marL="342900" indent="-342900">
              <a:lnSpc>
                <a:spcPct val="90000"/>
              </a:lnSpc>
              <a:spcBef>
                <a:spcPct val="20000"/>
              </a:spcBef>
            </a:pPr>
            <a:endParaRPr lang="en-US" sz="1800">
              <a:latin typeface="Arial" pitchFamily="34" charset="0"/>
              <a:cs typeface="Arial" pitchFamily="34" charset="0"/>
            </a:endParaRPr>
          </a:p>
          <a:p>
            <a:pPr marL="342900" indent="-342900">
              <a:lnSpc>
                <a:spcPct val="90000"/>
              </a:lnSpc>
              <a:spcBef>
                <a:spcPct val="20000"/>
              </a:spcBef>
            </a:pPr>
            <a:endParaRPr lang="en-US" sz="1800">
              <a:latin typeface="Arial" pitchFamily="34" charset="0"/>
              <a:cs typeface="Arial" pitchFamily="34" charset="0"/>
            </a:endParaRPr>
          </a:p>
        </p:txBody>
      </p:sp>
      <p:sp>
        <p:nvSpPr>
          <p:cNvPr id="11269" name="Rectangle 5"/>
          <p:cNvSpPr>
            <a:spLocks noGrp="1" noChangeArrowheads="1"/>
          </p:cNvSpPr>
          <p:nvPr>
            <p:ph type="title"/>
          </p:nvPr>
        </p:nvSpPr>
        <p:spPr>
          <a:prstGeom prst="rect">
            <a:avLst/>
          </a:prstGeom>
        </p:spPr>
        <p:txBody>
          <a:bodyPr>
            <a:normAutofit/>
          </a:bodyPr>
          <a:lstStyle/>
          <a:p>
            <a:pPr eaLnBrk="1" hangingPunct="1"/>
            <a:r>
              <a:rPr lang="en-US" sz="3200" u="sng" dirty="0" smtClean="0">
                <a:solidFill>
                  <a:srgbClr val="922241"/>
                </a:solidFill>
                <a:latin typeface="Arial" pitchFamily="34" charset="0"/>
                <a:cs typeface="Arial" pitchFamily="34" charset="0"/>
              </a:rPr>
              <a:t>NPA Split Information Window</a:t>
            </a:r>
          </a:p>
        </p:txBody>
      </p:sp>
      <p:sp>
        <p:nvSpPr>
          <p:cNvPr id="11270" name="Rectangle 6"/>
          <p:cNvSpPr>
            <a:spLocks noChangeArrowheads="1"/>
          </p:cNvSpPr>
          <p:nvPr/>
        </p:nvSpPr>
        <p:spPr bwMode="auto">
          <a:xfrm>
            <a:off x="942975" y="2114550"/>
            <a:ext cx="7620000" cy="2831544"/>
          </a:xfrm>
          <a:prstGeom prst="rect">
            <a:avLst/>
          </a:prstGeom>
          <a:noFill/>
          <a:ln w="9525">
            <a:noFill/>
            <a:miter lim="800000"/>
            <a:headEnd/>
            <a:tailEnd/>
          </a:ln>
        </p:spPr>
        <p:txBody>
          <a:bodyPr>
            <a:spAutoFit/>
          </a:bodyPr>
          <a:lstStyle/>
          <a:p>
            <a:pPr>
              <a:lnSpc>
                <a:spcPct val="90000"/>
              </a:lnSpc>
              <a:spcBef>
                <a:spcPct val="20000"/>
              </a:spcBef>
            </a:pPr>
            <a:r>
              <a:rPr lang="en-US" sz="2000" dirty="0">
                <a:latin typeface="Arial" pitchFamily="34" charset="0"/>
                <a:cs typeface="Arial" pitchFamily="34" charset="0"/>
              </a:rPr>
              <a:t>The SMS/800: NPA Split Information (NPA) window is used to </a:t>
            </a:r>
            <a:r>
              <a:rPr lang="en-US" sz="2000" b="1" dirty="0">
                <a:latin typeface="Arial" pitchFamily="34" charset="0"/>
                <a:cs typeface="Arial" pitchFamily="34" charset="0"/>
              </a:rPr>
              <a:t>view</a:t>
            </a:r>
            <a:r>
              <a:rPr lang="en-US" sz="2000" dirty="0">
                <a:latin typeface="Arial" pitchFamily="34" charset="0"/>
                <a:cs typeface="Arial" pitchFamily="34" charset="0"/>
              </a:rPr>
              <a:t> Numbering Plan Area (NPA) split information to determine impacts to a Resp </a:t>
            </a:r>
            <a:r>
              <a:rPr lang="en-US" sz="2000" dirty="0" err="1">
                <a:latin typeface="Arial" pitchFamily="34" charset="0"/>
                <a:cs typeface="Arial" pitchFamily="34" charset="0"/>
              </a:rPr>
              <a:t>Org’s</a:t>
            </a:r>
            <a:r>
              <a:rPr lang="en-US" sz="2000" dirty="0">
                <a:latin typeface="Arial" pitchFamily="34" charset="0"/>
                <a:cs typeface="Arial" pitchFamily="34" charset="0"/>
              </a:rPr>
              <a:t> system and customers.</a:t>
            </a:r>
          </a:p>
          <a:p>
            <a:pPr>
              <a:lnSpc>
                <a:spcPct val="90000"/>
              </a:lnSpc>
              <a:spcBef>
                <a:spcPct val="20000"/>
              </a:spcBef>
            </a:pPr>
            <a:endParaRPr lang="en-US" sz="2000" dirty="0">
              <a:solidFill>
                <a:srgbClr val="0000FF"/>
              </a:solidFill>
              <a:latin typeface="Arial" pitchFamily="34" charset="0"/>
              <a:cs typeface="Arial" pitchFamily="34" charset="0"/>
            </a:endParaRPr>
          </a:p>
          <a:p>
            <a:pPr>
              <a:lnSpc>
                <a:spcPct val="90000"/>
              </a:lnSpc>
              <a:spcBef>
                <a:spcPct val="20000"/>
              </a:spcBef>
            </a:pPr>
            <a:r>
              <a:rPr lang="en-US" sz="2000" b="1" dirty="0">
                <a:solidFill>
                  <a:srgbClr val="0000FF"/>
                </a:solidFill>
                <a:latin typeface="Arial" pitchFamily="34" charset="0"/>
                <a:cs typeface="Arial" pitchFamily="34" charset="0"/>
              </a:rPr>
              <a:t>Note:</a:t>
            </a:r>
            <a:r>
              <a:rPr lang="en-US" sz="2000" dirty="0">
                <a:solidFill>
                  <a:srgbClr val="0000FF"/>
                </a:solidFill>
                <a:latin typeface="Arial" pitchFamily="34" charset="0"/>
                <a:cs typeface="Arial" pitchFamily="34" charset="0"/>
              </a:rPr>
              <a:t> Only SMS/800 Help Desk users can create new NPA splits, modify, and delete pending NPA splits.</a:t>
            </a:r>
          </a:p>
          <a:p>
            <a:pPr>
              <a:lnSpc>
                <a:spcPct val="90000"/>
              </a:lnSpc>
              <a:spcBef>
                <a:spcPct val="20000"/>
              </a:spcBef>
            </a:pPr>
            <a:endParaRPr lang="en-US" sz="2000" dirty="0">
              <a:solidFill>
                <a:srgbClr val="0000FF"/>
              </a:solidFill>
              <a:latin typeface="Arial" pitchFamily="34" charset="0"/>
              <a:cs typeface="Arial" pitchFamily="34" charset="0"/>
            </a:endParaRPr>
          </a:p>
          <a:p>
            <a:pPr>
              <a:lnSpc>
                <a:spcPct val="90000"/>
              </a:lnSpc>
              <a:spcBef>
                <a:spcPct val="20000"/>
              </a:spcBef>
            </a:pPr>
            <a:r>
              <a:rPr lang="en-US" sz="2000" dirty="0">
                <a:solidFill>
                  <a:srgbClr val="0000FF"/>
                </a:solidFill>
                <a:latin typeface="Arial" pitchFamily="34" charset="0"/>
                <a:cs typeface="Arial" pitchFamily="34" charset="0"/>
              </a:rPr>
              <a:t>SMS/800 batch jobs are run in the system to make any CAD/CPR/LAD corrections when NPA splits occur.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11270">
                                            <p:txEl>
                                              <p:pRg st="0" end="0"/>
                                            </p:txEl>
                                          </p:spTgt>
                                        </p:tgtEl>
                                        <p:attrNameLst>
                                          <p:attrName>style.visibility</p:attrName>
                                        </p:attrNameLst>
                                      </p:cBhvr>
                                      <p:to>
                                        <p:strVal val="visible"/>
                                      </p:to>
                                    </p:set>
                                    <p:anim calcmode="lin" valueType="num">
                                      <p:cBhvr>
                                        <p:cTn id="7" dur="1000" fill="hold"/>
                                        <p:tgtEl>
                                          <p:spTgt spid="11270">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11270">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11270">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11270">
                                            <p:txEl>
                                              <p:pRg st="2" end="2"/>
                                            </p:txEl>
                                          </p:spTgt>
                                        </p:tgtEl>
                                        <p:attrNameLst>
                                          <p:attrName>style.visibility</p:attrName>
                                        </p:attrNameLst>
                                      </p:cBhvr>
                                      <p:to>
                                        <p:strVal val="visible"/>
                                      </p:to>
                                    </p:set>
                                    <p:anim calcmode="lin" valueType="num">
                                      <p:cBhvr additive="base">
                                        <p:cTn id="14" dur="500" fill="hold"/>
                                        <p:tgtEl>
                                          <p:spTgt spid="11270">
                                            <p:txEl>
                                              <p:pRg st="2" end="2"/>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1127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11270">
                                            <p:txEl>
                                              <p:pRg st="4" end="4"/>
                                            </p:txEl>
                                          </p:spTgt>
                                        </p:tgtEl>
                                        <p:attrNameLst>
                                          <p:attrName>style.visibility</p:attrName>
                                        </p:attrNameLst>
                                      </p:cBhvr>
                                      <p:to>
                                        <p:strVal val="visible"/>
                                      </p:to>
                                    </p:set>
                                    <p:anim calcmode="lin" valueType="num">
                                      <p:cBhvr additive="base">
                                        <p:cTn id="20" dur="500" fill="hold"/>
                                        <p:tgtEl>
                                          <p:spTgt spid="11270">
                                            <p:txEl>
                                              <p:pRg st="4" end="4"/>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1270">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
          <p:cNvGrpSpPr/>
          <p:nvPr/>
        </p:nvGrpSpPr>
        <p:grpSpPr>
          <a:xfrm>
            <a:off x="685800" y="910390"/>
            <a:ext cx="7696200" cy="2257425"/>
            <a:chOff x="838200" y="990600"/>
            <a:chExt cx="7696200" cy="2257425"/>
          </a:xfrm>
        </p:grpSpPr>
        <p:graphicFrame>
          <p:nvGraphicFramePr>
            <p:cNvPr id="3074" name="Object 2"/>
            <p:cNvGraphicFramePr>
              <a:graphicFrameLocks noChangeAspect="1"/>
            </p:cNvGraphicFramePr>
            <p:nvPr/>
          </p:nvGraphicFramePr>
          <p:xfrm>
            <a:off x="838200" y="990600"/>
            <a:ext cx="7696200" cy="1828800"/>
          </p:xfrm>
          <a:graphic>
            <a:graphicData uri="http://schemas.openxmlformats.org/presentationml/2006/ole">
              <p:oleObj spid="_x0000_s21506" name="Bitmap Image" r:id="rId5" imgW="5742857" imgH="1828571" progId="PBrush">
                <p:embed/>
              </p:oleObj>
            </a:graphicData>
          </a:graphic>
        </p:graphicFrame>
        <p:pic>
          <p:nvPicPr>
            <p:cNvPr id="10243" name="Picture 3"/>
            <p:cNvPicPr>
              <a:picLocks noChangeAspect="1" noChangeArrowheads="1"/>
            </p:cNvPicPr>
            <p:nvPr/>
          </p:nvPicPr>
          <p:blipFill>
            <a:blip r:embed="rId6" cstate="print"/>
            <a:srcRect/>
            <a:stretch>
              <a:fillRect/>
            </a:stretch>
          </p:blipFill>
          <p:spPr bwMode="auto">
            <a:xfrm>
              <a:off x="838200" y="2133600"/>
              <a:ext cx="7696200" cy="1114425"/>
            </a:xfrm>
            <a:prstGeom prst="rect">
              <a:avLst/>
            </a:prstGeom>
            <a:noFill/>
            <a:ln w="9525">
              <a:noFill/>
              <a:miter lim="800000"/>
              <a:headEnd/>
              <a:tailEnd/>
            </a:ln>
          </p:spPr>
        </p:pic>
      </p:grpSp>
      <p:sp>
        <p:nvSpPr>
          <p:cNvPr id="3075" name="Text Box 3"/>
          <p:cNvSpPr txBox="1">
            <a:spLocks noChangeArrowheads="1"/>
          </p:cNvSpPr>
          <p:nvPr/>
        </p:nvSpPr>
        <p:spPr bwMode="auto">
          <a:xfrm>
            <a:off x="914400" y="990600"/>
            <a:ext cx="7239000" cy="519113"/>
          </a:xfrm>
          <a:prstGeom prst="rect">
            <a:avLst/>
          </a:prstGeom>
          <a:noFill/>
          <a:ln w="9525">
            <a:noFill/>
            <a:miter lim="800000"/>
            <a:headEnd/>
            <a:tailEnd/>
          </a:ln>
        </p:spPr>
        <p:txBody>
          <a:bodyPr>
            <a:spAutoFit/>
          </a:bodyPr>
          <a:lstStyle/>
          <a:p>
            <a:pPr>
              <a:spcBef>
                <a:spcPct val="50000"/>
              </a:spcBef>
            </a:pPr>
            <a:endParaRPr lang="en-US" sz="2800"/>
          </a:p>
        </p:txBody>
      </p:sp>
      <p:sp>
        <p:nvSpPr>
          <p:cNvPr id="3076" name="Rectangle 4"/>
          <p:cNvSpPr>
            <a:spLocks noChangeArrowheads="1"/>
          </p:cNvSpPr>
          <p:nvPr/>
        </p:nvSpPr>
        <p:spPr bwMode="auto">
          <a:xfrm>
            <a:off x="4648200" y="1981200"/>
            <a:ext cx="3810000" cy="4114800"/>
          </a:xfrm>
          <a:prstGeom prst="rect">
            <a:avLst/>
          </a:prstGeom>
          <a:noFill/>
          <a:ln w="9525">
            <a:noFill/>
            <a:miter lim="800000"/>
            <a:headEnd/>
            <a:tailEnd/>
          </a:ln>
        </p:spPr>
        <p:txBody>
          <a:bodyPr/>
          <a:lstStyle/>
          <a:p>
            <a:pPr marL="342900" indent="-342900">
              <a:spcBef>
                <a:spcPct val="20000"/>
              </a:spcBef>
              <a:buFontTx/>
              <a:buChar char="•"/>
            </a:pPr>
            <a:endParaRPr lang="en-US" sz="2800">
              <a:latin typeface="Arial" charset="0"/>
            </a:endParaRPr>
          </a:p>
        </p:txBody>
      </p:sp>
      <p:sp>
        <p:nvSpPr>
          <p:cNvPr id="3077" name="Rectangle 5"/>
          <p:cNvSpPr>
            <a:spLocks noGrp="1" noChangeArrowheads="1"/>
          </p:cNvSpPr>
          <p:nvPr>
            <p:ph type="title"/>
          </p:nvPr>
        </p:nvSpPr>
        <p:spPr>
          <a:xfrm>
            <a:off x="457200" y="32086"/>
            <a:ext cx="8229600" cy="888250"/>
          </a:xfrm>
          <a:prstGeom prst="rect">
            <a:avLst/>
          </a:prstGeom>
        </p:spPr>
        <p:txBody>
          <a:bodyPr>
            <a:normAutofit/>
          </a:bodyPr>
          <a:lstStyle/>
          <a:p>
            <a:pPr eaLnBrk="1" hangingPunct="1"/>
            <a:r>
              <a:rPr lang="en-US" sz="3600" u="sng" dirty="0" smtClean="0">
                <a:latin typeface="Arial" pitchFamily="34" charset="0"/>
                <a:cs typeface="Arial" pitchFamily="34" charset="0"/>
              </a:rPr>
              <a:t>NPA –Dates, Status, State</a:t>
            </a:r>
          </a:p>
        </p:txBody>
      </p:sp>
      <p:pic>
        <p:nvPicPr>
          <p:cNvPr id="138275" name="Picture 35"/>
          <p:cNvPicPr>
            <a:picLocks noChangeAspect="1" noChangeArrowheads="1"/>
          </p:cNvPicPr>
          <p:nvPr/>
        </p:nvPicPr>
        <p:blipFill>
          <a:blip r:embed="rId7" cstate="print"/>
          <a:srcRect/>
          <a:stretch>
            <a:fillRect/>
          </a:stretch>
        </p:blipFill>
        <p:spPr bwMode="auto">
          <a:xfrm>
            <a:off x="4724400" y="1381125"/>
            <a:ext cx="1447800" cy="1666875"/>
          </a:xfrm>
          <a:prstGeom prst="rect">
            <a:avLst/>
          </a:prstGeom>
          <a:noFill/>
          <a:ln w="9525">
            <a:noFill/>
            <a:miter lim="800000"/>
            <a:headEnd/>
            <a:tailEnd/>
          </a:ln>
        </p:spPr>
      </p:pic>
      <p:sp>
        <p:nvSpPr>
          <p:cNvPr id="10" name="TextBox 9"/>
          <p:cNvSpPr txBox="1"/>
          <p:nvPr/>
        </p:nvSpPr>
        <p:spPr>
          <a:xfrm>
            <a:off x="685800" y="3265763"/>
            <a:ext cx="7924800" cy="3139321"/>
          </a:xfrm>
          <a:prstGeom prst="rect">
            <a:avLst/>
          </a:prstGeom>
          <a:noFill/>
        </p:spPr>
        <p:txBody>
          <a:bodyPr wrap="square" rtlCol="0">
            <a:spAutoFit/>
          </a:bodyPr>
          <a:lstStyle/>
          <a:p>
            <a:pPr fontAlgn="base"/>
            <a:r>
              <a:rPr lang="en-US" b="1" dirty="0" smtClean="0"/>
              <a:t>Old NPA - </a:t>
            </a:r>
            <a:r>
              <a:rPr lang="en-US" dirty="0" smtClean="0"/>
              <a:t>The three-digit area code for the old NPA.</a:t>
            </a:r>
          </a:p>
          <a:p>
            <a:pPr fontAlgn="base"/>
            <a:r>
              <a:rPr lang="en-US" b="1" dirty="0" smtClean="0"/>
              <a:t>Existing NPA Split (Old/New/Status) - </a:t>
            </a:r>
            <a:r>
              <a:rPr lang="en-US" dirty="0" smtClean="0"/>
              <a:t>Contains 3 years of existing NPA splits. If an NPA was split multiple times in the last 3 years, only the last split is shown.</a:t>
            </a:r>
          </a:p>
          <a:p>
            <a:pPr fontAlgn="base"/>
            <a:r>
              <a:rPr lang="en-US" b="1" dirty="0" smtClean="0"/>
              <a:t>New NPA - </a:t>
            </a:r>
            <a:r>
              <a:rPr lang="en-US" dirty="0" smtClean="0"/>
              <a:t>(View-only) three-digit area code for the new NPA.</a:t>
            </a:r>
          </a:p>
          <a:p>
            <a:pPr fontAlgn="base"/>
            <a:r>
              <a:rPr lang="en-US" b="1" dirty="0" smtClean="0"/>
              <a:t>Split Date - </a:t>
            </a:r>
            <a:r>
              <a:rPr lang="en-US" dirty="0" smtClean="0"/>
              <a:t>Beginning date of the permissive dialing period.</a:t>
            </a:r>
          </a:p>
          <a:p>
            <a:pPr fontAlgn="base"/>
            <a:r>
              <a:rPr lang="en-US" b="1" dirty="0" smtClean="0"/>
              <a:t>Cutover Date - </a:t>
            </a:r>
            <a:r>
              <a:rPr lang="en-US" dirty="0" smtClean="0"/>
              <a:t>The end date of the permissive dialing period.</a:t>
            </a:r>
          </a:p>
          <a:p>
            <a:pPr fontAlgn="base"/>
            <a:r>
              <a:rPr lang="en-US" b="1" dirty="0" smtClean="0"/>
              <a:t>Status - </a:t>
            </a:r>
            <a:r>
              <a:rPr lang="en-US" dirty="0" smtClean="0"/>
              <a:t>Status of the NPA Split.</a:t>
            </a:r>
          </a:p>
          <a:p>
            <a:pPr fontAlgn="base"/>
            <a:r>
              <a:rPr lang="en-US" b="1" dirty="0" smtClean="0"/>
              <a:t>State - </a:t>
            </a:r>
            <a:r>
              <a:rPr lang="en-US" dirty="0" smtClean="0"/>
              <a:t>The geographic state code for the old NPA.</a:t>
            </a:r>
          </a:p>
          <a:p>
            <a:pPr fontAlgn="base"/>
            <a:r>
              <a:rPr lang="en-US" b="1" dirty="0" smtClean="0"/>
              <a:t>Delete Old NPA-NXX - </a:t>
            </a:r>
            <a:r>
              <a:rPr lang="en-US" dirty="0" smtClean="0"/>
              <a:t>Contains the date when the entire NPA Split process was completed in SMS/800.</a:t>
            </a:r>
            <a:endParaRPr lang="en-US" dirty="0"/>
          </a:p>
        </p:txBody>
      </p:sp>
    </p:spTree>
    <p:custDataLst>
      <p:tags r:id="rId2"/>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8" presetClass="entr" presetSubtype="12" fill="hold" nodeType="clickEffect">
                                  <p:stCondLst>
                                    <p:cond delay="0"/>
                                  </p:stCondLst>
                                  <p:childTnLst>
                                    <p:set>
                                      <p:cBhvr>
                                        <p:cTn id="13" dur="1" fill="hold">
                                          <p:stCondLst>
                                            <p:cond delay="0"/>
                                          </p:stCondLst>
                                        </p:cTn>
                                        <p:tgtEl>
                                          <p:spTgt spid="138275"/>
                                        </p:tgtEl>
                                        <p:attrNameLst>
                                          <p:attrName>style.visibility</p:attrName>
                                        </p:attrNameLst>
                                      </p:cBhvr>
                                      <p:to>
                                        <p:strVal val="visible"/>
                                      </p:to>
                                    </p:set>
                                    <p:animEffect transition="in" filter="strips(downLeft)">
                                      <p:cBhvr>
                                        <p:cTn id="14" dur="500"/>
                                        <p:tgtEl>
                                          <p:spTgt spid="138275"/>
                                        </p:tgtEl>
                                      </p:cBhvr>
                                    </p:animEffect>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nodeType="click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box(in)">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nodeType="clickEffect">
                                  <p:stCondLst>
                                    <p:cond delay="0"/>
                                  </p:stCondLst>
                                  <p:childTnLst>
                                    <p:set>
                                      <p:cBhvr>
                                        <p:cTn id="23" dur="1" fill="hold">
                                          <p:stCondLst>
                                            <p:cond delay="0"/>
                                          </p:stCondLst>
                                        </p:cTn>
                                        <p:tgtEl>
                                          <p:spTgt spid="10">
                                            <p:txEl>
                                              <p:pRg st="1" end="1"/>
                                            </p:txEl>
                                          </p:spTgt>
                                        </p:tgtEl>
                                        <p:attrNameLst>
                                          <p:attrName>style.visibility</p:attrName>
                                        </p:attrNameLst>
                                      </p:cBhvr>
                                      <p:to>
                                        <p:strVal val="visible"/>
                                      </p:to>
                                    </p:set>
                                    <p:animEffect transition="in" filter="box(in)">
                                      <p:cBhvr>
                                        <p:cTn id="24" dur="500"/>
                                        <p:tgtEl>
                                          <p:spTgt spid="10">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ntr" presetSubtype="32" fill="hold" nodeType="clickEffect">
                                  <p:stCondLst>
                                    <p:cond delay="0"/>
                                  </p:stCondLst>
                                  <p:childTnLst>
                                    <p:set>
                                      <p:cBhvr>
                                        <p:cTn id="28" dur="1" fill="hold">
                                          <p:stCondLst>
                                            <p:cond delay="0"/>
                                          </p:stCondLst>
                                        </p:cTn>
                                        <p:tgtEl>
                                          <p:spTgt spid="10">
                                            <p:txEl>
                                              <p:pRg st="2" end="2"/>
                                            </p:txEl>
                                          </p:spTgt>
                                        </p:tgtEl>
                                        <p:attrNameLst>
                                          <p:attrName>style.visibility</p:attrName>
                                        </p:attrNameLst>
                                      </p:cBhvr>
                                      <p:to>
                                        <p:strVal val="visible"/>
                                      </p:to>
                                    </p:set>
                                    <p:animEffect transition="in" filter="box(out)">
                                      <p:cBhvr>
                                        <p:cTn id="29" dur="500"/>
                                        <p:tgtEl>
                                          <p:spTgt spid="10">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10">
                                            <p:txEl>
                                              <p:pRg st="3" end="3"/>
                                            </p:txEl>
                                          </p:spTgt>
                                        </p:tgtEl>
                                        <p:attrNameLst>
                                          <p:attrName>style.visibility</p:attrName>
                                        </p:attrNameLst>
                                      </p:cBhvr>
                                      <p:to>
                                        <p:strVal val="visible"/>
                                      </p:to>
                                    </p:set>
                                    <p:animEffect transition="in" filter="dissolve">
                                      <p:cBhvr>
                                        <p:cTn id="34" dur="500"/>
                                        <p:tgtEl>
                                          <p:spTgt spid="10">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55" presetClass="entr" presetSubtype="0" fill="hold" nodeType="clickEffect">
                                  <p:stCondLst>
                                    <p:cond delay="0"/>
                                  </p:stCondLst>
                                  <p:childTnLst>
                                    <p:set>
                                      <p:cBhvr>
                                        <p:cTn id="38" dur="1" fill="hold">
                                          <p:stCondLst>
                                            <p:cond delay="0"/>
                                          </p:stCondLst>
                                        </p:cTn>
                                        <p:tgtEl>
                                          <p:spTgt spid="10">
                                            <p:txEl>
                                              <p:pRg st="4" end="4"/>
                                            </p:txEl>
                                          </p:spTgt>
                                        </p:tgtEl>
                                        <p:attrNameLst>
                                          <p:attrName>style.visibility</p:attrName>
                                        </p:attrNameLst>
                                      </p:cBhvr>
                                      <p:to>
                                        <p:strVal val="visible"/>
                                      </p:to>
                                    </p:set>
                                    <p:anim calcmode="lin" valueType="num">
                                      <p:cBhvr>
                                        <p:cTn id="39" dur="1000" fill="hold"/>
                                        <p:tgtEl>
                                          <p:spTgt spid="10">
                                            <p:txEl>
                                              <p:pRg st="4" end="4"/>
                                            </p:txEl>
                                          </p:spTgt>
                                        </p:tgtEl>
                                        <p:attrNameLst>
                                          <p:attrName>ppt_w</p:attrName>
                                        </p:attrNameLst>
                                      </p:cBhvr>
                                      <p:tavLst>
                                        <p:tav tm="0">
                                          <p:val>
                                            <p:strVal val="#ppt_w*0.70"/>
                                          </p:val>
                                        </p:tav>
                                        <p:tav tm="100000">
                                          <p:val>
                                            <p:strVal val="#ppt_w"/>
                                          </p:val>
                                        </p:tav>
                                      </p:tavLst>
                                    </p:anim>
                                    <p:anim calcmode="lin" valueType="num">
                                      <p:cBhvr>
                                        <p:cTn id="40" dur="1000" fill="hold"/>
                                        <p:tgtEl>
                                          <p:spTgt spid="10">
                                            <p:txEl>
                                              <p:pRg st="4" end="4"/>
                                            </p:txEl>
                                          </p:spTgt>
                                        </p:tgtEl>
                                        <p:attrNameLst>
                                          <p:attrName>ppt_h</p:attrName>
                                        </p:attrNameLst>
                                      </p:cBhvr>
                                      <p:tavLst>
                                        <p:tav tm="0">
                                          <p:val>
                                            <p:strVal val="#ppt_h"/>
                                          </p:val>
                                        </p:tav>
                                        <p:tav tm="100000">
                                          <p:val>
                                            <p:strVal val="#ppt_h"/>
                                          </p:val>
                                        </p:tav>
                                      </p:tavLst>
                                    </p:anim>
                                    <p:animEffect transition="in" filter="fade">
                                      <p:cBhvr>
                                        <p:cTn id="41" dur="1000"/>
                                        <p:tgtEl>
                                          <p:spTgt spid="10">
                                            <p:txEl>
                                              <p:pRg st="4" end="4"/>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nodeType="clickEffect">
                                  <p:stCondLst>
                                    <p:cond delay="0"/>
                                  </p:stCondLst>
                                  <p:childTnLst>
                                    <p:set>
                                      <p:cBhvr>
                                        <p:cTn id="45" dur="1" fill="hold">
                                          <p:stCondLst>
                                            <p:cond delay="0"/>
                                          </p:stCondLst>
                                        </p:cTn>
                                        <p:tgtEl>
                                          <p:spTgt spid="10">
                                            <p:txEl>
                                              <p:pRg st="5" end="5"/>
                                            </p:txEl>
                                          </p:spTgt>
                                        </p:tgtEl>
                                        <p:attrNameLst>
                                          <p:attrName>style.visibility</p:attrName>
                                        </p:attrNameLst>
                                      </p:cBhvr>
                                      <p:to>
                                        <p:strVal val="visible"/>
                                      </p:to>
                                    </p:set>
                                    <p:animEffect transition="in" filter="dissolve">
                                      <p:cBhvr>
                                        <p:cTn id="46" dur="500"/>
                                        <p:tgtEl>
                                          <p:spTgt spid="10">
                                            <p:txEl>
                                              <p:pRg st="5" end="5"/>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8" presetClass="entr" presetSubtype="12" fill="hold" nodeType="clickEffect">
                                  <p:stCondLst>
                                    <p:cond delay="0"/>
                                  </p:stCondLst>
                                  <p:childTnLst>
                                    <p:set>
                                      <p:cBhvr>
                                        <p:cTn id="50" dur="1" fill="hold">
                                          <p:stCondLst>
                                            <p:cond delay="0"/>
                                          </p:stCondLst>
                                        </p:cTn>
                                        <p:tgtEl>
                                          <p:spTgt spid="10">
                                            <p:txEl>
                                              <p:pRg st="6" end="6"/>
                                            </p:txEl>
                                          </p:spTgt>
                                        </p:tgtEl>
                                        <p:attrNameLst>
                                          <p:attrName>style.visibility</p:attrName>
                                        </p:attrNameLst>
                                      </p:cBhvr>
                                      <p:to>
                                        <p:strVal val="visible"/>
                                      </p:to>
                                    </p:set>
                                    <p:animEffect transition="in" filter="strips(downLeft)">
                                      <p:cBhvr>
                                        <p:cTn id="51" dur="500"/>
                                        <p:tgtEl>
                                          <p:spTgt spid="10">
                                            <p:txEl>
                                              <p:pRg st="6" end="6"/>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nodeType="clickEffect">
                                  <p:stCondLst>
                                    <p:cond delay="0"/>
                                  </p:stCondLst>
                                  <p:childTnLst>
                                    <p:set>
                                      <p:cBhvr>
                                        <p:cTn id="55" dur="1" fill="hold">
                                          <p:stCondLst>
                                            <p:cond delay="0"/>
                                          </p:stCondLst>
                                        </p:cTn>
                                        <p:tgtEl>
                                          <p:spTgt spid="10">
                                            <p:txEl>
                                              <p:pRg st="7" end="7"/>
                                            </p:txEl>
                                          </p:spTgt>
                                        </p:tgtEl>
                                        <p:attrNameLst>
                                          <p:attrName>style.visibility</p:attrName>
                                        </p:attrNameLst>
                                      </p:cBhvr>
                                      <p:to>
                                        <p:strVal val="visible"/>
                                      </p:to>
                                    </p:set>
                                    <p:anim calcmode="lin" valueType="num">
                                      <p:cBhvr additive="base">
                                        <p:cTn id="56" dur="500" fill="hold"/>
                                        <p:tgtEl>
                                          <p:spTgt spid="10">
                                            <p:txEl>
                                              <p:pRg st="7" end="7"/>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10">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ext Box 2"/>
          <p:cNvSpPr txBox="1">
            <a:spLocks noChangeArrowheads="1"/>
          </p:cNvSpPr>
          <p:nvPr/>
        </p:nvSpPr>
        <p:spPr bwMode="auto">
          <a:xfrm>
            <a:off x="914400" y="990600"/>
            <a:ext cx="7239000" cy="519113"/>
          </a:xfrm>
          <a:prstGeom prst="rect">
            <a:avLst/>
          </a:prstGeom>
          <a:noFill/>
          <a:ln w="9525">
            <a:noFill/>
            <a:miter lim="800000"/>
            <a:headEnd/>
            <a:tailEnd/>
          </a:ln>
        </p:spPr>
        <p:txBody>
          <a:bodyPr>
            <a:spAutoFit/>
          </a:bodyPr>
          <a:lstStyle/>
          <a:p>
            <a:pPr>
              <a:spcBef>
                <a:spcPct val="50000"/>
              </a:spcBef>
            </a:pPr>
            <a:endParaRPr lang="en-US" sz="2800">
              <a:latin typeface="Arial" pitchFamily="34" charset="0"/>
              <a:cs typeface="Arial" pitchFamily="34" charset="0"/>
            </a:endParaRPr>
          </a:p>
        </p:txBody>
      </p:sp>
      <p:sp>
        <p:nvSpPr>
          <p:cNvPr id="4100" name="Rectangle 3"/>
          <p:cNvSpPr>
            <a:spLocks noChangeArrowheads="1"/>
          </p:cNvSpPr>
          <p:nvPr/>
        </p:nvSpPr>
        <p:spPr bwMode="auto">
          <a:xfrm>
            <a:off x="4648200" y="1981200"/>
            <a:ext cx="3810000" cy="4114800"/>
          </a:xfrm>
          <a:prstGeom prst="rect">
            <a:avLst/>
          </a:prstGeom>
          <a:noFill/>
          <a:ln w="9525">
            <a:noFill/>
            <a:miter lim="800000"/>
            <a:headEnd/>
            <a:tailEnd/>
          </a:ln>
        </p:spPr>
        <p:txBody>
          <a:bodyPr/>
          <a:lstStyle/>
          <a:p>
            <a:pPr marL="342900" indent="-342900">
              <a:spcBef>
                <a:spcPct val="20000"/>
              </a:spcBef>
              <a:buFontTx/>
              <a:buChar char="•"/>
            </a:pPr>
            <a:endParaRPr lang="en-US" sz="2800">
              <a:latin typeface="Arial" pitchFamily="34" charset="0"/>
              <a:cs typeface="Arial" pitchFamily="34" charset="0"/>
            </a:endParaRPr>
          </a:p>
        </p:txBody>
      </p:sp>
      <p:sp>
        <p:nvSpPr>
          <p:cNvPr id="4101" name="Rectangle 4"/>
          <p:cNvSpPr>
            <a:spLocks noGrp="1" noChangeArrowheads="1"/>
          </p:cNvSpPr>
          <p:nvPr>
            <p:ph type="title"/>
          </p:nvPr>
        </p:nvSpPr>
        <p:spPr>
          <a:prstGeom prst="rect">
            <a:avLst/>
          </a:prstGeom>
        </p:spPr>
        <p:txBody>
          <a:bodyPr>
            <a:normAutofit/>
          </a:bodyPr>
          <a:lstStyle/>
          <a:p>
            <a:pPr eaLnBrk="1" hangingPunct="1"/>
            <a:r>
              <a:rPr lang="en-US" sz="3600" u="sng" dirty="0" smtClean="0">
                <a:latin typeface="Arial" pitchFamily="34" charset="0"/>
                <a:cs typeface="Arial" pitchFamily="34" charset="0"/>
              </a:rPr>
              <a:t>NPA – All/Edit Tab</a:t>
            </a:r>
          </a:p>
        </p:txBody>
      </p:sp>
      <p:graphicFrame>
        <p:nvGraphicFramePr>
          <p:cNvPr id="139285" name="Group 21"/>
          <p:cNvGraphicFramePr>
            <a:graphicFrameLocks noGrp="1"/>
          </p:cNvGraphicFramePr>
          <p:nvPr/>
        </p:nvGraphicFramePr>
        <p:xfrm>
          <a:off x="457200" y="4572000"/>
          <a:ext cx="8305800" cy="1645920"/>
        </p:xfrm>
        <a:graphic>
          <a:graphicData uri="http://schemas.openxmlformats.org/drawingml/2006/table">
            <a:tbl>
              <a:tblPr/>
              <a:tblGrid>
                <a:gridCol w="3338513"/>
                <a:gridCol w="4967287"/>
              </a:tblGrid>
              <a:tr h="203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Routing CCS Network Coverage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Routing Common Channel Signal Network Coverage. (What networks are involved)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LATAs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Local Access Transport Areas (Latas involved)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NXXs for All NPA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Number Exchange for all NPAs (The NXXs moving to the new NPA are checked)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116" name="Text Box 19"/>
          <p:cNvSpPr txBox="1">
            <a:spLocks noChangeArrowheads="1"/>
          </p:cNvSpPr>
          <p:nvPr/>
        </p:nvSpPr>
        <p:spPr bwMode="auto">
          <a:xfrm>
            <a:off x="762000" y="1181100"/>
            <a:ext cx="7772400" cy="1200329"/>
          </a:xfrm>
          <a:prstGeom prst="rect">
            <a:avLst/>
          </a:prstGeom>
          <a:noFill/>
          <a:ln w="9525">
            <a:noFill/>
            <a:miter lim="800000"/>
            <a:headEnd/>
            <a:tailEnd/>
          </a:ln>
        </p:spPr>
        <p:txBody>
          <a:bodyPr wrap="square">
            <a:spAutoFit/>
          </a:bodyPr>
          <a:lstStyle/>
          <a:p>
            <a:pPr>
              <a:spcBef>
                <a:spcPct val="50000"/>
              </a:spcBef>
            </a:pPr>
            <a:r>
              <a:rPr lang="en-US" sz="1800" dirty="0">
                <a:latin typeface="Arial" pitchFamily="34" charset="0"/>
                <a:cs typeface="Arial" pitchFamily="34" charset="0"/>
              </a:rPr>
              <a:t>The NPA Window default view when first displaying the window AND after performing a </a:t>
            </a:r>
            <a:r>
              <a:rPr lang="en-US" sz="1800" dirty="0" smtClean="0">
                <a:latin typeface="Arial" pitchFamily="34" charset="0"/>
                <a:cs typeface="Arial" pitchFamily="34" charset="0"/>
              </a:rPr>
              <a:t>Retrieve displays </a:t>
            </a:r>
            <a:r>
              <a:rPr lang="en-US" sz="1800" dirty="0">
                <a:latin typeface="Arial" pitchFamily="34" charset="0"/>
                <a:cs typeface="Arial" pitchFamily="34" charset="0"/>
              </a:rPr>
              <a:t>the CCS networks, LATAs, and NXXs associated with the old and new NPAs.  The NXXs moving to the new NPA are </a:t>
            </a:r>
            <a:r>
              <a:rPr lang="en-US" sz="1800" dirty="0" smtClean="0">
                <a:latin typeface="Arial" pitchFamily="34" charset="0"/>
                <a:cs typeface="Arial" pitchFamily="34" charset="0"/>
              </a:rPr>
              <a:t>check-marked.</a:t>
            </a:r>
            <a:endParaRPr lang="en-US" sz="1800" dirty="0">
              <a:latin typeface="Arial" pitchFamily="34" charset="0"/>
              <a:cs typeface="Arial" pitchFamily="34" charset="0"/>
            </a:endParaRPr>
          </a:p>
        </p:txBody>
      </p:sp>
      <p:pic>
        <p:nvPicPr>
          <p:cNvPr id="8" name="Picture 3"/>
          <p:cNvPicPr>
            <a:picLocks noChangeAspect="1" noChangeArrowheads="1"/>
          </p:cNvPicPr>
          <p:nvPr/>
        </p:nvPicPr>
        <p:blipFill>
          <a:blip r:embed="rId3" cstate="print"/>
          <a:srcRect/>
          <a:stretch>
            <a:fillRect/>
          </a:stretch>
        </p:blipFill>
        <p:spPr bwMode="auto">
          <a:xfrm>
            <a:off x="762000" y="2590800"/>
            <a:ext cx="7696200" cy="152400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5" presetClass="entr" presetSubtype="0" fill="hold" grpId="0" nodeType="clickEffect">
                                  <p:stCondLst>
                                    <p:cond delay="0"/>
                                  </p:stCondLst>
                                  <p:childTnLst>
                                    <p:set>
                                      <p:cBhvr>
                                        <p:cTn id="11" dur="1" fill="hold">
                                          <p:stCondLst>
                                            <p:cond delay="0"/>
                                          </p:stCondLst>
                                        </p:cTn>
                                        <p:tgtEl>
                                          <p:spTgt spid="4116"/>
                                        </p:tgtEl>
                                        <p:attrNameLst>
                                          <p:attrName>style.visibility</p:attrName>
                                        </p:attrNameLst>
                                      </p:cBhvr>
                                      <p:to>
                                        <p:strVal val="visible"/>
                                      </p:to>
                                    </p:set>
                                    <p:anim calcmode="lin" valueType="num">
                                      <p:cBhvr>
                                        <p:cTn id="12" dur="500" decel="50000" fill="hold">
                                          <p:stCondLst>
                                            <p:cond delay="0"/>
                                          </p:stCondLst>
                                        </p:cTn>
                                        <p:tgtEl>
                                          <p:spTgt spid="4116"/>
                                        </p:tgtEl>
                                        <p:attrNameLst>
                                          <p:attrName>style.rotation</p:attrName>
                                        </p:attrNameLst>
                                      </p:cBhvr>
                                      <p:tavLst>
                                        <p:tav tm="0">
                                          <p:val>
                                            <p:fltVal val="-90"/>
                                          </p:val>
                                        </p:tav>
                                        <p:tav tm="100000">
                                          <p:val>
                                            <p:fltVal val="0"/>
                                          </p:val>
                                        </p:tav>
                                      </p:tavLst>
                                    </p:anim>
                                    <p:anim calcmode="lin" valueType="num">
                                      <p:cBhvr>
                                        <p:cTn id="13" dur="500" decel="50000" fill="hold">
                                          <p:stCondLst>
                                            <p:cond delay="0"/>
                                          </p:stCondLst>
                                        </p:cTn>
                                        <p:tgtEl>
                                          <p:spTgt spid="4116"/>
                                        </p:tgtEl>
                                        <p:attrNameLst>
                                          <p:attrName>ppt_w</p:attrName>
                                        </p:attrNameLst>
                                      </p:cBhvr>
                                      <p:tavLst>
                                        <p:tav tm="0">
                                          <p:val>
                                            <p:strVal val="#ppt_w"/>
                                          </p:val>
                                        </p:tav>
                                        <p:tav tm="100000">
                                          <p:val>
                                            <p:strVal val="#ppt_w*.05"/>
                                          </p:val>
                                        </p:tav>
                                      </p:tavLst>
                                    </p:anim>
                                    <p:anim calcmode="lin" valueType="num">
                                      <p:cBhvr>
                                        <p:cTn id="14" dur="500" accel="50000" fill="hold">
                                          <p:stCondLst>
                                            <p:cond delay="500"/>
                                          </p:stCondLst>
                                        </p:cTn>
                                        <p:tgtEl>
                                          <p:spTgt spid="4116"/>
                                        </p:tgtEl>
                                        <p:attrNameLst>
                                          <p:attrName>ppt_w</p:attrName>
                                        </p:attrNameLst>
                                      </p:cBhvr>
                                      <p:tavLst>
                                        <p:tav tm="0">
                                          <p:val>
                                            <p:strVal val="#ppt_w*.05"/>
                                          </p:val>
                                        </p:tav>
                                        <p:tav tm="100000">
                                          <p:val>
                                            <p:strVal val="#ppt_w"/>
                                          </p:val>
                                        </p:tav>
                                      </p:tavLst>
                                    </p:anim>
                                    <p:anim calcmode="lin" valueType="num">
                                      <p:cBhvr>
                                        <p:cTn id="15" dur="1000" fill="hold"/>
                                        <p:tgtEl>
                                          <p:spTgt spid="4116"/>
                                        </p:tgtEl>
                                        <p:attrNameLst>
                                          <p:attrName>ppt_h</p:attrName>
                                        </p:attrNameLst>
                                      </p:cBhvr>
                                      <p:tavLst>
                                        <p:tav tm="0">
                                          <p:val>
                                            <p:strVal val="#ppt_h"/>
                                          </p:val>
                                        </p:tav>
                                        <p:tav tm="100000">
                                          <p:val>
                                            <p:strVal val="#ppt_h"/>
                                          </p:val>
                                        </p:tav>
                                      </p:tavLst>
                                    </p:anim>
                                    <p:anim calcmode="lin" valueType="num">
                                      <p:cBhvr>
                                        <p:cTn id="16" dur="500" decel="50000" fill="hold">
                                          <p:stCondLst>
                                            <p:cond delay="0"/>
                                          </p:stCondLst>
                                        </p:cTn>
                                        <p:tgtEl>
                                          <p:spTgt spid="4116"/>
                                        </p:tgtEl>
                                        <p:attrNameLst>
                                          <p:attrName>ppt_x</p:attrName>
                                        </p:attrNameLst>
                                      </p:cBhvr>
                                      <p:tavLst>
                                        <p:tav tm="0">
                                          <p:val>
                                            <p:strVal val="#ppt_x+.4"/>
                                          </p:val>
                                        </p:tav>
                                        <p:tav tm="100000">
                                          <p:val>
                                            <p:strVal val="#ppt_x"/>
                                          </p:val>
                                        </p:tav>
                                      </p:tavLst>
                                    </p:anim>
                                    <p:anim calcmode="lin" valueType="num">
                                      <p:cBhvr>
                                        <p:cTn id="17" dur="500" decel="50000" fill="hold">
                                          <p:stCondLst>
                                            <p:cond delay="0"/>
                                          </p:stCondLst>
                                        </p:cTn>
                                        <p:tgtEl>
                                          <p:spTgt spid="4116"/>
                                        </p:tgtEl>
                                        <p:attrNameLst>
                                          <p:attrName>ppt_y</p:attrName>
                                        </p:attrNameLst>
                                      </p:cBhvr>
                                      <p:tavLst>
                                        <p:tav tm="0">
                                          <p:val>
                                            <p:strVal val="#ppt_y-.2"/>
                                          </p:val>
                                        </p:tav>
                                        <p:tav tm="100000">
                                          <p:val>
                                            <p:strVal val="#ppt_y+.1"/>
                                          </p:val>
                                        </p:tav>
                                      </p:tavLst>
                                    </p:anim>
                                    <p:anim calcmode="lin" valueType="num">
                                      <p:cBhvr>
                                        <p:cTn id="18" dur="500" accel="50000" fill="hold">
                                          <p:stCondLst>
                                            <p:cond delay="500"/>
                                          </p:stCondLst>
                                        </p:cTn>
                                        <p:tgtEl>
                                          <p:spTgt spid="4116"/>
                                        </p:tgtEl>
                                        <p:attrNameLst>
                                          <p:attrName>ppt_y</p:attrName>
                                        </p:attrNameLst>
                                      </p:cBhvr>
                                      <p:tavLst>
                                        <p:tav tm="0">
                                          <p:val>
                                            <p:strVal val="#ppt_y+.1"/>
                                          </p:val>
                                        </p:tav>
                                        <p:tav tm="100000">
                                          <p:val>
                                            <p:strVal val="#ppt_y"/>
                                          </p:val>
                                        </p:tav>
                                      </p:tavLst>
                                    </p:anim>
                                    <p:animEffect transition="in" filter="fade">
                                      <p:cBhvr>
                                        <p:cTn id="19" dur="1000" decel="50000">
                                          <p:stCondLst>
                                            <p:cond delay="0"/>
                                          </p:stCondLst>
                                        </p:cTn>
                                        <p:tgtEl>
                                          <p:spTgt spid="4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ChangeArrowheads="1"/>
          </p:cNvSpPr>
          <p:nvPr/>
        </p:nvSpPr>
        <p:spPr bwMode="auto">
          <a:xfrm>
            <a:off x="4648200" y="1981200"/>
            <a:ext cx="3810000" cy="4114800"/>
          </a:xfrm>
          <a:prstGeom prst="rect">
            <a:avLst/>
          </a:prstGeom>
          <a:noFill/>
          <a:ln w="9525">
            <a:noFill/>
            <a:miter lim="800000"/>
            <a:headEnd/>
            <a:tailEnd/>
          </a:ln>
        </p:spPr>
        <p:txBody>
          <a:bodyPr/>
          <a:lstStyle/>
          <a:p>
            <a:pPr marL="342900" indent="-342900">
              <a:spcBef>
                <a:spcPct val="20000"/>
              </a:spcBef>
              <a:buFontTx/>
              <a:buChar char="•"/>
            </a:pPr>
            <a:endParaRPr lang="en-US" sz="2800">
              <a:latin typeface="Arial" pitchFamily="34" charset="0"/>
              <a:cs typeface="Arial" pitchFamily="34" charset="0"/>
            </a:endParaRPr>
          </a:p>
        </p:txBody>
      </p:sp>
      <p:sp>
        <p:nvSpPr>
          <p:cNvPr id="5124" name="Rectangle 3"/>
          <p:cNvSpPr>
            <a:spLocks noGrp="1" noChangeArrowheads="1"/>
          </p:cNvSpPr>
          <p:nvPr>
            <p:ph type="title"/>
          </p:nvPr>
        </p:nvSpPr>
        <p:spPr>
          <a:prstGeom prst="rect">
            <a:avLst/>
          </a:prstGeom>
        </p:spPr>
        <p:txBody>
          <a:bodyPr>
            <a:normAutofit/>
          </a:bodyPr>
          <a:lstStyle/>
          <a:p>
            <a:pPr eaLnBrk="1" hangingPunct="1"/>
            <a:r>
              <a:rPr lang="en-US" sz="3600" u="sng" dirty="0" smtClean="0">
                <a:latin typeface="Arial" pitchFamily="34" charset="0"/>
                <a:cs typeface="Arial" pitchFamily="34" charset="0"/>
              </a:rPr>
              <a:t>NPA – New NPA Tab</a:t>
            </a:r>
          </a:p>
        </p:txBody>
      </p:sp>
      <p:sp>
        <p:nvSpPr>
          <p:cNvPr id="5125" name="Text Box 4"/>
          <p:cNvSpPr txBox="1">
            <a:spLocks noChangeArrowheads="1"/>
          </p:cNvSpPr>
          <p:nvPr/>
        </p:nvSpPr>
        <p:spPr bwMode="auto">
          <a:xfrm>
            <a:off x="1371600" y="1262063"/>
            <a:ext cx="6440487" cy="707886"/>
          </a:xfrm>
          <a:prstGeom prst="rect">
            <a:avLst/>
          </a:prstGeom>
          <a:noFill/>
          <a:ln w="9525">
            <a:noFill/>
            <a:miter lim="800000"/>
            <a:headEnd/>
            <a:tailEnd/>
          </a:ln>
        </p:spPr>
        <p:txBody>
          <a:bodyPr>
            <a:spAutoFit/>
          </a:bodyPr>
          <a:lstStyle/>
          <a:p>
            <a:pPr algn="ctr">
              <a:spcBef>
                <a:spcPct val="50000"/>
              </a:spcBef>
            </a:pPr>
            <a:r>
              <a:rPr lang="en-US" sz="2000" b="1" dirty="0">
                <a:latin typeface="Arial" pitchFamily="34" charset="0"/>
                <a:cs typeface="Arial" pitchFamily="34" charset="0"/>
              </a:rPr>
              <a:t>Displays the CCS Networks, LATAs, and NXXs associated with the new NPA.</a:t>
            </a:r>
          </a:p>
        </p:txBody>
      </p:sp>
      <p:graphicFrame>
        <p:nvGraphicFramePr>
          <p:cNvPr id="140308" name="Group 20"/>
          <p:cNvGraphicFramePr>
            <a:graphicFrameLocks noGrp="1"/>
          </p:cNvGraphicFramePr>
          <p:nvPr/>
        </p:nvGraphicFramePr>
        <p:xfrm>
          <a:off x="533400" y="4251160"/>
          <a:ext cx="8153400" cy="1920240"/>
        </p:xfrm>
        <a:graphic>
          <a:graphicData uri="http://schemas.openxmlformats.org/drawingml/2006/table">
            <a:tbl>
              <a:tblPr/>
              <a:tblGrid>
                <a:gridCol w="3429000"/>
                <a:gridCol w="4724400"/>
              </a:tblGrid>
              <a:tr h="203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Routing CCS Network Coverage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Displays a list of CCS network codes that the new NPA covers.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LATAs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Displays a list of LATAs that the new NPA covers.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NXXs for New NPA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Displays a list of NXXs that the new NPA covers.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122" name="Object 19"/>
          <p:cNvGraphicFramePr>
            <a:graphicFrameLocks noChangeAspect="1"/>
          </p:cNvGraphicFramePr>
          <p:nvPr/>
        </p:nvGraphicFramePr>
        <p:xfrm>
          <a:off x="609600" y="2133600"/>
          <a:ext cx="7885112" cy="1816100"/>
        </p:xfrm>
        <a:graphic>
          <a:graphicData uri="http://schemas.openxmlformats.org/presentationml/2006/ole">
            <p:oleObj spid="_x0000_s22530" name="Bitmap Image" r:id="rId4" imgW="7238095" imgH="1666667" progId="PBrush">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box(in)">
                                      <p:cBhvr>
                                        <p:cTn id="7"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 Box 2"/>
          <p:cNvSpPr txBox="1">
            <a:spLocks noChangeArrowheads="1"/>
          </p:cNvSpPr>
          <p:nvPr/>
        </p:nvSpPr>
        <p:spPr bwMode="auto">
          <a:xfrm>
            <a:off x="914400" y="990600"/>
            <a:ext cx="7239000" cy="519113"/>
          </a:xfrm>
          <a:prstGeom prst="rect">
            <a:avLst/>
          </a:prstGeom>
          <a:noFill/>
          <a:ln w="9525">
            <a:noFill/>
            <a:miter lim="800000"/>
            <a:headEnd/>
            <a:tailEnd/>
          </a:ln>
        </p:spPr>
        <p:txBody>
          <a:bodyPr>
            <a:spAutoFit/>
          </a:bodyPr>
          <a:lstStyle/>
          <a:p>
            <a:pPr>
              <a:spcBef>
                <a:spcPct val="50000"/>
              </a:spcBef>
            </a:pPr>
            <a:endParaRPr lang="en-US" sz="2800">
              <a:latin typeface="Arial" pitchFamily="34" charset="0"/>
              <a:cs typeface="Arial" pitchFamily="34" charset="0"/>
            </a:endParaRPr>
          </a:p>
        </p:txBody>
      </p:sp>
      <p:sp>
        <p:nvSpPr>
          <p:cNvPr id="6148" name="Rectangle 3"/>
          <p:cNvSpPr>
            <a:spLocks noGrp="1" noChangeArrowheads="1"/>
          </p:cNvSpPr>
          <p:nvPr>
            <p:ph type="title"/>
          </p:nvPr>
        </p:nvSpPr>
        <p:spPr>
          <a:prstGeom prst="rect">
            <a:avLst/>
          </a:prstGeom>
        </p:spPr>
        <p:txBody>
          <a:bodyPr>
            <a:normAutofit/>
          </a:bodyPr>
          <a:lstStyle/>
          <a:p>
            <a:pPr eaLnBrk="1" hangingPunct="1"/>
            <a:r>
              <a:rPr lang="en-US" sz="3600" u="sng" dirty="0" smtClean="0">
                <a:latin typeface="Arial" pitchFamily="34" charset="0"/>
                <a:cs typeface="Arial" pitchFamily="34" charset="0"/>
              </a:rPr>
              <a:t>NPA – Old NPA Tab</a:t>
            </a:r>
          </a:p>
        </p:txBody>
      </p:sp>
      <p:sp>
        <p:nvSpPr>
          <p:cNvPr id="6149" name="Text Box 4"/>
          <p:cNvSpPr txBox="1">
            <a:spLocks noChangeArrowheads="1"/>
          </p:cNvSpPr>
          <p:nvPr/>
        </p:nvSpPr>
        <p:spPr bwMode="auto">
          <a:xfrm>
            <a:off x="1447800" y="1143000"/>
            <a:ext cx="6357937" cy="707886"/>
          </a:xfrm>
          <a:prstGeom prst="rect">
            <a:avLst/>
          </a:prstGeom>
          <a:noFill/>
          <a:ln w="9525">
            <a:noFill/>
            <a:miter lim="800000"/>
            <a:headEnd/>
            <a:tailEnd/>
          </a:ln>
        </p:spPr>
        <p:txBody>
          <a:bodyPr>
            <a:spAutoFit/>
          </a:bodyPr>
          <a:lstStyle/>
          <a:p>
            <a:pPr algn="ctr">
              <a:spcBef>
                <a:spcPct val="50000"/>
              </a:spcBef>
            </a:pPr>
            <a:r>
              <a:rPr lang="en-US" sz="2000" b="1" dirty="0">
                <a:latin typeface="Arial" pitchFamily="34" charset="0"/>
                <a:cs typeface="Arial" pitchFamily="34" charset="0"/>
              </a:rPr>
              <a:t>Displays the CCS Networks, LATAs, and NXXs associated with the old NPA.</a:t>
            </a:r>
          </a:p>
        </p:txBody>
      </p:sp>
      <p:graphicFrame>
        <p:nvGraphicFramePr>
          <p:cNvPr id="141332" name="Group 20"/>
          <p:cNvGraphicFramePr>
            <a:graphicFrameLocks noGrp="1"/>
          </p:cNvGraphicFramePr>
          <p:nvPr/>
        </p:nvGraphicFramePr>
        <p:xfrm>
          <a:off x="457200" y="4299286"/>
          <a:ext cx="8153400" cy="1920240"/>
        </p:xfrm>
        <a:graphic>
          <a:graphicData uri="http://schemas.openxmlformats.org/drawingml/2006/table">
            <a:tbl>
              <a:tblPr/>
              <a:tblGrid>
                <a:gridCol w="3429000"/>
                <a:gridCol w="4724400"/>
              </a:tblGrid>
              <a:tr h="203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Routing CCS Network Coverage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Displays a list of CCS network codes that the old NPA covers.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LATAs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Displays a list of LATAs that the old NPA covers.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NXXs for Old NPA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Displays a list of NXXs that the old NPA covers.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146" name="Object 19"/>
          <p:cNvGraphicFramePr>
            <a:graphicFrameLocks noChangeAspect="1"/>
          </p:cNvGraphicFramePr>
          <p:nvPr/>
        </p:nvGraphicFramePr>
        <p:xfrm>
          <a:off x="609600" y="1981200"/>
          <a:ext cx="7924800" cy="2055813"/>
        </p:xfrm>
        <a:graphic>
          <a:graphicData uri="http://schemas.openxmlformats.org/presentationml/2006/ole">
            <p:oleObj spid="_x0000_s23554" name="Bitmap Image" r:id="rId4" imgW="7085714" imgH="1838095" progId="PBrush">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box(out)">
                                      <p:cBhvr>
                                        <p:cTn id="7" dur="5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70" name="Object 2"/>
          <p:cNvGraphicFramePr>
            <a:graphicFrameLocks noChangeAspect="1"/>
          </p:cNvGraphicFramePr>
          <p:nvPr/>
        </p:nvGraphicFramePr>
        <p:xfrm>
          <a:off x="2486025" y="1539875"/>
          <a:ext cx="6048375" cy="4713288"/>
        </p:xfrm>
        <a:graphic>
          <a:graphicData uri="http://schemas.openxmlformats.org/presentationml/2006/ole">
            <p:oleObj spid="_x0000_s24578" name="Bitmap Image" r:id="rId5" imgW="7523810" imgH="5649114" progId="PBrush">
              <p:embed/>
            </p:oleObj>
          </a:graphicData>
        </a:graphic>
      </p:graphicFrame>
      <p:sp>
        <p:nvSpPr>
          <p:cNvPr id="7171" name="Text Box 3"/>
          <p:cNvSpPr txBox="1">
            <a:spLocks noChangeArrowheads="1"/>
          </p:cNvSpPr>
          <p:nvPr/>
        </p:nvSpPr>
        <p:spPr bwMode="auto">
          <a:xfrm>
            <a:off x="609600" y="990600"/>
            <a:ext cx="7239000" cy="519113"/>
          </a:xfrm>
          <a:prstGeom prst="rect">
            <a:avLst/>
          </a:prstGeom>
          <a:noFill/>
          <a:ln w="9525">
            <a:noFill/>
            <a:miter lim="800000"/>
            <a:headEnd/>
            <a:tailEnd/>
          </a:ln>
        </p:spPr>
        <p:txBody>
          <a:bodyPr>
            <a:spAutoFit/>
          </a:bodyPr>
          <a:lstStyle/>
          <a:p>
            <a:pPr>
              <a:spcBef>
                <a:spcPct val="50000"/>
              </a:spcBef>
            </a:pPr>
            <a:endParaRPr lang="en-US" sz="2800">
              <a:latin typeface="Arial" pitchFamily="34" charset="0"/>
              <a:cs typeface="Arial" pitchFamily="34" charset="0"/>
            </a:endParaRPr>
          </a:p>
        </p:txBody>
      </p:sp>
      <p:sp>
        <p:nvSpPr>
          <p:cNvPr id="7172" name="Rectangle 4"/>
          <p:cNvSpPr>
            <a:spLocks noChangeArrowheads="1"/>
          </p:cNvSpPr>
          <p:nvPr/>
        </p:nvSpPr>
        <p:spPr bwMode="auto">
          <a:xfrm>
            <a:off x="4343400" y="1981200"/>
            <a:ext cx="3810000" cy="4114800"/>
          </a:xfrm>
          <a:prstGeom prst="rect">
            <a:avLst/>
          </a:prstGeom>
          <a:noFill/>
          <a:ln w="9525">
            <a:noFill/>
            <a:miter lim="800000"/>
            <a:headEnd/>
            <a:tailEnd/>
          </a:ln>
        </p:spPr>
        <p:txBody>
          <a:bodyPr/>
          <a:lstStyle/>
          <a:p>
            <a:pPr marL="342900" indent="-342900">
              <a:spcBef>
                <a:spcPct val="20000"/>
              </a:spcBef>
              <a:buFontTx/>
              <a:buChar char="•"/>
            </a:pPr>
            <a:endParaRPr lang="en-US" sz="2800">
              <a:latin typeface="Arial" pitchFamily="34" charset="0"/>
              <a:cs typeface="Arial" pitchFamily="34" charset="0"/>
            </a:endParaRPr>
          </a:p>
        </p:txBody>
      </p:sp>
      <p:sp>
        <p:nvSpPr>
          <p:cNvPr id="7173" name="Rectangle 5"/>
          <p:cNvSpPr>
            <a:spLocks noGrp="1" noChangeArrowheads="1"/>
          </p:cNvSpPr>
          <p:nvPr>
            <p:ph type="title"/>
          </p:nvPr>
        </p:nvSpPr>
        <p:spPr>
          <a:prstGeom prst="rect">
            <a:avLst/>
          </a:prstGeom>
        </p:spPr>
        <p:txBody>
          <a:bodyPr/>
          <a:lstStyle/>
          <a:p>
            <a:pPr eaLnBrk="1" hangingPunct="1"/>
            <a:r>
              <a:rPr lang="en-US" sz="3600" u="sng" dirty="0" smtClean="0">
                <a:latin typeface="Arial" pitchFamily="34" charset="0"/>
                <a:cs typeface="Arial" pitchFamily="34" charset="0"/>
              </a:rPr>
              <a:t>Using the NPA Window</a:t>
            </a:r>
          </a:p>
        </p:txBody>
      </p:sp>
      <p:sp>
        <p:nvSpPr>
          <p:cNvPr id="7174" name="Text Box 6"/>
          <p:cNvSpPr txBox="1">
            <a:spLocks noChangeArrowheads="1"/>
          </p:cNvSpPr>
          <p:nvPr/>
        </p:nvSpPr>
        <p:spPr bwMode="auto">
          <a:xfrm>
            <a:off x="609600" y="1485900"/>
            <a:ext cx="1981200" cy="4862870"/>
          </a:xfrm>
          <a:prstGeom prst="rect">
            <a:avLst/>
          </a:prstGeom>
          <a:noFill/>
          <a:ln w="9525">
            <a:noFill/>
            <a:miter lim="800000"/>
            <a:headEnd/>
            <a:tailEnd/>
          </a:ln>
        </p:spPr>
        <p:txBody>
          <a:bodyPr>
            <a:spAutoFit/>
          </a:bodyPr>
          <a:lstStyle/>
          <a:p>
            <a:pPr marL="457200" indent="-457200">
              <a:spcBef>
                <a:spcPct val="50000"/>
              </a:spcBef>
            </a:pPr>
            <a:r>
              <a:rPr lang="en-US" sz="2000" dirty="0">
                <a:latin typeface="Arial" pitchFamily="34" charset="0"/>
                <a:cs typeface="Arial" pitchFamily="34" charset="0"/>
              </a:rPr>
              <a:t>1.  Enter an NPA in the Old NPA field </a:t>
            </a:r>
          </a:p>
          <a:p>
            <a:pPr marL="457200" indent="-457200">
              <a:spcBef>
                <a:spcPct val="50000"/>
              </a:spcBef>
            </a:pPr>
            <a:r>
              <a:rPr lang="en-US" sz="2000" dirty="0">
                <a:latin typeface="Arial" pitchFamily="34" charset="0"/>
                <a:cs typeface="Arial" pitchFamily="34" charset="0"/>
              </a:rPr>
              <a:t>       (OR</a:t>
            </a:r>
            <a:r>
              <a:rPr lang="en-US" sz="2000" dirty="0" smtClean="0">
                <a:latin typeface="Arial" pitchFamily="34" charset="0"/>
                <a:cs typeface="Arial" pitchFamily="34" charset="0"/>
              </a:rPr>
              <a:t>)</a:t>
            </a:r>
            <a:endParaRPr lang="en-US" sz="2000" dirty="0">
              <a:latin typeface="Arial" pitchFamily="34" charset="0"/>
              <a:cs typeface="Arial" pitchFamily="34" charset="0"/>
            </a:endParaRPr>
          </a:p>
          <a:p>
            <a:pPr marL="457200" indent="-457200">
              <a:spcBef>
                <a:spcPct val="50000"/>
              </a:spcBef>
            </a:pPr>
            <a:r>
              <a:rPr lang="en-US" sz="2000" dirty="0">
                <a:latin typeface="Arial" pitchFamily="34" charset="0"/>
                <a:cs typeface="Arial" pitchFamily="34" charset="0"/>
              </a:rPr>
              <a:t>2. Select an Existing NPA Split from the drop-down list.</a:t>
            </a:r>
          </a:p>
          <a:p>
            <a:pPr marL="457200" indent="-457200">
              <a:spcBef>
                <a:spcPct val="50000"/>
              </a:spcBef>
            </a:pPr>
            <a:r>
              <a:rPr lang="en-US" sz="2000" dirty="0" smtClean="0">
                <a:latin typeface="Arial" pitchFamily="34" charset="0"/>
                <a:cs typeface="Arial" pitchFamily="34" charset="0"/>
              </a:rPr>
              <a:t>3</a:t>
            </a:r>
            <a:r>
              <a:rPr lang="en-US" sz="2000" dirty="0">
                <a:latin typeface="Arial" pitchFamily="34" charset="0"/>
                <a:cs typeface="Arial" pitchFamily="34" charset="0"/>
              </a:rPr>
              <a:t>. Click the Retrieve button.</a:t>
            </a:r>
          </a:p>
        </p:txBody>
      </p:sp>
      <p:sp>
        <p:nvSpPr>
          <p:cNvPr id="7175" name="Oval 7"/>
          <p:cNvSpPr>
            <a:spLocks noChangeArrowheads="1"/>
          </p:cNvSpPr>
          <p:nvPr/>
        </p:nvSpPr>
        <p:spPr bwMode="auto">
          <a:xfrm>
            <a:off x="2514600" y="1753274"/>
            <a:ext cx="1066800" cy="519351"/>
          </a:xfrm>
          <a:prstGeom prst="ellipse">
            <a:avLst/>
          </a:prstGeom>
          <a:noFill/>
          <a:ln w="25400">
            <a:solidFill>
              <a:srgbClr val="FF0000"/>
            </a:solidFill>
            <a:round/>
            <a:headEnd/>
            <a:tailEnd/>
          </a:ln>
        </p:spPr>
        <p:txBody>
          <a:bodyPr wrap="square" anchor="ctr">
            <a:spAutoFit/>
          </a:bodyPr>
          <a:lstStyle/>
          <a:p>
            <a:endParaRPr lang="en-US">
              <a:latin typeface="Arial" pitchFamily="34" charset="0"/>
              <a:cs typeface="Arial" pitchFamily="34" charset="0"/>
            </a:endParaRPr>
          </a:p>
        </p:txBody>
      </p:sp>
      <p:sp>
        <p:nvSpPr>
          <p:cNvPr id="7176" name="Line 8"/>
          <p:cNvSpPr>
            <a:spLocks noChangeShapeType="1"/>
          </p:cNvSpPr>
          <p:nvPr/>
        </p:nvSpPr>
        <p:spPr bwMode="auto">
          <a:xfrm flipH="1">
            <a:off x="3962400" y="1371600"/>
            <a:ext cx="584200" cy="623888"/>
          </a:xfrm>
          <a:prstGeom prst="line">
            <a:avLst/>
          </a:prstGeom>
          <a:noFill/>
          <a:ln w="38100">
            <a:solidFill>
              <a:srgbClr val="FF0000"/>
            </a:solidFill>
            <a:round/>
            <a:headEnd/>
            <a:tailEnd type="triangle" w="lg" len="lg"/>
          </a:ln>
        </p:spPr>
        <p:txBody>
          <a:bodyPr>
            <a:spAutoFit/>
          </a:bodyPr>
          <a:lstStyle/>
          <a:p>
            <a:endParaRPr lang="en-US">
              <a:latin typeface="Arial" pitchFamily="34" charset="0"/>
              <a:cs typeface="Arial" pitchFamily="34" charset="0"/>
            </a:endParaRPr>
          </a:p>
        </p:txBody>
      </p:sp>
      <p:sp>
        <p:nvSpPr>
          <p:cNvPr id="7177" name="Line 9"/>
          <p:cNvSpPr>
            <a:spLocks noChangeShapeType="1"/>
          </p:cNvSpPr>
          <p:nvPr/>
        </p:nvSpPr>
        <p:spPr bwMode="auto">
          <a:xfrm flipH="1">
            <a:off x="2857500" y="5283200"/>
            <a:ext cx="596900" cy="827088"/>
          </a:xfrm>
          <a:prstGeom prst="line">
            <a:avLst/>
          </a:prstGeom>
          <a:noFill/>
          <a:ln w="38100">
            <a:solidFill>
              <a:srgbClr val="FF0000"/>
            </a:solidFill>
            <a:round/>
            <a:headEnd/>
            <a:tailEnd type="triangle" w="lg" len="lg"/>
          </a:ln>
        </p:spPr>
        <p:txBody>
          <a:bodyPr>
            <a:spAutoFit/>
          </a:bodyPr>
          <a:lstStyle/>
          <a:p>
            <a:endParaRPr lang="en-US">
              <a:latin typeface="Arial" pitchFamily="34" charset="0"/>
              <a:cs typeface="Arial" pitchFamily="34" charset="0"/>
            </a:endParaRPr>
          </a:p>
        </p:txBody>
      </p:sp>
      <p:pic>
        <p:nvPicPr>
          <p:cNvPr id="7178" name="Picture 10"/>
          <p:cNvPicPr>
            <a:picLocks noChangeAspect="1" noChangeArrowheads="1"/>
          </p:cNvPicPr>
          <p:nvPr/>
        </p:nvPicPr>
        <p:blipFill>
          <a:blip r:embed="rId6" cstate="print"/>
          <a:srcRect/>
          <a:stretch>
            <a:fillRect/>
          </a:stretch>
        </p:blipFill>
        <p:spPr bwMode="auto">
          <a:xfrm>
            <a:off x="5667375" y="1981200"/>
            <a:ext cx="1190625" cy="1371600"/>
          </a:xfrm>
          <a:prstGeom prst="rect">
            <a:avLst/>
          </a:prstGeom>
          <a:noFill/>
          <a:ln w="9525">
            <a:noFill/>
            <a:miter lim="800000"/>
            <a:headEnd/>
            <a:tailEnd/>
          </a:ln>
        </p:spPr>
      </p:pic>
      <p:sp>
        <p:nvSpPr>
          <p:cNvPr id="7179" name="Oval 11"/>
          <p:cNvSpPr>
            <a:spLocks noChangeArrowheads="1"/>
          </p:cNvSpPr>
          <p:nvPr/>
        </p:nvSpPr>
        <p:spPr bwMode="auto">
          <a:xfrm>
            <a:off x="5511800" y="2209800"/>
            <a:ext cx="1346200" cy="533400"/>
          </a:xfrm>
          <a:prstGeom prst="ellipse">
            <a:avLst/>
          </a:prstGeom>
          <a:noFill/>
          <a:ln w="25400">
            <a:solidFill>
              <a:srgbClr val="FF0000"/>
            </a:solidFill>
            <a:round/>
            <a:headEnd/>
            <a:tailEnd/>
          </a:ln>
        </p:spPr>
        <p:txBody>
          <a:bodyPr wrap="square" anchor="ctr">
            <a:spAutoFit/>
          </a:bodyPr>
          <a:lstStyle/>
          <a:p>
            <a:endParaRPr lang="en-US">
              <a:latin typeface="Arial" pitchFamily="34" charset="0"/>
              <a:cs typeface="Arial" pitchFamily="34" charset="0"/>
            </a:endParaRPr>
          </a:p>
        </p:txBody>
      </p:sp>
    </p:spTree>
    <p:custDataLst>
      <p:tags r:id="rId2"/>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174">
                                            <p:txEl>
                                              <p:pRg st="0" end="0"/>
                                            </p:txEl>
                                          </p:spTgt>
                                        </p:tgtEl>
                                        <p:attrNameLst>
                                          <p:attrName>style.visibility</p:attrName>
                                        </p:attrNameLst>
                                      </p:cBhvr>
                                      <p:to>
                                        <p:strVal val="visible"/>
                                      </p:to>
                                    </p:set>
                                    <p:animEffect transition="in" filter="blinds(horizontal)">
                                      <p:cBhvr>
                                        <p:cTn id="7" dur="500"/>
                                        <p:tgtEl>
                                          <p:spTgt spid="717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175"/>
                                        </p:tgtEl>
                                        <p:attrNameLst>
                                          <p:attrName>style.visibility</p:attrName>
                                        </p:attrNameLst>
                                      </p:cBhvr>
                                      <p:to>
                                        <p:strVal val="visible"/>
                                      </p:to>
                                    </p:set>
                                    <p:animEffect transition="in" filter="blinds(horizontal)">
                                      <p:cBhvr>
                                        <p:cTn id="12" dur="500"/>
                                        <p:tgtEl>
                                          <p:spTgt spid="717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174">
                                            <p:txEl>
                                              <p:pRg st="1" end="1"/>
                                            </p:txEl>
                                          </p:spTgt>
                                        </p:tgtEl>
                                        <p:attrNameLst>
                                          <p:attrName>style.visibility</p:attrName>
                                        </p:attrNameLst>
                                      </p:cBhvr>
                                      <p:to>
                                        <p:strVal val="visible"/>
                                      </p:to>
                                    </p:set>
                                    <p:anim calcmode="lin" valueType="num">
                                      <p:cBhvr additive="base">
                                        <p:cTn id="17" dur="500" fill="hold"/>
                                        <p:tgtEl>
                                          <p:spTgt spid="7174">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17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7174">
                                            <p:txEl>
                                              <p:pRg st="2" end="2"/>
                                            </p:txEl>
                                          </p:spTgt>
                                        </p:tgtEl>
                                        <p:attrNameLst>
                                          <p:attrName>style.visibility</p:attrName>
                                        </p:attrNameLst>
                                      </p:cBhvr>
                                      <p:to>
                                        <p:strVal val="visible"/>
                                      </p:to>
                                    </p:set>
                                    <p:animEffect transition="in" filter="box(in)">
                                      <p:cBhvr>
                                        <p:cTn id="23" dur="500"/>
                                        <p:tgtEl>
                                          <p:spTgt spid="7174">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1" fill="hold" grpId="0" nodeType="clickEffect">
                                  <p:stCondLst>
                                    <p:cond delay="0"/>
                                  </p:stCondLst>
                                  <p:childTnLst>
                                    <p:set>
                                      <p:cBhvr>
                                        <p:cTn id="27" dur="1" fill="hold">
                                          <p:stCondLst>
                                            <p:cond delay="0"/>
                                          </p:stCondLst>
                                        </p:cTn>
                                        <p:tgtEl>
                                          <p:spTgt spid="7176"/>
                                        </p:tgtEl>
                                        <p:attrNameLst>
                                          <p:attrName>style.visibility</p:attrName>
                                        </p:attrNameLst>
                                      </p:cBhvr>
                                      <p:to>
                                        <p:strVal val="visible"/>
                                      </p:to>
                                    </p:set>
                                    <p:anim calcmode="lin" valueType="num">
                                      <p:cBhvr additive="base">
                                        <p:cTn id="28" dur="500" fill="hold"/>
                                        <p:tgtEl>
                                          <p:spTgt spid="7176"/>
                                        </p:tgtEl>
                                        <p:attrNameLst>
                                          <p:attrName>ppt_x</p:attrName>
                                        </p:attrNameLst>
                                      </p:cBhvr>
                                      <p:tavLst>
                                        <p:tav tm="0">
                                          <p:val>
                                            <p:strVal val="#ppt_x"/>
                                          </p:val>
                                        </p:tav>
                                        <p:tav tm="100000">
                                          <p:val>
                                            <p:strVal val="#ppt_x"/>
                                          </p:val>
                                        </p:tav>
                                      </p:tavLst>
                                    </p:anim>
                                    <p:anim calcmode="lin" valueType="num">
                                      <p:cBhvr additive="base">
                                        <p:cTn id="29" dur="500" fill="hold"/>
                                        <p:tgtEl>
                                          <p:spTgt spid="7176"/>
                                        </p:tgtEl>
                                        <p:attrNameLst>
                                          <p:attrName>ppt_y</p:attrName>
                                        </p:attrNameLst>
                                      </p:cBhvr>
                                      <p:tavLst>
                                        <p:tav tm="0">
                                          <p:val>
                                            <p:strVal val="0-#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grpId="0" nodeType="clickEffect">
                                  <p:stCondLst>
                                    <p:cond delay="0"/>
                                  </p:stCondLst>
                                  <p:childTnLst>
                                    <p:set>
                                      <p:cBhvr>
                                        <p:cTn id="33" dur="1" fill="hold">
                                          <p:stCondLst>
                                            <p:cond delay="0"/>
                                          </p:stCondLst>
                                        </p:cTn>
                                        <p:tgtEl>
                                          <p:spTgt spid="7179"/>
                                        </p:tgtEl>
                                        <p:attrNameLst>
                                          <p:attrName>style.visibility</p:attrName>
                                        </p:attrNameLst>
                                      </p:cBhvr>
                                      <p:to>
                                        <p:strVal val="visible"/>
                                      </p:to>
                                    </p:set>
                                    <p:animEffect transition="in" filter="box(in)">
                                      <p:cBhvr>
                                        <p:cTn id="34" dur="500"/>
                                        <p:tgtEl>
                                          <p:spTgt spid="7179"/>
                                        </p:tgtEl>
                                      </p:cBhvr>
                                    </p:animEffect>
                                  </p:childTnLst>
                                </p:cTn>
                              </p:par>
                            </p:childTnLst>
                          </p:cTn>
                        </p:par>
                      </p:childTnLst>
                    </p:cTn>
                  </p:par>
                  <p:par>
                    <p:cTn id="35" fill="hold">
                      <p:stCondLst>
                        <p:cond delay="indefinite"/>
                      </p:stCondLst>
                      <p:childTnLst>
                        <p:par>
                          <p:cTn id="36" fill="hold">
                            <p:stCondLst>
                              <p:cond delay="0"/>
                            </p:stCondLst>
                            <p:childTnLst>
                              <p:par>
                                <p:cTn id="37" presetID="55" presetClass="entr" presetSubtype="0" fill="hold" nodeType="clickEffect">
                                  <p:stCondLst>
                                    <p:cond delay="0"/>
                                  </p:stCondLst>
                                  <p:childTnLst>
                                    <p:set>
                                      <p:cBhvr>
                                        <p:cTn id="38" dur="1" fill="hold">
                                          <p:stCondLst>
                                            <p:cond delay="0"/>
                                          </p:stCondLst>
                                        </p:cTn>
                                        <p:tgtEl>
                                          <p:spTgt spid="7174">
                                            <p:txEl>
                                              <p:pRg st="3" end="3"/>
                                            </p:txEl>
                                          </p:spTgt>
                                        </p:tgtEl>
                                        <p:attrNameLst>
                                          <p:attrName>style.visibility</p:attrName>
                                        </p:attrNameLst>
                                      </p:cBhvr>
                                      <p:to>
                                        <p:strVal val="visible"/>
                                      </p:to>
                                    </p:set>
                                    <p:anim calcmode="lin" valueType="num">
                                      <p:cBhvr>
                                        <p:cTn id="39" dur="1000" fill="hold"/>
                                        <p:tgtEl>
                                          <p:spTgt spid="7174">
                                            <p:txEl>
                                              <p:pRg st="3" end="3"/>
                                            </p:txEl>
                                          </p:spTgt>
                                        </p:tgtEl>
                                        <p:attrNameLst>
                                          <p:attrName>ppt_w</p:attrName>
                                        </p:attrNameLst>
                                      </p:cBhvr>
                                      <p:tavLst>
                                        <p:tav tm="0">
                                          <p:val>
                                            <p:strVal val="#ppt_w*0.70"/>
                                          </p:val>
                                        </p:tav>
                                        <p:tav tm="100000">
                                          <p:val>
                                            <p:strVal val="#ppt_w"/>
                                          </p:val>
                                        </p:tav>
                                      </p:tavLst>
                                    </p:anim>
                                    <p:anim calcmode="lin" valueType="num">
                                      <p:cBhvr>
                                        <p:cTn id="40" dur="1000" fill="hold"/>
                                        <p:tgtEl>
                                          <p:spTgt spid="7174">
                                            <p:txEl>
                                              <p:pRg st="3" end="3"/>
                                            </p:txEl>
                                          </p:spTgt>
                                        </p:tgtEl>
                                        <p:attrNameLst>
                                          <p:attrName>ppt_h</p:attrName>
                                        </p:attrNameLst>
                                      </p:cBhvr>
                                      <p:tavLst>
                                        <p:tav tm="0">
                                          <p:val>
                                            <p:strVal val="#ppt_h"/>
                                          </p:val>
                                        </p:tav>
                                        <p:tav tm="100000">
                                          <p:val>
                                            <p:strVal val="#ppt_h"/>
                                          </p:val>
                                        </p:tav>
                                      </p:tavLst>
                                    </p:anim>
                                    <p:animEffect transition="in" filter="fade">
                                      <p:cBhvr>
                                        <p:cTn id="41" dur="1000"/>
                                        <p:tgtEl>
                                          <p:spTgt spid="7174">
                                            <p:txEl>
                                              <p:pRg st="3" end="3"/>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2" fill="hold" grpId="0" nodeType="clickEffect">
                                  <p:stCondLst>
                                    <p:cond delay="0"/>
                                  </p:stCondLst>
                                  <p:childTnLst>
                                    <p:set>
                                      <p:cBhvr>
                                        <p:cTn id="45" dur="1" fill="hold">
                                          <p:stCondLst>
                                            <p:cond delay="0"/>
                                          </p:stCondLst>
                                        </p:cTn>
                                        <p:tgtEl>
                                          <p:spTgt spid="7177"/>
                                        </p:tgtEl>
                                        <p:attrNameLst>
                                          <p:attrName>style.visibility</p:attrName>
                                        </p:attrNameLst>
                                      </p:cBhvr>
                                      <p:to>
                                        <p:strVal val="visible"/>
                                      </p:to>
                                    </p:set>
                                    <p:anim calcmode="lin" valueType="num">
                                      <p:cBhvr additive="base">
                                        <p:cTn id="46" dur="500" fill="hold"/>
                                        <p:tgtEl>
                                          <p:spTgt spid="7177"/>
                                        </p:tgtEl>
                                        <p:attrNameLst>
                                          <p:attrName>ppt_x</p:attrName>
                                        </p:attrNameLst>
                                      </p:cBhvr>
                                      <p:tavLst>
                                        <p:tav tm="0">
                                          <p:val>
                                            <p:strVal val="1+#ppt_w/2"/>
                                          </p:val>
                                        </p:tav>
                                        <p:tav tm="100000">
                                          <p:val>
                                            <p:strVal val="#ppt_x"/>
                                          </p:val>
                                        </p:tav>
                                      </p:tavLst>
                                    </p:anim>
                                    <p:anim calcmode="lin" valueType="num">
                                      <p:cBhvr additive="base">
                                        <p:cTn id="47" dur="500" fill="hold"/>
                                        <p:tgtEl>
                                          <p:spTgt spid="717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animBg="1"/>
      <p:bldP spid="7176" grpId="0" animBg="1"/>
      <p:bldP spid="7177" grpId="0" animBg="1"/>
      <p:bldP spid="717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457200" y="274638"/>
            <a:ext cx="8229600" cy="868362"/>
          </a:xfrm>
          <a:prstGeom prst="rect">
            <a:avLst/>
          </a:prstGeom>
        </p:spPr>
        <p:txBody>
          <a:bodyPr/>
          <a:lstStyle/>
          <a:p>
            <a:pPr eaLnBrk="1" hangingPunct="1"/>
            <a:r>
              <a:rPr lang="en-US" sz="3200" u="sng" dirty="0" smtClean="0">
                <a:solidFill>
                  <a:srgbClr val="922241"/>
                </a:solidFill>
                <a:latin typeface="Arial" pitchFamily="34" charset="0"/>
                <a:cs typeface="Arial" pitchFamily="34" charset="0"/>
              </a:rPr>
              <a:t>NCO - NPA Code Opening/Overlay</a:t>
            </a:r>
            <a:endParaRPr lang="en-US" sz="3600" dirty="0" smtClean="0">
              <a:solidFill>
                <a:srgbClr val="922241"/>
              </a:solidFill>
              <a:latin typeface="Arial" pitchFamily="34" charset="0"/>
              <a:cs typeface="Arial" pitchFamily="34" charset="0"/>
            </a:endParaRPr>
          </a:p>
        </p:txBody>
      </p:sp>
      <p:graphicFrame>
        <p:nvGraphicFramePr>
          <p:cNvPr id="8194" name="Object 3"/>
          <p:cNvGraphicFramePr>
            <a:graphicFrameLocks noChangeAspect="1"/>
          </p:cNvGraphicFramePr>
          <p:nvPr/>
        </p:nvGraphicFramePr>
        <p:xfrm>
          <a:off x="762000" y="2286000"/>
          <a:ext cx="7621587" cy="4038600"/>
        </p:xfrm>
        <a:graphic>
          <a:graphicData uri="http://schemas.openxmlformats.org/presentationml/2006/ole">
            <p:oleObj spid="_x0000_s25602" name="Bitmap Image" r:id="rId4" imgW="7621064" imgH="4963218" progId="PBrush">
              <p:embed/>
            </p:oleObj>
          </a:graphicData>
        </a:graphic>
      </p:graphicFrame>
      <p:sp>
        <p:nvSpPr>
          <p:cNvPr id="8196" name="Text Box 4"/>
          <p:cNvSpPr txBox="1">
            <a:spLocks noChangeArrowheads="1"/>
          </p:cNvSpPr>
          <p:nvPr/>
        </p:nvSpPr>
        <p:spPr bwMode="auto">
          <a:xfrm>
            <a:off x="762000" y="1143000"/>
            <a:ext cx="7772400" cy="1006475"/>
          </a:xfrm>
          <a:prstGeom prst="rect">
            <a:avLst/>
          </a:prstGeom>
          <a:noFill/>
          <a:ln w="9525">
            <a:noFill/>
            <a:miter lim="800000"/>
            <a:headEnd/>
            <a:tailEnd/>
          </a:ln>
        </p:spPr>
        <p:txBody>
          <a:bodyPr>
            <a:spAutoFit/>
          </a:bodyPr>
          <a:lstStyle/>
          <a:p>
            <a:pPr>
              <a:spcBef>
                <a:spcPct val="50000"/>
              </a:spcBef>
            </a:pPr>
            <a:r>
              <a:rPr lang="en-US" sz="2000" dirty="0">
                <a:latin typeface="Arial" pitchFamily="34" charset="0"/>
                <a:cs typeface="Arial" pitchFamily="34" charset="0"/>
              </a:rPr>
              <a:t>From the NCO screen a Resp Org user can VIEW NPA Code Opening or Overlay information. ( Bring up the NCO screen from the Main Menu. Type 754 in the New NPA field and press Retrieve)</a:t>
            </a:r>
          </a:p>
        </p:txBody>
      </p:sp>
      <p:grpSp>
        <p:nvGrpSpPr>
          <p:cNvPr id="2" name="Group 6"/>
          <p:cNvGrpSpPr/>
          <p:nvPr/>
        </p:nvGrpSpPr>
        <p:grpSpPr>
          <a:xfrm>
            <a:off x="1393825" y="3336925"/>
            <a:ext cx="1871663" cy="1938992"/>
            <a:chOff x="1393825" y="3336925"/>
            <a:chExt cx="1871663" cy="1938992"/>
          </a:xfrm>
        </p:grpSpPr>
        <p:sp>
          <p:nvSpPr>
            <p:cNvPr id="8197" name="Text Box 5"/>
            <p:cNvSpPr txBox="1">
              <a:spLocks noChangeArrowheads="1"/>
            </p:cNvSpPr>
            <p:nvPr/>
          </p:nvSpPr>
          <p:spPr bwMode="auto">
            <a:xfrm>
              <a:off x="1393825" y="3336925"/>
              <a:ext cx="1290638" cy="1938992"/>
            </a:xfrm>
            <a:prstGeom prst="rect">
              <a:avLst/>
            </a:prstGeom>
            <a:solidFill>
              <a:srgbClr val="FFFF66"/>
            </a:solidFill>
            <a:ln w="9525">
              <a:noFill/>
              <a:miter lim="800000"/>
              <a:headEnd/>
              <a:tailEnd/>
            </a:ln>
          </p:spPr>
          <p:txBody>
            <a:bodyPr>
              <a:spAutoFit/>
            </a:bodyPr>
            <a:lstStyle/>
            <a:p>
              <a:pPr>
                <a:spcBef>
                  <a:spcPct val="50000"/>
                </a:spcBef>
              </a:pPr>
              <a:r>
                <a:rPr lang="en-US" sz="2000">
                  <a:latin typeface="Arial" pitchFamily="34" charset="0"/>
                  <a:cs typeface="Arial" pitchFamily="34" charset="0"/>
                </a:rPr>
                <a:t>Old NPA field can contain more than one NPA</a:t>
              </a:r>
            </a:p>
          </p:txBody>
        </p:sp>
        <p:sp>
          <p:nvSpPr>
            <p:cNvPr id="8198" name="Line 6"/>
            <p:cNvSpPr>
              <a:spLocks noChangeShapeType="1"/>
            </p:cNvSpPr>
            <p:nvPr/>
          </p:nvSpPr>
          <p:spPr bwMode="auto">
            <a:xfrm flipV="1">
              <a:off x="2424113" y="3556000"/>
              <a:ext cx="841375" cy="465138"/>
            </a:xfrm>
            <a:prstGeom prst="line">
              <a:avLst/>
            </a:prstGeom>
            <a:noFill/>
            <a:ln w="9525">
              <a:solidFill>
                <a:schemeClr val="tx1"/>
              </a:solidFill>
              <a:round/>
              <a:headEnd/>
              <a:tailEnd type="triangle" w="med" len="med"/>
            </a:ln>
          </p:spPr>
          <p:txBody>
            <a:bodyPr wrap="none">
              <a:spAutoFit/>
            </a:bodyPr>
            <a:lstStyle/>
            <a:p>
              <a:endParaRPr lang="en-US">
                <a:latin typeface="Arial" pitchFamily="34" charset="0"/>
                <a:cs typeface="Arial" pitchFamily="34"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anim calcmode="lin" valueType="num">
                                      <p:cBhvr>
                                        <p:cTn id="7" dur="1000" fill="hold"/>
                                        <p:tgtEl>
                                          <p:spTgt spid="8194"/>
                                        </p:tgtEl>
                                        <p:attrNameLst>
                                          <p:attrName>ppt_w</p:attrName>
                                        </p:attrNameLst>
                                      </p:cBhvr>
                                      <p:tavLst>
                                        <p:tav tm="0">
                                          <p:val>
                                            <p:strVal val="#ppt_w*0.70"/>
                                          </p:val>
                                        </p:tav>
                                        <p:tav tm="100000">
                                          <p:val>
                                            <p:strVal val="#ppt_w"/>
                                          </p:val>
                                        </p:tav>
                                      </p:tavLst>
                                    </p:anim>
                                    <p:anim calcmode="lin" valueType="num">
                                      <p:cBhvr>
                                        <p:cTn id="8" dur="1000" fill="hold"/>
                                        <p:tgtEl>
                                          <p:spTgt spid="8194"/>
                                        </p:tgtEl>
                                        <p:attrNameLst>
                                          <p:attrName>ppt_h</p:attrName>
                                        </p:attrNameLst>
                                      </p:cBhvr>
                                      <p:tavLst>
                                        <p:tav tm="0">
                                          <p:val>
                                            <p:strVal val="#ppt_h"/>
                                          </p:val>
                                        </p:tav>
                                        <p:tav tm="100000">
                                          <p:val>
                                            <p:strVal val="#ppt_h"/>
                                          </p:val>
                                        </p:tav>
                                      </p:tavLst>
                                    </p:anim>
                                    <p:animEffect transition="in" filter="fade">
                                      <p:cBhvr>
                                        <p:cTn id="9" dur="1000"/>
                                        <p:tgtEl>
                                          <p:spTgt spid="8194"/>
                                        </p:tgtEl>
                                      </p:cBhvr>
                                    </p:animEffect>
                                  </p:childTnLst>
                                </p:cTn>
                              </p:par>
                            </p:childTnLst>
                          </p:cTn>
                        </p:par>
                      </p:childTnLst>
                    </p:cTn>
                  </p:par>
                  <p:par>
                    <p:cTn id="10" fill="hold">
                      <p:stCondLst>
                        <p:cond delay="indefinite"/>
                      </p:stCondLst>
                      <p:childTnLst>
                        <p:par>
                          <p:cTn id="11" fill="hold">
                            <p:stCondLst>
                              <p:cond delay="0"/>
                            </p:stCondLst>
                            <p:childTnLst>
                              <p:par>
                                <p:cTn id="12" presetID="4" presetClass="entr" presetSubtype="16" fill="hold" grpId="0" nodeType="clickEffect">
                                  <p:stCondLst>
                                    <p:cond delay="0"/>
                                  </p:stCondLst>
                                  <p:childTnLst>
                                    <p:set>
                                      <p:cBhvr>
                                        <p:cTn id="13" dur="1" fill="hold">
                                          <p:stCondLst>
                                            <p:cond delay="0"/>
                                          </p:stCondLst>
                                        </p:cTn>
                                        <p:tgtEl>
                                          <p:spTgt spid="8196"/>
                                        </p:tgtEl>
                                        <p:attrNameLst>
                                          <p:attrName>style.visibility</p:attrName>
                                        </p:attrNameLst>
                                      </p:cBhvr>
                                      <p:to>
                                        <p:strVal val="visible"/>
                                      </p:to>
                                    </p:set>
                                    <p:animEffect transition="in" filter="box(in)">
                                      <p:cBhvr>
                                        <p:cTn id="14" dur="500"/>
                                        <p:tgtEl>
                                          <p:spTgt spid="8196"/>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5.5|35.3"/>
</p:tagLst>
</file>

<file path=ppt/tags/tag2.xml><?xml version="1.0" encoding="utf-8"?>
<p:tagLst xmlns:a="http://schemas.openxmlformats.org/drawingml/2006/main" xmlns:r="http://schemas.openxmlformats.org/officeDocument/2006/relationships" xmlns:p="http://schemas.openxmlformats.org/presentationml/2006/main">
  <p:tag name="TIMING" val="|6.1|7.3|4.9|7.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515287FF5AFA143AE89E51A0CD59BB9" ma:contentTypeVersion="0" ma:contentTypeDescription="Create a new document." ma:contentTypeScope="" ma:versionID="bdd438c67d125ac81bad74c94fd3b268">
  <xsd:schema xmlns:xsd="http://www.w3.org/2001/XMLSchema" xmlns:p="http://schemas.microsoft.com/office/2006/metadata/properties" targetNamespace="http://schemas.microsoft.com/office/2006/metadata/properties" ma:root="true" ma:fieldsID="a19fca573a351b578e188d6e2de3190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E7C3FDAE-8E67-4B8F-8C00-5A3B6CEE66EC}">
  <ds:schemaRefs>
    <ds:schemaRef ds:uri="http://schemas.microsoft.com/sharepoint/v3/contenttype/forms"/>
  </ds:schemaRefs>
</ds:datastoreItem>
</file>

<file path=customXml/itemProps2.xml><?xml version="1.0" encoding="utf-8"?>
<ds:datastoreItem xmlns:ds="http://schemas.openxmlformats.org/officeDocument/2006/customXml" ds:itemID="{E2B55C8B-70BF-4F23-BAFD-1863640811F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DA28C8D9-B2EA-4345-8036-00B419DFB01F}">
  <ds:schemaRefs>
    <ds:schemaRef ds:uri="http://schemas.microsoft.com/office/2006/documentManagement/types"/>
    <ds:schemaRef ds:uri="http://purl.org/dc/elements/1.1/"/>
    <ds:schemaRef ds:uri="http://purl.org/dc/terms/"/>
    <ds:schemaRef ds:uri="http://purl.org/dc/dcmitype/"/>
    <ds:schemaRef ds:uri="http://www.w3.org/XML/1998/namespace"/>
    <ds:schemaRef ds:uri="http://schemas.microsoft.com/office/2006/metadata/propertie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
  <TotalTime>867</TotalTime>
  <Words>1459</Words>
  <Application>Microsoft Office PowerPoint</Application>
  <PresentationFormat>On-screen Show (4:3)</PresentationFormat>
  <Paragraphs>170</Paragraphs>
  <Slides>12</Slides>
  <Notes>12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14" baseType="lpstr">
      <vt:lpstr>Office Theme</vt:lpstr>
      <vt:lpstr>Bitmap Image</vt:lpstr>
      <vt:lpstr>NPA, NCO, NXL- Information</vt:lpstr>
      <vt:lpstr>SMS/800 Course Roadmap </vt:lpstr>
      <vt:lpstr>NPA Split Information Window</vt:lpstr>
      <vt:lpstr>NPA –Dates, Status, State</vt:lpstr>
      <vt:lpstr>NPA – All/Edit Tab</vt:lpstr>
      <vt:lpstr>NPA – New NPA Tab</vt:lpstr>
      <vt:lpstr>NPA – Old NPA Tab</vt:lpstr>
      <vt:lpstr>Using the NPA Window</vt:lpstr>
      <vt:lpstr>NCO - NPA Code Opening/Overlay</vt:lpstr>
      <vt:lpstr>NXL - NPA-NXX LATA Information</vt:lpstr>
      <vt:lpstr>NPA,NCO,NXL - Review</vt:lpstr>
      <vt:lpstr>Slide 12</vt:lpstr>
    </vt:vector>
  </TitlesOfParts>
  <Company>FingerPaint Marketing</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Lauren Kuester</dc:creator>
  <cp:lastModifiedBy>harmonsm</cp:lastModifiedBy>
  <cp:revision>82</cp:revision>
  <dcterms:created xsi:type="dcterms:W3CDTF">2011-03-21T17:54:20Z</dcterms:created>
  <dcterms:modified xsi:type="dcterms:W3CDTF">2011-11-28T15:05:10Z</dcterms:modified>
</cp:coreProperties>
</file>