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Lst>
  <p:sldSz cx="9144000" cy="6858000" type="screen4x3"/>
  <p:notesSz cx="6934200" cy="92202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2241"/>
    <a:srgbClr val="00A0D4"/>
    <a:srgbClr val="820024"/>
    <a:srgbClr val="9E6C78"/>
    <a:srgbClr val="FFFFFF"/>
    <a:srgbClr val="F7F2F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5" autoAdjust="0"/>
    <p:restoredTop sz="74368" autoAdjust="0"/>
  </p:normalViewPr>
  <p:slideViewPr>
    <p:cSldViewPr snapToGrid="0" snapToObjects="1">
      <p:cViewPr varScale="1">
        <p:scale>
          <a:sx n="57" d="100"/>
          <a:sy n="57" d="100"/>
        </p:scale>
        <p:origin x="-1746" y="-90"/>
      </p:cViewPr>
      <p:guideLst>
        <p:guide orient="horz" pos="3962"/>
        <p:guide pos="2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0580" tIns="45290" rIns="90580" bIns="4529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927776" y="0"/>
            <a:ext cx="3004820" cy="461010"/>
          </a:xfrm>
          <a:prstGeom prst="rect">
            <a:avLst/>
          </a:prstGeom>
        </p:spPr>
        <p:txBody>
          <a:bodyPr vert="horz" wrap="square" lIns="90580" tIns="45290" rIns="90580" bIns="45290" numCol="1" anchor="t" anchorCtr="0" compatLnSpc="1">
            <a:prstTxWarp prst="textNoShape">
              <a:avLst/>
            </a:prstTxWarp>
          </a:bodyPr>
          <a:lstStyle>
            <a:lvl1pPr algn="r">
              <a:defRPr sz="1200">
                <a:latin typeface="Calibri" charset="0"/>
              </a:defRPr>
            </a:lvl1pPr>
          </a:lstStyle>
          <a:p>
            <a:fld id="{E3489041-FBE4-49EA-B71D-FE8C7BD0CFFD}" type="datetime1">
              <a:rPr lang="en-US"/>
              <a:pPr/>
              <a:t>1/10/2012</a:t>
            </a:fld>
            <a:endParaRPr lang="en-US" dirty="0"/>
          </a:p>
        </p:txBody>
      </p:sp>
      <p:sp>
        <p:nvSpPr>
          <p:cNvPr id="4" name="Footer Placeholder 3"/>
          <p:cNvSpPr>
            <a:spLocks noGrp="1"/>
          </p:cNvSpPr>
          <p:nvPr>
            <p:ph type="ftr" sz="quarter" idx="2"/>
          </p:nvPr>
        </p:nvSpPr>
        <p:spPr>
          <a:xfrm>
            <a:off x="0" y="8757590"/>
            <a:ext cx="3004820" cy="461010"/>
          </a:xfrm>
          <a:prstGeom prst="rect">
            <a:avLst/>
          </a:prstGeom>
        </p:spPr>
        <p:txBody>
          <a:bodyPr vert="horz" lIns="90580" tIns="45290" rIns="90580" bIns="4529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927776" y="8757590"/>
            <a:ext cx="3004820" cy="461010"/>
          </a:xfrm>
          <a:prstGeom prst="rect">
            <a:avLst/>
          </a:prstGeom>
        </p:spPr>
        <p:txBody>
          <a:bodyPr vert="horz" wrap="square" lIns="90580" tIns="45290" rIns="90580" bIns="45290" numCol="1" anchor="b" anchorCtr="0" compatLnSpc="1">
            <a:prstTxWarp prst="textNoShape">
              <a:avLst/>
            </a:prstTxWarp>
          </a:bodyPr>
          <a:lstStyle>
            <a:lvl1pPr algn="r">
              <a:defRPr sz="1200">
                <a:latin typeface="Calibri" charset="0"/>
              </a:defRPr>
            </a:lvl1pPr>
          </a:lstStyle>
          <a:p>
            <a:fld id="{153FF98A-CC65-4893-8E34-CF733B53E246}" type="slidenum">
              <a:rPr lang="en-US"/>
              <a:pPr/>
              <a:t>‹#›</a:t>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0580" tIns="45290" rIns="90580" bIns="4529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927776" y="0"/>
            <a:ext cx="3004820" cy="461010"/>
          </a:xfrm>
          <a:prstGeom prst="rect">
            <a:avLst/>
          </a:prstGeom>
        </p:spPr>
        <p:txBody>
          <a:bodyPr vert="horz" wrap="square" lIns="90580" tIns="45290" rIns="90580" bIns="45290" numCol="1" anchor="t" anchorCtr="0" compatLnSpc="1">
            <a:prstTxWarp prst="textNoShape">
              <a:avLst/>
            </a:prstTxWarp>
          </a:bodyPr>
          <a:lstStyle>
            <a:lvl1pPr algn="r">
              <a:defRPr sz="1200">
                <a:latin typeface="Calibri" charset="0"/>
              </a:defRPr>
            </a:lvl1pPr>
          </a:lstStyle>
          <a:p>
            <a:fld id="{5E267C50-898E-49DD-A9DE-8F709AF21DA4}" type="datetime1">
              <a:rPr lang="en-US"/>
              <a:pPr/>
              <a:t>1/10/2012</a:t>
            </a:fld>
            <a:endParaRPr lang="en-US" dirty="0"/>
          </a:p>
        </p:txBody>
      </p:sp>
      <p:sp>
        <p:nvSpPr>
          <p:cNvPr id="4" name="Slide Image Placeholder 3"/>
          <p:cNvSpPr>
            <a:spLocks noGrp="1" noRot="1" noChangeAspect="1"/>
          </p:cNvSpPr>
          <p:nvPr>
            <p:ph type="sldImg" idx="2"/>
          </p:nvPr>
        </p:nvSpPr>
        <p:spPr>
          <a:xfrm>
            <a:off x="1162050" y="690563"/>
            <a:ext cx="4610100" cy="3457575"/>
          </a:xfrm>
          <a:prstGeom prst="rect">
            <a:avLst/>
          </a:prstGeom>
          <a:noFill/>
          <a:ln w="12700">
            <a:solidFill>
              <a:prstClr val="black"/>
            </a:solidFill>
          </a:ln>
        </p:spPr>
        <p:txBody>
          <a:bodyPr vert="horz" lIns="90580" tIns="45290" rIns="90580" bIns="45290" rtlCol="0" anchor="ctr"/>
          <a:lstStyle/>
          <a:p>
            <a:pPr lvl="0"/>
            <a:endParaRPr lang="en-US" noProof="0" dirty="0" smtClean="0"/>
          </a:p>
        </p:txBody>
      </p:sp>
      <p:sp>
        <p:nvSpPr>
          <p:cNvPr id="5" name="Notes Placeholder 4"/>
          <p:cNvSpPr>
            <a:spLocks noGrp="1"/>
          </p:cNvSpPr>
          <p:nvPr>
            <p:ph type="body" sz="quarter" idx="3"/>
          </p:nvPr>
        </p:nvSpPr>
        <p:spPr>
          <a:xfrm>
            <a:off x="693420" y="4379595"/>
            <a:ext cx="5547360" cy="4149090"/>
          </a:xfrm>
          <a:prstGeom prst="rect">
            <a:avLst/>
          </a:prstGeom>
        </p:spPr>
        <p:txBody>
          <a:bodyPr vert="horz" lIns="90580" tIns="45290" rIns="90580" bIns="4529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757590"/>
            <a:ext cx="3004820" cy="461010"/>
          </a:xfrm>
          <a:prstGeom prst="rect">
            <a:avLst/>
          </a:prstGeom>
        </p:spPr>
        <p:txBody>
          <a:bodyPr vert="horz" lIns="90580" tIns="45290" rIns="90580" bIns="4529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927776" y="8757590"/>
            <a:ext cx="3004820" cy="461010"/>
          </a:xfrm>
          <a:prstGeom prst="rect">
            <a:avLst/>
          </a:prstGeom>
        </p:spPr>
        <p:txBody>
          <a:bodyPr vert="horz" wrap="square" lIns="90580" tIns="45290" rIns="90580" bIns="45290" numCol="1" anchor="b" anchorCtr="0" compatLnSpc="1">
            <a:prstTxWarp prst="textNoShape">
              <a:avLst/>
            </a:prstTxWarp>
          </a:bodyPr>
          <a:lstStyle>
            <a:lvl1pPr algn="r">
              <a:defRPr sz="1200">
                <a:latin typeface="Calibri" charset="0"/>
              </a:defRPr>
            </a:lvl1pPr>
          </a:lstStyle>
          <a:p>
            <a:fld id="{EEB5E6C3-62F3-4B83-B2DF-2DBE036C9E4A}" type="slidenum">
              <a:rPr lang="en-US"/>
              <a:pPr/>
              <a:t>‹#›</a:t>
            </a:fld>
            <a:endParaRPr lang="en-US" dirty="0"/>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61673BB-9F7C-4BF8-B5BE-02574A1A89D5}" type="slidenum">
              <a:rPr lang="en-US" smtClean="0"/>
              <a:pPr/>
              <a:t>1</a:t>
            </a:fld>
            <a:endParaRPr lang="en-US" smtClean="0"/>
          </a:p>
        </p:txBody>
      </p:sp>
      <p:sp>
        <p:nvSpPr>
          <p:cNvPr id="31747" name="Rectangle 1026"/>
          <p:cNvSpPr>
            <a:spLocks noGrp="1" noRot="1" noChangeAspect="1" noChangeArrowheads="1" noTextEdit="1"/>
          </p:cNvSpPr>
          <p:nvPr>
            <p:ph type="sldImg"/>
          </p:nvPr>
        </p:nvSpPr>
        <p:spPr>
          <a:ln/>
        </p:spPr>
      </p:sp>
      <p:sp>
        <p:nvSpPr>
          <p:cNvPr id="31748" name="Rectangle 1027"/>
          <p:cNvSpPr>
            <a:spLocks noGrp="1" noChangeArrowheads="1"/>
          </p:cNvSpPr>
          <p:nvPr>
            <p:ph type="body" idx="1"/>
          </p:nvPr>
        </p:nvSpPr>
        <p:spPr>
          <a:noFill/>
          <a:ln/>
        </p:spPr>
        <p:txBody>
          <a:bodyPr>
            <a:normAutofit fontScale="92500" lnSpcReduction="20000"/>
          </a:bodyPr>
          <a:lstStyle/>
          <a:p>
            <a:pPr eaLnBrk="1" hangingPunct="1"/>
            <a:r>
              <a:rPr lang="en-US" dirty="0" smtClean="0"/>
              <a:t>There</a:t>
            </a:r>
            <a:r>
              <a:rPr lang="en-US" baseline="0" dirty="0" smtClean="0"/>
              <a:t> are 8 screens associated with Mass Changes.  The first 2 involve sending in a form for the job to be scheduled and run.  The other 6 are part of the Automation Features.</a:t>
            </a:r>
          </a:p>
          <a:p>
            <a:pPr eaLnBrk="1" hangingPunct="1"/>
            <a:r>
              <a:rPr lang="en-US" baseline="0" dirty="0" smtClean="0"/>
              <a:t>(Click)</a:t>
            </a:r>
          </a:p>
          <a:p>
            <a:pPr marL="461508" indent="-461508">
              <a:spcBef>
                <a:spcPct val="50000"/>
              </a:spcBef>
            </a:pPr>
            <a:r>
              <a:rPr lang="en-US" dirty="0" smtClean="0">
                <a:latin typeface="Arial" charset="0"/>
              </a:rPr>
              <a:t>1.  CCI – Mass Carrier Change Information</a:t>
            </a:r>
          </a:p>
          <a:p>
            <a:pPr marL="461508" indent="-461508" defTabSz="923015" eaLnBrk="1" fontAlgn="auto" hangingPunct="1">
              <a:spcBef>
                <a:spcPct val="50000"/>
              </a:spcBef>
              <a:spcAft>
                <a:spcPts val="0"/>
              </a:spcAft>
              <a:defRPr/>
            </a:pPr>
            <a:r>
              <a:rPr lang="en-US" baseline="0" dirty="0" smtClean="0"/>
              <a:t>(Click)</a:t>
            </a:r>
          </a:p>
          <a:p>
            <a:pPr marL="461508" indent="-461508">
              <a:spcBef>
                <a:spcPct val="50000"/>
              </a:spcBef>
            </a:pPr>
            <a:r>
              <a:rPr lang="en-US" dirty="0" smtClean="0">
                <a:latin typeface="Arial" charset="0"/>
              </a:rPr>
              <a:t>2.  ROI – Mass Resp Org Change Information</a:t>
            </a:r>
          </a:p>
          <a:p>
            <a:pPr marL="461508" indent="-461508" defTabSz="923015" eaLnBrk="1" fontAlgn="auto" hangingPunct="1">
              <a:spcBef>
                <a:spcPct val="50000"/>
              </a:spcBef>
              <a:spcAft>
                <a:spcPts val="0"/>
              </a:spcAft>
              <a:defRPr/>
            </a:pPr>
            <a:r>
              <a:rPr lang="en-US" baseline="0" dirty="0" smtClean="0"/>
              <a:t>(Click)</a:t>
            </a:r>
          </a:p>
          <a:p>
            <a:pPr marL="461508" indent="-461508">
              <a:spcBef>
                <a:spcPct val="50000"/>
              </a:spcBef>
            </a:pPr>
            <a:r>
              <a:rPr lang="en-US" dirty="0" smtClean="0">
                <a:latin typeface="Arial" charset="0"/>
              </a:rPr>
              <a:t>3.  MRO – Multi-Dial Number RO Change</a:t>
            </a:r>
          </a:p>
          <a:p>
            <a:pPr marL="461508" indent="-461508" defTabSz="923015" eaLnBrk="1" fontAlgn="auto" hangingPunct="1">
              <a:spcBef>
                <a:spcPct val="50000"/>
              </a:spcBef>
              <a:spcAft>
                <a:spcPts val="0"/>
              </a:spcAft>
              <a:defRPr/>
            </a:pPr>
            <a:r>
              <a:rPr lang="en-US" baseline="0" dirty="0" smtClean="0"/>
              <a:t>(Click)</a:t>
            </a:r>
          </a:p>
          <a:p>
            <a:pPr marL="461508" indent="-461508">
              <a:spcBef>
                <a:spcPct val="50000"/>
              </a:spcBef>
            </a:pPr>
            <a:r>
              <a:rPr lang="en-US" dirty="0" smtClean="0">
                <a:latin typeface="Arial" charset="0"/>
              </a:rPr>
              <a:t>4.  MND - Multi-Dial Number Disconnect</a:t>
            </a:r>
          </a:p>
          <a:p>
            <a:pPr marL="461508" indent="-461508" defTabSz="923015" eaLnBrk="1" fontAlgn="auto" hangingPunct="1">
              <a:spcBef>
                <a:spcPct val="50000"/>
              </a:spcBef>
              <a:spcAft>
                <a:spcPts val="0"/>
              </a:spcAft>
              <a:defRPr/>
            </a:pPr>
            <a:r>
              <a:rPr lang="en-US" baseline="0" dirty="0" smtClean="0"/>
              <a:t>(Click)</a:t>
            </a:r>
          </a:p>
          <a:p>
            <a:pPr marL="461508" indent="-461508">
              <a:spcBef>
                <a:spcPct val="50000"/>
              </a:spcBef>
            </a:pPr>
            <a:r>
              <a:rPr lang="en-US" dirty="0" smtClean="0">
                <a:latin typeface="Arial" charset="0"/>
              </a:rPr>
              <a:t>5.  MSP - Multi-Dial Number Spare</a:t>
            </a:r>
          </a:p>
          <a:p>
            <a:pPr marL="461508" indent="-461508" defTabSz="923015" eaLnBrk="1" fontAlgn="auto" hangingPunct="1">
              <a:spcBef>
                <a:spcPct val="50000"/>
              </a:spcBef>
              <a:spcAft>
                <a:spcPts val="0"/>
              </a:spcAft>
              <a:defRPr/>
            </a:pPr>
            <a:r>
              <a:rPr lang="en-US" baseline="0" dirty="0" smtClean="0"/>
              <a:t>(Click)</a:t>
            </a:r>
          </a:p>
          <a:p>
            <a:pPr marL="461508" indent="-461508">
              <a:spcBef>
                <a:spcPct val="50000"/>
              </a:spcBef>
            </a:pPr>
            <a:r>
              <a:rPr lang="en-US" dirty="0" smtClean="0">
                <a:latin typeface="Arial" charset="0"/>
              </a:rPr>
              <a:t>6.  MNQ – Multi Number Query</a:t>
            </a:r>
          </a:p>
          <a:p>
            <a:pPr marL="461508" indent="-461508" defTabSz="923015" eaLnBrk="1" fontAlgn="auto" hangingPunct="1">
              <a:spcBef>
                <a:spcPct val="50000"/>
              </a:spcBef>
              <a:spcAft>
                <a:spcPts val="0"/>
              </a:spcAft>
              <a:defRPr/>
            </a:pPr>
            <a:r>
              <a:rPr lang="en-US" baseline="0" dirty="0" smtClean="0"/>
              <a:t>(Click)</a:t>
            </a:r>
          </a:p>
          <a:p>
            <a:pPr marL="461508" indent="-461508">
              <a:spcBef>
                <a:spcPct val="50000"/>
              </a:spcBef>
            </a:pPr>
            <a:r>
              <a:rPr lang="en-US" dirty="0" smtClean="0">
                <a:latin typeface="Arial" charset="0"/>
              </a:rPr>
              <a:t>7.  AJR - Automation Job Review</a:t>
            </a:r>
          </a:p>
          <a:p>
            <a:pPr marL="461508" indent="-461508" defTabSz="923015" eaLnBrk="1" fontAlgn="auto" hangingPunct="1">
              <a:spcBef>
                <a:spcPct val="50000"/>
              </a:spcBef>
              <a:spcAft>
                <a:spcPts val="0"/>
              </a:spcAft>
              <a:defRPr/>
            </a:pPr>
            <a:r>
              <a:rPr lang="en-US" baseline="0" dirty="0" smtClean="0"/>
              <a:t>(Click)</a:t>
            </a:r>
          </a:p>
          <a:p>
            <a:pPr marL="461508" indent="-461508">
              <a:spcBef>
                <a:spcPct val="50000"/>
              </a:spcBef>
            </a:pPr>
            <a:r>
              <a:rPr lang="en-US" dirty="0" smtClean="0">
                <a:latin typeface="Arial" charset="0"/>
              </a:rPr>
              <a:t>8.  View Output Screen</a:t>
            </a:r>
          </a:p>
          <a:p>
            <a:pPr marL="461508" indent="-461508" defTabSz="923015" eaLnBrk="1" fontAlgn="auto" hangingPunct="1">
              <a:spcBef>
                <a:spcPct val="50000"/>
              </a:spcBef>
              <a:spcAft>
                <a:spcPts val="0"/>
              </a:spcAft>
              <a:defRPr/>
            </a:pPr>
            <a:r>
              <a:rPr lang="en-US" baseline="0" dirty="0" smtClean="0"/>
              <a:t>(Click)</a:t>
            </a:r>
          </a:p>
          <a:p>
            <a:pPr marL="461508" indent="-461508">
              <a:spcBef>
                <a:spcPct val="50000"/>
              </a:spcBef>
            </a:pPr>
            <a:endParaRPr lang="en-US" dirty="0" smtClean="0">
              <a:latin typeface="Arial" charset="0"/>
            </a:endParaRPr>
          </a:p>
          <a:p>
            <a:pPr marL="230753" indent="-230753"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A649CEB3-8C88-4573-B27B-DD5C4DCD7923}" type="slidenum">
              <a:rPr lang="en-US" smtClean="0"/>
              <a:pPr/>
              <a:t>10</a:t>
            </a:fld>
            <a:endParaRPr lang="en-US" smtClean="0"/>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dirty="0" smtClean="0"/>
              <a:t>The fields of the MND screen include:</a:t>
            </a:r>
          </a:p>
          <a:p>
            <a:pPr eaLnBrk="1" hangingPunct="1"/>
            <a:r>
              <a:rPr lang="en-US" dirty="0" smtClean="0"/>
              <a:t>(Click)</a:t>
            </a:r>
          </a:p>
          <a:p>
            <a:pPr eaLnBrk="1" hangingPunct="1"/>
            <a:r>
              <a:rPr lang="en-US" dirty="0" smtClean="0"/>
              <a:t>The Dial Numbers: </a:t>
            </a:r>
          </a:p>
          <a:p>
            <a:pPr defTabSz="923015" eaLnBrk="1" fontAlgn="auto" hangingPunct="1">
              <a:spcBef>
                <a:spcPts val="0"/>
              </a:spcBef>
              <a:spcAft>
                <a:spcPts val="0"/>
              </a:spcAft>
              <a:defRPr/>
            </a:pPr>
            <a:r>
              <a:rPr lang="en-US" dirty="0" smtClean="0"/>
              <a:t>(Click)</a:t>
            </a:r>
          </a:p>
          <a:p>
            <a:pPr eaLnBrk="1" hangingPunct="1"/>
            <a:r>
              <a:rPr lang="en-US" dirty="0" smtClean="0"/>
              <a:t>The Disconnect Details: Start </a:t>
            </a:r>
            <a:r>
              <a:rPr lang="en-US" dirty="0" err="1" smtClean="0"/>
              <a:t>Eff</a:t>
            </a:r>
            <a:r>
              <a:rPr lang="en-US" dirty="0" smtClean="0"/>
              <a:t> date/time,</a:t>
            </a:r>
            <a:r>
              <a:rPr lang="en-US" baseline="0" dirty="0" smtClean="0"/>
              <a:t> End Intercept and Referral</a:t>
            </a:r>
          </a:p>
          <a:p>
            <a:pPr defTabSz="923015" eaLnBrk="1" fontAlgn="auto" hangingPunct="1">
              <a:spcBef>
                <a:spcPts val="0"/>
              </a:spcBef>
              <a:spcAft>
                <a:spcPts val="0"/>
              </a:spcAft>
              <a:defRPr/>
            </a:pPr>
            <a:r>
              <a:rPr lang="en-US" dirty="0" smtClean="0"/>
              <a:t>(Click)</a:t>
            </a:r>
          </a:p>
          <a:p>
            <a:pPr eaLnBrk="1" hangingPunct="1"/>
            <a:r>
              <a:rPr lang="en-US" dirty="0" smtClean="0"/>
              <a:t>Request Description</a:t>
            </a:r>
          </a:p>
          <a:p>
            <a:pPr defTabSz="923015" eaLnBrk="1" fontAlgn="auto" hangingPunct="1">
              <a:spcBef>
                <a:spcPts val="0"/>
              </a:spcBef>
              <a:spcAft>
                <a:spcPts val="0"/>
              </a:spcAft>
              <a:defRPr/>
            </a:pPr>
            <a:r>
              <a:rPr lang="en-US" dirty="0" smtClean="0"/>
              <a:t>(Click)</a:t>
            </a:r>
          </a:p>
          <a:p>
            <a:pPr eaLnBrk="1" hangingPunct="1"/>
            <a:r>
              <a:rPr lang="en-US" dirty="0" smtClean="0"/>
              <a:t>Optional email address to be notified when the job is done.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C84FAF0B-4E75-4860-8E5F-48FBCE7049E3}" type="slidenum">
              <a:rPr lang="en-US" smtClean="0"/>
              <a:pPr/>
              <a:t>11</a:t>
            </a:fld>
            <a:endParaRPr lang="en-US" smtClean="0"/>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dirty="0" smtClean="0">
                <a:latin typeface="Arial" charset="0"/>
              </a:rPr>
              <a:t>(Click)</a:t>
            </a:r>
          </a:p>
          <a:p>
            <a:pPr>
              <a:spcBef>
                <a:spcPct val="50000"/>
              </a:spcBef>
            </a:pPr>
            <a:r>
              <a:rPr lang="en-US" dirty="0" smtClean="0">
                <a:latin typeface="Arial" charset="0"/>
              </a:rPr>
              <a:t>The screen allows authorized users to SPARE an entire set of Dial Numbers at the same time in one single request (Up to 500 numbers).  The Numbers to be changed can be typed or pasted into the Dial Numbers field.  Users can also import the numbers from a “.TXT” file.</a:t>
            </a:r>
          </a:p>
          <a:p>
            <a:pPr defTabSz="923015" eaLnBrk="1" fontAlgn="auto" hangingPunct="1">
              <a:spcBef>
                <a:spcPct val="50000"/>
              </a:spcBef>
              <a:spcAft>
                <a:spcPts val="0"/>
              </a:spcAft>
              <a:defRPr/>
            </a:pPr>
            <a:r>
              <a:rPr lang="en-US" dirty="0" smtClean="0">
                <a:latin typeface="Arial" charset="0"/>
              </a:rPr>
              <a:t>(Click)</a:t>
            </a:r>
          </a:p>
          <a:p>
            <a:pPr>
              <a:spcBef>
                <a:spcPct val="50000"/>
              </a:spcBef>
            </a:pPr>
            <a:r>
              <a:rPr lang="en-US" dirty="0" smtClean="0">
                <a:latin typeface="Arial" charset="0"/>
              </a:rPr>
              <a:t>The users will be able to SPARE numbers in </a:t>
            </a:r>
            <a:r>
              <a:rPr lang="en-US" dirty="0" smtClean="0">
                <a:solidFill>
                  <a:srgbClr val="FF0066"/>
                </a:solidFill>
                <a:latin typeface="Arial" charset="0"/>
              </a:rPr>
              <a:t>Reserved or Transitional</a:t>
            </a:r>
            <a:r>
              <a:rPr lang="en-US" dirty="0" smtClean="0">
                <a:latin typeface="Arial" charset="0"/>
              </a:rPr>
              <a:t> Status through this MSP screen. </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6D115779-99E4-4CE9-AAC6-274D1D33E244}" type="slidenum">
              <a:rPr lang="en-US" smtClean="0"/>
              <a:pPr/>
              <a:t>12</a:t>
            </a:fld>
            <a:endParaRPr lang="en-US" smtClean="0"/>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dirty="0" smtClean="0"/>
              <a:t>The MSP screen with the fields</a:t>
            </a:r>
            <a:r>
              <a:rPr lang="en-US" baseline="0" dirty="0" smtClean="0"/>
              <a:t> of </a:t>
            </a:r>
          </a:p>
          <a:p>
            <a:pPr eaLnBrk="1" hangingPunct="1"/>
            <a:r>
              <a:rPr lang="en-US" baseline="0" dirty="0" smtClean="0"/>
              <a:t>Dial Numbers</a:t>
            </a:r>
          </a:p>
          <a:p>
            <a:pPr eaLnBrk="1" hangingPunct="1"/>
            <a:r>
              <a:rPr lang="en-US" baseline="0" dirty="0" smtClean="0"/>
              <a:t>Request Description</a:t>
            </a:r>
          </a:p>
          <a:p>
            <a:pPr eaLnBrk="1" hangingPunct="1"/>
            <a:r>
              <a:rPr lang="en-US" baseline="0" dirty="0" smtClean="0"/>
              <a:t>And</a:t>
            </a:r>
          </a:p>
          <a:p>
            <a:pPr eaLnBrk="1" hangingPunct="1"/>
            <a:r>
              <a:rPr lang="en-US" baseline="0" dirty="0" smtClean="0"/>
              <a:t>Email address</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C84FAF0B-4E75-4860-8E5F-48FBCE7049E3}" type="slidenum">
              <a:rPr lang="en-US" smtClean="0"/>
              <a:pPr/>
              <a:t>13</a:t>
            </a:fld>
            <a:endParaRPr lang="en-US" smtClean="0"/>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a:lstStyle/>
          <a:p>
            <a:r>
              <a:rPr lang="en-US" dirty="0" smtClean="0"/>
              <a:t>1.   Type in the numbers, paste in the numbers, or select the Import button which will allow the user to select a file from their data files and place it in the Dial Numbers scroll area.</a:t>
            </a:r>
          </a:p>
          <a:p>
            <a:r>
              <a:rPr lang="en-US" dirty="0" smtClean="0"/>
              <a:t>2.   Enter the description for this request in the Request Description field</a:t>
            </a:r>
          </a:p>
          <a:p>
            <a:r>
              <a:rPr lang="en-US" dirty="0" smtClean="0"/>
              <a:t>3.   Optionally enter or select from the drop down list an email address in the Email address field to receive an Email notification when the request is completed. </a:t>
            </a:r>
          </a:p>
          <a:p>
            <a:r>
              <a:rPr lang="en-US" dirty="0" smtClean="0"/>
              <a:t>4.   Click on Submit</a:t>
            </a:r>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6D115779-99E4-4CE9-AAC6-274D1D33E244}" type="slidenum">
              <a:rPr lang="en-US" smtClean="0"/>
              <a:pPr/>
              <a:t>14</a:t>
            </a:fld>
            <a:endParaRPr lang="en-US" smtClean="0"/>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dirty="0" smtClean="0"/>
              <a:t>The MNQ screen with the fields</a:t>
            </a:r>
            <a:r>
              <a:rPr lang="en-US" baseline="0" dirty="0" smtClean="0"/>
              <a:t> of </a:t>
            </a:r>
          </a:p>
          <a:p>
            <a:pPr eaLnBrk="1" hangingPunct="1"/>
            <a:r>
              <a:rPr lang="en-US" baseline="0" dirty="0" smtClean="0"/>
              <a:t>Dial Numbers</a:t>
            </a:r>
          </a:p>
          <a:p>
            <a:pPr eaLnBrk="1" hangingPunct="1"/>
            <a:r>
              <a:rPr lang="en-US" baseline="0" dirty="0" smtClean="0"/>
              <a:t>Request Description</a:t>
            </a:r>
          </a:p>
          <a:p>
            <a:pPr eaLnBrk="1" hangingPunct="1"/>
            <a:r>
              <a:rPr lang="en-US" baseline="0" dirty="0" smtClean="0"/>
              <a:t>And</a:t>
            </a:r>
          </a:p>
          <a:p>
            <a:pPr eaLnBrk="1" hangingPunct="1"/>
            <a:r>
              <a:rPr lang="en-US" baseline="0" dirty="0" smtClean="0"/>
              <a:t>Email address</a:t>
            </a:r>
            <a:endParaRPr lang="en-US" dirty="0" smtClean="0"/>
          </a:p>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C84FAF0B-4E75-4860-8E5F-48FBCE7049E3}" type="slidenum">
              <a:rPr lang="en-US" smtClean="0"/>
              <a:pPr/>
              <a:t>15</a:t>
            </a:fld>
            <a:endParaRPr lang="en-US" smtClean="0"/>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a:lstStyle/>
          <a:p>
            <a:r>
              <a:rPr lang="en-US" dirty="0" smtClean="0"/>
              <a:t>1.   Type in the numbers, paste in the numbers, or select the Import button which will allow the user to select a file from their data files and place it in the Dial Numbers scroll area.</a:t>
            </a:r>
          </a:p>
          <a:p>
            <a:r>
              <a:rPr lang="en-US" dirty="0" smtClean="0"/>
              <a:t>2.   Enter the description for this request in the Request Description field</a:t>
            </a:r>
          </a:p>
          <a:p>
            <a:r>
              <a:rPr lang="en-US" dirty="0" smtClean="0"/>
              <a:t>3.   Optionally enter or select from the drop down list an email address in the Email address field to receive an Email notification when the request is completed. </a:t>
            </a:r>
          </a:p>
          <a:p>
            <a:r>
              <a:rPr lang="en-US" dirty="0" smtClean="0"/>
              <a:t>4.   Click on Submit</a:t>
            </a:r>
          </a:p>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6D115779-99E4-4CE9-AAC6-274D1D33E244}" type="slidenum">
              <a:rPr lang="en-US" smtClean="0"/>
              <a:pPr/>
              <a:t>16</a:t>
            </a:fld>
            <a:endParaRPr lang="en-US" smtClean="0"/>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dirty="0" smtClean="0"/>
              <a:t>The MNQ screen with the fields</a:t>
            </a:r>
            <a:r>
              <a:rPr lang="en-US" baseline="0" dirty="0" smtClean="0"/>
              <a:t> of </a:t>
            </a:r>
          </a:p>
          <a:p>
            <a:pPr eaLnBrk="1" hangingPunct="1"/>
            <a:r>
              <a:rPr lang="en-US" baseline="0" dirty="0" smtClean="0"/>
              <a:t>Dial Numbers</a:t>
            </a:r>
          </a:p>
          <a:p>
            <a:pPr eaLnBrk="1" hangingPunct="1"/>
            <a:r>
              <a:rPr lang="en-US" baseline="0" dirty="0" smtClean="0"/>
              <a:t>Request Description</a:t>
            </a:r>
          </a:p>
          <a:p>
            <a:pPr eaLnBrk="1" hangingPunct="1"/>
            <a:r>
              <a:rPr lang="en-US" baseline="0" dirty="0" smtClean="0"/>
              <a:t>And</a:t>
            </a:r>
          </a:p>
          <a:p>
            <a:pPr eaLnBrk="1" hangingPunct="1"/>
            <a:r>
              <a:rPr lang="en-US" baseline="0" dirty="0" smtClean="0"/>
              <a:t>Email address</a:t>
            </a:r>
            <a:endParaRPr lang="en-US" dirty="0" smtClean="0"/>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75FEB76-50AE-4AE0-8CBC-0E82D3DC433C}" type="slidenum">
              <a:rPr lang="en-US" smtClean="0"/>
              <a:pPr/>
              <a:t>17</a:t>
            </a:fld>
            <a:endParaRPr lang="en-US" smtClean="0"/>
          </a:p>
        </p:txBody>
      </p:sp>
      <p:sp>
        <p:nvSpPr>
          <p:cNvPr id="43011" name="Rectangle 2"/>
          <p:cNvSpPr>
            <a:spLocks noGrp="1" noRot="1" noChangeAspect="1" noChangeArrowheads="1" noTextEdit="1"/>
          </p:cNvSpPr>
          <p:nvPr>
            <p:ph type="sldImg"/>
          </p:nvPr>
        </p:nvSpPr>
        <p:spPr>
          <a:solidFill>
            <a:srgbClr val="FFFFFF"/>
          </a:solidFill>
          <a:ln/>
        </p:spPr>
      </p:sp>
      <p:sp>
        <p:nvSpPr>
          <p:cNvPr id="43012" name="Rectangle 3"/>
          <p:cNvSpPr>
            <a:spLocks noGrp="1" noChangeArrowheads="1"/>
          </p:cNvSpPr>
          <p:nvPr>
            <p:ph type="body" idx="1"/>
          </p:nvPr>
        </p:nvSpPr>
        <p:spPr>
          <a:solidFill>
            <a:srgbClr val="FFFFFF"/>
          </a:solidFill>
          <a:ln>
            <a:solidFill>
              <a:srgbClr val="000000"/>
            </a:solidFill>
          </a:ln>
        </p:spPr>
        <p:txBody>
          <a:bodyPr/>
          <a:lstStyle/>
          <a:p>
            <a:pPr defTabSz="923015" eaLnBrk="1" fontAlgn="auto" hangingPunct="1">
              <a:spcBef>
                <a:spcPts val="0"/>
              </a:spcBef>
              <a:spcAft>
                <a:spcPts val="0"/>
              </a:spcAft>
              <a:defRPr/>
            </a:pPr>
            <a:r>
              <a:rPr lang="en-US" dirty="0" smtClean="0">
                <a:latin typeface="Arial" charset="0"/>
              </a:rPr>
              <a:t>The Automation Job Review screen </a:t>
            </a:r>
          </a:p>
          <a:p>
            <a:pPr defTabSz="923015" eaLnBrk="1" fontAlgn="auto" hangingPunct="1">
              <a:spcBef>
                <a:spcPts val="0"/>
              </a:spcBef>
              <a:spcAft>
                <a:spcPts val="0"/>
              </a:spcAft>
              <a:defRPr/>
            </a:pPr>
            <a:r>
              <a:rPr lang="en-US" dirty="0" smtClean="0">
                <a:latin typeface="Arial" charset="0"/>
              </a:rPr>
              <a:t>(Click)</a:t>
            </a:r>
          </a:p>
          <a:p>
            <a:pPr defTabSz="923015" eaLnBrk="1" fontAlgn="auto" hangingPunct="1">
              <a:spcBef>
                <a:spcPts val="0"/>
              </a:spcBef>
              <a:spcAft>
                <a:spcPts val="0"/>
              </a:spcAft>
              <a:defRPr/>
            </a:pPr>
            <a:r>
              <a:rPr lang="en-US" dirty="0" smtClean="0">
                <a:latin typeface="Arial" charset="0"/>
              </a:rPr>
              <a:t>enables users to view the status of jobs run within their own Resp Org and/or for their own User ID. </a:t>
            </a:r>
          </a:p>
          <a:p>
            <a:pPr defTabSz="923015" eaLnBrk="1" fontAlgn="auto" hangingPunct="1">
              <a:spcBef>
                <a:spcPts val="0"/>
              </a:spcBef>
              <a:spcAft>
                <a:spcPts val="0"/>
              </a:spcAft>
              <a:defRPr/>
            </a:pPr>
            <a:r>
              <a:rPr lang="en-US" dirty="0" smtClean="0">
                <a:latin typeface="Arial" charset="0"/>
              </a:rPr>
              <a:t>(Click)</a:t>
            </a:r>
          </a:p>
          <a:p>
            <a:pPr defTabSz="923015" eaLnBrk="1" fontAlgn="auto" hangingPunct="1">
              <a:spcBef>
                <a:spcPts val="0"/>
              </a:spcBef>
              <a:spcAft>
                <a:spcPts val="0"/>
              </a:spcAft>
              <a:defRPr/>
            </a:pPr>
            <a:r>
              <a:rPr lang="en-US" dirty="0" smtClean="0">
                <a:latin typeface="Arial" charset="0"/>
              </a:rPr>
              <a:t>Jobs can display status of Waiting, In Progress or Completed</a:t>
            </a:r>
          </a:p>
          <a:p>
            <a:pPr defTabSz="923015" eaLnBrk="1" fontAlgn="auto" hangingPunct="1">
              <a:spcBef>
                <a:spcPts val="0"/>
              </a:spcBef>
              <a:spcAft>
                <a:spcPts val="0"/>
              </a:spcAft>
              <a:defRPr/>
            </a:pPr>
            <a:endParaRPr lang="en-US" dirty="0" smtClean="0">
              <a:latin typeface="Arial" charset="0"/>
            </a:endParaRPr>
          </a:p>
          <a:p>
            <a:pPr defTabSz="923015" eaLnBrk="1" fontAlgn="auto" hangingPunct="1">
              <a:spcBef>
                <a:spcPts val="0"/>
              </a:spcBef>
              <a:spcAft>
                <a:spcPts val="0"/>
              </a:spcAft>
              <a:defRPr/>
            </a:pPr>
            <a:r>
              <a:rPr lang="en-US" dirty="0" smtClean="0">
                <a:latin typeface="Arial" charset="0"/>
              </a:rPr>
              <a:t>They can bring this screen up via the Main Menu or from the Automation screens (MRO, MSP, MND) that create the jobs.  </a:t>
            </a:r>
          </a:p>
          <a:p>
            <a:pPr defTabSz="923015" eaLnBrk="1" fontAlgn="auto" hangingPunct="1">
              <a:spcBef>
                <a:spcPts val="0"/>
              </a:spcBef>
              <a:spcAft>
                <a:spcPts val="0"/>
              </a:spcAft>
              <a:defRPr/>
            </a:pPr>
            <a:r>
              <a:rPr lang="en-US" dirty="0" smtClean="0">
                <a:latin typeface="Arial" charset="0"/>
              </a:rPr>
              <a:t>(Click)</a:t>
            </a:r>
          </a:p>
          <a:p>
            <a:pPr defTabSz="923015" eaLnBrk="1" fontAlgn="auto" hangingPunct="1">
              <a:spcBef>
                <a:spcPts val="0"/>
              </a:spcBef>
              <a:spcAft>
                <a:spcPts val="0"/>
              </a:spcAft>
              <a:defRPr/>
            </a:pPr>
            <a:r>
              <a:rPr lang="en-US" dirty="0" smtClean="0">
                <a:latin typeface="Arial" charset="0"/>
              </a:rPr>
              <a:t>To view jobs for entire RO delete the User ID from the field</a:t>
            </a:r>
          </a:p>
          <a:p>
            <a:pPr defTabSz="923015" eaLnBrk="1" fontAlgn="auto" hangingPunct="1">
              <a:spcBef>
                <a:spcPts val="0"/>
              </a:spcBef>
              <a:spcAft>
                <a:spcPts val="0"/>
              </a:spcAft>
              <a:defRPr/>
            </a:pPr>
            <a:r>
              <a:rPr lang="en-US" dirty="0" smtClean="0">
                <a:latin typeface="Arial" charset="0"/>
              </a:rPr>
              <a:t>(Click)</a:t>
            </a:r>
          </a:p>
          <a:p>
            <a:pPr defTabSz="923015" eaLnBrk="1" fontAlgn="auto" hangingPunct="1">
              <a:spcBef>
                <a:spcPts val="0"/>
              </a:spcBef>
              <a:spcAft>
                <a:spcPts val="0"/>
              </a:spcAft>
              <a:defRPr/>
            </a:pPr>
            <a:r>
              <a:rPr lang="en-US" dirty="0" smtClean="0">
                <a:latin typeface="Arial" charset="0"/>
              </a:rPr>
              <a:t>To view the details of the job once ‘completed’, by selecting ‘View Output’ button</a:t>
            </a:r>
          </a:p>
          <a:p>
            <a:pPr eaLnBrk="1" hangingPunct="1"/>
            <a:endParaRPr lang="en-US" b="0"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048E2D0-224F-49BE-9D30-37CE939A83FC}" type="slidenum">
              <a:rPr lang="en-US" smtClean="0"/>
              <a:pPr/>
              <a:t>18</a:t>
            </a:fld>
            <a:endParaRPr lang="en-US" smtClean="0"/>
          </a:p>
        </p:txBody>
      </p:sp>
      <p:sp>
        <p:nvSpPr>
          <p:cNvPr id="44035" name="Rectangle 2"/>
          <p:cNvSpPr>
            <a:spLocks noGrp="1" noRot="1" noChangeAspect="1" noChangeArrowheads="1" noTextEdit="1"/>
          </p:cNvSpPr>
          <p:nvPr>
            <p:ph type="sldImg"/>
          </p:nvPr>
        </p:nvSpPr>
        <p:spPr>
          <a:solidFill>
            <a:srgbClr val="FFFFFF"/>
          </a:solidFill>
          <a:ln/>
        </p:spPr>
      </p:sp>
      <p:sp>
        <p:nvSpPr>
          <p:cNvPr id="44036" name="Rectangle 3"/>
          <p:cNvSpPr>
            <a:spLocks noGrp="1" noChangeArrowheads="1"/>
          </p:cNvSpPr>
          <p:nvPr>
            <p:ph type="body" idx="1"/>
          </p:nvPr>
        </p:nvSpPr>
        <p:spPr>
          <a:solidFill>
            <a:srgbClr val="FFFFFF"/>
          </a:solidFill>
          <a:ln>
            <a:solidFill>
              <a:srgbClr val="000000"/>
            </a:solidFill>
          </a:ln>
        </p:spPr>
        <p:txBody>
          <a:bodyPr/>
          <a:lstStyle/>
          <a:p>
            <a:pPr defTabSz="923015" eaLnBrk="1" fontAlgn="auto" hangingPunct="1">
              <a:spcBef>
                <a:spcPts val="0"/>
              </a:spcBef>
              <a:spcAft>
                <a:spcPts val="0"/>
              </a:spcAft>
              <a:defRPr/>
            </a:pPr>
            <a:r>
              <a:rPr lang="en-US" dirty="0" smtClean="0">
                <a:latin typeface="Arial" charset="0"/>
              </a:rPr>
              <a:t>The View Output screen enables users to view </a:t>
            </a:r>
            <a:r>
              <a:rPr lang="en-US" dirty="0" smtClean="0">
                <a:solidFill>
                  <a:srgbClr val="0066FF"/>
                </a:solidFill>
                <a:latin typeface="Arial" charset="0"/>
              </a:rPr>
              <a:t>details</a:t>
            </a:r>
            <a:r>
              <a:rPr lang="en-US" dirty="0" smtClean="0">
                <a:latin typeface="Arial" charset="0"/>
              </a:rPr>
              <a:t> of jobs run within their own Resp Org and/or for their own User ID. </a:t>
            </a:r>
          </a:p>
          <a:p>
            <a:pPr defTabSz="923015" eaLnBrk="1" fontAlgn="auto" hangingPunct="1">
              <a:spcBef>
                <a:spcPts val="0"/>
              </a:spcBef>
              <a:spcAft>
                <a:spcPts val="0"/>
              </a:spcAft>
              <a:defRPr/>
            </a:pPr>
            <a:r>
              <a:rPr lang="en-US" dirty="0" smtClean="0">
                <a:latin typeface="Arial" charset="0"/>
              </a:rPr>
              <a:t>(Click)</a:t>
            </a:r>
          </a:p>
          <a:p>
            <a:pPr defTabSz="923015" eaLnBrk="1" fontAlgn="auto" hangingPunct="1">
              <a:spcBef>
                <a:spcPts val="0"/>
              </a:spcBef>
              <a:spcAft>
                <a:spcPts val="0"/>
              </a:spcAft>
              <a:defRPr/>
            </a:pPr>
            <a:r>
              <a:rPr lang="en-US" dirty="0" smtClean="0">
                <a:latin typeface="Arial" charset="0"/>
              </a:rPr>
              <a:t>They can </a:t>
            </a:r>
            <a:r>
              <a:rPr lang="en-US" dirty="0" smtClean="0">
                <a:solidFill>
                  <a:srgbClr val="FF0066"/>
                </a:solidFill>
                <a:latin typeface="Arial" charset="0"/>
              </a:rPr>
              <a:t>ONLY</a:t>
            </a:r>
            <a:r>
              <a:rPr lang="en-US" dirty="0" smtClean="0">
                <a:latin typeface="Arial" charset="0"/>
              </a:rPr>
              <a:t> bring this screen up by pressing the </a:t>
            </a:r>
            <a:r>
              <a:rPr lang="en-US" dirty="0" smtClean="0">
                <a:solidFill>
                  <a:srgbClr val="FF0066"/>
                </a:solidFill>
                <a:latin typeface="Arial" charset="0"/>
              </a:rPr>
              <a:t>button at bottom of AJR</a:t>
            </a:r>
            <a:r>
              <a:rPr lang="en-US" dirty="0" smtClean="0">
                <a:latin typeface="Arial" charset="0"/>
              </a:rPr>
              <a:t> for MRO, MSP and MND or double clicking a completed job listed in the AJR.</a:t>
            </a:r>
          </a:p>
          <a:p>
            <a:pPr defTabSz="923015" eaLnBrk="1" fontAlgn="auto" hangingPunct="1">
              <a:spcBef>
                <a:spcPts val="0"/>
              </a:spcBef>
              <a:spcAft>
                <a:spcPts val="0"/>
              </a:spcAft>
              <a:defRPr/>
            </a:pPr>
            <a:r>
              <a:rPr lang="en-US" dirty="0" smtClean="0">
                <a:latin typeface="Arial" charset="0"/>
              </a:rPr>
              <a:t>(Click)</a:t>
            </a:r>
          </a:p>
          <a:p>
            <a:pPr defTabSz="923015" eaLnBrk="1" fontAlgn="auto" hangingPunct="1">
              <a:spcBef>
                <a:spcPts val="0"/>
              </a:spcBef>
              <a:spcAft>
                <a:spcPts val="0"/>
              </a:spcAft>
              <a:defRPr/>
            </a:pPr>
            <a:r>
              <a:rPr lang="en-US" dirty="0" smtClean="0">
                <a:latin typeface="Arial" charset="0"/>
              </a:rPr>
              <a:t>The results display each Dial# as Failed (did not change the number) or Completed.</a:t>
            </a:r>
          </a:p>
          <a:p>
            <a:pPr eaLnBrk="1" hangingPunct="1"/>
            <a:endParaRPr lang="en-US" b="0"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048E2D0-224F-49BE-9D30-37CE939A83FC}" type="slidenum">
              <a:rPr lang="en-US" smtClean="0"/>
              <a:pPr/>
              <a:t>19</a:t>
            </a:fld>
            <a:endParaRPr lang="en-US" smtClean="0"/>
          </a:p>
        </p:txBody>
      </p:sp>
      <p:sp>
        <p:nvSpPr>
          <p:cNvPr id="44035" name="Rectangle 2"/>
          <p:cNvSpPr>
            <a:spLocks noGrp="1" noRot="1" noChangeAspect="1" noChangeArrowheads="1" noTextEdit="1"/>
          </p:cNvSpPr>
          <p:nvPr>
            <p:ph type="sldImg"/>
          </p:nvPr>
        </p:nvSpPr>
        <p:spPr>
          <a:solidFill>
            <a:srgbClr val="FFFFFF"/>
          </a:solidFill>
          <a:ln/>
        </p:spPr>
      </p:sp>
      <p:sp>
        <p:nvSpPr>
          <p:cNvPr id="44036" name="Rectangle 3"/>
          <p:cNvSpPr>
            <a:spLocks noGrp="1" noChangeArrowheads="1"/>
          </p:cNvSpPr>
          <p:nvPr>
            <p:ph type="body" idx="1"/>
          </p:nvPr>
        </p:nvSpPr>
        <p:spPr>
          <a:solidFill>
            <a:srgbClr val="FFFFFF"/>
          </a:solidFill>
          <a:ln>
            <a:solidFill>
              <a:srgbClr val="000000"/>
            </a:solidFill>
          </a:ln>
        </p:spPr>
        <p:txBody>
          <a:bodyPr>
            <a:normAutofit lnSpcReduction="10000"/>
          </a:bodyPr>
          <a:lstStyle/>
          <a:p>
            <a:pPr defTabSz="923015" eaLnBrk="1" fontAlgn="auto" hangingPunct="1">
              <a:spcBef>
                <a:spcPts val="0"/>
              </a:spcBef>
              <a:spcAft>
                <a:spcPts val="0"/>
              </a:spcAft>
              <a:defRPr/>
            </a:pPr>
            <a:r>
              <a:rPr lang="en-US" dirty="0" smtClean="0">
                <a:latin typeface="Arial" charset="0"/>
              </a:rPr>
              <a:t>(Click)</a:t>
            </a:r>
          </a:p>
          <a:p>
            <a:pPr defTabSz="923015" eaLnBrk="1" fontAlgn="auto" hangingPunct="1">
              <a:spcBef>
                <a:spcPts val="0"/>
              </a:spcBef>
              <a:spcAft>
                <a:spcPts val="0"/>
              </a:spcAft>
              <a:defRPr/>
            </a:pPr>
            <a:r>
              <a:rPr lang="en-US" dirty="0" smtClean="0">
                <a:latin typeface="Arial" charset="0"/>
              </a:rPr>
              <a:t>The MNQ View Output screen enables users to view </a:t>
            </a:r>
            <a:r>
              <a:rPr lang="en-US" dirty="0" smtClean="0">
                <a:solidFill>
                  <a:srgbClr val="0066FF"/>
                </a:solidFill>
                <a:latin typeface="Arial" charset="0"/>
              </a:rPr>
              <a:t>details</a:t>
            </a:r>
            <a:r>
              <a:rPr lang="en-US" dirty="0" smtClean="0">
                <a:latin typeface="Arial" charset="0"/>
              </a:rPr>
              <a:t> of MNQ jobs run within their own Resp Org and/or for their own User ID. </a:t>
            </a:r>
          </a:p>
          <a:p>
            <a:pPr defTabSz="923015" eaLnBrk="1" fontAlgn="auto" hangingPunct="1">
              <a:spcBef>
                <a:spcPts val="0"/>
              </a:spcBef>
              <a:spcAft>
                <a:spcPts val="0"/>
              </a:spcAft>
              <a:defRPr/>
            </a:pPr>
            <a:r>
              <a:rPr lang="en-US" dirty="0" smtClean="0">
                <a:latin typeface="Arial" charset="0"/>
              </a:rPr>
              <a:t>(Click)</a:t>
            </a:r>
          </a:p>
          <a:p>
            <a:pPr>
              <a:spcBef>
                <a:spcPct val="50000"/>
              </a:spcBef>
            </a:pPr>
            <a:r>
              <a:rPr lang="en-US" b="0" dirty="0" smtClean="0">
                <a:latin typeface="Arial" charset="0"/>
              </a:rPr>
              <a:t>Number Status -  One of the 8 NA statuses</a:t>
            </a:r>
          </a:p>
          <a:p>
            <a:pPr>
              <a:spcBef>
                <a:spcPct val="50000"/>
              </a:spcBef>
            </a:pPr>
            <a:r>
              <a:rPr lang="en-US" b="0" dirty="0" smtClean="0">
                <a:latin typeface="Arial" charset="0"/>
              </a:rPr>
              <a:t>(Click) </a:t>
            </a:r>
            <a:r>
              <a:rPr lang="en-US" dirty="0" smtClean="0">
                <a:latin typeface="Arial" charset="0"/>
              </a:rPr>
              <a:t>(Click) </a:t>
            </a:r>
            <a:endParaRPr lang="en-US" b="0" dirty="0" smtClean="0">
              <a:latin typeface="Arial" charset="0"/>
            </a:endParaRPr>
          </a:p>
          <a:p>
            <a:pPr defTabSz="923015" eaLnBrk="1" fontAlgn="auto" hangingPunct="1">
              <a:spcBef>
                <a:spcPct val="50000"/>
              </a:spcBef>
              <a:spcAft>
                <a:spcPts val="0"/>
              </a:spcAft>
              <a:defRPr/>
            </a:pPr>
            <a:r>
              <a:rPr lang="en-US" b="0" dirty="0" smtClean="0">
                <a:latin typeface="Arial" charset="0"/>
              </a:rPr>
              <a:t>Effective Date – The Date set for Activation on Customer Records.</a:t>
            </a:r>
          </a:p>
          <a:p>
            <a:pPr>
              <a:spcBef>
                <a:spcPct val="50000"/>
              </a:spcBef>
            </a:pPr>
            <a:r>
              <a:rPr lang="en-US" b="0" dirty="0" smtClean="0">
                <a:latin typeface="Arial" charset="0"/>
              </a:rPr>
              <a:t>(Click)</a:t>
            </a:r>
            <a:r>
              <a:rPr lang="en-US" dirty="0" smtClean="0">
                <a:latin typeface="Arial" charset="0"/>
              </a:rPr>
              <a:t> (Click) </a:t>
            </a:r>
            <a:endParaRPr lang="en-US" b="0" dirty="0" smtClean="0">
              <a:latin typeface="Arial" charset="0"/>
            </a:endParaRPr>
          </a:p>
          <a:p>
            <a:pPr>
              <a:spcBef>
                <a:spcPct val="50000"/>
              </a:spcBef>
            </a:pPr>
            <a:r>
              <a:rPr lang="en-US" dirty="0" smtClean="0">
                <a:latin typeface="Arial" charset="0"/>
              </a:rPr>
              <a:t>Reserved Until – On a Reserved number, when the number will be returned to Spare. </a:t>
            </a:r>
          </a:p>
          <a:p>
            <a:pPr>
              <a:spcBef>
                <a:spcPct val="50000"/>
              </a:spcBef>
            </a:pPr>
            <a:r>
              <a:rPr lang="en-US" dirty="0" smtClean="0">
                <a:latin typeface="Arial" charset="0"/>
              </a:rPr>
              <a:t>(Click) (Click) </a:t>
            </a:r>
          </a:p>
          <a:p>
            <a:pPr>
              <a:spcBef>
                <a:spcPct val="50000"/>
              </a:spcBef>
            </a:pPr>
            <a:r>
              <a:rPr lang="en-US" dirty="0" smtClean="0">
                <a:latin typeface="Arial" charset="0"/>
              </a:rPr>
              <a:t>Disconnect Until – End Intercept date of a Disco number</a:t>
            </a:r>
          </a:p>
          <a:p>
            <a:pPr>
              <a:spcBef>
                <a:spcPct val="50000"/>
              </a:spcBef>
            </a:pPr>
            <a:r>
              <a:rPr lang="en-US" dirty="0" smtClean="0">
                <a:latin typeface="Arial" charset="0"/>
              </a:rPr>
              <a:t>(Click) (Click) </a:t>
            </a:r>
          </a:p>
          <a:p>
            <a:pPr>
              <a:spcBef>
                <a:spcPct val="50000"/>
              </a:spcBef>
            </a:pPr>
            <a:r>
              <a:rPr lang="en-US" dirty="0" smtClean="0">
                <a:latin typeface="Arial" charset="0"/>
              </a:rPr>
              <a:t>Last Active – Date if/when number was last Active</a:t>
            </a:r>
          </a:p>
          <a:p>
            <a:pPr>
              <a:spcBef>
                <a:spcPct val="50000"/>
              </a:spcBef>
            </a:pPr>
            <a:r>
              <a:rPr lang="en-US" dirty="0" smtClean="0">
                <a:latin typeface="Arial" charset="0"/>
              </a:rPr>
              <a:t>(Click) (Click) </a:t>
            </a:r>
          </a:p>
          <a:p>
            <a:pPr>
              <a:spcBef>
                <a:spcPct val="50000"/>
              </a:spcBef>
            </a:pPr>
            <a:r>
              <a:rPr lang="en-US" dirty="0" smtClean="0">
                <a:latin typeface="Arial" charset="0"/>
              </a:rPr>
              <a:t>Resp Org ID – Resp Org ID who manages this number</a:t>
            </a:r>
          </a:p>
          <a:p>
            <a:pPr eaLnBrk="1" hangingPunct="1"/>
            <a:r>
              <a:rPr lang="en-US" b="0" dirty="0" smtClean="0"/>
              <a:t>(Click)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(Click)  This course is a 5 day course.</a:t>
            </a:r>
            <a:r>
              <a:rPr lang="en-US" baseline="0" dirty="0" smtClean="0"/>
              <a:t>  Monday we will cover the Welcome </a:t>
            </a:r>
          </a:p>
          <a:p>
            <a:r>
              <a:rPr lang="en-US" baseline="0" dirty="0" smtClean="0"/>
              <a:t>(Click) , Benefits</a:t>
            </a:r>
          </a:p>
          <a:p>
            <a:r>
              <a:rPr lang="en-US" baseline="0" dirty="0" smtClean="0"/>
              <a:t>(Click) , Introduction</a:t>
            </a:r>
          </a:p>
          <a:p>
            <a:r>
              <a:rPr lang="en-US" baseline="0" dirty="0" smtClean="0"/>
              <a:t>(Click) , NUS (Reserving numbers</a:t>
            </a:r>
          </a:p>
          <a:p>
            <a:r>
              <a:rPr lang="en-US" baseline="0" dirty="0" smtClean="0"/>
              <a:t>(Click) , and CAD (Building customer records</a:t>
            </a:r>
          </a:p>
          <a:p>
            <a:r>
              <a:rPr lang="en-US" baseline="0" dirty="0" smtClean="0"/>
              <a:t>(Click) .  Tuesday we will build Complex Records using the CPR</a:t>
            </a:r>
          </a:p>
          <a:p>
            <a:r>
              <a:rPr lang="en-US" baseline="0" dirty="0" smtClean="0"/>
              <a:t>(Click) . Wednesday we will add Label definitions (LAD) to our complex routing</a:t>
            </a:r>
          </a:p>
          <a:p>
            <a:r>
              <a:rPr lang="en-US" baseline="0" dirty="0" smtClean="0"/>
              <a:t>(Click) .  Thursday we will cover several feature screens: TRQ</a:t>
            </a:r>
          </a:p>
          <a:p>
            <a:r>
              <a:rPr lang="en-US" baseline="0" dirty="0" smtClean="0"/>
              <a:t>(Click) , ASL</a:t>
            </a:r>
          </a:p>
          <a:p>
            <a:r>
              <a:rPr lang="en-US" baseline="0" dirty="0" smtClean="0"/>
              <a:t>(Click) , ROP</a:t>
            </a:r>
          </a:p>
          <a:p>
            <a:r>
              <a:rPr lang="en-US" baseline="0" dirty="0" smtClean="0"/>
              <a:t>(Click) , CRA</a:t>
            </a:r>
          </a:p>
          <a:p>
            <a:r>
              <a:rPr lang="en-US" baseline="0" dirty="0" smtClean="0"/>
              <a:t>(Click) , AUTOMATION</a:t>
            </a:r>
          </a:p>
          <a:p>
            <a:r>
              <a:rPr lang="en-US" baseline="0" dirty="0" smtClean="0"/>
              <a:t>(Click)  AND  CARRIER</a:t>
            </a:r>
          </a:p>
          <a:p>
            <a:r>
              <a:rPr lang="en-US" baseline="0" dirty="0" smtClean="0"/>
              <a:t>(Click) .  Friday We will learn how to use the WRS Reporting System</a:t>
            </a:r>
          </a:p>
          <a:p>
            <a:r>
              <a:rPr lang="en-US" baseline="0" dirty="0" smtClean="0"/>
              <a:t>(Click)  and review the SMS/800 business website</a:t>
            </a:r>
          </a:p>
          <a:p>
            <a:r>
              <a:rPr lang="en-US" baseline="0" dirty="0" smtClean="0"/>
              <a:t>(Click) . Let us begin…</a:t>
            </a:r>
            <a:endParaRPr lang="en-US" dirty="0"/>
          </a:p>
        </p:txBody>
      </p:sp>
      <p:sp>
        <p:nvSpPr>
          <p:cNvPr id="4" name="Slide Number Placeholder 3"/>
          <p:cNvSpPr>
            <a:spLocks noGrp="1"/>
          </p:cNvSpPr>
          <p:nvPr>
            <p:ph type="sldNum" sz="quarter" idx="10"/>
          </p:nvPr>
        </p:nvSpPr>
        <p:spPr/>
        <p:txBody>
          <a:bodyPr/>
          <a:lstStyle/>
          <a:p>
            <a:fld id="{F28BB66E-672D-4C51-99DB-324693B5E68C}" type="slidenum">
              <a:rPr lang="en-US" smtClean="0"/>
              <a:pPr/>
              <a:t>2</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97520A35-50EE-4E3B-94FA-D8C2D3B7C7BD}" type="slidenum">
              <a:rPr lang="en-US" smtClean="0"/>
              <a:pPr/>
              <a:t>20</a:t>
            </a:fld>
            <a:endParaRPr lang="en-US" smtClean="0"/>
          </a:p>
        </p:txBody>
      </p:sp>
      <p:sp>
        <p:nvSpPr>
          <p:cNvPr id="45059" name="Rectangle 2"/>
          <p:cNvSpPr>
            <a:spLocks noGrp="1" noRot="1" noChangeAspect="1" noChangeArrowheads="1" noTextEdit="1"/>
          </p:cNvSpPr>
          <p:nvPr>
            <p:ph type="sldImg"/>
          </p:nvPr>
        </p:nvSpPr>
        <p:spPr>
          <a:solidFill>
            <a:srgbClr val="FFFFFF"/>
          </a:solidFill>
          <a:ln/>
        </p:spPr>
      </p:sp>
      <p:sp>
        <p:nvSpPr>
          <p:cNvPr id="45060" name="Rectangle 3"/>
          <p:cNvSpPr>
            <a:spLocks noGrp="1" noChangeArrowheads="1"/>
          </p:cNvSpPr>
          <p:nvPr>
            <p:ph type="body" idx="1"/>
          </p:nvPr>
        </p:nvSpPr>
        <p:spPr>
          <a:solidFill>
            <a:srgbClr val="FFFFFF"/>
          </a:solidFill>
          <a:ln>
            <a:solidFill>
              <a:srgbClr val="000000"/>
            </a:solidFill>
          </a:ln>
        </p:spPr>
        <p:txBody>
          <a:bodyPr/>
          <a:lstStyle/>
          <a:p>
            <a:pPr defTabSz="923015" eaLnBrk="1" fontAlgn="auto" hangingPunct="1">
              <a:spcBef>
                <a:spcPts val="0"/>
              </a:spcBef>
              <a:spcAft>
                <a:spcPts val="0"/>
              </a:spcAft>
              <a:defRPr/>
            </a:pPr>
            <a:r>
              <a:rPr lang="en-US" dirty="0" smtClean="0">
                <a:latin typeface="Arial" charset="0"/>
              </a:rPr>
              <a:t>The Print screen is available from the Action menu. Select Action/Print.</a:t>
            </a:r>
          </a:p>
          <a:p>
            <a:pPr defTabSz="923015" eaLnBrk="1" fontAlgn="auto" hangingPunct="1">
              <a:spcBef>
                <a:spcPts val="0"/>
              </a:spcBef>
              <a:spcAft>
                <a:spcPts val="0"/>
              </a:spcAft>
              <a:defRPr/>
            </a:pPr>
            <a:r>
              <a:rPr lang="en-US" dirty="0" smtClean="0">
                <a:latin typeface="Arial" charset="0"/>
              </a:rPr>
              <a:t>(Click)</a:t>
            </a:r>
          </a:p>
          <a:p>
            <a:pPr defTabSz="923015" eaLnBrk="1" fontAlgn="auto" hangingPunct="1">
              <a:spcBef>
                <a:spcPts val="0"/>
              </a:spcBef>
              <a:spcAft>
                <a:spcPts val="0"/>
              </a:spcAft>
              <a:defRPr/>
            </a:pPr>
            <a:r>
              <a:rPr lang="en-US" dirty="0" smtClean="0">
                <a:latin typeface="Arial" charset="0"/>
              </a:rPr>
              <a:t> A user can choose to print All, the completed or just the Failed.  </a:t>
            </a:r>
          </a:p>
          <a:p>
            <a:pPr eaLnBrk="1" hangingPunct="1"/>
            <a:r>
              <a:rPr lang="en-US" b="0" dirty="0" smtClean="0"/>
              <a:t>(Click)</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D4832A24-6D0C-44DB-8962-F8E35AA58F22}" type="slidenum">
              <a:rPr lang="en-US" smtClean="0"/>
              <a:pPr/>
              <a:t>21</a:t>
            </a:fld>
            <a:endParaRPr lang="en-US" smtClean="0"/>
          </a:p>
        </p:txBody>
      </p:sp>
      <p:sp>
        <p:nvSpPr>
          <p:cNvPr id="46083" name="Rectangle 2"/>
          <p:cNvSpPr>
            <a:spLocks noGrp="1" noRot="1" noChangeAspect="1" noChangeArrowheads="1" noTextEdit="1"/>
          </p:cNvSpPr>
          <p:nvPr>
            <p:ph type="sldImg"/>
          </p:nvPr>
        </p:nvSpPr>
        <p:spPr>
          <a:solidFill>
            <a:srgbClr val="FFFFFF"/>
          </a:solidFill>
          <a:ln/>
        </p:spPr>
      </p:sp>
      <p:sp>
        <p:nvSpPr>
          <p:cNvPr id="46084" name="Rectangle 3"/>
          <p:cNvSpPr>
            <a:spLocks noGrp="1" noChangeArrowheads="1"/>
          </p:cNvSpPr>
          <p:nvPr>
            <p:ph type="body" idx="1"/>
          </p:nvPr>
        </p:nvSpPr>
        <p:spPr>
          <a:solidFill>
            <a:srgbClr val="FFFFFF"/>
          </a:solidFill>
          <a:ln>
            <a:solidFill>
              <a:srgbClr val="000000"/>
            </a:solidFill>
          </a:ln>
        </p:spPr>
        <p:txBody>
          <a:bodyPr/>
          <a:lstStyle/>
          <a:p>
            <a:pPr marL="461508" indent="-461508"/>
            <a:r>
              <a:rPr lang="en-US" dirty="0" smtClean="0">
                <a:latin typeface="Arial" charset="0"/>
              </a:rPr>
              <a:t>To View output for a single number in a Job…</a:t>
            </a:r>
          </a:p>
          <a:p>
            <a:pPr marL="461508" indent="-461508"/>
            <a:r>
              <a:rPr lang="en-US" dirty="0" smtClean="0">
                <a:latin typeface="Arial" charset="0"/>
              </a:rPr>
              <a:t>(Click)</a:t>
            </a:r>
          </a:p>
          <a:p>
            <a:pPr marL="461508" indent="-461508"/>
            <a:r>
              <a:rPr lang="en-US" dirty="0" smtClean="0">
                <a:latin typeface="Arial" charset="0"/>
              </a:rPr>
              <a:t>Run the Job (MRO, MND, MSP) for one or more numbers.</a:t>
            </a:r>
          </a:p>
          <a:p>
            <a:pPr marL="461508" indent="-461508" defTabSz="923015" eaLnBrk="1" fontAlgn="auto" hangingPunct="1">
              <a:spcBef>
                <a:spcPts val="0"/>
              </a:spcBef>
              <a:spcAft>
                <a:spcPts val="0"/>
              </a:spcAft>
              <a:defRPr/>
            </a:pPr>
            <a:r>
              <a:rPr lang="en-US" dirty="0" smtClean="0">
                <a:latin typeface="Arial" charset="0"/>
              </a:rPr>
              <a:t>(Click)</a:t>
            </a:r>
          </a:p>
          <a:p>
            <a:pPr marL="461508" indent="-461508"/>
            <a:r>
              <a:rPr lang="en-US" dirty="0" smtClean="0">
                <a:latin typeface="Arial" charset="0"/>
              </a:rPr>
              <a:t>Access the AJR screen to see if  and/or when the Job is completed.</a:t>
            </a:r>
          </a:p>
          <a:p>
            <a:pPr marL="461508" indent="-461508" defTabSz="923015" eaLnBrk="1" fontAlgn="auto" hangingPunct="1">
              <a:spcBef>
                <a:spcPts val="0"/>
              </a:spcBef>
              <a:spcAft>
                <a:spcPts val="0"/>
              </a:spcAft>
              <a:defRPr/>
            </a:pPr>
            <a:r>
              <a:rPr lang="en-US" dirty="0" smtClean="0">
                <a:latin typeface="Arial" charset="0"/>
              </a:rPr>
              <a:t>(Click)</a:t>
            </a:r>
          </a:p>
          <a:p>
            <a:pPr marL="461508" indent="-461508"/>
            <a:r>
              <a:rPr lang="en-US" dirty="0" smtClean="0">
                <a:latin typeface="Arial" charset="0"/>
              </a:rPr>
              <a:t>When the Job shows completed on the AJR, select the </a:t>
            </a:r>
            <a:r>
              <a:rPr lang="en-US" u="sng" dirty="0" smtClean="0">
                <a:latin typeface="Arial" charset="0"/>
              </a:rPr>
              <a:t>VIEW OUTPUT</a:t>
            </a:r>
            <a:r>
              <a:rPr lang="en-US" dirty="0" smtClean="0">
                <a:latin typeface="Arial" charset="0"/>
              </a:rPr>
              <a:t> at the bottom of the AJR to see if that specific number was changed (completed) or if it was not (failed).</a:t>
            </a:r>
          </a:p>
          <a:p>
            <a:pPr eaLnBrk="1" hangingPunct="1"/>
            <a:endParaRPr lang="en-US" b="0"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923FBD3-BEBC-4469-8FB6-498A5952CC81}" type="slidenum">
              <a:rPr lang="en-US" smtClean="0"/>
              <a:pPr/>
              <a:t>22</a:t>
            </a:fld>
            <a:endParaRPr lang="en-US" smtClean="0"/>
          </a:p>
        </p:txBody>
      </p:sp>
      <p:sp>
        <p:nvSpPr>
          <p:cNvPr id="47107" name="Rectangle 2"/>
          <p:cNvSpPr>
            <a:spLocks noGrp="1" noRot="1" noChangeAspect="1" noChangeArrowheads="1" noTextEdit="1"/>
          </p:cNvSpPr>
          <p:nvPr>
            <p:ph type="sldImg"/>
          </p:nvPr>
        </p:nvSpPr>
        <p:spPr>
          <a:solidFill>
            <a:srgbClr val="FFFFFF"/>
          </a:solidFill>
          <a:ln/>
        </p:spPr>
      </p:sp>
      <p:sp>
        <p:nvSpPr>
          <p:cNvPr id="4710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dirty="0" smtClean="0"/>
              <a:t>Please complete the Written and Hands </a:t>
            </a:r>
            <a:r>
              <a:rPr lang="en-US" smtClean="0"/>
              <a:t>On exercises.</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FD421294-FCA7-4F8D-8F5D-80F492453EA7}" type="slidenum">
              <a:rPr lang="en-US" smtClean="0"/>
              <a:pPr/>
              <a:t>3</a:t>
            </a:fld>
            <a:endParaRPr lang="en-US" smtClean="0"/>
          </a:p>
        </p:txBody>
      </p:sp>
      <p:sp>
        <p:nvSpPr>
          <p:cNvPr id="32771" name="Rectangle 2"/>
          <p:cNvSpPr>
            <a:spLocks noGrp="1" noRot="1" noChangeAspect="1" noChangeArrowheads="1" noTextEdit="1"/>
          </p:cNvSpPr>
          <p:nvPr>
            <p:ph type="sldImg"/>
          </p:nvPr>
        </p:nvSpPr>
        <p:spPr>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p:spPr>
        <p:txBody>
          <a:bodyPr/>
          <a:lstStyle/>
          <a:p>
            <a:pPr defTabSz="923015" eaLnBrk="1" fontAlgn="auto" hangingPunct="1">
              <a:spcBef>
                <a:spcPct val="50000"/>
              </a:spcBef>
              <a:spcAft>
                <a:spcPts val="0"/>
              </a:spcAft>
              <a:defRPr/>
            </a:pPr>
            <a:r>
              <a:rPr lang="en-US" dirty="0" smtClean="0">
                <a:latin typeface="Arial" charset="0"/>
              </a:rPr>
              <a:t>(Click) </a:t>
            </a:r>
          </a:p>
          <a:p>
            <a:pPr>
              <a:spcBef>
                <a:spcPct val="50000"/>
              </a:spcBef>
            </a:pPr>
            <a:r>
              <a:rPr lang="en-US" dirty="0" smtClean="0">
                <a:latin typeface="Arial" charset="0"/>
              </a:rPr>
              <a:t>A Mass Carrier Change occurs  when a Resp Org submits an order to change one CIC to another CIC on all Customer Records under their Resp Org ID.</a:t>
            </a:r>
          </a:p>
          <a:p>
            <a:pPr>
              <a:spcBef>
                <a:spcPct val="50000"/>
              </a:spcBef>
            </a:pPr>
            <a:r>
              <a:rPr lang="en-US" dirty="0" smtClean="0">
                <a:latin typeface="Arial" charset="0"/>
              </a:rPr>
              <a:t>(Click) </a:t>
            </a:r>
          </a:p>
          <a:p>
            <a:pPr>
              <a:spcBef>
                <a:spcPct val="50000"/>
              </a:spcBef>
            </a:pPr>
            <a:r>
              <a:rPr lang="en-US" dirty="0" smtClean="0">
                <a:solidFill>
                  <a:srgbClr val="FF0066"/>
                </a:solidFill>
                <a:latin typeface="Arial" charset="0"/>
              </a:rPr>
              <a:t>(All or Nothing) All numbers under the Resp Org ID.</a:t>
            </a:r>
          </a:p>
          <a:p>
            <a:pPr defTabSz="923015" eaLnBrk="1" fontAlgn="auto" hangingPunct="1">
              <a:spcBef>
                <a:spcPct val="50000"/>
              </a:spcBef>
              <a:spcAft>
                <a:spcPts val="0"/>
              </a:spcAft>
              <a:defRPr/>
            </a:pPr>
            <a:r>
              <a:rPr lang="en-US" dirty="0" smtClean="0">
                <a:latin typeface="Arial" charset="0"/>
              </a:rPr>
              <a:t>(Click) </a:t>
            </a:r>
          </a:p>
          <a:p>
            <a:pPr>
              <a:spcBef>
                <a:spcPct val="50000"/>
              </a:spcBef>
            </a:pPr>
            <a:r>
              <a:rPr lang="en-US" dirty="0" smtClean="0">
                <a:latin typeface="Arial" charset="0"/>
              </a:rPr>
              <a:t>The SMS/800 Help Desk sets up the Mass Change. (Form 17 needs to be submitted)</a:t>
            </a:r>
          </a:p>
          <a:p>
            <a:pPr defTabSz="923015" eaLnBrk="1" fontAlgn="auto" hangingPunct="1">
              <a:spcBef>
                <a:spcPct val="50000"/>
              </a:spcBef>
              <a:spcAft>
                <a:spcPts val="0"/>
              </a:spcAft>
              <a:defRPr/>
            </a:pPr>
            <a:r>
              <a:rPr lang="en-US" dirty="0" smtClean="0">
                <a:latin typeface="Arial" charset="0"/>
              </a:rPr>
              <a:t>(Click) </a:t>
            </a:r>
          </a:p>
          <a:p>
            <a:pPr>
              <a:spcBef>
                <a:spcPct val="50000"/>
              </a:spcBef>
            </a:pPr>
            <a:r>
              <a:rPr lang="en-US" dirty="0" smtClean="0">
                <a:latin typeface="Arial" charset="0"/>
              </a:rPr>
              <a:t>Resp Org Users can access the CCI screen to </a:t>
            </a:r>
            <a:r>
              <a:rPr lang="en-US" b="1" i="1" u="sng" dirty="0" smtClean="0">
                <a:latin typeface="Arial" charset="0"/>
              </a:rPr>
              <a:t>view and print</a:t>
            </a:r>
            <a:r>
              <a:rPr lang="en-US" dirty="0" smtClean="0">
                <a:latin typeface="Arial" charset="0"/>
              </a:rPr>
              <a:t> information concerning the CIC change.</a:t>
            </a:r>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EAF983DE-B6AC-41C1-894A-1BC3715BCECA}" type="slidenum">
              <a:rPr lang="en-US" smtClean="0"/>
              <a:pPr/>
              <a:t>4</a:t>
            </a:fld>
            <a:endParaRPr lang="en-US" smtClean="0"/>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dirty="0" smtClean="0"/>
              <a:t>Here is the CCI screen.</a:t>
            </a:r>
          </a:p>
          <a:p>
            <a:pPr eaLnBrk="1" hangingPunct="1"/>
            <a:r>
              <a:rPr lang="en-US" dirty="0" smtClean="0">
                <a:solidFill>
                  <a:srgbClr val="FF0066"/>
                </a:solidFill>
                <a:latin typeface="Arial" charset="0"/>
              </a:rPr>
              <a:t>(Click)</a:t>
            </a:r>
            <a:endParaRPr lang="en-US" dirty="0" smtClean="0"/>
          </a:p>
          <a:p>
            <a:pPr eaLnBrk="1" hangingPunct="1"/>
            <a:r>
              <a:rPr lang="en-US" dirty="0" smtClean="0"/>
              <a:t>The fields include:</a:t>
            </a:r>
          </a:p>
          <a:p>
            <a:pPr defTabSz="923015" eaLnBrk="1" fontAlgn="auto" hangingPunct="1">
              <a:spcBef>
                <a:spcPts val="0"/>
              </a:spcBef>
              <a:spcAft>
                <a:spcPts val="0"/>
              </a:spcAft>
              <a:defRPr/>
            </a:pPr>
            <a:r>
              <a:rPr lang="en-US" dirty="0" smtClean="0">
                <a:solidFill>
                  <a:srgbClr val="FF0066"/>
                </a:solidFill>
                <a:latin typeface="Arial" charset="0"/>
              </a:rPr>
              <a:t>(Click)</a:t>
            </a:r>
            <a:endParaRPr lang="en-US" dirty="0" smtClean="0"/>
          </a:p>
          <a:p>
            <a:pPr eaLnBrk="1" hangingPunct="1"/>
            <a:r>
              <a:rPr lang="en-US" dirty="0" smtClean="0"/>
              <a:t>MCC ID Mass Carrier Change ID</a:t>
            </a:r>
          </a:p>
          <a:p>
            <a:pPr defTabSz="923015" eaLnBrk="1" fontAlgn="auto" hangingPunct="1">
              <a:spcBef>
                <a:spcPts val="0"/>
              </a:spcBef>
              <a:spcAft>
                <a:spcPts val="0"/>
              </a:spcAft>
              <a:defRPr/>
            </a:pPr>
            <a:r>
              <a:rPr lang="en-US" dirty="0" smtClean="0">
                <a:solidFill>
                  <a:srgbClr val="FF0066"/>
                </a:solidFill>
                <a:latin typeface="Arial" charset="0"/>
              </a:rPr>
              <a:t>(Click)</a:t>
            </a:r>
            <a:endParaRPr lang="en-US" dirty="0" smtClean="0"/>
          </a:p>
          <a:p>
            <a:pPr eaLnBrk="1" hangingPunct="1"/>
            <a:r>
              <a:rPr lang="en-US" dirty="0" smtClean="0"/>
              <a:t>Or the</a:t>
            </a:r>
            <a:r>
              <a:rPr lang="en-US" baseline="0" dirty="0" smtClean="0"/>
              <a:t> user can select from the existing list</a:t>
            </a:r>
          </a:p>
          <a:p>
            <a:pPr defTabSz="923015" eaLnBrk="1" fontAlgn="auto" hangingPunct="1">
              <a:spcBef>
                <a:spcPts val="0"/>
              </a:spcBef>
              <a:spcAft>
                <a:spcPts val="0"/>
              </a:spcAft>
              <a:defRPr/>
            </a:pPr>
            <a:r>
              <a:rPr lang="en-US" dirty="0" smtClean="0">
                <a:solidFill>
                  <a:srgbClr val="FF0066"/>
                </a:solidFill>
                <a:latin typeface="Arial" charset="0"/>
              </a:rPr>
              <a:t>(Click)</a:t>
            </a:r>
            <a:endParaRPr lang="en-US" dirty="0" smtClean="0"/>
          </a:p>
          <a:p>
            <a:pPr eaLnBrk="1" hangingPunct="1"/>
            <a:r>
              <a:rPr lang="en-US" dirty="0" smtClean="0"/>
              <a:t>The Start date of the job as scheduled</a:t>
            </a:r>
          </a:p>
          <a:p>
            <a:pPr defTabSz="923015" eaLnBrk="1" fontAlgn="auto" hangingPunct="1">
              <a:spcBef>
                <a:spcPts val="0"/>
              </a:spcBef>
              <a:spcAft>
                <a:spcPts val="0"/>
              </a:spcAft>
              <a:defRPr/>
            </a:pPr>
            <a:r>
              <a:rPr lang="en-US" dirty="0" smtClean="0">
                <a:solidFill>
                  <a:srgbClr val="FF0066"/>
                </a:solidFill>
                <a:latin typeface="Arial" charset="0"/>
              </a:rPr>
              <a:t>(Click)</a:t>
            </a:r>
            <a:endParaRPr lang="en-US" dirty="0" smtClean="0"/>
          </a:p>
          <a:p>
            <a:pPr eaLnBrk="1" hangingPunct="1"/>
            <a:r>
              <a:rPr lang="en-US" dirty="0" smtClean="0"/>
              <a:t>The end date of the job</a:t>
            </a:r>
          </a:p>
          <a:p>
            <a:pPr defTabSz="923015" eaLnBrk="1" fontAlgn="auto" hangingPunct="1">
              <a:spcBef>
                <a:spcPts val="0"/>
              </a:spcBef>
              <a:spcAft>
                <a:spcPts val="0"/>
              </a:spcAft>
              <a:defRPr/>
            </a:pPr>
            <a:r>
              <a:rPr lang="en-US" dirty="0" smtClean="0">
                <a:solidFill>
                  <a:srgbClr val="FF0066"/>
                </a:solidFill>
                <a:latin typeface="Arial" charset="0"/>
              </a:rPr>
              <a:t>(Click)</a:t>
            </a:r>
            <a:endParaRPr lang="en-US" dirty="0" smtClean="0"/>
          </a:p>
          <a:p>
            <a:pPr eaLnBrk="1" hangingPunct="1"/>
            <a:r>
              <a:rPr lang="en-US" dirty="0" smtClean="0"/>
              <a:t>The RO, old CIC and New CIC</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D5391EA9-B10A-448C-9501-2C3178C73E77}" type="slidenum">
              <a:rPr lang="en-US" smtClean="0"/>
              <a:pPr/>
              <a:t>5</a:t>
            </a:fld>
            <a:endParaRPr lang="en-US" smtClean="0"/>
          </a:p>
        </p:txBody>
      </p:sp>
      <p:sp>
        <p:nvSpPr>
          <p:cNvPr id="34819" name="Rectangle 2"/>
          <p:cNvSpPr>
            <a:spLocks noGrp="1" noRot="1" noChangeAspect="1" noChangeArrowheads="1" noTextEdit="1"/>
          </p:cNvSpPr>
          <p:nvPr>
            <p:ph type="sldImg"/>
          </p:nvPr>
        </p:nvSpPr>
        <p:spPr>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dirty="0" smtClean="0">
                <a:latin typeface="Arial" charset="0"/>
              </a:rPr>
              <a:t>A Mass Resp Org Change occurs  when a Resp Org submits an order to change the Resp Org ID on all Customer Records under their Resp Org ID. </a:t>
            </a:r>
          </a:p>
          <a:p>
            <a:pPr>
              <a:spcBef>
                <a:spcPct val="50000"/>
              </a:spcBef>
            </a:pPr>
            <a:r>
              <a:rPr lang="en-US" dirty="0" smtClean="0">
                <a:latin typeface="Arial" charset="0"/>
              </a:rPr>
              <a:t>(Click)</a:t>
            </a:r>
          </a:p>
          <a:p>
            <a:pPr>
              <a:spcBef>
                <a:spcPct val="50000"/>
              </a:spcBef>
            </a:pPr>
            <a:r>
              <a:rPr lang="en-US" dirty="0" smtClean="0">
                <a:latin typeface="Arial" charset="0"/>
              </a:rPr>
              <a:t>The SMS/800 Help Desk sets up the Mass Change. (Form 20)</a:t>
            </a:r>
          </a:p>
          <a:p>
            <a:pPr defTabSz="923015" eaLnBrk="1" fontAlgn="auto" hangingPunct="1">
              <a:spcBef>
                <a:spcPct val="50000"/>
              </a:spcBef>
              <a:spcAft>
                <a:spcPts val="0"/>
              </a:spcAft>
              <a:defRPr/>
            </a:pPr>
            <a:r>
              <a:rPr lang="en-US" dirty="0" smtClean="0">
                <a:latin typeface="Arial" charset="0"/>
              </a:rPr>
              <a:t>(Click)</a:t>
            </a:r>
          </a:p>
          <a:p>
            <a:pPr>
              <a:spcBef>
                <a:spcPct val="50000"/>
              </a:spcBef>
            </a:pPr>
            <a:r>
              <a:rPr lang="en-US" dirty="0" smtClean="0">
                <a:latin typeface="Arial" charset="0"/>
              </a:rPr>
              <a:t>Resp Org Users can access the ROI screen to </a:t>
            </a:r>
            <a:r>
              <a:rPr lang="en-US" b="1" i="1" u="sng" dirty="0" smtClean="0">
                <a:latin typeface="Arial" charset="0"/>
              </a:rPr>
              <a:t>view and print</a:t>
            </a:r>
            <a:r>
              <a:rPr lang="en-US" dirty="0" smtClean="0">
                <a:latin typeface="Arial" charset="0"/>
              </a:rPr>
              <a:t> information concerning the mass change.</a:t>
            </a:r>
          </a:p>
          <a:p>
            <a:pPr defTabSz="923015" eaLnBrk="1" fontAlgn="auto" hangingPunct="1">
              <a:spcBef>
                <a:spcPct val="50000"/>
              </a:spcBef>
              <a:spcAft>
                <a:spcPts val="0"/>
              </a:spcAft>
              <a:defRPr/>
            </a:pPr>
            <a:r>
              <a:rPr lang="en-US" dirty="0" smtClean="0">
                <a:latin typeface="Arial" charset="0"/>
              </a:rPr>
              <a:t>(Click)</a:t>
            </a:r>
          </a:p>
          <a:p>
            <a:pPr>
              <a:spcBef>
                <a:spcPct val="50000"/>
              </a:spcBef>
            </a:pPr>
            <a:r>
              <a:rPr lang="en-US" dirty="0" smtClean="0">
                <a:latin typeface="Arial" charset="0"/>
              </a:rPr>
              <a:t>(There is a </a:t>
            </a:r>
            <a:r>
              <a:rPr lang="en-US" dirty="0" smtClean="0">
                <a:solidFill>
                  <a:srgbClr val="FF0066"/>
                </a:solidFill>
                <a:latin typeface="Arial" charset="0"/>
              </a:rPr>
              <a:t>Partial</a:t>
            </a:r>
            <a:r>
              <a:rPr lang="en-US" dirty="0" smtClean="0">
                <a:latin typeface="Arial" charset="0"/>
              </a:rPr>
              <a:t> Mass Resp Org Change job that can be done by sending in the request with a file to the Help Desk – not viewable from ROI)</a:t>
            </a:r>
          </a:p>
          <a:p>
            <a:pPr defTabSz="923015" eaLnBrk="1" fontAlgn="auto" hangingPunct="1">
              <a:spcBef>
                <a:spcPct val="50000"/>
              </a:spcBef>
              <a:spcAft>
                <a:spcPts val="0"/>
              </a:spcAft>
              <a:defRPr/>
            </a:pPr>
            <a:r>
              <a:rPr lang="en-US" dirty="0" smtClean="0">
                <a:latin typeface="Arial" charset="0"/>
              </a:rPr>
              <a:t>(Click)</a:t>
            </a:r>
          </a:p>
          <a:p>
            <a:pPr>
              <a:spcBef>
                <a:spcPct val="50000"/>
              </a:spcBef>
            </a:pPr>
            <a:endParaRPr lang="en-US" dirty="0" smtClean="0">
              <a:latin typeface="Arial" charset="0"/>
            </a:endParaRPr>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F297900-E985-4C83-89EF-26C704DD9864}" type="slidenum">
              <a:rPr lang="en-US" smtClean="0"/>
              <a:pPr/>
              <a:t>6</a:t>
            </a:fld>
            <a:endParaRPr lang="en-US" smtClean="0"/>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dirty="0" smtClean="0"/>
              <a:t>Here is the ROI screen. The Mass Resp Org Change Information screen</a:t>
            </a:r>
          </a:p>
          <a:p>
            <a:pPr eaLnBrk="1" hangingPunct="1"/>
            <a:r>
              <a:rPr lang="en-US" dirty="0" smtClean="0"/>
              <a:t>(Click)</a:t>
            </a:r>
          </a:p>
          <a:p>
            <a:pPr eaLnBrk="1" hangingPunct="1"/>
            <a:r>
              <a:rPr lang="en-US" dirty="0" smtClean="0"/>
              <a:t> The fields include:</a:t>
            </a:r>
          </a:p>
          <a:p>
            <a:pPr defTabSz="923015" eaLnBrk="1" fontAlgn="auto" hangingPunct="1">
              <a:spcBef>
                <a:spcPts val="0"/>
              </a:spcBef>
              <a:spcAft>
                <a:spcPts val="0"/>
              </a:spcAft>
              <a:defRPr/>
            </a:pPr>
            <a:r>
              <a:rPr lang="en-US" dirty="0" smtClean="0"/>
              <a:t>(Click)</a:t>
            </a:r>
          </a:p>
          <a:p>
            <a:pPr eaLnBrk="1" hangingPunct="1"/>
            <a:r>
              <a:rPr lang="en-US" dirty="0" smtClean="0"/>
              <a:t>The Old Resp Org</a:t>
            </a:r>
          </a:p>
          <a:p>
            <a:pPr defTabSz="923015" eaLnBrk="1" fontAlgn="auto" hangingPunct="1">
              <a:spcBef>
                <a:spcPts val="0"/>
              </a:spcBef>
              <a:spcAft>
                <a:spcPts val="0"/>
              </a:spcAft>
              <a:defRPr/>
            </a:pPr>
            <a:r>
              <a:rPr lang="en-US" dirty="0" smtClean="0"/>
              <a:t>(Click)</a:t>
            </a:r>
          </a:p>
          <a:p>
            <a:pPr eaLnBrk="1" hangingPunct="1"/>
            <a:r>
              <a:rPr lang="en-US" dirty="0" smtClean="0"/>
              <a:t>The NEW Resp Org  and completion date</a:t>
            </a:r>
          </a:p>
          <a:p>
            <a:pPr defTabSz="923015" eaLnBrk="1" fontAlgn="auto" hangingPunct="1">
              <a:spcBef>
                <a:spcPts val="0"/>
              </a:spcBef>
              <a:spcAft>
                <a:spcPts val="0"/>
              </a:spcAft>
              <a:defRPr/>
            </a:pPr>
            <a:r>
              <a:rPr lang="en-US" dirty="0" smtClean="0"/>
              <a:t>(Click)</a:t>
            </a:r>
          </a:p>
          <a:p>
            <a:pPr eaLnBrk="1" hangingPunct="1"/>
            <a:r>
              <a:rPr lang="en-US" dirty="0" smtClean="0"/>
              <a:t>The status of the job</a:t>
            </a:r>
          </a:p>
          <a:p>
            <a:pPr defTabSz="923015" eaLnBrk="1" fontAlgn="auto" hangingPunct="1">
              <a:spcBef>
                <a:spcPts val="0"/>
              </a:spcBef>
              <a:spcAft>
                <a:spcPts val="0"/>
              </a:spcAft>
              <a:defRPr/>
            </a:pPr>
            <a:r>
              <a:rPr lang="en-US" dirty="0" smtClean="0"/>
              <a:t>(Click)</a:t>
            </a:r>
          </a:p>
          <a:p>
            <a:pPr eaLnBrk="1" hangingPunct="1"/>
            <a:r>
              <a:rPr lang="en-US" dirty="0" smtClean="0"/>
              <a:t>Status can be Pending or Active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45C2B184-EA40-4174-8151-10AC3690EC3A}" type="slidenum">
              <a:rPr lang="en-US" smtClean="0"/>
              <a:pPr/>
              <a:t>7</a:t>
            </a:fld>
            <a:endParaRPr lang="en-US" smtClean="0"/>
          </a:p>
        </p:txBody>
      </p:sp>
      <p:sp>
        <p:nvSpPr>
          <p:cNvPr id="36867" name="Rectangle 2"/>
          <p:cNvSpPr>
            <a:spLocks noGrp="1" noRot="1" noChangeAspect="1" noChangeArrowheads="1" noTextEdit="1"/>
          </p:cNvSpPr>
          <p:nvPr>
            <p:ph type="sldImg"/>
          </p:nvPr>
        </p:nvSpPr>
        <p:spPr>
          <a:solidFill>
            <a:srgbClr val="FFFFFF"/>
          </a:solidFill>
          <a:ln/>
        </p:spPr>
      </p:sp>
      <p:sp>
        <p:nvSpPr>
          <p:cNvPr id="36868" name="Rectangle 3"/>
          <p:cNvSpPr>
            <a:spLocks noGrp="1" noChangeArrowheads="1"/>
          </p:cNvSpPr>
          <p:nvPr>
            <p:ph type="body" idx="1"/>
          </p:nvPr>
        </p:nvSpPr>
        <p:spPr>
          <a:solidFill>
            <a:srgbClr val="FFFFFF"/>
          </a:solidFill>
          <a:ln>
            <a:solidFill>
              <a:srgbClr val="000000"/>
            </a:solidFill>
          </a:ln>
        </p:spPr>
        <p:txBody>
          <a:bodyPr>
            <a:normAutofit fontScale="92500" lnSpcReduction="10000"/>
          </a:bodyPr>
          <a:lstStyle/>
          <a:p>
            <a:pPr eaLnBrk="1" hangingPunct="1"/>
            <a:r>
              <a:rPr lang="en-US" dirty="0" smtClean="0"/>
              <a:t>The MRO is the first Automation Screen that:</a:t>
            </a:r>
          </a:p>
          <a:p>
            <a:pPr defTabSz="923015" eaLnBrk="1" fontAlgn="auto" hangingPunct="1">
              <a:spcBef>
                <a:spcPts val="0"/>
              </a:spcBef>
              <a:spcAft>
                <a:spcPts val="0"/>
              </a:spcAft>
              <a:defRPr/>
            </a:pPr>
            <a:r>
              <a:rPr lang="en-US" dirty="0" smtClean="0"/>
              <a:t>(Click)</a:t>
            </a:r>
          </a:p>
          <a:p>
            <a:pPr>
              <a:spcBef>
                <a:spcPct val="50000"/>
              </a:spcBef>
            </a:pPr>
            <a:r>
              <a:rPr lang="en-US" dirty="0" smtClean="0">
                <a:latin typeface="Arial" charset="0"/>
              </a:rPr>
              <a:t>The screen allows authorized users to change the Resp Org on an entire set of Dial Numbers at the same time in one single request (Up to 500 numbers).  The Numbers to be changed can be typed or pasted into the Dial Numbers field.  Users can also import the numbers from a “.TXT” file.  (Logon ID of requester will show in WRS History)</a:t>
            </a:r>
          </a:p>
          <a:p>
            <a:pPr defTabSz="923015" eaLnBrk="1" fontAlgn="auto" hangingPunct="1">
              <a:spcBef>
                <a:spcPct val="50000"/>
              </a:spcBef>
              <a:spcAft>
                <a:spcPts val="0"/>
              </a:spcAft>
              <a:defRPr/>
            </a:pPr>
            <a:r>
              <a:rPr lang="en-US" dirty="0" smtClean="0"/>
              <a:t>(Click)</a:t>
            </a:r>
          </a:p>
          <a:p>
            <a:pPr>
              <a:spcBef>
                <a:spcPct val="50000"/>
              </a:spcBef>
            </a:pPr>
            <a:r>
              <a:rPr lang="en-US" dirty="0" smtClean="0">
                <a:latin typeface="Arial" charset="0"/>
              </a:rPr>
              <a:t>The users will be able to change the Resp Org ID on numbers in Assigned, Disconnect, Reserved, Suspend, Transitional, and Working Status through this MRO screen. </a:t>
            </a:r>
          </a:p>
          <a:p>
            <a:pPr defTabSz="923015" eaLnBrk="1" fontAlgn="auto" hangingPunct="1">
              <a:spcBef>
                <a:spcPct val="50000"/>
              </a:spcBef>
              <a:spcAft>
                <a:spcPts val="0"/>
              </a:spcAft>
              <a:defRPr/>
            </a:pPr>
            <a:r>
              <a:rPr lang="en-US" dirty="0" smtClean="0"/>
              <a:t>(Click)</a:t>
            </a:r>
          </a:p>
          <a:p>
            <a:pPr>
              <a:spcBef>
                <a:spcPct val="50000"/>
              </a:spcBef>
            </a:pPr>
            <a:r>
              <a:rPr lang="en-US" dirty="0" smtClean="0">
                <a:latin typeface="Arial" charset="0"/>
              </a:rPr>
              <a:t>This function will change the Resp Org in place and no copy of the customer records will be performed for numbers which have customer records. Any CRs having a future Eff. Date/Time with a CR status of “Pending” will be changed to “Must Check”. </a:t>
            </a:r>
          </a:p>
          <a:p>
            <a:pPr defTabSz="923015" eaLnBrk="1" fontAlgn="auto" hangingPunct="1">
              <a:spcBef>
                <a:spcPct val="50000"/>
              </a:spcBef>
              <a:spcAft>
                <a:spcPts val="0"/>
              </a:spcAft>
              <a:defRPr/>
            </a:pPr>
            <a:r>
              <a:rPr lang="en-US" dirty="0" smtClean="0"/>
              <a:t>(Click)</a:t>
            </a:r>
          </a:p>
          <a:p>
            <a:pPr>
              <a:spcBef>
                <a:spcPct val="50000"/>
              </a:spcBef>
            </a:pPr>
            <a:r>
              <a:rPr lang="en-US" dirty="0" smtClean="0">
                <a:latin typeface="Arial" charset="0"/>
              </a:rPr>
              <a:t>The MRO screen can be accessed via the Main Menu.</a:t>
            </a:r>
          </a:p>
          <a:p>
            <a:pPr defTabSz="923015" eaLnBrk="1" fontAlgn="auto" hangingPunct="1">
              <a:spcBef>
                <a:spcPct val="50000"/>
              </a:spcBef>
              <a:spcAft>
                <a:spcPts val="0"/>
              </a:spcAft>
              <a:defRPr/>
            </a:pPr>
            <a:r>
              <a:rPr lang="en-US" dirty="0" smtClean="0"/>
              <a:t>(Click)</a:t>
            </a:r>
          </a:p>
          <a:p>
            <a:pPr>
              <a:spcBef>
                <a:spcPct val="50000"/>
              </a:spcBef>
            </a:pPr>
            <a:r>
              <a:rPr lang="en-US" dirty="0" smtClean="0">
                <a:latin typeface="Arial" charset="0"/>
              </a:rPr>
              <a:t>To be notified by Email when the Job is complete, fill out the Email address field. Email of New Resp Org will receive notification if on ORC.</a:t>
            </a:r>
          </a:p>
          <a:p>
            <a:pPr defTabSz="923015" eaLnBrk="1" fontAlgn="auto" hangingPunct="1">
              <a:spcBef>
                <a:spcPct val="50000"/>
              </a:spcBef>
              <a:spcAft>
                <a:spcPts val="0"/>
              </a:spcAft>
              <a:defRPr/>
            </a:pPr>
            <a:r>
              <a:rPr lang="en-US" dirty="0" smtClean="0"/>
              <a:t>(Click)</a:t>
            </a:r>
          </a:p>
          <a:p>
            <a:pPr>
              <a:spcBef>
                <a:spcPct val="50000"/>
              </a:spcBef>
            </a:pPr>
            <a:endParaRPr lang="en-US" dirty="0" smtClean="0">
              <a:latin typeface="Arial" charset="0"/>
            </a:endParaRP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2309131A-A003-4B2D-8634-4FA015EEF68C}" type="slidenum">
              <a:rPr lang="en-US" smtClean="0"/>
              <a:pPr/>
              <a:t>8</a:t>
            </a:fld>
            <a:endParaRPr lang="en-US" smtClean="0"/>
          </a:p>
        </p:txBody>
      </p:sp>
      <p:sp>
        <p:nvSpPr>
          <p:cNvPr id="37891" name="Rectangle 2"/>
          <p:cNvSpPr>
            <a:spLocks noGrp="1" noRot="1" noChangeAspect="1" noChangeArrowheads="1" noTextEdit="1"/>
          </p:cNvSpPr>
          <p:nvPr>
            <p:ph type="sldImg"/>
          </p:nvPr>
        </p:nvSpPr>
        <p:spPr>
          <a:solidFill>
            <a:srgbClr val="FFFFFF"/>
          </a:solidFill>
          <a:ln/>
        </p:spPr>
      </p:sp>
      <p:sp>
        <p:nvSpPr>
          <p:cNvPr id="3789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dirty="0" smtClean="0"/>
              <a:t>Here is the MRO screen.</a:t>
            </a:r>
          </a:p>
          <a:p>
            <a:pPr eaLnBrk="1" hangingPunct="1"/>
            <a:r>
              <a:rPr lang="en-US" dirty="0" smtClean="0"/>
              <a:t>(Click)</a:t>
            </a:r>
          </a:p>
          <a:p>
            <a:pPr eaLnBrk="1" hangingPunct="1"/>
            <a:r>
              <a:rPr lang="en-US" dirty="0" smtClean="0"/>
              <a:t>The</a:t>
            </a:r>
            <a:r>
              <a:rPr lang="en-US" baseline="0" dirty="0" smtClean="0"/>
              <a:t> 3 required fields of the MRO are the Dial Numbers</a:t>
            </a:r>
          </a:p>
          <a:p>
            <a:pPr defTabSz="923015" eaLnBrk="1" fontAlgn="auto" hangingPunct="1">
              <a:spcBef>
                <a:spcPts val="0"/>
              </a:spcBef>
              <a:spcAft>
                <a:spcPts val="0"/>
              </a:spcAft>
              <a:defRPr/>
            </a:pPr>
            <a:r>
              <a:rPr lang="en-US" dirty="0" smtClean="0"/>
              <a:t>(Click)</a:t>
            </a:r>
          </a:p>
          <a:p>
            <a:pPr eaLnBrk="1" hangingPunct="1"/>
            <a:r>
              <a:rPr lang="en-US" dirty="0" smtClean="0"/>
              <a:t>New Resp Org</a:t>
            </a:r>
          </a:p>
          <a:p>
            <a:pPr defTabSz="923015" eaLnBrk="1" fontAlgn="auto" hangingPunct="1">
              <a:spcBef>
                <a:spcPts val="0"/>
              </a:spcBef>
              <a:spcAft>
                <a:spcPts val="0"/>
              </a:spcAft>
              <a:defRPr/>
            </a:pPr>
            <a:r>
              <a:rPr lang="en-US" dirty="0" smtClean="0"/>
              <a:t>(Click)</a:t>
            </a:r>
          </a:p>
          <a:p>
            <a:pPr eaLnBrk="1" hangingPunct="1"/>
            <a:r>
              <a:rPr lang="en-US" dirty="0" smtClean="0"/>
              <a:t>Request</a:t>
            </a:r>
            <a:r>
              <a:rPr lang="en-US" baseline="0" dirty="0" smtClean="0"/>
              <a:t> Description</a:t>
            </a:r>
          </a:p>
          <a:p>
            <a:pPr defTabSz="923015" eaLnBrk="1" fontAlgn="auto" hangingPunct="1">
              <a:spcBef>
                <a:spcPts val="0"/>
              </a:spcBef>
              <a:spcAft>
                <a:spcPts val="0"/>
              </a:spcAft>
              <a:defRPr/>
            </a:pPr>
            <a:r>
              <a:rPr lang="en-US" dirty="0" smtClean="0"/>
              <a:t>(Click)</a:t>
            </a:r>
          </a:p>
          <a:p>
            <a:pPr eaLnBrk="1" hangingPunct="1"/>
            <a:r>
              <a:rPr lang="en-US" dirty="0" smtClean="0"/>
              <a:t>The optional</a:t>
            </a:r>
            <a:r>
              <a:rPr lang="en-US" baseline="0" dirty="0" smtClean="0"/>
              <a:t> field  is the email to be notified when the job is finished.</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AC23095F-452C-43DB-B1D7-5233E27C4BE8}" type="slidenum">
              <a:rPr lang="en-US" smtClean="0"/>
              <a:pPr/>
              <a:t>9</a:t>
            </a:fld>
            <a:endParaRPr lang="en-US" smtClean="0"/>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dirty="0" smtClean="0">
                <a:latin typeface="Arial" charset="0"/>
              </a:rPr>
              <a:t>(Click)</a:t>
            </a:r>
          </a:p>
          <a:p>
            <a:pPr>
              <a:spcBef>
                <a:spcPct val="50000"/>
              </a:spcBef>
            </a:pPr>
            <a:r>
              <a:rPr lang="en-US" dirty="0" smtClean="0">
                <a:latin typeface="Arial" charset="0"/>
              </a:rPr>
              <a:t>The MND screen allows authorized users to Disconnect an entire set of Dial Numbers at the same time in one single request (Up to 500 numbers).  The Numbers to be changed can be typed or pasted into the Dial Numbers field.  Users can also import the numbers from a “.TXT” file.</a:t>
            </a:r>
          </a:p>
          <a:p>
            <a:pPr defTabSz="923015" eaLnBrk="1" fontAlgn="auto" hangingPunct="1">
              <a:spcBef>
                <a:spcPct val="50000"/>
              </a:spcBef>
              <a:spcAft>
                <a:spcPts val="0"/>
              </a:spcAft>
              <a:defRPr/>
            </a:pPr>
            <a:r>
              <a:rPr lang="en-US" dirty="0" smtClean="0">
                <a:latin typeface="Arial" charset="0"/>
              </a:rPr>
              <a:t>(Click)</a:t>
            </a:r>
          </a:p>
          <a:p>
            <a:pPr>
              <a:spcBef>
                <a:spcPct val="50000"/>
              </a:spcBef>
            </a:pPr>
            <a:r>
              <a:rPr lang="en-US" dirty="0" smtClean="0">
                <a:latin typeface="Arial" charset="0"/>
              </a:rPr>
              <a:t>The users will be able to Disconnect numbers in </a:t>
            </a:r>
            <a:r>
              <a:rPr lang="en-US" b="1" u="sng" dirty="0" smtClean="0">
                <a:latin typeface="Arial" charset="0"/>
              </a:rPr>
              <a:t>“Working”</a:t>
            </a:r>
            <a:r>
              <a:rPr lang="en-US" dirty="0" smtClean="0">
                <a:latin typeface="Arial" charset="0"/>
              </a:rPr>
              <a:t> Status through this MND screen.  (Any working numbers with an attached future record will be rejected.  Delete any future records)</a:t>
            </a:r>
          </a:p>
          <a:p>
            <a:pPr defTabSz="923015" eaLnBrk="1" fontAlgn="auto" hangingPunct="1">
              <a:spcBef>
                <a:spcPct val="50000"/>
              </a:spcBef>
              <a:spcAft>
                <a:spcPts val="0"/>
              </a:spcAft>
              <a:defRPr/>
            </a:pPr>
            <a:r>
              <a:rPr lang="en-US" dirty="0" smtClean="0">
                <a:latin typeface="Arial" charset="0"/>
              </a:rPr>
              <a:t>(Click)</a:t>
            </a:r>
          </a:p>
          <a:p>
            <a:pPr>
              <a:spcBef>
                <a:spcPct val="50000"/>
              </a:spcBef>
            </a:pPr>
            <a:r>
              <a:rPr lang="en-US" dirty="0" smtClean="0">
                <a:latin typeface="Arial" charset="0"/>
              </a:rPr>
              <a:t>The MND screen can be accessed via the Main Menu.</a:t>
            </a:r>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SMS_PPT_Cvr_artwork.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lvl1pPr algn="l" defTabSz="457200" rtl="0" eaLnBrk="1" fontAlgn="base" hangingPunct="1">
              <a:spcBef>
                <a:spcPct val="0"/>
              </a:spcBef>
              <a:spcAft>
                <a:spcPts val="600"/>
              </a:spcAft>
              <a:defRPr lang="en-US" sz="2800" b="1" kern="1000" cap="all" dirty="0" smtClean="0">
                <a:solidFill>
                  <a:srgbClr val="820024"/>
                </a:solidFill>
                <a:latin typeface="Arial"/>
                <a:ea typeface="Myriad Pro" charset="0"/>
                <a:cs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95010" y="4325390"/>
            <a:ext cx="4848067" cy="1752600"/>
          </a:xfrm>
        </p:spPr>
        <p:txBody>
          <a:bodyPr>
            <a:normAutofit/>
          </a:bodyPr>
          <a:lstStyle>
            <a:lvl1pPr marL="342900" indent="-342900" algn="l" defTabSz="457200" rtl="0" eaLnBrk="1" fontAlgn="base" hangingPunct="1">
              <a:spcBef>
                <a:spcPct val="20000"/>
              </a:spcBef>
              <a:spcAft>
                <a:spcPct val="0"/>
              </a:spcAft>
              <a:buFont typeface="Arial" charset="0"/>
              <a:buNone/>
              <a:defRPr lang="en-US" sz="1800" i="1" kern="1200" dirty="0" smtClean="0">
                <a:solidFill>
                  <a:srgbClr val="820024"/>
                </a:solidFill>
                <a:latin typeface="Arial"/>
                <a:ea typeface="Myriad Pro" charset="0"/>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2200" b="1" kern="1000" cap="all">
                <a:solidFill>
                  <a:srgbClr val="820024"/>
                </a:solidFill>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1800">
                <a:latin typeface="Arial"/>
                <a:cs typeface="Arial"/>
              </a:defRPr>
            </a:lvl1pPr>
            <a:lvl2pPr>
              <a:defRPr sz="1600">
                <a:latin typeface="Arial"/>
                <a:cs typeface="Arial"/>
              </a:defRPr>
            </a:lvl2pPr>
            <a:lvl3pPr>
              <a:defRPr sz="1400">
                <a:latin typeface="Arial"/>
                <a:cs typeface="Arial"/>
              </a:defRPr>
            </a:lvl3pPr>
            <a:lvl4pPr>
              <a:defRPr sz="1200">
                <a:latin typeface="Arial"/>
                <a:cs typeface="Arial"/>
              </a:defRPr>
            </a:lvl4pPr>
            <a:lvl5pPr>
              <a:defRPr sz="12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p:txBody>
          <a:bodyPr/>
          <a:lstStyle>
            <a:lvl1pPr>
              <a:defRPr/>
            </a:lvl1pPr>
          </a:lstStyle>
          <a:p>
            <a:fld id="{62A62F14-5B84-41FF-A5EE-FB81539A95A5}"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820024"/>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0A697A43-548A-47B3-A757-63A794A7CD53}"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820024"/>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16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10"/>
          </p:nvPr>
        </p:nvSpPr>
        <p:spPr/>
        <p:txBody>
          <a:bodyPr/>
          <a:lstStyle>
            <a:lvl1pPr>
              <a:defRPr/>
            </a:lvl1pPr>
          </a:lstStyle>
          <a:p>
            <a:fld id="{9B62253D-A27B-4427-8FFF-D5F87F1C7394}"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rgbClr val="820024"/>
                </a:solidFill>
              </a:defRPr>
            </a:lvl1pPr>
          </a:lstStyle>
          <a:p>
            <a:r>
              <a:rPr lang="en-US" dirty="0" smtClean="0"/>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fld id="{E9B3A22A-8E03-4D02-ADF5-CB59BD64C5A9}" type="slidenum">
              <a:rPr lang="en-US"/>
              <a:pPr/>
              <a:t>‹#›</a:t>
            </a:fld>
            <a:endParaRPr lang="en-US" dirty="0"/>
          </a:p>
        </p:txBody>
      </p:sp>
      <p:sp>
        <p:nvSpPr>
          <p:cNvPr id="4" name="TextBox 3"/>
          <p:cNvSpPr txBox="1"/>
          <p:nvPr userDrawn="1"/>
        </p:nvSpPr>
        <p:spPr>
          <a:xfrm>
            <a:off x="7970520" y="6264077"/>
            <a:ext cx="899160" cy="369332"/>
          </a:xfrm>
          <a:prstGeom prst="rect">
            <a:avLst/>
          </a:prstGeom>
          <a:solidFill>
            <a:schemeClr val="bg1"/>
          </a:solidFill>
        </p:spPr>
        <p:txBody>
          <a:bodyPr wrap="square" rtlCol="0">
            <a:spAutoFit/>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extBox 2"/>
          <p:cNvSpPr txBox="1"/>
          <p:nvPr userDrawn="1"/>
        </p:nvSpPr>
        <p:spPr>
          <a:xfrm>
            <a:off x="8214360" y="6233160"/>
            <a:ext cx="441960" cy="369332"/>
          </a:xfrm>
          <a:prstGeom prst="rect">
            <a:avLst/>
          </a:prstGeom>
          <a:solidFill>
            <a:schemeClr val="bg1"/>
          </a:solidFill>
        </p:spPr>
        <p:txBody>
          <a:bodyPr wrap="square" rtlCol="0">
            <a:spAutoFit/>
          </a:bodyPr>
          <a:lstStyle/>
          <a:p>
            <a:endParaRPr lang="en-US" dirty="0"/>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2"/>
          <p:cNvSpPr>
            <a:spLocks noGrp="1"/>
          </p:cNvSpPr>
          <p:nvPr>
            <p:ph type="pic" idx="1"/>
          </p:nvPr>
        </p:nvSpPr>
        <p:spPr>
          <a:xfrm>
            <a:off x="457200" y="2426302"/>
            <a:ext cx="8234362" cy="234881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11" name="Text Placeholder 3"/>
          <p:cNvSpPr>
            <a:spLocks noGrp="1"/>
          </p:cNvSpPr>
          <p:nvPr>
            <p:ph type="body" sz="half" idx="2"/>
          </p:nvPr>
        </p:nvSpPr>
        <p:spPr>
          <a:xfrm>
            <a:off x="457200" y="1592203"/>
            <a:ext cx="8229600" cy="804862"/>
          </a:xfrm>
        </p:spPr>
        <p:txBody>
          <a:bodyPr/>
          <a:lstStyle>
            <a:lvl1pPr marL="225425" indent="-225425">
              <a:buFont typeface="Arial"/>
              <a:buChar char="•"/>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Text Placeholder 3"/>
          <p:cNvSpPr>
            <a:spLocks noGrp="1"/>
          </p:cNvSpPr>
          <p:nvPr>
            <p:ph type="body" sz="half" idx="11"/>
          </p:nvPr>
        </p:nvSpPr>
        <p:spPr>
          <a:xfrm>
            <a:off x="452438" y="4775115"/>
            <a:ext cx="8229600" cy="804862"/>
          </a:xfrm>
        </p:spPr>
        <p:txBody>
          <a:bodyPr/>
          <a:lstStyle>
            <a:lvl1pPr marL="225425" indent="-225425">
              <a:buFont typeface="Arial"/>
              <a:buChar char="•"/>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2"/>
          </p:nvPr>
        </p:nvSpPr>
        <p:spPr/>
        <p:txBody>
          <a:bodyPr/>
          <a:lstStyle>
            <a:lvl1pPr>
              <a:defRPr/>
            </a:lvl1pPr>
          </a:lstStyle>
          <a:p>
            <a:fld id="{CDB8281F-830D-4E85-9F92-4D3FFE7E7F6C}"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MS/800 Middle">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cstate="print"/>
          <a:srcRect/>
          <a:stretch>
            <a:fillRect/>
          </a:stretch>
        </p:blipFill>
        <p:spPr bwMode="auto">
          <a:xfrm>
            <a:off x="1" y="4724400"/>
            <a:ext cx="3518834" cy="2133600"/>
          </a:xfrm>
          <a:prstGeom prst="rect">
            <a:avLst/>
          </a:prstGeom>
          <a:noFill/>
          <a:ln w="9525">
            <a:noFill/>
            <a:miter lim="800000"/>
            <a:headEnd/>
            <a:tailEnd/>
          </a:ln>
        </p:spPr>
      </p:pic>
      <p:pic>
        <p:nvPicPr>
          <p:cNvPr id="8" name="Picture 7"/>
          <p:cNvPicPr>
            <a:picLocks noChangeAspect="1" noChangeArrowheads="1"/>
          </p:cNvPicPr>
          <p:nvPr/>
        </p:nvPicPr>
        <p:blipFill>
          <a:blip r:embed="rId2" cstate="print"/>
          <a:srcRect/>
          <a:stretch>
            <a:fillRect/>
          </a:stretch>
        </p:blipFill>
        <p:spPr bwMode="auto">
          <a:xfrm rot="10800000">
            <a:off x="5625166" y="0"/>
            <a:ext cx="3518834" cy="2133600"/>
          </a:xfrm>
          <a:prstGeom prst="rect">
            <a:avLst/>
          </a:prstGeom>
          <a:noFill/>
          <a:ln w="9525">
            <a:noFill/>
            <a:miter lim="800000"/>
            <a:headEnd/>
            <a:tailEnd/>
          </a:ln>
        </p:spPr>
      </p:pic>
      <p:sp>
        <p:nvSpPr>
          <p:cNvPr id="4" name="TextBox 3"/>
          <p:cNvSpPr txBox="1"/>
          <p:nvPr userDrawn="1"/>
        </p:nvSpPr>
        <p:spPr>
          <a:xfrm>
            <a:off x="6629400" y="6172200"/>
            <a:ext cx="2209800" cy="400110"/>
          </a:xfrm>
          <a:prstGeom prst="rect">
            <a:avLst/>
          </a:prstGeom>
          <a:noFill/>
        </p:spPr>
        <p:txBody>
          <a:bodyPr wrap="square" rtlCol="0">
            <a:spAutoFit/>
          </a:bodyPr>
          <a:lstStyle/>
          <a:p>
            <a:pPr algn="r"/>
            <a:fld id="{BD5B0536-018F-4C0E-9952-AD8C7AB968B6}" type="slidenum">
              <a:rPr lang="en-US" sz="2000" baseline="0" smtClean="0"/>
              <a:pPr algn="r"/>
              <a:t>‹#›</a:t>
            </a:fld>
            <a:endParaRPr lang="en-US" sz="2000" baseline="0"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6" descr="SMS_PPT_interior_artwork.jpg"/>
          <p:cNvPicPr>
            <a:picLocks noChangeAspect="1"/>
          </p:cNvPicPr>
          <p:nvPr userDrawn="1"/>
        </p:nvPicPr>
        <p:blipFill>
          <a:blip r:embed="rId10"/>
          <a:srcRect/>
          <a:stretch>
            <a:fillRect/>
          </a:stretch>
        </p:blipFill>
        <p:spPr bwMode="auto">
          <a:xfrm>
            <a:off x="0" y="0"/>
            <a:ext cx="9144000" cy="6858000"/>
          </a:xfrm>
          <a:prstGeom prst="rect">
            <a:avLst/>
          </a:prstGeom>
          <a:noFill/>
          <a:ln w="9525">
            <a:noFill/>
            <a:miter lim="800000"/>
            <a:headEnd/>
            <a:tailEnd/>
          </a:ln>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8"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Slide Number Placeholder 5"/>
          <p:cNvSpPr txBox="1">
            <a:spLocks/>
          </p:cNvSpPr>
          <p:nvPr userDrawn="1"/>
        </p:nvSpPr>
        <p:spPr>
          <a:xfrm>
            <a:off x="8358188" y="6297613"/>
            <a:ext cx="192087" cy="193675"/>
          </a:xfrm>
          <a:prstGeom prst="rect">
            <a:avLst/>
          </a:prstGeom>
          <a:solidFill>
            <a:srgbClr val="00A0D4"/>
          </a:solidFill>
        </p:spPr>
        <p:txBody>
          <a:bodyPr/>
          <a:lstStyle>
            <a:lvl1pPr algn="ctr">
              <a:defRPr b="1">
                <a:solidFill>
                  <a:srgbClr val="F7F2F3"/>
                </a:solidFill>
                <a:latin typeface="Arial"/>
                <a:cs typeface="Arial"/>
              </a:defRPr>
            </a:lvl1pPr>
          </a:lstStyle>
          <a:p>
            <a:pPr fontAlgn="auto">
              <a:spcBef>
                <a:spcPts val="0"/>
              </a:spcBef>
              <a:spcAft>
                <a:spcPts val="0"/>
              </a:spcAft>
              <a:defRPr/>
            </a:pPr>
            <a:endParaRPr lang="en-US" sz="1200" dirty="0" smtClean="0">
              <a:ea typeface="+mn-ea"/>
            </a:endParaRPr>
          </a:p>
        </p:txBody>
      </p:sp>
      <p:sp>
        <p:nvSpPr>
          <p:cNvPr id="10" name="Slide Number Placeholder 5"/>
          <p:cNvSpPr>
            <a:spLocks noGrp="1"/>
          </p:cNvSpPr>
          <p:nvPr>
            <p:ph type="sldNum" sz="quarter" idx="4"/>
          </p:nvPr>
        </p:nvSpPr>
        <p:spPr>
          <a:xfrm>
            <a:off x="8261350" y="6265863"/>
            <a:ext cx="390525" cy="236537"/>
          </a:xfrm>
          <a:prstGeom prst="rect">
            <a:avLst/>
          </a:prstGeom>
          <a:noFill/>
        </p:spPr>
        <p:txBody>
          <a:bodyPr vert="horz" wrap="square" lIns="91440" tIns="45720" rIns="91440" bIns="45720" numCol="1" anchor="t" anchorCtr="0" compatLnSpc="1">
            <a:prstTxWarp prst="textNoShape">
              <a:avLst/>
            </a:prstTxWarp>
          </a:bodyPr>
          <a:lstStyle>
            <a:lvl1pPr algn="ctr">
              <a:defRPr sz="900" b="1">
                <a:solidFill>
                  <a:srgbClr val="F7F2F3"/>
                </a:solidFill>
                <a:cs typeface="Arial" charset="0"/>
              </a:defRPr>
            </a:lvl1pPr>
          </a:lstStyle>
          <a:p>
            <a:fld id="{C811ED54-3D70-454F-A802-87E1754D919D}"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716" r:id="rId1"/>
    <p:sldLayoutId id="2147483710" r:id="rId2"/>
    <p:sldLayoutId id="2147483711" r:id="rId3"/>
    <p:sldLayoutId id="2147483712" r:id="rId4"/>
    <p:sldLayoutId id="2147483713" r:id="rId5"/>
    <p:sldLayoutId id="2147483714" r:id="rId6"/>
    <p:sldLayoutId id="2147483715" r:id="rId7"/>
    <p:sldLayoutId id="2147483717" r:id="rId8"/>
  </p:sldLayoutIdLst>
  <p:hf hdr="0" dt="0"/>
  <p:txStyles>
    <p:titleStyle>
      <a:lvl1pPr algn="l" defTabSz="457200" rtl="0" eaLnBrk="0" fontAlgn="base" hangingPunct="0">
        <a:spcBef>
          <a:spcPct val="0"/>
        </a:spcBef>
        <a:spcAft>
          <a:spcPct val="0"/>
        </a:spcAft>
        <a:defRPr sz="2200" b="1" kern="1000" cap="all">
          <a:solidFill>
            <a:srgbClr val="820024"/>
          </a:solidFill>
          <a:latin typeface="Arial"/>
          <a:ea typeface="ＭＳ Ｐゴシック" charset="-128"/>
          <a:cs typeface="Arial"/>
        </a:defRPr>
      </a:lvl1pPr>
      <a:lvl2pPr algn="l" defTabSz="457200" rtl="0" eaLnBrk="0" fontAlgn="base" hangingPunct="0">
        <a:spcBef>
          <a:spcPct val="0"/>
        </a:spcBef>
        <a:spcAft>
          <a:spcPct val="0"/>
        </a:spcAft>
        <a:defRPr sz="2200" b="1">
          <a:solidFill>
            <a:srgbClr val="820024"/>
          </a:solidFill>
          <a:latin typeface="Arial" charset="0"/>
          <a:ea typeface="ＭＳ Ｐゴシック" charset="-128"/>
        </a:defRPr>
      </a:lvl2pPr>
      <a:lvl3pPr algn="l" defTabSz="457200" rtl="0" eaLnBrk="0" fontAlgn="base" hangingPunct="0">
        <a:spcBef>
          <a:spcPct val="0"/>
        </a:spcBef>
        <a:spcAft>
          <a:spcPct val="0"/>
        </a:spcAft>
        <a:defRPr sz="2200" b="1">
          <a:solidFill>
            <a:srgbClr val="820024"/>
          </a:solidFill>
          <a:latin typeface="Arial" charset="0"/>
          <a:ea typeface="ＭＳ Ｐゴシック" charset="-128"/>
        </a:defRPr>
      </a:lvl3pPr>
      <a:lvl4pPr algn="l" defTabSz="457200" rtl="0" eaLnBrk="0" fontAlgn="base" hangingPunct="0">
        <a:spcBef>
          <a:spcPct val="0"/>
        </a:spcBef>
        <a:spcAft>
          <a:spcPct val="0"/>
        </a:spcAft>
        <a:defRPr sz="2200" b="1">
          <a:solidFill>
            <a:srgbClr val="820024"/>
          </a:solidFill>
          <a:latin typeface="Arial" charset="0"/>
          <a:ea typeface="ＭＳ Ｐゴシック" charset="-128"/>
        </a:defRPr>
      </a:lvl4pPr>
      <a:lvl5pPr algn="l" defTabSz="457200" rtl="0" eaLnBrk="0" fontAlgn="base" hangingPunct="0">
        <a:spcBef>
          <a:spcPct val="0"/>
        </a:spcBef>
        <a:spcAft>
          <a:spcPct val="0"/>
        </a:spcAft>
        <a:defRPr sz="2200" b="1">
          <a:solidFill>
            <a:srgbClr val="820024"/>
          </a:solidFill>
          <a:latin typeface="Arial" charset="0"/>
          <a:ea typeface="ＭＳ Ｐゴシック" charset="-128"/>
        </a:defRPr>
      </a:lvl5pPr>
      <a:lvl6pPr marL="457200" algn="l" defTabSz="457200" rtl="0" fontAlgn="base">
        <a:spcBef>
          <a:spcPct val="0"/>
        </a:spcBef>
        <a:spcAft>
          <a:spcPct val="0"/>
        </a:spcAft>
        <a:defRPr sz="2200" b="1">
          <a:solidFill>
            <a:srgbClr val="820024"/>
          </a:solidFill>
          <a:latin typeface="Arial" charset="0"/>
          <a:ea typeface="ＭＳ Ｐゴシック" charset="-128"/>
        </a:defRPr>
      </a:lvl6pPr>
      <a:lvl7pPr marL="914400" algn="l" defTabSz="457200" rtl="0" fontAlgn="base">
        <a:spcBef>
          <a:spcPct val="0"/>
        </a:spcBef>
        <a:spcAft>
          <a:spcPct val="0"/>
        </a:spcAft>
        <a:defRPr sz="2200" b="1">
          <a:solidFill>
            <a:srgbClr val="820024"/>
          </a:solidFill>
          <a:latin typeface="Arial" charset="0"/>
          <a:ea typeface="ＭＳ Ｐゴシック" charset="-128"/>
        </a:defRPr>
      </a:lvl7pPr>
      <a:lvl8pPr marL="1371600" algn="l" defTabSz="457200" rtl="0" fontAlgn="base">
        <a:spcBef>
          <a:spcPct val="0"/>
        </a:spcBef>
        <a:spcAft>
          <a:spcPct val="0"/>
        </a:spcAft>
        <a:defRPr sz="2200" b="1">
          <a:solidFill>
            <a:srgbClr val="820024"/>
          </a:solidFill>
          <a:latin typeface="Arial" charset="0"/>
          <a:ea typeface="ＭＳ Ｐゴシック" charset="-128"/>
        </a:defRPr>
      </a:lvl8pPr>
      <a:lvl9pPr marL="1828800" algn="l" defTabSz="457200" rtl="0" fontAlgn="base">
        <a:spcBef>
          <a:spcPct val="0"/>
        </a:spcBef>
        <a:spcAft>
          <a:spcPct val="0"/>
        </a:spcAft>
        <a:defRPr sz="2200" b="1">
          <a:solidFill>
            <a:srgbClr val="820024"/>
          </a:solidFill>
          <a:latin typeface="Arial" charset="0"/>
          <a:ea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kern="1200">
          <a:solidFill>
            <a:schemeClr val="tx1"/>
          </a:solidFill>
          <a:latin typeface="Arial"/>
          <a:ea typeface="ＭＳ Ｐゴシック" charset="-128"/>
          <a:cs typeface="Arial"/>
        </a:defRPr>
      </a:lvl1pPr>
      <a:lvl2pPr marL="742950" indent="-285750" algn="l" defTabSz="457200" rtl="0" eaLnBrk="0" fontAlgn="base" hangingPunct="0">
        <a:spcBef>
          <a:spcPct val="20000"/>
        </a:spcBef>
        <a:spcAft>
          <a:spcPct val="0"/>
        </a:spcAft>
        <a:buFont typeface="Arial" charset="0"/>
        <a:buChar char="•"/>
        <a:defRPr sz="1600" kern="1200">
          <a:solidFill>
            <a:schemeClr val="tx1"/>
          </a:solidFill>
          <a:latin typeface="Arial"/>
          <a:ea typeface="ＭＳ Ｐゴシック" charset="-128"/>
          <a:cs typeface="Arial"/>
        </a:defRPr>
      </a:lvl2pPr>
      <a:lvl3pPr marL="1143000" indent="-228600" algn="l" defTabSz="457200" rtl="0" eaLnBrk="0" fontAlgn="base" hangingPunct="0">
        <a:spcBef>
          <a:spcPct val="20000"/>
        </a:spcBef>
        <a:spcAft>
          <a:spcPct val="0"/>
        </a:spcAft>
        <a:buFont typeface="Arial" charset="0"/>
        <a:buChar char="•"/>
        <a:defRPr sz="1400" kern="1200">
          <a:solidFill>
            <a:schemeClr val="tx1"/>
          </a:solidFill>
          <a:latin typeface="Arial"/>
          <a:ea typeface="ＭＳ Ｐゴシック" charset="-128"/>
          <a:cs typeface="Arial"/>
        </a:defRPr>
      </a:lvl3pPr>
      <a:lvl4pPr marL="1600200" indent="-228600" algn="l" defTabSz="457200" rtl="0" eaLnBrk="0" fontAlgn="base" hangingPunct="0">
        <a:spcBef>
          <a:spcPct val="20000"/>
        </a:spcBef>
        <a:spcAft>
          <a:spcPct val="0"/>
        </a:spcAft>
        <a:buFont typeface="Arial" charset="0"/>
        <a:buChar char="•"/>
        <a:defRPr sz="1200" kern="1200">
          <a:solidFill>
            <a:schemeClr val="tx1"/>
          </a:solidFill>
          <a:latin typeface="Arial"/>
          <a:ea typeface="ＭＳ Ｐゴシック" charset="-128"/>
          <a:cs typeface="Arial"/>
        </a:defRPr>
      </a:lvl4pPr>
      <a:lvl5pPr marL="2057400" indent="-228600" algn="l" defTabSz="457200" rtl="0" eaLnBrk="0" fontAlgn="base" hangingPunct="0">
        <a:spcBef>
          <a:spcPct val="20000"/>
        </a:spcBef>
        <a:spcAft>
          <a:spcPct val="0"/>
        </a:spcAft>
        <a:buFont typeface="Arial" charset="0"/>
        <a:buChar char="•"/>
        <a:defRPr sz="12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ctrTitle"/>
          </p:nvPr>
        </p:nvSpPr>
        <p:spPr>
          <a:xfrm>
            <a:off x="550632" y="756652"/>
            <a:ext cx="7772400" cy="975895"/>
          </a:xfrm>
          <a:prstGeom prst="rect">
            <a:avLst/>
          </a:prstGeom>
        </p:spPr>
        <p:txBody>
          <a:bodyPr/>
          <a:lstStyle/>
          <a:p>
            <a:pPr algn="ctr" eaLnBrk="1" hangingPunct="1"/>
            <a:r>
              <a:rPr lang="en-US" sz="3600" b="1" u="sng" dirty="0" smtClean="0">
                <a:solidFill>
                  <a:srgbClr val="922241"/>
                </a:solidFill>
                <a:latin typeface="Arial" charset="0"/>
              </a:rPr>
              <a:t>Mass Changes</a:t>
            </a:r>
            <a:endParaRPr lang="en-US" sz="2800" b="1" dirty="0" smtClean="0">
              <a:solidFill>
                <a:srgbClr val="922241"/>
              </a:solidFill>
              <a:latin typeface="Arial" charset="0"/>
            </a:endParaRPr>
          </a:p>
        </p:txBody>
      </p:sp>
      <p:sp>
        <p:nvSpPr>
          <p:cNvPr id="19459" name="Text Box 40"/>
          <p:cNvSpPr txBox="1">
            <a:spLocks noChangeArrowheads="1"/>
          </p:cNvSpPr>
          <p:nvPr/>
        </p:nvSpPr>
        <p:spPr bwMode="auto">
          <a:xfrm>
            <a:off x="1240438" y="1691639"/>
            <a:ext cx="6957074" cy="4893647"/>
          </a:xfrm>
          <a:prstGeom prst="rect">
            <a:avLst/>
          </a:prstGeom>
          <a:noFill/>
          <a:ln w="9525">
            <a:noFill/>
            <a:miter lim="800000"/>
            <a:headEnd/>
            <a:tailEnd/>
          </a:ln>
        </p:spPr>
        <p:txBody>
          <a:bodyPr wrap="square">
            <a:spAutoFit/>
          </a:bodyPr>
          <a:lstStyle/>
          <a:p>
            <a:pPr marL="457200" indent="-457200">
              <a:spcBef>
                <a:spcPct val="50000"/>
              </a:spcBef>
              <a:buFontTx/>
              <a:buAutoNum type="arabicPeriod"/>
            </a:pPr>
            <a:r>
              <a:rPr lang="en-US" sz="2400" dirty="0">
                <a:latin typeface="Arial" charset="0"/>
              </a:rPr>
              <a:t>CCI – Mass Carrier Change Information</a:t>
            </a:r>
          </a:p>
          <a:p>
            <a:pPr marL="457200" indent="-457200">
              <a:spcBef>
                <a:spcPct val="50000"/>
              </a:spcBef>
              <a:buFontTx/>
              <a:buAutoNum type="arabicPeriod"/>
            </a:pPr>
            <a:r>
              <a:rPr lang="en-US" sz="2400" dirty="0">
                <a:latin typeface="Arial" charset="0"/>
              </a:rPr>
              <a:t>ROI – Mass Resp Org Change Information</a:t>
            </a:r>
          </a:p>
          <a:p>
            <a:pPr marL="457200" indent="-457200">
              <a:spcBef>
                <a:spcPct val="50000"/>
              </a:spcBef>
              <a:buFontTx/>
              <a:buAutoNum type="arabicPeriod"/>
            </a:pPr>
            <a:r>
              <a:rPr lang="en-US" sz="2400" dirty="0">
                <a:latin typeface="Arial" charset="0"/>
              </a:rPr>
              <a:t>MRO – Multi-Dial Number RO Change</a:t>
            </a:r>
          </a:p>
          <a:p>
            <a:pPr marL="457200" indent="-457200">
              <a:spcBef>
                <a:spcPct val="50000"/>
              </a:spcBef>
              <a:buFontTx/>
              <a:buAutoNum type="arabicPeriod"/>
            </a:pPr>
            <a:r>
              <a:rPr lang="en-US" sz="2400" dirty="0">
                <a:latin typeface="Arial" charset="0"/>
              </a:rPr>
              <a:t>MND - Multi-Dial Number Disconnect</a:t>
            </a:r>
          </a:p>
          <a:p>
            <a:pPr marL="457200" indent="-457200">
              <a:spcBef>
                <a:spcPct val="50000"/>
              </a:spcBef>
              <a:buFontTx/>
              <a:buAutoNum type="arabicPeriod"/>
            </a:pPr>
            <a:r>
              <a:rPr lang="en-US" sz="2400" dirty="0">
                <a:latin typeface="Arial" charset="0"/>
              </a:rPr>
              <a:t>MSP - Multi-Dial Number Spare</a:t>
            </a:r>
          </a:p>
          <a:p>
            <a:pPr marL="457200" indent="-457200">
              <a:spcBef>
                <a:spcPct val="50000"/>
              </a:spcBef>
              <a:buFontTx/>
              <a:buAutoNum type="arabicPeriod"/>
            </a:pPr>
            <a:r>
              <a:rPr lang="en-US" sz="2400" dirty="0" smtClean="0">
                <a:latin typeface="Arial" charset="0"/>
              </a:rPr>
              <a:t>MNQ – Multi Number Query</a:t>
            </a:r>
          </a:p>
          <a:p>
            <a:pPr marL="457200" indent="-457200">
              <a:spcBef>
                <a:spcPct val="50000"/>
              </a:spcBef>
              <a:buFontTx/>
              <a:buAutoNum type="arabicPeriod"/>
            </a:pPr>
            <a:r>
              <a:rPr lang="en-US" sz="2400" dirty="0" smtClean="0">
                <a:latin typeface="Arial" charset="0"/>
              </a:rPr>
              <a:t>MCP – Multi Number Conversion to Pointer</a:t>
            </a:r>
          </a:p>
          <a:p>
            <a:pPr marL="457200" indent="-457200">
              <a:spcBef>
                <a:spcPct val="50000"/>
              </a:spcBef>
            </a:pPr>
            <a:r>
              <a:rPr lang="en-US" sz="2400" dirty="0" smtClean="0">
                <a:latin typeface="Arial" charset="0"/>
              </a:rPr>
              <a:t>8.   AJR </a:t>
            </a:r>
            <a:r>
              <a:rPr lang="en-US" sz="2400" dirty="0">
                <a:latin typeface="Arial" charset="0"/>
              </a:rPr>
              <a:t>- Automation Job </a:t>
            </a:r>
            <a:r>
              <a:rPr lang="en-US" sz="2400" dirty="0" smtClean="0">
                <a:latin typeface="Arial" charset="0"/>
              </a:rPr>
              <a:t>Review</a:t>
            </a:r>
          </a:p>
          <a:p>
            <a:pPr marL="457200" indent="-457200">
              <a:spcBef>
                <a:spcPct val="50000"/>
              </a:spcBef>
            </a:pPr>
            <a:r>
              <a:rPr lang="en-US" sz="2400" dirty="0" smtClean="0">
                <a:latin typeface="Arial" charset="0"/>
              </a:rPr>
              <a:t>9.   View </a:t>
            </a:r>
            <a:r>
              <a:rPr lang="en-US" sz="2400" dirty="0">
                <a:latin typeface="Arial" charset="0"/>
              </a:rPr>
              <a:t>Output Screen</a:t>
            </a:r>
          </a:p>
        </p:txBody>
      </p:sp>
      <p:sp>
        <p:nvSpPr>
          <p:cNvPr id="4" name="Rectangle 9"/>
          <p:cNvSpPr>
            <a:spLocks noChangeArrowheads="1"/>
          </p:cNvSpPr>
          <p:nvPr/>
        </p:nvSpPr>
        <p:spPr bwMode="auto">
          <a:xfrm>
            <a:off x="457200" y="2666998"/>
            <a:ext cx="8001000" cy="2819400"/>
          </a:xfrm>
          <a:prstGeom prst="rect">
            <a:avLst/>
          </a:prstGeom>
          <a:noFill/>
          <a:ln w="41275">
            <a:solidFill>
              <a:srgbClr val="FF0000"/>
            </a:solidFill>
            <a:miter lim="800000"/>
            <a:headEnd/>
            <a:tailEnd/>
          </a:ln>
        </p:spPr>
        <p:txBody>
          <a:bodyPr wrap="square" anchor="ctr">
            <a:noAutofit/>
          </a:bodyPr>
          <a:lstStyle/>
          <a:p>
            <a:endParaRPr lang="en-US"/>
          </a:p>
        </p:txBody>
      </p:sp>
      <p:sp>
        <p:nvSpPr>
          <p:cNvPr id="5" name="TextBox 8"/>
          <p:cNvSpPr txBox="1"/>
          <p:nvPr/>
        </p:nvSpPr>
        <p:spPr>
          <a:xfrm>
            <a:off x="2494547" y="6521116"/>
            <a:ext cx="4154905" cy="336884"/>
          </a:xfrm>
          <a:prstGeom prst="rect">
            <a:avLst/>
          </a:prstGeom>
          <a:noFill/>
        </p:spPr>
        <p:txBody>
          <a:bodyPr wrap="square" rtlCol="0">
            <a:no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a:lstStyle>
          <a:p>
            <a:pPr lvl="0" algn="ctr"/>
            <a:r>
              <a:rPr lang="en-US" sz="1200" dirty="0" smtClean="0"/>
              <a:t>SMS/800 ® is a registered trademark of SMS/800, Inc.</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12" dur="500"/>
                                        <p:tgtEl>
                                          <p:spTgt spid="19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box(in)">
                                      <p:cBhvr>
                                        <p:cTn id="17" dur="500"/>
                                        <p:tgtEl>
                                          <p:spTgt spid="19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9459">
                                            <p:txEl>
                                              <p:pRg st="3" end="3"/>
                                            </p:txEl>
                                          </p:spTgt>
                                        </p:tgtEl>
                                        <p:attrNameLst>
                                          <p:attrName>style.visibility</p:attrName>
                                        </p:attrNameLst>
                                      </p:cBhvr>
                                      <p:to>
                                        <p:strVal val="visible"/>
                                      </p:to>
                                    </p:set>
                                    <p:animEffect transition="in" filter="box(in)">
                                      <p:cBhvr>
                                        <p:cTn id="22" dur="500"/>
                                        <p:tgtEl>
                                          <p:spTgt spid="194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nodeType="clickEffect">
                                  <p:stCondLst>
                                    <p:cond delay="0"/>
                                  </p:stCondLst>
                                  <p:childTnLst>
                                    <p:set>
                                      <p:cBhvr>
                                        <p:cTn id="26" dur="1" fill="hold">
                                          <p:stCondLst>
                                            <p:cond delay="0"/>
                                          </p:stCondLst>
                                        </p:cTn>
                                        <p:tgtEl>
                                          <p:spTgt spid="19459">
                                            <p:txEl>
                                              <p:pRg st="4" end="4"/>
                                            </p:txEl>
                                          </p:spTgt>
                                        </p:tgtEl>
                                        <p:attrNameLst>
                                          <p:attrName>style.visibility</p:attrName>
                                        </p:attrNameLst>
                                      </p:cBhvr>
                                      <p:to>
                                        <p:strVal val="visible"/>
                                      </p:to>
                                    </p:set>
                                    <p:anim calcmode="lin" valueType="num">
                                      <p:cBhvr>
                                        <p:cTn id="27" dur="1000" fill="hold"/>
                                        <p:tgtEl>
                                          <p:spTgt spid="19459">
                                            <p:txEl>
                                              <p:pRg st="4" end="4"/>
                                            </p:txEl>
                                          </p:spTgt>
                                        </p:tgtEl>
                                        <p:attrNameLst>
                                          <p:attrName>ppt_w</p:attrName>
                                        </p:attrNameLst>
                                      </p:cBhvr>
                                      <p:tavLst>
                                        <p:tav tm="0">
                                          <p:val>
                                            <p:strVal val="#ppt_w*0.70"/>
                                          </p:val>
                                        </p:tav>
                                        <p:tav tm="100000">
                                          <p:val>
                                            <p:strVal val="#ppt_w"/>
                                          </p:val>
                                        </p:tav>
                                      </p:tavLst>
                                    </p:anim>
                                    <p:anim calcmode="lin" valueType="num">
                                      <p:cBhvr>
                                        <p:cTn id="28" dur="1000" fill="hold"/>
                                        <p:tgtEl>
                                          <p:spTgt spid="19459">
                                            <p:txEl>
                                              <p:pRg st="4" end="4"/>
                                            </p:txEl>
                                          </p:spTgt>
                                        </p:tgtEl>
                                        <p:attrNameLst>
                                          <p:attrName>ppt_h</p:attrName>
                                        </p:attrNameLst>
                                      </p:cBhvr>
                                      <p:tavLst>
                                        <p:tav tm="0">
                                          <p:val>
                                            <p:strVal val="#ppt_h"/>
                                          </p:val>
                                        </p:tav>
                                        <p:tav tm="100000">
                                          <p:val>
                                            <p:strVal val="#ppt_h"/>
                                          </p:val>
                                        </p:tav>
                                      </p:tavLst>
                                    </p:anim>
                                    <p:animEffect transition="in" filter="fade">
                                      <p:cBhvr>
                                        <p:cTn id="29" dur="1000"/>
                                        <p:tgtEl>
                                          <p:spTgt spid="19459">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5" presetClass="entr" presetSubtype="0" fill="hold" nodeType="clickEffect">
                                  <p:stCondLst>
                                    <p:cond delay="0"/>
                                  </p:stCondLst>
                                  <p:childTnLst>
                                    <p:set>
                                      <p:cBhvr>
                                        <p:cTn id="33" dur="1" fill="hold">
                                          <p:stCondLst>
                                            <p:cond delay="0"/>
                                          </p:stCondLst>
                                        </p:cTn>
                                        <p:tgtEl>
                                          <p:spTgt spid="19459">
                                            <p:txEl>
                                              <p:pRg st="5" end="5"/>
                                            </p:txEl>
                                          </p:spTgt>
                                        </p:tgtEl>
                                        <p:attrNameLst>
                                          <p:attrName>style.visibility</p:attrName>
                                        </p:attrNameLst>
                                      </p:cBhvr>
                                      <p:to>
                                        <p:strVal val="visible"/>
                                      </p:to>
                                    </p:set>
                                    <p:anim calcmode="lin" valueType="num">
                                      <p:cBhvr>
                                        <p:cTn id="34" dur="1000" fill="hold"/>
                                        <p:tgtEl>
                                          <p:spTgt spid="19459">
                                            <p:txEl>
                                              <p:pRg st="5" end="5"/>
                                            </p:txEl>
                                          </p:spTgt>
                                        </p:tgtEl>
                                        <p:attrNameLst>
                                          <p:attrName>ppt_w</p:attrName>
                                        </p:attrNameLst>
                                      </p:cBhvr>
                                      <p:tavLst>
                                        <p:tav tm="0">
                                          <p:val>
                                            <p:strVal val="#ppt_w*0.70"/>
                                          </p:val>
                                        </p:tav>
                                        <p:tav tm="100000">
                                          <p:val>
                                            <p:strVal val="#ppt_w"/>
                                          </p:val>
                                        </p:tav>
                                      </p:tavLst>
                                    </p:anim>
                                    <p:anim calcmode="lin" valueType="num">
                                      <p:cBhvr>
                                        <p:cTn id="35" dur="1000" fill="hold"/>
                                        <p:tgtEl>
                                          <p:spTgt spid="19459">
                                            <p:txEl>
                                              <p:pRg st="5" end="5"/>
                                            </p:txEl>
                                          </p:spTgt>
                                        </p:tgtEl>
                                        <p:attrNameLst>
                                          <p:attrName>ppt_h</p:attrName>
                                        </p:attrNameLst>
                                      </p:cBhvr>
                                      <p:tavLst>
                                        <p:tav tm="0">
                                          <p:val>
                                            <p:strVal val="#ppt_h"/>
                                          </p:val>
                                        </p:tav>
                                        <p:tav tm="100000">
                                          <p:val>
                                            <p:strVal val="#ppt_h"/>
                                          </p:val>
                                        </p:tav>
                                      </p:tavLst>
                                    </p:anim>
                                    <p:animEffect transition="in" filter="fade">
                                      <p:cBhvr>
                                        <p:cTn id="36" dur="1000"/>
                                        <p:tgtEl>
                                          <p:spTgt spid="19459">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5" presetClass="entr" presetSubtype="0" fill="hold" nodeType="clickEffect">
                                  <p:stCondLst>
                                    <p:cond delay="0"/>
                                  </p:stCondLst>
                                  <p:childTnLst>
                                    <p:set>
                                      <p:cBhvr>
                                        <p:cTn id="40" dur="1" fill="hold">
                                          <p:stCondLst>
                                            <p:cond delay="0"/>
                                          </p:stCondLst>
                                        </p:cTn>
                                        <p:tgtEl>
                                          <p:spTgt spid="19459">
                                            <p:txEl>
                                              <p:pRg st="6" end="6"/>
                                            </p:txEl>
                                          </p:spTgt>
                                        </p:tgtEl>
                                        <p:attrNameLst>
                                          <p:attrName>style.visibility</p:attrName>
                                        </p:attrNameLst>
                                      </p:cBhvr>
                                      <p:to>
                                        <p:strVal val="visible"/>
                                      </p:to>
                                    </p:set>
                                    <p:anim calcmode="lin" valueType="num">
                                      <p:cBhvr>
                                        <p:cTn id="41" dur="1000" fill="hold"/>
                                        <p:tgtEl>
                                          <p:spTgt spid="19459">
                                            <p:txEl>
                                              <p:pRg st="6" end="6"/>
                                            </p:txEl>
                                          </p:spTgt>
                                        </p:tgtEl>
                                        <p:attrNameLst>
                                          <p:attrName>ppt_w</p:attrName>
                                        </p:attrNameLst>
                                      </p:cBhvr>
                                      <p:tavLst>
                                        <p:tav tm="0">
                                          <p:val>
                                            <p:strVal val="#ppt_w*0.70"/>
                                          </p:val>
                                        </p:tav>
                                        <p:tav tm="100000">
                                          <p:val>
                                            <p:strVal val="#ppt_w"/>
                                          </p:val>
                                        </p:tav>
                                      </p:tavLst>
                                    </p:anim>
                                    <p:anim calcmode="lin" valueType="num">
                                      <p:cBhvr>
                                        <p:cTn id="42" dur="1000" fill="hold"/>
                                        <p:tgtEl>
                                          <p:spTgt spid="19459">
                                            <p:txEl>
                                              <p:pRg st="6" end="6"/>
                                            </p:txEl>
                                          </p:spTgt>
                                        </p:tgtEl>
                                        <p:attrNameLst>
                                          <p:attrName>ppt_h</p:attrName>
                                        </p:attrNameLst>
                                      </p:cBhvr>
                                      <p:tavLst>
                                        <p:tav tm="0">
                                          <p:val>
                                            <p:strVal val="#ppt_h"/>
                                          </p:val>
                                        </p:tav>
                                        <p:tav tm="100000">
                                          <p:val>
                                            <p:strVal val="#ppt_h"/>
                                          </p:val>
                                        </p:tav>
                                      </p:tavLst>
                                    </p:anim>
                                    <p:animEffect transition="in" filter="fade">
                                      <p:cBhvr>
                                        <p:cTn id="43" dur="1000"/>
                                        <p:tgtEl>
                                          <p:spTgt spid="19459">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5" presetClass="entr" presetSubtype="0" fill="hold" nodeType="clickEffect">
                                  <p:stCondLst>
                                    <p:cond delay="0"/>
                                  </p:stCondLst>
                                  <p:childTnLst>
                                    <p:set>
                                      <p:cBhvr>
                                        <p:cTn id="47" dur="1" fill="hold">
                                          <p:stCondLst>
                                            <p:cond delay="0"/>
                                          </p:stCondLst>
                                        </p:cTn>
                                        <p:tgtEl>
                                          <p:spTgt spid="19459">
                                            <p:txEl>
                                              <p:pRg st="7" end="7"/>
                                            </p:txEl>
                                          </p:spTgt>
                                        </p:tgtEl>
                                        <p:attrNameLst>
                                          <p:attrName>style.visibility</p:attrName>
                                        </p:attrNameLst>
                                      </p:cBhvr>
                                      <p:to>
                                        <p:strVal val="visible"/>
                                      </p:to>
                                    </p:set>
                                    <p:anim calcmode="lin" valueType="num">
                                      <p:cBhvr>
                                        <p:cTn id="48" dur="1000" fill="hold"/>
                                        <p:tgtEl>
                                          <p:spTgt spid="19459">
                                            <p:txEl>
                                              <p:pRg st="7" end="7"/>
                                            </p:txEl>
                                          </p:spTgt>
                                        </p:tgtEl>
                                        <p:attrNameLst>
                                          <p:attrName>ppt_w</p:attrName>
                                        </p:attrNameLst>
                                      </p:cBhvr>
                                      <p:tavLst>
                                        <p:tav tm="0">
                                          <p:val>
                                            <p:strVal val="#ppt_w*0.70"/>
                                          </p:val>
                                        </p:tav>
                                        <p:tav tm="100000">
                                          <p:val>
                                            <p:strVal val="#ppt_w"/>
                                          </p:val>
                                        </p:tav>
                                      </p:tavLst>
                                    </p:anim>
                                    <p:anim calcmode="lin" valueType="num">
                                      <p:cBhvr>
                                        <p:cTn id="49" dur="1000" fill="hold"/>
                                        <p:tgtEl>
                                          <p:spTgt spid="19459">
                                            <p:txEl>
                                              <p:pRg st="7" end="7"/>
                                            </p:txEl>
                                          </p:spTgt>
                                        </p:tgtEl>
                                        <p:attrNameLst>
                                          <p:attrName>ppt_h</p:attrName>
                                        </p:attrNameLst>
                                      </p:cBhvr>
                                      <p:tavLst>
                                        <p:tav tm="0">
                                          <p:val>
                                            <p:strVal val="#ppt_h"/>
                                          </p:val>
                                        </p:tav>
                                        <p:tav tm="100000">
                                          <p:val>
                                            <p:strVal val="#ppt_h"/>
                                          </p:val>
                                        </p:tav>
                                      </p:tavLst>
                                    </p:anim>
                                    <p:animEffect transition="in" filter="fade">
                                      <p:cBhvr>
                                        <p:cTn id="50" dur="1000"/>
                                        <p:tgtEl>
                                          <p:spTgt spid="19459">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55" presetClass="entr" presetSubtype="0" fill="hold" nodeType="clickEffect">
                                  <p:stCondLst>
                                    <p:cond delay="0"/>
                                  </p:stCondLst>
                                  <p:childTnLst>
                                    <p:set>
                                      <p:cBhvr>
                                        <p:cTn id="54" dur="1" fill="hold">
                                          <p:stCondLst>
                                            <p:cond delay="0"/>
                                          </p:stCondLst>
                                        </p:cTn>
                                        <p:tgtEl>
                                          <p:spTgt spid="19459">
                                            <p:txEl>
                                              <p:pRg st="8" end="8"/>
                                            </p:txEl>
                                          </p:spTgt>
                                        </p:tgtEl>
                                        <p:attrNameLst>
                                          <p:attrName>style.visibility</p:attrName>
                                        </p:attrNameLst>
                                      </p:cBhvr>
                                      <p:to>
                                        <p:strVal val="visible"/>
                                      </p:to>
                                    </p:set>
                                    <p:anim calcmode="lin" valueType="num">
                                      <p:cBhvr>
                                        <p:cTn id="55" dur="1000" fill="hold"/>
                                        <p:tgtEl>
                                          <p:spTgt spid="19459">
                                            <p:txEl>
                                              <p:pRg st="8" end="8"/>
                                            </p:txEl>
                                          </p:spTgt>
                                        </p:tgtEl>
                                        <p:attrNameLst>
                                          <p:attrName>ppt_w</p:attrName>
                                        </p:attrNameLst>
                                      </p:cBhvr>
                                      <p:tavLst>
                                        <p:tav tm="0">
                                          <p:val>
                                            <p:strVal val="#ppt_w*0.70"/>
                                          </p:val>
                                        </p:tav>
                                        <p:tav tm="100000">
                                          <p:val>
                                            <p:strVal val="#ppt_w"/>
                                          </p:val>
                                        </p:tav>
                                      </p:tavLst>
                                    </p:anim>
                                    <p:anim calcmode="lin" valueType="num">
                                      <p:cBhvr>
                                        <p:cTn id="56" dur="1000" fill="hold"/>
                                        <p:tgtEl>
                                          <p:spTgt spid="19459">
                                            <p:txEl>
                                              <p:pRg st="8" end="8"/>
                                            </p:txEl>
                                          </p:spTgt>
                                        </p:tgtEl>
                                        <p:attrNameLst>
                                          <p:attrName>ppt_h</p:attrName>
                                        </p:attrNameLst>
                                      </p:cBhvr>
                                      <p:tavLst>
                                        <p:tav tm="0">
                                          <p:val>
                                            <p:strVal val="#ppt_h"/>
                                          </p:val>
                                        </p:tav>
                                        <p:tav tm="100000">
                                          <p:val>
                                            <p:strVal val="#ppt_h"/>
                                          </p:val>
                                        </p:tav>
                                      </p:tavLst>
                                    </p:anim>
                                    <p:animEffect transition="in" filter="fade">
                                      <p:cBhvr>
                                        <p:cTn id="57" dur="1000"/>
                                        <p:tgtEl>
                                          <p:spTgt spid="19459">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5" presetClass="entr" presetSubtype="0"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63"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64"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65" dur="1000" fill="hold"/>
                                        <p:tgtEl>
                                          <p:spTgt spid="4"/>
                                        </p:tgtEl>
                                        <p:attrNameLst>
                                          <p:attrName>ppt_h</p:attrName>
                                        </p:attrNameLst>
                                      </p:cBhvr>
                                      <p:tavLst>
                                        <p:tav tm="0">
                                          <p:val>
                                            <p:strVal val="#ppt_h"/>
                                          </p:val>
                                        </p:tav>
                                        <p:tav tm="100000">
                                          <p:val>
                                            <p:strVal val="#ppt_h"/>
                                          </p:val>
                                        </p:tav>
                                      </p:tavLst>
                                    </p:anim>
                                    <p:anim calcmode="lin" valueType="num">
                                      <p:cBhvr>
                                        <p:cTn id="66"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67"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68"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69"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57200" y="0"/>
            <a:ext cx="8229600" cy="770021"/>
          </a:xfrm>
          <a:prstGeom prst="rect">
            <a:avLst/>
          </a:prstGeom>
        </p:spPr>
        <p:txBody>
          <a:bodyPr/>
          <a:lstStyle/>
          <a:p>
            <a:pPr eaLnBrk="1" hangingPunct="1"/>
            <a:r>
              <a:rPr lang="en-US" sz="3600" b="1" u="sng" dirty="0" smtClean="0">
                <a:solidFill>
                  <a:srgbClr val="922241"/>
                </a:solidFill>
                <a:latin typeface="Arial" charset="0"/>
              </a:rPr>
              <a:t>MND Screen</a:t>
            </a:r>
          </a:p>
        </p:txBody>
      </p:sp>
      <p:graphicFrame>
        <p:nvGraphicFramePr>
          <p:cNvPr id="6146" name="Object 4"/>
          <p:cNvGraphicFramePr>
            <a:graphicFrameLocks noChangeAspect="1"/>
          </p:cNvGraphicFramePr>
          <p:nvPr/>
        </p:nvGraphicFramePr>
        <p:xfrm>
          <a:off x="838200" y="968375"/>
          <a:ext cx="7543800" cy="5661025"/>
        </p:xfrm>
        <a:graphic>
          <a:graphicData uri="http://schemas.openxmlformats.org/presentationml/2006/ole">
            <p:oleObj spid="_x0000_s18434" name="Bitmap Image" r:id="rId4" imgW="7542857" imgH="5657143" progId="PBrush">
              <p:embed/>
            </p:oleObj>
          </a:graphicData>
        </a:graphic>
      </p:graphicFrame>
      <p:sp>
        <p:nvSpPr>
          <p:cNvPr id="6148" name="Rectangle 6"/>
          <p:cNvSpPr>
            <a:spLocks noChangeArrowheads="1"/>
          </p:cNvSpPr>
          <p:nvPr/>
        </p:nvSpPr>
        <p:spPr bwMode="auto">
          <a:xfrm>
            <a:off x="762000" y="1447800"/>
            <a:ext cx="2057400" cy="854333"/>
          </a:xfrm>
          <a:prstGeom prst="rect">
            <a:avLst/>
          </a:prstGeom>
          <a:noFill/>
          <a:ln w="41275">
            <a:solidFill>
              <a:srgbClr val="FF0000"/>
            </a:solidFill>
            <a:miter lim="800000"/>
            <a:headEnd/>
            <a:tailEnd/>
          </a:ln>
        </p:spPr>
        <p:txBody>
          <a:bodyPr wrap="square" anchor="ctr">
            <a:noAutofit/>
          </a:bodyPr>
          <a:lstStyle/>
          <a:p>
            <a:endParaRPr lang="en-US"/>
          </a:p>
        </p:txBody>
      </p:sp>
      <p:sp>
        <p:nvSpPr>
          <p:cNvPr id="6149" name="Rectangle 7"/>
          <p:cNvSpPr>
            <a:spLocks noChangeArrowheads="1"/>
          </p:cNvSpPr>
          <p:nvPr/>
        </p:nvSpPr>
        <p:spPr bwMode="auto">
          <a:xfrm>
            <a:off x="4724400" y="5105400"/>
            <a:ext cx="3124200" cy="609600"/>
          </a:xfrm>
          <a:prstGeom prst="rect">
            <a:avLst/>
          </a:prstGeom>
          <a:noFill/>
          <a:ln w="41275">
            <a:solidFill>
              <a:srgbClr val="FF0000"/>
            </a:solidFill>
            <a:miter lim="800000"/>
            <a:headEnd/>
            <a:tailEnd/>
          </a:ln>
        </p:spPr>
        <p:txBody>
          <a:bodyPr anchor="ctr">
            <a:spAutoFit/>
          </a:bodyPr>
          <a:lstStyle/>
          <a:p>
            <a:endParaRPr lang="en-US"/>
          </a:p>
        </p:txBody>
      </p:sp>
      <p:sp>
        <p:nvSpPr>
          <p:cNvPr id="6150" name="Rectangle 8"/>
          <p:cNvSpPr>
            <a:spLocks noChangeArrowheads="1"/>
          </p:cNvSpPr>
          <p:nvPr/>
        </p:nvSpPr>
        <p:spPr bwMode="auto">
          <a:xfrm>
            <a:off x="4800600" y="4539734"/>
            <a:ext cx="3200400" cy="489466"/>
          </a:xfrm>
          <a:prstGeom prst="rect">
            <a:avLst/>
          </a:prstGeom>
          <a:noFill/>
          <a:ln w="41275">
            <a:solidFill>
              <a:srgbClr val="FF0000"/>
            </a:solidFill>
            <a:miter lim="800000"/>
            <a:headEnd/>
            <a:tailEnd/>
          </a:ln>
        </p:spPr>
        <p:txBody>
          <a:bodyPr wrap="square" anchor="ctr">
            <a:noAutofit/>
          </a:bodyPr>
          <a:lstStyle/>
          <a:p>
            <a:endParaRPr lang="en-US"/>
          </a:p>
        </p:txBody>
      </p:sp>
      <p:sp>
        <p:nvSpPr>
          <p:cNvPr id="6151" name="Rectangle 9"/>
          <p:cNvSpPr>
            <a:spLocks noChangeArrowheads="1"/>
          </p:cNvSpPr>
          <p:nvPr/>
        </p:nvSpPr>
        <p:spPr bwMode="auto">
          <a:xfrm>
            <a:off x="4572000" y="1447800"/>
            <a:ext cx="3276600" cy="1143000"/>
          </a:xfrm>
          <a:prstGeom prst="rect">
            <a:avLst/>
          </a:prstGeom>
          <a:noFill/>
          <a:ln w="41275">
            <a:solidFill>
              <a:srgbClr val="FF0000"/>
            </a:solidFill>
            <a:miter lim="800000"/>
            <a:headEnd/>
            <a:tailEnd/>
          </a:ln>
        </p:spPr>
        <p:txBody>
          <a:bodyPr wrap="square" anchor="ctr">
            <a:no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blinds(horizontal)">
                                      <p:cBhvr>
                                        <p:cTn id="7" dur="500"/>
                                        <p:tgtEl>
                                          <p:spTgt spid="6148"/>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6151"/>
                                        </p:tgtEl>
                                        <p:attrNameLst>
                                          <p:attrName>style.visibility</p:attrName>
                                        </p:attrNameLst>
                                      </p:cBhvr>
                                      <p:to>
                                        <p:strVal val="visible"/>
                                      </p:to>
                                    </p:set>
                                    <p:anim calcmode="lin" valueType="num">
                                      <p:cBhvr>
                                        <p:cTn id="12"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15" dur="1000" fill="hold"/>
                                        <p:tgtEl>
                                          <p:spTgt spid="6151"/>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6151"/>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6150"/>
                                        </p:tgtEl>
                                        <p:attrNameLst>
                                          <p:attrName>style.visibility</p:attrName>
                                        </p:attrNameLst>
                                      </p:cBhvr>
                                      <p:to>
                                        <p:strVal val="visible"/>
                                      </p:to>
                                    </p:set>
                                    <p:animEffect transition="in" filter="box(in)">
                                      <p:cBhvr>
                                        <p:cTn id="24" dur="500"/>
                                        <p:tgtEl>
                                          <p:spTgt spid="6150"/>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149"/>
                                        </p:tgtEl>
                                        <p:attrNameLst>
                                          <p:attrName>style.visibility</p:attrName>
                                        </p:attrNameLst>
                                      </p:cBhvr>
                                      <p:to>
                                        <p:strVal val="visible"/>
                                      </p:to>
                                    </p:set>
                                    <p:animEffect transition="in" filter="dissolve">
                                      <p:cBhvr>
                                        <p:cTn id="29"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nimBg="1"/>
      <p:bldP spid="6149" grpId="0" animBg="1"/>
      <p:bldP spid="6150" grpId="0" animBg="1"/>
      <p:bldP spid="615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prstGeom prst="rect">
            <a:avLst/>
          </a:prstGeom>
        </p:spPr>
        <p:txBody>
          <a:bodyPr/>
          <a:lstStyle/>
          <a:p>
            <a:pPr eaLnBrk="1" hangingPunct="1"/>
            <a:r>
              <a:rPr lang="en-US" sz="3600" b="1" u="sng" dirty="0" smtClean="0">
                <a:solidFill>
                  <a:srgbClr val="922241"/>
                </a:solidFill>
                <a:latin typeface="Arial" charset="0"/>
              </a:rPr>
              <a:t>MSP (Multi-Dial Number Spare)</a:t>
            </a:r>
          </a:p>
        </p:txBody>
      </p:sp>
      <p:sp>
        <p:nvSpPr>
          <p:cNvPr id="24579" name="Text Box 3"/>
          <p:cNvSpPr txBox="1">
            <a:spLocks noChangeArrowheads="1"/>
          </p:cNvSpPr>
          <p:nvPr/>
        </p:nvSpPr>
        <p:spPr bwMode="auto">
          <a:xfrm>
            <a:off x="914400" y="1789113"/>
            <a:ext cx="7848600" cy="2816156"/>
          </a:xfrm>
          <a:prstGeom prst="rect">
            <a:avLst/>
          </a:prstGeom>
          <a:noFill/>
          <a:ln w="9525">
            <a:noFill/>
            <a:miter lim="800000"/>
            <a:headEnd/>
            <a:tailEnd/>
          </a:ln>
        </p:spPr>
        <p:txBody>
          <a:bodyPr>
            <a:spAutoFit/>
          </a:bodyPr>
          <a:lstStyle/>
          <a:p>
            <a:pPr>
              <a:spcBef>
                <a:spcPct val="50000"/>
              </a:spcBef>
            </a:pPr>
            <a:r>
              <a:rPr lang="en-US" sz="2000" dirty="0">
                <a:latin typeface="Arial" charset="0"/>
              </a:rPr>
              <a:t>The screen allows authorized users to SPARE an entire set of Dial Numbers at the same time in one single request (Up to </a:t>
            </a:r>
            <a:r>
              <a:rPr lang="en-US" sz="2000" dirty="0" smtClean="0">
                <a:latin typeface="Arial" charset="0"/>
              </a:rPr>
              <a:t>500 </a:t>
            </a:r>
            <a:r>
              <a:rPr lang="en-US" sz="2000" dirty="0">
                <a:latin typeface="Arial" charset="0"/>
              </a:rPr>
              <a:t>numbers).  The Numbers to be changed can be typed or pasted into the Dial Numbers field.  Users can also import the numbers from a “.TXT” file.</a:t>
            </a:r>
          </a:p>
          <a:p>
            <a:pPr>
              <a:spcBef>
                <a:spcPct val="50000"/>
              </a:spcBef>
            </a:pPr>
            <a:r>
              <a:rPr lang="en-US" sz="2000" dirty="0">
                <a:latin typeface="Arial" charset="0"/>
              </a:rPr>
              <a:t>The users will be able to SPARE numbers in </a:t>
            </a:r>
            <a:r>
              <a:rPr lang="en-US" sz="2000" dirty="0">
                <a:solidFill>
                  <a:srgbClr val="FF0066"/>
                </a:solidFill>
                <a:latin typeface="Arial" charset="0"/>
              </a:rPr>
              <a:t>Reserved or Transitional</a:t>
            </a:r>
            <a:r>
              <a:rPr lang="en-US" sz="2000" dirty="0">
                <a:latin typeface="Arial" charset="0"/>
              </a:rPr>
              <a:t> Status through this MSP screen. </a:t>
            </a:r>
          </a:p>
          <a:p>
            <a:pPr>
              <a:spcBef>
                <a:spcPct val="50000"/>
              </a:spcBef>
            </a:pPr>
            <a:endParaRPr lang="en-US" dirty="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p:cTn id="7" dur="1000" fill="hold"/>
                                        <p:tgtEl>
                                          <p:spTgt spid="24579">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4579">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457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24579">
                                            <p:txEl>
                                              <p:pRg st="1" end="1"/>
                                            </p:txEl>
                                          </p:spTgt>
                                        </p:tgtEl>
                                        <p:attrNameLst>
                                          <p:attrName>style.visibility</p:attrName>
                                        </p:attrNameLst>
                                      </p:cBhvr>
                                      <p:to>
                                        <p:strVal val="visible"/>
                                      </p:to>
                                    </p:set>
                                    <p:anim calcmode="lin" valueType="num">
                                      <p:cBhvr>
                                        <p:cTn id="14" dur="1000" fill="hold"/>
                                        <p:tgtEl>
                                          <p:spTgt spid="24579">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24579">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24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prstGeom prst="rect">
            <a:avLst/>
          </a:prstGeom>
        </p:spPr>
        <p:txBody>
          <a:bodyPr/>
          <a:lstStyle/>
          <a:p>
            <a:pPr eaLnBrk="1" hangingPunct="1"/>
            <a:r>
              <a:rPr lang="en-US" sz="3600" b="1" u="sng" dirty="0" smtClean="0">
                <a:solidFill>
                  <a:srgbClr val="922241"/>
                </a:solidFill>
                <a:latin typeface="Arial" charset="0"/>
              </a:rPr>
              <a:t>MSP Screen</a:t>
            </a:r>
          </a:p>
        </p:txBody>
      </p:sp>
      <p:grpSp>
        <p:nvGrpSpPr>
          <p:cNvPr id="2" name="Group 5"/>
          <p:cNvGrpSpPr/>
          <p:nvPr/>
        </p:nvGrpSpPr>
        <p:grpSpPr>
          <a:xfrm>
            <a:off x="533400" y="1214438"/>
            <a:ext cx="8001000" cy="5069440"/>
            <a:chOff x="533400" y="1214438"/>
            <a:chExt cx="8001000" cy="5069440"/>
          </a:xfrm>
        </p:grpSpPr>
        <p:graphicFrame>
          <p:nvGraphicFramePr>
            <p:cNvPr id="7170" name="Object 4"/>
            <p:cNvGraphicFramePr>
              <a:graphicFrameLocks noChangeAspect="1"/>
            </p:cNvGraphicFramePr>
            <p:nvPr/>
          </p:nvGraphicFramePr>
          <p:xfrm>
            <a:off x="533400" y="1214438"/>
            <a:ext cx="8001000" cy="5069440"/>
          </p:xfrm>
          <a:graphic>
            <a:graphicData uri="http://schemas.openxmlformats.org/presentationml/2006/ole">
              <p:oleObj spid="_x0000_s19458" name="Bitmap Image" r:id="rId4" imgW="7276190" imgH="4610744" progId="PBrush">
                <p:embed/>
              </p:oleObj>
            </a:graphicData>
          </a:graphic>
        </p:graphicFrame>
        <p:sp>
          <p:nvSpPr>
            <p:cNvPr id="7172" name="Rectangle 5"/>
            <p:cNvSpPr>
              <a:spLocks noChangeArrowheads="1"/>
            </p:cNvSpPr>
            <p:nvPr/>
          </p:nvSpPr>
          <p:spPr bwMode="auto">
            <a:xfrm>
              <a:off x="1524000" y="1752600"/>
              <a:ext cx="1447800" cy="1981200"/>
            </a:xfrm>
            <a:prstGeom prst="rect">
              <a:avLst/>
            </a:prstGeom>
            <a:noFill/>
            <a:ln w="41275">
              <a:solidFill>
                <a:srgbClr val="FF0000"/>
              </a:solidFill>
              <a:miter lim="800000"/>
              <a:headEnd/>
              <a:tailEnd/>
            </a:ln>
          </p:spPr>
          <p:txBody>
            <a:bodyPr anchor="ctr">
              <a:spAutoFit/>
            </a:bodyPr>
            <a:lstStyle/>
            <a:p>
              <a:endParaRPr lang="en-US"/>
            </a:p>
          </p:txBody>
        </p:sp>
        <p:sp>
          <p:nvSpPr>
            <p:cNvPr id="7173" name="Rectangle 6"/>
            <p:cNvSpPr>
              <a:spLocks noChangeArrowheads="1"/>
            </p:cNvSpPr>
            <p:nvPr/>
          </p:nvSpPr>
          <p:spPr bwMode="auto">
            <a:xfrm>
              <a:off x="4800600" y="2133600"/>
              <a:ext cx="3124200" cy="1219200"/>
            </a:xfrm>
            <a:prstGeom prst="rect">
              <a:avLst/>
            </a:prstGeom>
            <a:noFill/>
            <a:ln w="41275">
              <a:solidFill>
                <a:srgbClr val="FF0000"/>
              </a:solidFill>
              <a:miter lim="800000"/>
              <a:headEnd/>
              <a:tailEnd/>
            </a:ln>
          </p:spPr>
          <p:txBody>
            <a:bodyPr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prstGeom prst="rect">
            <a:avLst/>
          </a:prstGeom>
        </p:spPr>
        <p:txBody>
          <a:bodyPr/>
          <a:lstStyle/>
          <a:p>
            <a:pPr eaLnBrk="1" hangingPunct="1"/>
            <a:r>
              <a:rPr lang="en-US" sz="3600" b="1" u="sng" dirty="0" smtClean="0">
                <a:solidFill>
                  <a:srgbClr val="922241"/>
                </a:solidFill>
                <a:latin typeface="Arial" charset="0"/>
              </a:rPr>
              <a:t>MNQ (Multi-Dial Number Query)</a:t>
            </a:r>
          </a:p>
        </p:txBody>
      </p:sp>
      <p:sp>
        <p:nvSpPr>
          <p:cNvPr id="24579" name="Text Box 3"/>
          <p:cNvSpPr txBox="1">
            <a:spLocks noChangeArrowheads="1"/>
          </p:cNvSpPr>
          <p:nvPr/>
        </p:nvSpPr>
        <p:spPr bwMode="auto">
          <a:xfrm>
            <a:off x="1066800" y="1524000"/>
            <a:ext cx="7162800" cy="1200329"/>
          </a:xfrm>
          <a:prstGeom prst="rect">
            <a:avLst/>
          </a:prstGeom>
          <a:noFill/>
          <a:ln w="9525">
            <a:noFill/>
            <a:miter lim="800000"/>
            <a:headEnd/>
            <a:tailEnd/>
          </a:ln>
        </p:spPr>
        <p:txBody>
          <a:bodyPr wrap="square">
            <a:spAutoFit/>
          </a:bodyPr>
          <a:lstStyle/>
          <a:p>
            <a:pPr algn="ctr">
              <a:spcBef>
                <a:spcPct val="50000"/>
              </a:spcBef>
            </a:pPr>
            <a:r>
              <a:rPr lang="en-US" sz="2400" b="1" dirty="0" smtClean="0"/>
              <a:t>Multi-Dial Number Query (MNQ) allows a Resp Org the capability to “Get Info”  for a list of toll-free numbers (up to 500 dial numbers).</a:t>
            </a:r>
            <a:endParaRPr lang="en-US" sz="2000" b="1" dirty="0">
              <a:latin typeface="Arial" charset="0"/>
            </a:endParaRPr>
          </a:p>
        </p:txBody>
      </p:sp>
      <p:sp>
        <p:nvSpPr>
          <p:cNvPr id="4" name="TextBox 3"/>
          <p:cNvSpPr txBox="1"/>
          <p:nvPr/>
        </p:nvSpPr>
        <p:spPr>
          <a:xfrm>
            <a:off x="914400" y="3048000"/>
            <a:ext cx="7467600" cy="2862322"/>
          </a:xfrm>
          <a:prstGeom prst="rect">
            <a:avLst/>
          </a:prstGeom>
          <a:noFill/>
        </p:spPr>
        <p:txBody>
          <a:bodyPr wrap="square" rtlCol="0">
            <a:spAutoFit/>
          </a:bodyPr>
          <a:lstStyle/>
          <a:p>
            <a:r>
              <a:rPr lang="en-US" sz="2000" dirty="0" smtClean="0"/>
              <a:t>1.   Type in the numbers, paste in the numbers, or select the Import button which will allow the user to select a file from their data files and place it in the Dial Numbers scroll area.</a:t>
            </a:r>
          </a:p>
          <a:p>
            <a:r>
              <a:rPr lang="en-US" sz="2000" dirty="0" smtClean="0"/>
              <a:t>2.   Enter the description for this request in the Request Description field</a:t>
            </a:r>
          </a:p>
          <a:p>
            <a:r>
              <a:rPr lang="en-US" sz="2000" dirty="0" smtClean="0"/>
              <a:t>3.   Optionally enter or select from the drop down list an email address in the Email address field to receive an Email notification when the request is completed. </a:t>
            </a:r>
          </a:p>
          <a:p>
            <a:r>
              <a:rPr lang="en-US" sz="2000" dirty="0" smtClean="0"/>
              <a:t>4.   Click on Submit</a:t>
            </a: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p:cTn id="7" dur="1000" fill="hold"/>
                                        <p:tgtEl>
                                          <p:spTgt spid="24579">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4579">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45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3"/>
          <p:cNvPicPr>
            <a:picLocks noChangeAspect="1" noChangeArrowheads="1"/>
          </p:cNvPicPr>
          <p:nvPr/>
        </p:nvPicPr>
        <p:blipFill>
          <a:blip r:embed="rId3" cstate="print"/>
          <a:srcRect/>
          <a:stretch>
            <a:fillRect/>
          </a:stretch>
        </p:blipFill>
        <p:spPr bwMode="auto">
          <a:xfrm>
            <a:off x="838200" y="1323975"/>
            <a:ext cx="7334250" cy="4619625"/>
          </a:xfrm>
          <a:prstGeom prst="rect">
            <a:avLst/>
          </a:prstGeom>
          <a:noFill/>
          <a:ln w="9525">
            <a:noFill/>
            <a:miter lim="800000"/>
            <a:headEnd/>
            <a:tailEnd/>
          </a:ln>
        </p:spPr>
      </p:pic>
      <p:sp>
        <p:nvSpPr>
          <p:cNvPr id="7171" name="Rectangle 2"/>
          <p:cNvSpPr>
            <a:spLocks noGrp="1" noChangeArrowheads="1"/>
          </p:cNvSpPr>
          <p:nvPr>
            <p:ph type="title"/>
          </p:nvPr>
        </p:nvSpPr>
        <p:spPr>
          <a:prstGeom prst="rect">
            <a:avLst/>
          </a:prstGeom>
        </p:spPr>
        <p:txBody>
          <a:bodyPr/>
          <a:lstStyle/>
          <a:p>
            <a:pPr eaLnBrk="1" hangingPunct="1"/>
            <a:r>
              <a:rPr lang="en-US" sz="3600" b="1" u="sng" dirty="0" smtClean="0">
                <a:solidFill>
                  <a:srgbClr val="922241"/>
                </a:solidFill>
                <a:latin typeface="Arial" charset="0"/>
              </a:rPr>
              <a:t>MNQ Screen</a:t>
            </a:r>
          </a:p>
        </p:txBody>
      </p:sp>
      <p:sp>
        <p:nvSpPr>
          <p:cNvPr id="7172" name="Rectangle 5"/>
          <p:cNvSpPr>
            <a:spLocks noChangeArrowheads="1"/>
          </p:cNvSpPr>
          <p:nvPr/>
        </p:nvSpPr>
        <p:spPr bwMode="auto">
          <a:xfrm>
            <a:off x="914400" y="1948934"/>
            <a:ext cx="2514600" cy="870466"/>
          </a:xfrm>
          <a:prstGeom prst="rect">
            <a:avLst/>
          </a:prstGeom>
          <a:noFill/>
          <a:ln w="41275">
            <a:solidFill>
              <a:srgbClr val="FF0000"/>
            </a:solidFill>
            <a:miter lim="800000"/>
            <a:headEnd/>
            <a:tailEnd/>
          </a:ln>
        </p:spPr>
        <p:txBody>
          <a:bodyPr wrap="square" anchor="ctr">
            <a:noAutofit/>
          </a:bodyPr>
          <a:lstStyle/>
          <a:p>
            <a:endParaRPr lang="en-US"/>
          </a:p>
        </p:txBody>
      </p:sp>
      <p:sp>
        <p:nvSpPr>
          <p:cNvPr id="7173" name="Rectangle 6"/>
          <p:cNvSpPr>
            <a:spLocks noChangeArrowheads="1"/>
          </p:cNvSpPr>
          <p:nvPr/>
        </p:nvSpPr>
        <p:spPr bwMode="auto">
          <a:xfrm>
            <a:off x="4800600" y="2133600"/>
            <a:ext cx="3124200" cy="1219200"/>
          </a:xfrm>
          <a:prstGeom prst="rect">
            <a:avLst/>
          </a:prstGeom>
          <a:noFill/>
          <a:ln w="41275">
            <a:solidFill>
              <a:srgbClr val="FF0000"/>
            </a:solidFill>
            <a:miter lim="800000"/>
            <a:headEnd/>
            <a:tailEnd/>
          </a:ln>
        </p:spPr>
        <p:txBody>
          <a:bodyPr anchor="ctr">
            <a:spAutoFit/>
          </a:bodyPr>
          <a:lstStyle/>
          <a:p>
            <a:endParaRPr lang="en-US"/>
          </a:p>
        </p:txBody>
      </p:sp>
      <p:sp>
        <p:nvSpPr>
          <p:cNvPr id="7" name="TextBox 6"/>
          <p:cNvSpPr txBox="1"/>
          <p:nvPr/>
        </p:nvSpPr>
        <p:spPr>
          <a:xfrm>
            <a:off x="1864655" y="1931928"/>
            <a:ext cx="1743635" cy="923330"/>
          </a:xfrm>
          <a:prstGeom prst="rect">
            <a:avLst/>
          </a:prstGeom>
          <a:noFill/>
        </p:spPr>
        <p:txBody>
          <a:bodyPr wrap="square" rtlCol="0">
            <a:spAutoFit/>
          </a:bodyPr>
          <a:lstStyle/>
          <a:p>
            <a:r>
              <a:rPr lang="en-US" dirty="0" smtClean="0"/>
              <a:t>800flowers</a:t>
            </a:r>
          </a:p>
          <a:p>
            <a:r>
              <a:rPr lang="en-US" dirty="0" smtClean="0"/>
              <a:t>866flowers</a:t>
            </a:r>
          </a:p>
          <a:p>
            <a:r>
              <a:rPr lang="en-US" dirty="0" smtClean="0"/>
              <a:t>877flowers</a:t>
            </a:r>
            <a:endParaRPr lang="en-US" dirty="0"/>
          </a:p>
        </p:txBody>
      </p:sp>
      <p:sp>
        <p:nvSpPr>
          <p:cNvPr id="8" name="TextBox 7"/>
          <p:cNvSpPr txBox="1"/>
          <p:nvPr/>
        </p:nvSpPr>
        <p:spPr>
          <a:xfrm>
            <a:off x="5257800" y="2373868"/>
            <a:ext cx="1219200" cy="369332"/>
          </a:xfrm>
          <a:prstGeom prst="rect">
            <a:avLst/>
          </a:prstGeom>
          <a:noFill/>
        </p:spPr>
        <p:txBody>
          <a:bodyPr wrap="square" rtlCol="0">
            <a:spAutoFit/>
          </a:bodyPr>
          <a:lstStyle/>
          <a:p>
            <a:r>
              <a:rPr lang="en-US" dirty="0" smtClean="0"/>
              <a:t>Query1</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prstGeom prst="rect">
            <a:avLst/>
          </a:prstGeom>
        </p:spPr>
        <p:txBody>
          <a:bodyPr>
            <a:normAutofit fontScale="90000"/>
          </a:bodyPr>
          <a:lstStyle/>
          <a:p>
            <a:pPr eaLnBrk="1" hangingPunct="1"/>
            <a:r>
              <a:rPr lang="en-US" sz="3600" b="1" u="sng" dirty="0" smtClean="0">
                <a:solidFill>
                  <a:srgbClr val="922241"/>
                </a:solidFill>
                <a:latin typeface="Arial" charset="0"/>
              </a:rPr>
              <a:t>MCP (Multiple Conversion to Pointer Records)</a:t>
            </a:r>
          </a:p>
        </p:txBody>
      </p:sp>
      <p:sp>
        <p:nvSpPr>
          <p:cNvPr id="24579" name="Text Box 3"/>
          <p:cNvSpPr txBox="1">
            <a:spLocks noChangeArrowheads="1"/>
          </p:cNvSpPr>
          <p:nvPr/>
        </p:nvSpPr>
        <p:spPr bwMode="auto">
          <a:xfrm>
            <a:off x="1066800" y="1479886"/>
            <a:ext cx="7162800" cy="1568114"/>
          </a:xfrm>
          <a:prstGeom prst="rect">
            <a:avLst/>
          </a:prstGeom>
          <a:noFill/>
          <a:ln w="9525">
            <a:noFill/>
            <a:miter lim="800000"/>
            <a:headEnd/>
            <a:tailEnd/>
          </a:ln>
        </p:spPr>
        <p:txBody>
          <a:bodyPr wrap="square">
            <a:spAutoFit/>
          </a:bodyPr>
          <a:lstStyle/>
          <a:p>
            <a:pPr algn="ctr">
              <a:spcBef>
                <a:spcPct val="50000"/>
              </a:spcBef>
            </a:pPr>
            <a:r>
              <a:rPr lang="en-US" sz="2400" b="1" dirty="0" smtClean="0"/>
              <a:t>The MCP (Multiple Conversion to Pointer Records) screen allows a Resp Org to convert a regular list of CAD records to PAD records(up to 5000 dial numbers).</a:t>
            </a:r>
            <a:endParaRPr lang="en-US" sz="2000" b="1" dirty="0">
              <a:latin typeface="Arial" charset="0"/>
            </a:endParaRPr>
          </a:p>
        </p:txBody>
      </p:sp>
      <p:sp>
        <p:nvSpPr>
          <p:cNvPr id="4" name="TextBox 3"/>
          <p:cNvSpPr txBox="1"/>
          <p:nvPr/>
        </p:nvSpPr>
        <p:spPr>
          <a:xfrm>
            <a:off x="914400" y="3048000"/>
            <a:ext cx="7467600" cy="2862322"/>
          </a:xfrm>
          <a:prstGeom prst="rect">
            <a:avLst/>
          </a:prstGeom>
          <a:noFill/>
        </p:spPr>
        <p:txBody>
          <a:bodyPr wrap="square" rtlCol="0">
            <a:spAutoFit/>
          </a:bodyPr>
          <a:lstStyle/>
          <a:p>
            <a:r>
              <a:rPr lang="en-US" sz="2000" dirty="0" smtClean="0"/>
              <a:t>1.   Type in the numbers, paste in the numbers, or select the Import button which will allow the user to select a file from their data files and place it in the Dial Numbers scroll area.</a:t>
            </a:r>
          </a:p>
          <a:p>
            <a:r>
              <a:rPr lang="en-US" sz="2000" dirty="0" smtClean="0"/>
              <a:t>2.   Enter the Template Name and Effective date for conversion.</a:t>
            </a:r>
          </a:p>
          <a:p>
            <a:r>
              <a:rPr lang="en-US" sz="2000" dirty="0" smtClean="0"/>
              <a:t>3.   Enter the Request description.</a:t>
            </a:r>
          </a:p>
          <a:p>
            <a:r>
              <a:rPr lang="en-US" sz="2000" dirty="0" smtClean="0"/>
              <a:t>4.  Optionally enter or select from the drop down list an email address in the Email address field to receive an Email notification when the request is completed. </a:t>
            </a:r>
          </a:p>
          <a:p>
            <a:r>
              <a:rPr lang="en-US" sz="2000" dirty="0" smtClean="0"/>
              <a:t>5.   Click on Submit</a:t>
            </a: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p:cTn id="7" dur="1000" fill="hold"/>
                                        <p:tgtEl>
                                          <p:spTgt spid="24579">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4579">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45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3" cstate="print"/>
          <a:srcRect/>
          <a:stretch>
            <a:fillRect/>
          </a:stretch>
        </p:blipFill>
        <p:spPr bwMode="auto">
          <a:xfrm>
            <a:off x="685800" y="1219200"/>
            <a:ext cx="7798981" cy="5257800"/>
          </a:xfrm>
          <a:prstGeom prst="rect">
            <a:avLst/>
          </a:prstGeom>
          <a:noFill/>
          <a:ln w="9525">
            <a:noFill/>
            <a:miter lim="800000"/>
            <a:headEnd/>
            <a:tailEnd/>
          </a:ln>
        </p:spPr>
      </p:pic>
      <p:sp>
        <p:nvSpPr>
          <p:cNvPr id="7171" name="Rectangle 2"/>
          <p:cNvSpPr>
            <a:spLocks noGrp="1" noChangeArrowheads="1"/>
          </p:cNvSpPr>
          <p:nvPr>
            <p:ph type="title"/>
          </p:nvPr>
        </p:nvSpPr>
        <p:spPr>
          <a:xfrm>
            <a:off x="457200" y="76200"/>
            <a:ext cx="8229600" cy="806116"/>
          </a:xfrm>
          <a:prstGeom prst="rect">
            <a:avLst/>
          </a:prstGeom>
        </p:spPr>
        <p:txBody>
          <a:bodyPr/>
          <a:lstStyle/>
          <a:p>
            <a:pPr eaLnBrk="1" hangingPunct="1"/>
            <a:r>
              <a:rPr lang="en-US" sz="3600" b="1" u="sng" dirty="0" smtClean="0">
                <a:solidFill>
                  <a:srgbClr val="922241"/>
                </a:solidFill>
                <a:latin typeface="Arial" charset="0"/>
              </a:rPr>
              <a:t>MCP Screen</a:t>
            </a:r>
          </a:p>
        </p:txBody>
      </p:sp>
      <p:sp>
        <p:nvSpPr>
          <p:cNvPr id="7172" name="Rectangle 5"/>
          <p:cNvSpPr>
            <a:spLocks noChangeArrowheads="1"/>
          </p:cNvSpPr>
          <p:nvPr/>
        </p:nvSpPr>
        <p:spPr bwMode="auto">
          <a:xfrm>
            <a:off x="1295400" y="1752600"/>
            <a:ext cx="2514600" cy="870466"/>
          </a:xfrm>
          <a:prstGeom prst="rect">
            <a:avLst/>
          </a:prstGeom>
          <a:noFill/>
          <a:ln w="41275">
            <a:solidFill>
              <a:srgbClr val="FF0000"/>
            </a:solidFill>
            <a:miter lim="800000"/>
            <a:headEnd/>
            <a:tailEnd/>
          </a:ln>
        </p:spPr>
        <p:txBody>
          <a:bodyPr wrap="square" anchor="ctr">
            <a:noAutofit/>
          </a:bodyPr>
          <a:lstStyle/>
          <a:p>
            <a:endParaRPr lang="en-US"/>
          </a:p>
        </p:txBody>
      </p:sp>
      <p:sp>
        <p:nvSpPr>
          <p:cNvPr id="7173" name="Rectangle 6"/>
          <p:cNvSpPr>
            <a:spLocks noChangeArrowheads="1"/>
          </p:cNvSpPr>
          <p:nvPr/>
        </p:nvSpPr>
        <p:spPr bwMode="auto">
          <a:xfrm>
            <a:off x="4495800" y="1828800"/>
            <a:ext cx="3124200" cy="1219200"/>
          </a:xfrm>
          <a:prstGeom prst="rect">
            <a:avLst/>
          </a:prstGeom>
          <a:noFill/>
          <a:ln w="41275">
            <a:solidFill>
              <a:srgbClr val="FF0000"/>
            </a:solidFill>
            <a:miter lim="800000"/>
            <a:headEnd/>
            <a:tailEnd/>
          </a:ln>
        </p:spPr>
        <p:txBody>
          <a:bodyPr anchor="ctr">
            <a:spAutoFit/>
          </a:bodyPr>
          <a:lstStyle/>
          <a:p>
            <a:endParaRPr lang="en-US"/>
          </a:p>
        </p:txBody>
      </p:sp>
      <p:sp>
        <p:nvSpPr>
          <p:cNvPr id="7" name="Rectangle 6"/>
          <p:cNvSpPr>
            <a:spLocks noChangeArrowheads="1"/>
          </p:cNvSpPr>
          <p:nvPr/>
        </p:nvSpPr>
        <p:spPr bwMode="auto">
          <a:xfrm>
            <a:off x="4768514" y="4607911"/>
            <a:ext cx="3124200" cy="974741"/>
          </a:xfrm>
          <a:prstGeom prst="rect">
            <a:avLst/>
          </a:prstGeom>
          <a:noFill/>
          <a:ln w="41275">
            <a:solidFill>
              <a:srgbClr val="FF0000"/>
            </a:solidFill>
            <a:miter lim="800000"/>
            <a:headEnd/>
            <a:tailEnd/>
          </a:ln>
        </p:spPr>
        <p:txBody>
          <a:bodyPr wrap="square" anchor="ctr">
            <a:noAutofit/>
          </a:bodyPr>
          <a:lstStyle/>
          <a:p>
            <a:endParaRPr lang="en-US"/>
          </a:p>
        </p:txBody>
      </p:sp>
      <p:sp>
        <p:nvSpPr>
          <p:cNvPr id="8" name="TextBox 7"/>
          <p:cNvSpPr txBox="1"/>
          <p:nvPr/>
        </p:nvSpPr>
        <p:spPr>
          <a:xfrm>
            <a:off x="1752599" y="1752600"/>
            <a:ext cx="1653989" cy="923330"/>
          </a:xfrm>
          <a:prstGeom prst="rect">
            <a:avLst/>
          </a:prstGeom>
          <a:noFill/>
        </p:spPr>
        <p:txBody>
          <a:bodyPr wrap="square" rtlCol="0">
            <a:spAutoFit/>
          </a:bodyPr>
          <a:lstStyle/>
          <a:p>
            <a:r>
              <a:rPr lang="en-US" dirty="0" smtClean="0"/>
              <a:t>800flowers</a:t>
            </a:r>
          </a:p>
          <a:p>
            <a:r>
              <a:rPr lang="en-US" dirty="0" smtClean="0"/>
              <a:t>866flowers</a:t>
            </a:r>
          </a:p>
          <a:p>
            <a:r>
              <a:rPr lang="en-US" dirty="0" smtClean="0"/>
              <a:t>877flowers</a:t>
            </a:r>
            <a:endParaRPr lang="en-US" dirty="0"/>
          </a:p>
        </p:txBody>
      </p:sp>
      <p:sp>
        <p:nvSpPr>
          <p:cNvPr id="9" name="TextBox 8"/>
          <p:cNvSpPr txBox="1"/>
          <p:nvPr/>
        </p:nvSpPr>
        <p:spPr>
          <a:xfrm>
            <a:off x="5638800" y="1981200"/>
            <a:ext cx="1219200" cy="369332"/>
          </a:xfrm>
          <a:prstGeom prst="rect">
            <a:avLst/>
          </a:prstGeom>
          <a:noFill/>
        </p:spPr>
        <p:txBody>
          <a:bodyPr wrap="square" rtlCol="0">
            <a:spAutoFit/>
          </a:bodyPr>
          <a:lstStyle/>
          <a:p>
            <a:r>
              <a:rPr lang="en-US" dirty="0" smtClean="0"/>
              <a:t>*</a:t>
            </a:r>
            <a:r>
              <a:rPr lang="en-US" dirty="0" err="1" smtClean="0"/>
              <a:t>BRtemp</a:t>
            </a:r>
            <a:endParaRPr lang="en-US" dirty="0"/>
          </a:p>
        </p:txBody>
      </p:sp>
      <p:sp>
        <p:nvSpPr>
          <p:cNvPr id="10" name="TextBox 9"/>
          <p:cNvSpPr txBox="1"/>
          <p:nvPr/>
        </p:nvSpPr>
        <p:spPr>
          <a:xfrm>
            <a:off x="5715000" y="2328446"/>
            <a:ext cx="1752600" cy="338554"/>
          </a:xfrm>
          <a:prstGeom prst="rect">
            <a:avLst/>
          </a:prstGeom>
          <a:noFill/>
        </p:spPr>
        <p:txBody>
          <a:bodyPr wrap="square" rtlCol="0">
            <a:spAutoFit/>
          </a:bodyPr>
          <a:lstStyle/>
          <a:p>
            <a:r>
              <a:rPr lang="en-US" sz="1600" dirty="0" smtClean="0"/>
              <a:t>11/11/11 11:00a/c</a:t>
            </a:r>
            <a:endParaRPr lang="en-US" sz="1600" dirty="0"/>
          </a:p>
        </p:txBody>
      </p:sp>
      <p:sp>
        <p:nvSpPr>
          <p:cNvPr id="11" name="TextBox 10"/>
          <p:cNvSpPr txBox="1"/>
          <p:nvPr/>
        </p:nvSpPr>
        <p:spPr>
          <a:xfrm>
            <a:off x="5029200" y="4700210"/>
            <a:ext cx="1447800" cy="369332"/>
          </a:xfrm>
          <a:prstGeom prst="rect">
            <a:avLst/>
          </a:prstGeom>
          <a:noFill/>
        </p:spPr>
        <p:txBody>
          <a:bodyPr wrap="square" rtlCol="0">
            <a:spAutoFit/>
          </a:bodyPr>
          <a:lstStyle/>
          <a:p>
            <a:r>
              <a:rPr lang="en-US" dirty="0" smtClean="0"/>
              <a:t>Conversion 1</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0"/>
          <p:cNvPicPr>
            <a:picLocks noChangeAspect="1" noChangeArrowheads="1"/>
          </p:cNvPicPr>
          <p:nvPr/>
        </p:nvPicPr>
        <p:blipFill>
          <a:blip r:embed="rId3" cstate="print"/>
          <a:srcRect/>
          <a:stretch>
            <a:fillRect/>
          </a:stretch>
        </p:blipFill>
        <p:spPr bwMode="auto">
          <a:xfrm>
            <a:off x="1524000" y="2425700"/>
            <a:ext cx="5791200" cy="4190678"/>
          </a:xfrm>
          <a:prstGeom prst="rect">
            <a:avLst/>
          </a:prstGeom>
          <a:noFill/>
          <a:ln w="9525">
            <a:noFill/>
            <a:miter lim="800000"/>
            <a:headEnd/>
            <a:tailEnd/>
          </a:ln>
        </p:spPr>
      </p:pic>
      <p:sp>
        <p:nvSpPr>
          <p:cNvPr id="25604" name="Rectangle 2"/>
          <p:cNvSpPr>
            <a:spLocks noGrp="1" noChangeArrowheads="1"/>
          </p:cNvSpPr>
          <p:nvPr>
            <p:ph type="title"/>
          </p:nvPr>
        </p:nvSpPr>
        <p:spPr>
          <a:xfrm>
            <a:off x="457200" y="0"/>
            <a:ext cx="8229600" cy="1143000"/>
          </a:xfrm>
          <a:prstGeom prst="rect">
            <a:avLst/>
          </a:prstGeom>
        </p:spPr>
        <p:txBody>
          <a:bodyPr/>
          <a:lstStyle/>
          <a:p>
            <a:pPr eaLnBrk="1" hangingPunct="1"/>
            <a:r>
              <a:rPr lang="en-US" sz="3600" b="1" u="sng" dirty="0" smtClean="0">
                <a:solidFill>
                  <a:srgbClr val="922241"/>
                </a:solidFill>
                <a:latin typeface="Arial" charset="0"/>
              </a:rPr>
              <a:t>AJR (Automation Job Review)</a:t>
            </a:r>
          </a:p>
        </p:txBody>
      </p:sp>
      <p:sp>
        <p:nvSpPr>
          <p:cNvPr id="25605" name="Text Box 4"/>
          <p:cNvSpPr txBox="1">
            <a:spLocks noChangeArrowheads="1"/>
          </p:cNvSpPr>
          <p:nvPr/>
        </p:nvSpPr>
        <p:spPr bwMode="auto">
          <a:xfrm>
            <a:off x="457200" y="914400"/>
            <a:ext cx="8305800" cy="1477328"/>
          </a:xfrm>
          <a:prstGeom prst="rect">
            <a:avLst/>
          </a:prstGeom>
          <a:noFill/>
          <a:ln w="9525">
            <a:noFill/>
            <a:miter lim="800000"/>
            <a:headEnd/>
            <a:tailEnd/>
          </a:ln>
        </p:spPr>
        <p:txBody>
          <a:bodyPr>
            <a:spAutoFit/>
          </a:bodyPr>
          <a:lstStyle/>
          <a:p>
            <a:pPr>
              <a:spcBef>
                <a:spcPct val="50000"/>
              </a:spcBef>
            </a:pPr>
            <a:r>
              <a:rPr lang="en-US" sz="1800" b="1" dirty="0">
                <a:latin typeface="Arial" charset="0"/>
              </a:rPr>
              <a:t>The </a:t>
            </a:r>
            <a:r>
              <a:rPr lang="en-US" sz="1800" b="1" dirty="0" smtClean="0">
                <a:latin typeface="Arial" charset="0"/>
              </a:rPr>
              <a:t>AJR screen </a:t>
            </a:r>
            <a:r>
              <a:rPr lang="en-US" sz="1800" b="1" dirty="0">
                <a:latin typeface="Arial" charset="0"/>
              </a:rPr>
              <a:t>enables users to view the status of jobs run within their own Resp Org and/or for their own User ID. </a:t>
            </a:r>
            <a:r>
              <a:rPr lang="en-US" sz="1800" b="1" dirty="0" smtClean="0">
                <a:latin typeface="Arial" charset="0"/>
              </a:rPr>
              <a:t>They </a:t>
            </a:r>
            <a:r>
              <a:rPr lang="en-US" sz="1800" b="1" dirty="0">
                <a:latin typeface="Arial" charset="0"/>
              </a:rPr>
              <a:t>can bring this screen up via the Main Menu or from the Automation screens (MRO, MSP, </a:t>
            </a:r>
            <a:r>
              <a:rPr lang="en-US" sz="1800" b="1" dirty="0" smtClean="0">
                <a:latin typeface="Arial" charset="0"/>
              </a:rPr>
              <a:t>MND, MCP </a:t>
            </a:r>
            <a:r>
              <a:rPr lang="en-US" sz="1800" b="1" dirty="0" smtClean="0">
                <a:latin typeface="Arial" charset="0"/>
              </a:rPr>
              <a:t>or MNQ) </a:t>
            </a:r>
            <a:r>
              <a:rPr lang="en-US" sz="1800" b="1" dirty="0">
                <a:latin typeface="Arial" charset="0"/>
              </a:rPr>
              <a:t>that </a:t>
            </a:r>
            <a:r>
              <a:rPr lang="en-US" sz="1800" b="1" dirty="0" smtClean="0">
                <a:latin typeface="Arial" charset="0"/>
              </a:rPr>
              <a:t>created </a:t>
            </a:r>
            <a:r>
              <a:rPr lang="en-US" sz="1800" b="1" dirty="0">
                <a:latin typeface="Arial" charset="0"/>
              </a:rPr>
              <a:t>the jobs.  To view jobs for entire RO delete the User ID from the </a:t>
            </a:r>
            <a:r>
              <a:rPr lang="en-US" sz="1800" b="1" dirty="0" smtClean="0">
                <a:latin typeface="Arial" charset="0"/>
              </a:rPr>
              <a:t>field.  To see the detailed results select View Output.</a:t>
            </a:r>
            <a:endParaRPr lang="en-US" sz="1800" b="1" dirty="0">
              <a:latin typeface="Arial" charset="0"/>
            </a:endParaRPr>
          </a:p>
        </p:txBody>
      </p:sp>
      <p:grpSp>
        <p:nvGrpSpPr>
          <p:cNvPr id="2" name="Group 10"/>
          <p:cNvGrpSpPr/>
          <p:nvPr/>
        </p:nvGrpSpPr>
        <p:grpSpPr>
          <a:xfrm>
            <a:off x="5715000" y="2743200"/>
            <a:ext cx="1752600" cy="400110"/>
            <a:chOff x="5715000" y="2743200"/>
            <a:chExt cx="1752600" cy="400110"/>
          </a:xfrm>
        </p:grpSpPr>
        <p:sp>
          <p:nvSpPr>
            <p:cNvPr id="25603" name="Text Box 11"/>
            <p:cNvSpPr txBox="1">
              <a:spLocks noChangeArrowheads="1"/>
            </p:cNvSpPr>
            <p:nvPr/>
          </p:nvSpPr>
          <p:spPr bwMode="auto">
            <a:xfrm>
              <a:off x="6248400" y="2743200"/>
              <a:ext cx="1219200" cy="400110"/>
            </a:xfrm>
            <a:prstGeom prst="rect">
              <a:avLst/>
            </a:prstGeom>
            <a:solidFill>
              <a:srgbClr val="CCFFFF"/>
            </a:solidFill>
            <a:ln w="9525">
              <a:solidFill>
                <a:schemeClr val="tx1"/>
              </a:solidFill>
              <a:miter lim="800000"/>
              <a:headEnd/>
              <a:tailEnd/>
            </a:ln>
          </p:spPr>
          <p:txBody>
            <a:bodyPr wrap="square">
              <a:spAutoFit/>
            </a:bodyPr>
            <a:lstStyle/>
            <a:p>
              <a:pPr>
                <a:spcBef>
                  <a:spcPct val="50000"/>
                </a:spcBef>
              </a:pPr>
              <a:r>
                <a:rPr lang="en-US" sz="2000" b="1" dirty="0" smtClean="0">
                  <a:latin typeface="Arial" pitchFamily="34" charset="0"/>
                  <a:cs typeface="Arial" pitchFamily="34" charset="0"/>
                </a:rPr>
                <a:t>User ID</a:t>
              </a:r>
              <a:endParaRPr lang="en-US" sz="2000" b="1" dirty="0">
                <a:latin typeface="Arial" pitchFamily="34" charset="0"/>
                <a:cs typeface="Arial" pitchFamily="34" charset="0"/>
              </a:endParaRPr>
            </a:p>
          </p:txBody>
        </p:sp>
        <p:sp>
          <p:nvSpPr>
            <p:cNvPr id="25606" name="Line 6"/>
            <p:cNvSpPr>
              <a:spLocks noChangeShapeType="1"/>
            </p:cNvSpPr>
            <p:nvPr/>
          </p:nvSpPr>
          <p:spPr bwMode="auto">
            <a:xfrm flipH="1">
              <a:off x="5715000" y="2743200"/>
              <a:ext cx="609600" cy="228600"/>
            </a:xfrm>
            <a:prstGeom prst="line">
              <a:avLst/>
            </a:prstGeom>
            <a:noFill/>
            <a:ln w="25400">
              <a:solidFill>
                <a:schemeClr val="tx1"/>
              </a:solidFill>
              <a:round/>
              <a:headEnd/>
              <a:tailEnd type="triangle" w="med" len="med"/>
            </a:ln>
          </p:spPr>
          <p:txBody>
            <a:bodyPr wrap="square">
              <a:spAutoFit/>
            </a:bodyPr>
            <a:lstStyle/>
            <a:p>
              <a:endParaRPr lang="en-US"/>
            </a:p>
          </p:txBody>
        </p:sp>
      </p:grpSp>
      <p:grpSp>
        <p:nvGrpSpPr>
          <p:cNvPr id="3" name="Group 9"/>
          <p:cNvGrpSpPr/>
          <p:nvPr/>
        </p:nvGrpSpPr>
        <p:grpSpPr>
          <a:xfrm>
            <a:off x="4648200" y="3733800"/>
            <a:ext cx="3352800" cy="1127125"/>
            <a:chOff x="4648200" y="3733800"/>
            <a:chExt cx="3352800" cy="1127125"/>
          </a:xfrm>
        </p:grpSpPr>
        <p:sp>
          <p:nvSpPr>
            <p:cNvPr id="25607" name="Text Box 8"/>
            <p:cNvSpPr txBox="1">
              <a:spLocks noChangeArrowheads="1"/>
            </p:cNvSpPr>
            <p:nvPr/>
          </p:nvSpPr>
          <p:spPr bwMode="auto">
            <a:xfrm>
              <a:off x="4648200" y="4149725"/>
              <a:ext cx="3352800" cy="711200"/>
            </a:xfrm>
            <a:prstGeom prst="rect">
              <a:avLst/>
            </a:prstGeom>
            <a:solidFill>
              <a:srgbClr val="FFFF99"/>
            </a:solidFill>
            <a:ln w="9525">
              <a:solidFill>
                <a:schemeClr val="tx1"/>
              </a:solidFill>
              <a:miter lim="800000"/>
              <a:headEnd/>
              <a:tailEnd/>
            </a:ln>
          </p:spPr>
          <p:txBody>
            <a:bodyPr>
              <a:spAutoFit/>
            </a:bodyPr>
            <a:lstStyle/>
            <a:p>
              <a:pPr>
                <a:spcBef>
                  <a:spcPct val="50000"/>
                </a:spcBef>
              </a:pPr>
              <a:r>
                <a:rPr lang="en-US" sz="2000" b="1" dirty="0">
                  <a:latin typeface="Arial" pitchFamily="34" charset="0"/>
                  <a:cs typeface="Arial" pitchFamily="34" charset="0"/>
                </a:rPr>
                <a:t>Status –Waiting, In Progress, or Completed</a:t>
              </a:r>
            </a:p>
          </p:txBody>
        </p:sp>
        <p:sp>
          <p:nvSpPr>
            <p:cNvPr id="25608" name="Line 9"/>
            <p:cNvSpPr>
              <a:spLocks noChangeShapeType="1"/>
            </p:cNvSpPr>
            <p:nvPr/>
          </p:nvSpPr>
          <p:spPr bwMode="auto">
            <a:xfrm flipV="1">
              <a:off x="6096000" y="3733800"/>
              <a:ext cx="533400" cy="457200"/>
            </a:xfrm>
            <a:prstGeom prst="line">
              <a:avLst/>
            </a:prstGeom>
            <a:noFill/>
            <a:ln w="25400">
              <a:solidFill>
                <a:schemeClr val="tx1"/>
              </a:solidFill>
              <a:round/>
              <a:headEnd/>
              <a:tailEnd type="triangle" w="med" len="med"/>
            </a:ln>
          </p:spPr>
          <p:txBody>
            <a:bodyPr>
              <a:spAutoFit/>
            </a:bodyPr>
            <a:lstStyle/>
            <a:p>
              <a:endParaRPr lang="en-US"/>
            </a:p>
          </p:txBody>
        </p:sp>
      </p:grpSp>
      <p:sp>
        <p:nvSpPr>
          <p:cNvPr id="9" name="Text Box 11"/>
          <p:cNvSpPr txBox="1">
            <a:spLocks noChangeArrowheads="1"/>
          </p:cNvSpPr>
          <p:nvPr/>
        </p:nvSpPr>
        <p:spPr bwMode="auto">
          <a:xfrm>
            <a:off x="2362200" y="6248400"/>
            <a:ext cx="1219200" cy="307777"/>
          </a:xfrm>
          <a:prstGeom prst="rect">
            <a:avLst/>
          </a:prstGeom>
          <a:solidFill>
            <a:schemeClr val="accent4">
              <a:lumMod val="20000"/>
              <a:lumOff val="80000"/>
              <a:alpha val="93000"/>
            </a:schemeClr>
          </a:solidFill>
          <a:ln w="9525">
            <a:solidFill>
              <a:schemeClr val="tx1"/>
            </a:solidFill>
            <a:miter lim="800000"/>
            <a:headEnd/>
            <a:tailEnd/>
          </a:ln>
        </p:spPr>
        <p:txBody>
          <a:bodyPr wrap="square">
            <a:spAutoFit/>
          </a:bodyPr>
          <a:lstStyle/>
          <a:p>
            <a:pPr>
              <a:spcBef>
                <a:spcPct val="50000"/>
              </a:spcBef>
            </a:pPr>
            <a:r>
              <a:rPr lang="en-US" sz="1400" b="1" dirty="0" smtClean="0">
                <a:latin typeface="Arial" pitchFamily="34" charset="0"/>
                <a:cs typeface="Arial" pitchFamily="34" charset="0"/>
              </a:rPr>
              <a:t>View Output</a:t>
            </a:r>
            <a:endParaRPr lang="en-US" sz="1400" b="1" dirty="0">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dissolve">
                                      <p:cBhvr>
                                        <p:cTn id="7" dur="500"/>
                                        <p:tgtEl>
                                          <p:spTgt spid="2560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25605"/>
                                        </p:tgtEl>
                                        <p:attrNameLst>
                                          <p:attrName>style.visibility</p:attrName>
                                        </p:attrNameLst>
                                      </p:cBhvr>
                                      <p:to>
                                        <p:strVal val="visible"/>
                                      </p:to>
                                    </p:set>
                                    <p:anim calcmode="lin" valueType="num">
                                      <p:cBhvr>
                                        <p:cTn id="12" dur="1000" fill="hold"/>
                                        <p:tgtEl>
                                          <p:spTgt spid="25605"/>
                                        </p:tgtEl>
                                        <p:attrNameLst>
                                          <p:attrName>ppt_w</p:attrName>
                                        </p:attrNameLst>
                                      </p:cBhvr>
                                      <p:tavLst>
                                        <p:tav tm="0">
                                          <p:val>
                                            <p:strVal val="#ppt_w*0.70"/>
                                          </p:val>
                                        </p:tav>
                                        <p:tav tm="100000">
                                          <p:val>
                                            <p:strVal val="#ppt_w"/>
                                          </p:val>
                                        </p:tav>
                                      </p:tavLst>
                                    </p:anim>
                                    <p:anim calcmode="lin" valueType="num">
                                      <p:cBhvr>
                                        <p:cTn id="13" dur="1000" fill="hold"/>
                                        <p:tgtEl>
                                          <p:spTgt spid="25605"/>
                                        </p:tgtEl>
                                        <p:attrNameLst>
                                          <p:attrName>ppt_h</p:attrName>
                                        </p:attrNameLst>
                                      </p:cBhvr>
                                      <p:tavLst>
                                        <p:tav tm="0">
                                          <p:val>
                                            <p:strVal val="#ppt_h"/>
                                          </p:val>
                                        </p:tav>
                                        <p:tav tm="100000">
                                          <p:val>
                                            <p:strVal val="#ppt_h"/>
                                          </p:val>
                                        </p:tav>
                                      </p:tavLst>
                                    </p:anim>
                                    <p:animEffect transition="in" filter="fade">
                                      <p:cBhvr>
                                        <p:cTn id="14" dur="1000"/>
                                        <p:tgtEl>
                                          <p:spTgt spid="2560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1+#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1000" fill="hold"/>
                                        <p:tgtEl>
                                          <p:spTgt spid="9"/>
                                        </p:tgtEl>
                                        <p:attrNameLst>
                                          <p:attrName>ppt_w</p:attrName>
                                        </p:attrNameLst>
                                      </p:cBhvr>
                                      <p:tavLst>
                                        <p:tav tm="0">
                                          <p:val>
                                            <p:fltVal val="0"/>
                                          </p:val>
                                        </p:tav>
                                        <p:tav tm="100000">
                                          <p:val>
                                            <p:strVal val="#ppt_w"/>
                                          </p:val>
                                        </p:tav>
                                      </p:tavLst>
                                    </p:anim>
                                    <p:anim calcmode="lin" valueType="num">
                                      <p:cBhvr>
                                        <p:cTn id="32" dur="1000" fill="hold"/>
                                        <p:tgtEl>
                                          <p:spTgt spid="9"/>
                                        </p:tgtEl>
                                        <p:attrNameLst>
                                          <p:attrName>ppt_h</p:attrName>
                                        </p:attrNameLst>
                                      </p:cBhvr>
                                      <p:tavLst>
                                        <p:tav tm="0">
                                          <p:val>
                                            <p:fltVal val="0"/>
                                          </p:val>
                                        </p:tav>
                                        <p:tav tm="100000">
                                          <p:val>
                                            <p:strVal val="#ppt_h"/>
                                          </p:val>
                                        </p:tav>
                                      </p:tavLst>
                                    </p:anim>
                                    <p:anim calcmode="lin" valueType="num">
                                      <p:cBhvr>
                                        <p:cTn id="33"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7"/>
          <p:cNvPicPr>
            <a:picLocks noChangeAspect="1" noChangeArrowheads="1"/>
          </p:cNvPicPr>
          <p:nvPr/>
        </p:nvPicPr>
        <p:blipFill>
          <a:blip r:embed="rId3" cstate="print"/>
          <a:srcRect/>
          <a:stretch>
            <a:fillRect/>
          </a:stretch>
        </p:blipFill>
        <p:spPr bwMode="auto">
          <a:xfrm>
            <a:off x="914400" y="1962329"/>
            <a:ext cx="7391400" cy="4315599"/>
          </a:xfrm>
          <a:prstGeom prst="rect">
            <a:avLst/>
          </a:prstGeom>
          <a:noFill/>
          <a:ln w="9525">
            <a:noFill/>
            <a:miter lim="800000"/>
            <a:headEnd/>
            <a:tailEnd/>
          </a:ln>
        </p:spPr>
      </p:pic>
      <p:sp>
        <p:nvSpPr>
          <p:cNvPr id="26627" name="Rectangle 2"/>
          <p:cNvSpPr>
            <a:spLocks noGrp="1" noChangeArrowheads="1"/>
          </p:cNvSpPr>
          <p:nvPr>
            <p:ph type="title"/>
          </p:nvPr>
        </p:nvSpPr>
        <p:spPr>
          <a:xfrm>
            <a:off x="457200" y="106362"/>
            <a:ext cx="8229600" cy="655638"/>
          </a:xfrm>
          <a:prstGeom prst="rect">
            <a:avLst/>
          </a:prstGeom>
        </p:spPr>
        <p:txBody>
          <a:bodyPr/>
          <a:lstStyle/>
          <a:p>
            <a:pPr eaLnBrk="1" hangingPunct="1"/>
            <a:r>
              <a:rPr lang="en-US" sz="3600" b="1" u="sng" dirty="0" smtClean="0">
                <a:solidFill>
                  <a:srgbClr val="922241"/>
                </a:solidFill>
                <a:latin typeface="Arial" charset="0"/>
              </a:rPr>
              <a:t>MRO (View Output)</a:t>
            </a:r>
          </a:p>
        </p:txBody>
      </p:sp>
      <p:sp>
        <p:nvSpPr>
          <p:cNvPr id="26628" name="Text Box 4"/>
          <p:cNvSpPr txBox="1">
            <a:spLocks noChangeArrowheads="1"/>
          </p:cNvSpPr>
          <p:nvPr/>
        </p:nvSpPr>
        <p:spPr bwMode="auto">
          <a:xfrm>
            <a:off x="0" y="762000"/>
            <a:ext cx="9144000" cy="1200329"/>
          </a:xfrm>
          <a:prstGeom prst="rect">
            <a:avLst/>
          </a:prstGeom>
          <a:noFill/>
          <a:ln w="9525">
            <a:noFill/>
            <a:miter lim="800000"/>
            <a:headEnd/>
            <a:tailEnd/>
          </a:ln>
        </p:spPr>
        <p:txBody>
          <a:bodyPr wrap="square">
            <a:spAutoFit/>
          </a:bodyPr>
          <a:lstStyle/>
          <a:p>
            <a:pPr>
              <a:spcBef>
                <a:spcPct val="50000"/>
              </a:spcBef>
            </a:pPr>
            <a:r>
              <a:rPr lang="en-US" sz="1800" b="1" dirty="0">
                <a:latin typeface="Arial" charset="0"/>
              </a:rPr>
              <a:t>The View Output screen enables users to view </a:t>
            </a:r>
            <a:r>
              <a:rPr lang="en-US" sz="1800" b="1" dirty="0">
                <a:solidFill>
                  <a:srgbClr val="0066FF"/>
                </a:solidFill>
                <a:latin typeface="Arial" charset="0"/>
              </a:rPr>
              <a:t>details</a:t>
            </a:r>
            <a:r>
              <a:rPr lang="en-US" sz="1800" b="1" dirty="0">
                <a:latin typeface="Arial" charset="0"/>
              </a:rPr>
              <a:t> of jobs run within their own Resp Org and/or for their own User ID. They can </a:t>
            </a:r>
            <a:r>
              <a:rPr lang="en-US" sz="1800" b="1" dirty="0">
                <a:solidFill>
                  <a:srgbClr val="FF0066"/>
                </a:solidFill>
                <a:latin typeface="Arial" charset="0"/>
              </a:rPr>
              <a:t>ONLY</a:t>
            </a:r>
            <a:r>
              <a:rPr lang="en-US" sz="1800" b="1" dirty="0">
                <a:latin typeface="Arial" charset="0"/>
              </a:rPr>
              <a:t> bring this screen up by pressing the </a:t>
            </a:r>
            <a:r>
              <a:rPr lang="en-US" sz="1800" b="1" dirty="0" smtClean="0">
                <a:solidFill>
                  <a:srgbClr val="00B0F0"/>
                </a:solidFill>
                <a:latin typeface="Arial" charset="0"/>
              </a:rPr>
              <a:t>“VIEW OUTPUT” </a:t>
            </a:r>
            <a:r>
              <a:rPr lang="en-US" sz="1800" b="1" dirty="0" smtClean="0">
                <a:solidFill>
                  <a:srgbClr val="FF0066"/>
                </a:solidFill>
                <a:latin typeface="Arial" charset="0"/>
              </a:rPr>
              <a:t>button </a:t>
            </a:r>
            <a:r>
              <a:rPr lang="en-US" sz="1800" b="1" dirty="0">
                <a:solidFill>
                  <a:srgbClr val="FF0066"/>
                </a:solidFill>
                <a:latin typeface="Arial" charset="0"/>
              </a:rPr>
              <a:t>at bottom of AJR</a:t>
            </a:r>
            <a:r>
              <a:rPr lang="en-US" sz="1800" b="1" dirty="0">
                <a:latin typeface="Arial" charset="0"/>
              </a:rPr>
              <a:t> for MRO, </a:t>
            </a:r>
            <a:r>
              <a:rPr lang="en-US" sz="1800" b="1" dirty="0" smtClean="0">
                <a:latin typeface="Arial" charset="0"/>
              </a:rPr>
              <a:t>MSP, MCP, MNQ </a:t>
            </a:r>
            <a:r>
              <a:rPr lang="en-US" sz="1800" b="1" dirty="0">
                <a:latin typeface="Arial" charset="0"/>
              </a:rPr>
              <a:t>and MND or double clicking a completed job listed in the AJR.</a:t>
            </a:r>
          </a:p>
        </p:txBody>
      </p:sp>
      <p:sp>
        <p:nvSpPr>
          <p:cNvPr id="26629" name="Text Box 8"/>
          <p:cNvSpPr txBox="1">
            <a:spLocks noChangeArrowheads="1"/>
          </p:cNvSpPr>
          <p:nvPr/>
        </p:nvSpPr>
        <p:spPr bwMode="auto">
          <a:xfrm>
            <a:off x="2362200" y="4102100"/>
            <a:ext cx="4724400" cy="400110"/>
          </a:xfrm>
          <a:prstGeom prst="rect">
            <a:avLst/>
          </a:prstGeom>
          <a:solidFill>
            <a:srgbClr val="FFFF99"/>
          </a:solidFill>
          <a:ln w="12700">
            <a:solidFill>
              <a:schemeClr val="tx1"/>
            </a:solidFill>
            <a:miter lim="800000"/>
            <a:headEnd/>
            <a:tailEnd/>
          </a:ln>
        </p:spPr>
        <p:txBody>
          <a:bodyPr wrap="square">
            <a:spAutoFit/>
          </a:bodyPr>
          <a:lstStyle/>
          <a:p>
            <a:pPr>
              <a:spcBef>
                <a:spcPct val="50000"/>
              </a:spcBef>
            </a:pPr>
            <a:r>
              <a:rPr lang="en-US" sz="2000" dirty="0">
                <a:latin typeface="Arial" pitchFamily="34" charset="0"/>
                <a:cs typeface="Arial" pitchFamily="34" charset="0"/>
              </a:rPr>
              <a:t>Results </a:t>
            </a:r>
            <a:r>
              <a:rPr lang="en-US" sz="2000" dirty="0" smtClean="0">
                <a:latin typeface="Arial" pitchFamily="34" charset="0"/>
                <a:cs typeface="Arial" pitchFamily="34" charset="0"/>
              </a:rPr>
              <a:t>by Dial# = Failed or </a:t>
            </a:r>
            <a:r>
              <a:rPr lang="en-US" sz="2000" dirty="0">
                <a:latin typeface="Arial" pitchFamily="34" charset="0"/>
                <a:cs typeface="Arial" pitchFamily="34" charset="0"/>
              </a:rPr>
              <a:t>Completed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500" fill="hold"/>
                                        <p:tgtEl>
                                          <p:spTgt spid="26626"/>
                                        </p:tgtEl>
                                        <p:attrNameLst>
                                          <p:attrName>ppt_x</p:attrName>
                                        </p:attrNameLst>
                                      </p:cBhvr>
                                      <p:tavLst>
                                        <p:tav tm="0">
                                          <p:val>
                                            <p:strVal val="#ppt_x"/>
                                          </p:val>
                                        </p:tav>
                                        <p:tav tm="100000">
                                          <p:val>
                                            <p:strVal val="#ppt_x"/>
                                          </p:val>
                                        </p:tav>
                                      </p:tavLst>
                                    </p:anim>
                                    <p:anim calcmode="lin" valueType="num">
                                      <p:cBhvr additive="base">
                                        <p:cTn id="8" dur="500" fill="hold"/>
                                        <p:tgtEl>
                                          <p:spTgt spid="266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26629"/>
                                        </p:tgtEl>
                                        <p:attrNameLst>
                                          <p:attrName>style.visibility</p:attrName>
                                        </p:attrNameLst>
                                      </p:cBhvr>
                                      <p:to>
                                        <p:strVal val="visible"/>
                                      </p:to>
                                    </p:set>
                                    <p:anim calcmode="lin" valueType="num">
                                      <p:cBhvr>
                                        <p:cTn id="13" dur="1000" fill="hold"/>
                                        <p:tgtEl>
                                          <p:spTgt spid="26629"/>
                                        </p:tgtEl>
                                        <p:attrNameLst>
                                          <p:attrName>ppt_w</p:attrName>
                                        </p:attrNameLst>
                                      </p:cBhvr>
                                      <p:tavLst>
                                        <p:tav tm="0">
                                          <p:val>
                                            <p:strVal val="#ppt_w*0.70"/>
                                          </p:val>
                                        </p:tav>
                                        <p:tav tm="100000">
                                          <p:val>
                                            <p:strVal val="#ppt_w"/>
                                          </p:val>
                                        </p:tav>
                                      </p:tavLst>
                                    </p:anim>
                                    <p:anim calcmode="lin" valueType="num">
                                      <p:cBhvr>
                                        <p:cTn id="14" dur="1000" fill="hold"/>
                                        <p:tgtEl>
                                          <p:spTgt spid="26629"/>
                                        </p:tgtEl>
                                        <p:attrNameLst>
                                          <p:attrName>ppt_h</p:attrName>
                                        </p:attrNameLst>
                                      </p:cBhvr>
                                      <p:tavLst>
                                        <p:tav tm="0">
                                          <p:val>
                                            <p:strVal val="#ppt_h"/>
                                          </p:val>
                                        </p:tav>
                                        <p:tav tm="100000">
                                          <p:val>
                                            <p:strVal val="#ppt_h"/>
                                          </p:val>
                                        </p:tav>
                                      </p:tavLst>
                                    </p:anim>
                                    <p:animEffect transition="in" filter="fade">
                                      <p:cBhvr>
                                        <p:cTn id="15" dur="10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457200" y="146302"/>
            <a:ext cx="8229600" cy="1143000"/>
          </a:xfrm>
          <a:prstGeom prst="rect">
            <a:avLst/>
          </a:prstGeom>
        </p:spPr>
        <p:txBody>
          <a:bodyPr/>
          <a:lstStyle/>
          <a:p>
            <a:pPr eaLnBrk="1" hangingPunct="1"/>
            <a:r>
              <a:rPr lang="en-US" sz="3600" b="1" u="sng" dirty="0" smtClean="0">
                <a:solidFill>
                  <a:srgbClr val="922241"/>
                </a:solidFill>
                <a:latin typeface="Arial" charset="0"/>
              </a:rPr>
              <a:t>MNQ (View Output)</a:t>
            </a:r>
          </a:p>
        </p:txBody>
      </p:sp>
      <p:sp>
        <p:nvSpPr>
          <p:cNvPr id="26628" name="Text Box 4"/>
          <p:cNvSpPr txBox="1">
            <a:spLocks noChangeArrowheads="1"/>
          </p:cNvSpPr>
          <p:nvPr/>
        </p:nvSpPr>
        <p:spPr bwMode="auto">
          <a:xfrm>
            <a:off x="609600" y="3505200"/>
            <a:ext cx="8077200" cy="3139321"/>
          </a:xfrm>
          <a:prstGeom prst="rect">
            <a:avLst/>
          </a:prstGeom>
          <a:noFill/>
          <a:ln w="9525">
            <a:noFill/>
            <a:miter lim="800000"/>
            <a:headEnd/>
            <a:tailEnd/>
          </a:ln>
        </p:spPr>
        <p:txBody>
          <a:bodyPr wrap="square">
            <a:spAutoFit/>
          </a:bodyPr>
          <a:lstStyle/>
          <a:p>
            <a:pPr>
              <a:spcBef>
                <a:spcPct val="50000"/>
              </a:spcBef>
            </a:pPr>
            <a:r>
              <a:rPr lang="en-US" sz="1800" b="1" dirty="0">
                <a:latin typeface="Arial" charset="0"/>
              </a:rPr>
              <a:t>The </a:t>
            </a:r>
            <a:r>
              <a:rPr lang="en-US" sz="1800" b="1" dirty="0" smtClean="0">
                <a:latin typeface="Arial" charset="0"/>
              </a:rPr>
              <a:t>MNQ View </a:t>
            </a:r>
            <a:r>
              <a:rPr lang="en-US" sz="1800" b="1" dirty="0">
                <a:latin typeface="Arial" charset="0"/>
              </a:rPr>
              <a:t>Output screen enables users to </a:t>
            </a:r>
            <a:r>
              <a:rPr lang="en-US" sz="1800" b="1" dirty="0" smtClean="0">
                <a:latin typeface="Arial" charset="0"/>
              </a:rPr>
              <a:t>view the following information about any toll Free number in the SMS/800 database :</a:t>
            </a:r>
          </a:p>
          <a:p>
            <a:pPr>
              <a:spcBef>
                <a:spcPct val="50000"/>
              </a:spcBef>
            </a:pPr>
            <a:r>
              <a:rPr lang="en-US" b="1" dirty="0" smtClean="0">
                <a:latin typeface="Arial" charset="0"/>
              </a:rPr>
              <a:t>Number Status -  One of the 8 NA statuses</a:t>
            </a:r>
          </a:p>
          <a:p>
            <a:pPr>
              <a:spcBef>
                <a:spcPct val="50000"/>
              </a:spcBef>
            </a:pPr>
            <a:r>
              <a:rPr lang="en-US" b="1" dirty="0" smtClean="0">
                <a:latin typeface="Arial" charset="0"/>
              </a:rPr>
              <a:t>Effective Date – The Date set for Activation on Customer Records.</a:t>
            </a:r>
          </a:p>
          <a:p>
            <a:pPr>
              <a:spcBef>
                <a:spcPct val="50000"/>
              </a:spcBef>
            </a:pPr>
            <a:r>
              <a:rPr lang="en-US" sz="1800" b="1" dirty="0" smtClean="0">
                <a:latin typeface="Arial" charset="0"/>
              </a:rPr>
              <a:t>Reserved Until – When a Reserved number will be returned to Spare. </a:t>
            </a:r>
          </a:p>
          <a:p>
            <a:pPr>
              <a:spcBef>
                <a:spcPct val="50000"/>
              </a:spcBef>
            </a:pPr>
            <a:r>
              <a:rPr lang="en-US" b="1" dirty="0" smtClean="0">
                <a:latin typeface="Arial" charset="0"/>
              </a:rPr>
              <a:t>Disconnect Until – End intercept date of a Disco number.</a:t>
            </a:r>
            <a:endParaRPr lang="en-US" sz="1800" b="1" dirty="0" smtClean="0">
              <a:latin typeface="Arial" charset="0"/>
            </a:endParaRPr>
          </a:p>
          <a:p>
            <a:pPr>
              <a:spcBef>
                <a:spcPct val="50000"/>
              </a:spcBef>
            </a:pPr>
            <a:r>
              <a:rPr lang="en-US" sz="1800" b="1" dirty="0" smtClean="0">
                <a:latin typeface="Arial" charset="0"/>
              </a:rPr>
              <a:t>Last Active – Date of Spare or Reserved if/when number was last Active.</a:t>
            </a:r>
          </a:p>
          <a:p>
            <a:pPr>
              <a:spcBef>
                <a:spcPct val="50000"/>
              </a:spcBef>
            </a:pPr>
            <a:r>
              <a:rPr lang="en-US" sz="1800" b="1" dirty="0" smtClean="0">
                <a:latin typeface="Arial" charset="0"/>
              </a:rPr>
              <a:t>                        </a:t>
            </a:r>
            <a:r>
              <a:rPr lang="en-US" sz="1800" b="1" dirty="0" err="1" smtClean="0">
                <a:latin typeface="Arial" charset="0"/>
              </a:rPr>
              <a:t>Resp</a:t>
            </a:r>
            <a:r>
              <a:rPr lang="en-US" sz="1800" b="1" dirty="0" smtClean="0">
                <a:latin typeface="Arial" charset="0"/>
              </a:rPr>
              <a:t> Org ID – Resp Org who manages this number</a:t>
            </a:r>
            <a:endParaRPr lang="en-US" sz="1800" b="1" dirty="0">
              <a:latin typeface="Arial" charset="0"/>
            </a:endParaRPr>
          </a:p>
        </p:txBody>
      </p:sp>
      <p:pic>
        <p:nvPicPr>
          <p:cNvPr id="41988" name="Picture 4"/>
          <p:cNvPicPr>
            <a:picLocks noChangeAspect="1" noChangeArrowheads="1"/>
          </p:cNvPicPr>
          <p:nvPr/>
        </p:nvPicPr>
        <p:blipFill>
          <a:blip r:embed="rId3" cstate="print"/>
          <a:srcRect/>
          <a:stretch>
            <a:fillRect/>
          </a:stretch>
        </p:blipFill>
        <p:spPr bwMode="auto">
          <a:xfrm>
            <a:off x="990600" y="1247775"/>
            <a:ext cx="7077075" cy="2105025"/>
          </a:xfrm>
          <a:prstGeom prst="rect">
            <a:avLst/>
          </a:prstGeom>
          <a:noFill/>
          <a:ln w="9525">
            <a:noFill/>
            <a:miter lim="800000"/>
            <a:headEnd/>
            <a:tailEnd/>
          </a:ln>
        </p:spPr>
      </p:pic>
      <p:sp>
        <p:nvSpPr>
          <p:cNvPr id="9" name="Rectangle 5"/>
          <p:cNvSpPr>
            <a:spLocks noChangeArrowheads="1"/>
          </p:cNvSpPr>
          <p:nvPr/>
        </p:nvSpPr>
        <p:spPr bwMode="auto">
          <a:xfrm>
            <a:off x="2895600" y="2590800"/>
            <a:ext cx="990600" cy="228600"/>
          </a:xfrm>
          <a:prstGeom prst="rect">
            <a:avLst/>
          </a:prstGeom>
          <a:noFill/>
          <a:ln w="41275">
            <a:solidFill>
              <a:srgbClr val="FF0000"/>
            </a:solidFill>
            <a:miter lim="800000"/>
            <a:headEnd/>
            <a:tailEnd/>
          </a:ln>
        </p:spPr>
        <p:txBody>
          <a:bodyPr wrap="square" anchor="ctr">
            <a:noAutofit/>
          </a:bodyPr>
          <a:lstStyle/>
          <a:p>
            <a:endParaRPr lang="en-US"/>
          </a:p>
        </p:txBody>
      </p:sp>
      <p:sp>
        <p:nvSpPr>
          <p:cNvPr id="10" name="Rectangle 5"/>
          <p:cNvSpPr>
            <a:spLocks noChangeArrowheads="1"/>
          </p:cNvSpPr>
          <p:nvPr/>
        </p:nvSpPr>
        <p:spPr bwMode="auto">
          <a:xfrm>
            <a:off x="3886200" y="2590800"/>
            <a:ext cx="685800" cy="228600"/>
          </a:xfrm>
          <a:prstGeom prst="rect">
            <a:avLst/>
          </a:prstGeom>
          <a:noFill/>
          <a:ln w="41275">
            <a:solidFill>
              <a:srgbClr val="FF0000"/>
            </a:solidFill>
            <a:miter lim="800000"/>
            <a:headEnd/>
            <a:tailEnd/>
          </a:ln>
        </p:spPr>
        <p:txBody>
          <a:bodyPr wrap="square" anchor="ctr">
            <a:noAutofit/>
          </a:bodyPr>
          <a:lstStyle/>
          <a:p>
            <a:endParaRPr lang="en-US"/>
          </a:p>
        </p:txBody>
      </p:sp>
      <p:sp>
        <p:nvSpPr>
          <p:cNvPr id="11" name="Rectangle 5"/>
          <p:cNvSpPr>
            <a:spLocks noChangeArrowheads="1"/>
          </p:cNvSpPr>
          <p:nvPr/>
        </p:nvSpPr>
        <p:spPr bwMode="auto">
          <a:xfrm>
            <a:off x="4572000" y="2590800"/>
            <a:ext cx="990600" cy="228600"/>
          </a:xfrm>
          <a:prstGeom prst="rect">
            <a:avLst/>
          </a:prstGeom>
          <a:noFill/>
          <a:ln w="41275">
            <a:solidFill>
              <a:srgbClr val="FF0000"/>
            </a:solidFill>
            <a:miter lim="800000"/>
            <a:headEnd/>
            <a:tailEnd/>
          </a:ln>
        </p:spPr>
        <p:txBody>
          <a:bodyPr wrap="square" anchor="ctr">
            <a:noAutofit/>
          </a:bodyPr>
          <a:lstStyle/>
          <a:p>
            <a:endParaRPr lang="en-US"/>
          </a:p>
        </p:txBody>
      </p:sp>
      <p:sp>
        <p:nvSpPr>
          <p:cNvPr id="12" name="Rectangle 5"/>
          <p:cNvSpPr>
            <a:spLocks noChangeArrowheads="1"/>
          </p:cNvSpPr>
          <p:nvPr/>
        </p:nvSpPr>
        <p:spPr bwMode="auto">
          <a:xfrm>
            <a:off x="5562600" y="2590800"/>
            <a:ext cx="914400" cy="228600"/>
          </a:xfrm>
          <a:prstGeom prst="rect">
            <a:avLst/>
          </a:prstGeom>
          <a:noFill/>
          <a:ln w="41275">
            <a:solidFill>
              <a:srgbClr val="FF0000"/>
            </a:solidFill>
            <a:miter lim="800000"/>
            <a:headEnd/>
            <a:tailEnd/>
          </a:ln>
        </p:spPr>
        <p:txBody>
          <a:bodyPr wrap="square" anchor="ctr">
            <a:noAutofit/>
          </a:bodyPr>
          <a:lstStyle/>
          <a:p>
            <a:endParaRPr lang="en-US"/>
          </a:p>
        </p:txBody>
      </p:sp>
      <p:sp>
        <p:nvSpPr>
          <p:cNvPr id="13" name="Rectangle 5"/>
          <p:cNvSpPr>
            <a:spLocks noChangeArrowheads="1"/>
          </p:cNvSpPr>
          <p:nvPr/>
        </p:nvSpPr>
        <p:spPr bwMode="auto">
          <a:xfrm>
            <a:off x="6477000" y="2590800"/>
            <a:ext cx="762000" cy="228600"/>
          </a:xfrm>
          <a:prstGeom prst="rect">
            <a:avLst/>
          </a:prstGeom>
          <a:noFill/>
          <a:ln w="41275">
            <a:solidFill>
              <a:srgbClr val="FF0000"/>
            </a:solidFill>
            <a:miter lim="800000"/>
            <a:headEnd/>
            <a:tailEnd/>
          </a:ln>
        </p:spPr>
        <p:txBody>
          <a:bodyPr wrap="square" anchor="ctr">
            <a:noAutofit/>
          </a:bodyPr>
          <a:lstStyle/>
          <a:p>
            <a:endParaRPr lang="en-US"/>
          </a:p>
        </p:txBody>
      </p:sp>
      <p:sp>
        <p:nvSpPr>
          <p:cNvPr id="14" name="Rectangle 5"/>
          <p:cNvSpPr>
            <a:spLocks noChangeArrowheads="1"/>
          </p:cNvSpPr>
          <p:nvPr/>
        </p:nvSpPr>
        <p:spPr bwMode="auto">
          <a:xfrm>
            <a:off x="7239000" y="2590800"/>
            <a:ext cx="762000" cy="228600"/>
          </a:xfrm>
          <a:prstGeom prst="rect">
            <a:avLst/>
          </a:prstGeom>
          <a:noFill/>
          <a:ln w="41275">
            <a:solidFill>
              <a:srgbClr val="FF0000"/>
            </a:solidFill>
            <a:miter lim="800000"/>
            <a:headEnd/>
            <a:tailEnd/>
          </a:ln>
        </p:spPr>
        <p:txBody>
          <a:bodyPr wrap="square" anchor="ctr">
            <a:no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animEffect transition="in" filter="blinds(horizontal)">
                                      <p:cBhvr>
                                        <p:cTn id="7" dur="500"/>
                                        <p:tgtEl>
                                          <p:spTgt spid="266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628">
                                            <p:txEl>
                                              <p:pRg st="1" end="1"/>
                                            </p:txEl>
                                          </p:spTgt>
                                        </p:tgtEl>
                                        <p:attrNameLst>
                                          <p:attrName>style.visibility</p:attrName>
                                        </p:attrNameLst>
                                      </p:cBhvr>
                                      <p:to>
                                        <p:strVal val="visible"/>
                                      </p:to>
                                    </p:set>
                                    <p:animEffect transition="in" filter="blinds(horizontal)">
                                      <p:cBhvr>
                                        <p:cTn id="12" dur="500"/>
                                        <p:tgtEl>
                                          <p:spTgt spid="266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fltVal val="0"/>
                                          </p:val>
                                        </p:tav>
                                        <p:tav tm="100000">
                                          <p:val>
                                            <p:strVal val="#ppt_w"/>
                                          </p:val>
                                        </p:tav>
                                      </p:tavLst>
                                    </p:anim>
                                    <p:anim calcmode="lin" valueType="num">
                                      <p:cBhvr>
                                        <p:cTn id="18" dur="1000" fill="hold"/>
                                        <p:tgtEl>
                                          <p:spTgt spid="9"/>
                                        </p:tgtEl>
                                        <p:attrNameLst>
                                          <p:attrName>ppt_h</p:attrName>
                                        </p:attrNameLst>
                                      </p:cBhvr>
                                      <p:tavLst>
                                        <p:tav tm="0">
                                          <p:val>
                                            <p:fltVal val="0"/>
                                          </p:val>
                                        </p:tav>
                                        <p:tav tm="100000">
                                          <p:val>
                                            <p:strVal val="#ppt_h"/>
                                          </p:val>
                                        </p:tav>
                                      </p:tavLst>
                                    </p:anim>
                                    <p:anim calcmode="lin" valueType="num">
                                      <p:cBhvr>
                                        <p:cTn id="19"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6628">
                                            <p:txEl>
                                              <p:pRg st="2" end="2"/>
                                            </p:txEl>
                                          </p:spTgt>
                                        </p:tgtEl>
                                        <p:attrNameLst>
                                          <p:attrName>style.visibility</p:attrName>
                                        </p:attrNameLst>
                                      </p:cBhvr>
                                      <p:to>
                                        <p:strVal val="visible"/>
                                      </p:to>
                                    </p:set>
                                    <p:animEffect transition="in" filter="blinds(horizontal)">
                                      <p:cBhvr>
                                        <p:cTn id="25" dur="500"/>
                                        <p:tgtEl>
                                          <p:spTgt spid="26628">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5"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1000" fill="hold"/>
                                        <p:tgtEl>
                                          <p:spTgt spid="10"/>
                                        </p:tgtEl>
                                        <p:attrNameLst>
                                          <p:attrName>ppt_w</p:attrName>
                                        </p:attrNameLst>
                                      </p:cBhvr>
                                      <p:tavLst>
                                        <p:tav tm="0">
                                          <p:val>
                                            <p:fltVal val="0"/>
                                          </p:val>
                                        </p:tav>
                                        <p:tav tm="100000">
                                          <p:val>
                                            <p:strVal val="#ppt_w"/>
                                          </p:val>
                                        </p:tav>
                                      </p:tavLst>
                                    </p:anim>
                                    <p:anim calcmode="lin" valueType="num">
                                      <p:cBhvr>
                                        <p:cTn id="31" dur="1000" fill="hold"/>
                                        <p:tgtEl>
                                          <p:spTgt spid="10"/>
                                        </p:tgtEl>
                                        <p:attrNameLst>
                                          <p:attrName>ppt_h</p:attrName>
                                        </p:attrNameLst>
                                      </p:cBhvr>
                                      <p:tavLst>
                                        <p:tav tm="0">
                                          <p:val>
                                            <p:fltVal val="0"/>
                                          </p:val>
                                        </p:tav>
                                        <p:tav tm="100000">
                                          <p:val>
                                            <p:strVal val="#ppt_h"/>
                                          </p:val>
                                        </p:tav>
                                      </p:tavLst>
                                    </p:anim>
                                    <p:anim calcmode="lin" valueType="num">
                                      <p:cBhvr>
                                        <p:cTn id="32"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6628">
                                            <p:txEl>
                                              <p:pRg st="3" end="3"/>
                                            </p:txEl>
                                          </p:spTgt>
                                        </p:tgtEl>
                                        <p:attrNameLst>
                                          <p:attrName>style.visibility</p:attrName>
                                        </p:attrNameLst>
                                      </p:cBhvr>
                                      <p:to>
                                        <p:strVal val="visible"/>
                                      </p:to>
                                    </p:set>
                                    <p:animEffect transition="in" filter="dissolve">
                                      <p:cBhvr>
                                        <p:cTn id="38" dur="500"/>
                                        <p:tgtEl>
                                          <p:spTgt spid="26628">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5"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1000" fill="hold"/>
                                        <p:tgtEl>
                                          <p:spTgt spid="11"/>
                                        </p:tgtEl>
                                        <p:attrNameLst>
                                          <p:attrName>ppt_w</p:attrName>
                                        </p:attrNameLst>
                                      </p:cBhvr>
                                      <p:tavLst>
                                        <p:tav tm="0">
                                          <p:val>
                                            <p:fltVal val="0"/>
                                          </p:val>
                                        </p:tav>
                                        <p:tav tm="100000">
                                          <p:val>
                                            <p:strVal val="#ppt_w"/>
                                          </p:val>
                                        </p:tav>
                                      </p:tavLst>
                                    </p:anim>
                                    <p:anim calcmode="lin" valueType="num">
                                      <p:cBhvr>
                                        <p:cTn id="44" dur="1000" fill="hold"/>
                                        <p:tgtEl>
                                          <p:spTgt spid="11"/>
                                        </p:tgtEl>
                                        <p:attrNameLst>
                                          <p:attrName>ppt_h</p:attrName>
                                        </p:attrNameLst>
                                      </p:cBhvr>
                                      <p:tavLst>
                                        <p:tav tm="0">
                                          <p:val>
                                            <p:fltVal val="0"/>
                                          </p:val>
                                        </p:tav>
                                        <p:tav tm="100000">
                                          <p:val>
                                            <p:strVal val="#ppt_h"/>
                                          </p:val>
                                        </p:tav>
                                      </p:tavLst>
                                    </p:anim>
                                    <p:anim calcmode="lin" valueType="num">
                                      <p:cBhvr>
                                        <p:cTn id="45"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26628">
                                            <p:txEl>
                                              <p:pRg st="4" end="4"/>
                                            </p:txEl>
                                          </p:spTgt>
                                        </p:tgtEl>
                                        <p:attrNameLst>
                                          <p:attrName>style.visibility</p:attrName>
                                        </p:attrNameLst>
                                      </p:cBhvr>
                                      <p:to>
                                        <p:strVal val="visible"/>
                                      </p:to>
                                    </p:set>
                                    <p:animEffect transition="in" filter="dissolve">
                                      <p:cBhvr>
                                        <p:cTn id="51" dur="500"/>
                                        <p:tgtEl>
                                          <p:spTgt spid="26628">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5"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p:cTn id="56" dur="1000" fill="hold"/>
                                        <p:tgtEl>
                                          <p:spTgt spid="12"/>
                                        </p:tgtEl>
                                        <p:attrNameLst>
                                          <p:attrName>ppt_w</p:attrName>
                                        </p:attrNameLst>
                                      </p:cBhvr>
                                      <p:tavLst>
                                        <p:tav tm="0">
                                          <p:val>
                                            <p:fltVal val="0"/>
                                          </p:val>
                                        </p:tav>
                                        <p:tav tm="100000">
                                          <p:val>
                                            <p:strVal val="#ppt_w"/>
                                          </p:val>
                                        </p:tav>
                                      </p:tavLst>
                                    </p:anim>
                                    <p:anim calcmode="lin" valueType="num">
                                      <p:cBhvr>
                                        <p:cTn id="57" dur="1000" fill="hold"/>
                                        <p:tgtEl>
                                          <p:spTgt spid="12"/>
                                        </p:tgtEl>
                                        <p:attrNameLst>
                                          <p:attrName>ppt_h</p:attrName>
                                        </p:attrNameLst>
                                      </p:cBhvr>
                                      <p:tavLst>
                                        <p:tav tm="0">
                                          <p:val>
                                            <p:fltVal val="0"/>
                                          </p:val>
                                        </p:tav>
                                        <p:tav tm="100000">
                                          <p:val>
                                            <p:strVal val="#ppt_h"/>
                                          </p:val>
                                        </p:tav>
                                      </p:tavLst>
                                    </p:anim>
                                    <p:anim calcmode="lin" valueType="num">
                                      <p:cBhvr>
                                        <p:cTn id="58"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26628">
                                            <p:txEl>
                                              <p:pRg st="5" end="5"/>
                                            </p:txEl>
                                          </p:spTgt>
                                        </p:tgtEl>
                                        <p:attrNameLst>
                                          <p:attrName>style.visibility</p:attrName>
                                        </p:attrNameLst>
                                      </p:cBhvr>
                                      <p:to>
                                        <p:strVal val="visible"/>
                                      </p:to>
                                    </p:set>
                                    <p:animEffect transition="in" filter="dissolve">
                                      <p:cBhvr>
                                        <p:cTn id="64" dur="500"/>
                                        <p:tgtEl>
                                          <p:spTgt spid="26628">
                                            <p:txEl>
                                              <p:pRg st="5" end="5"/>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5" presetClass="entr" presetSubtype="0"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anim calcmode="lin" valueType="num">
                                      <p:cBhvr>
                                        <p:cTn id="69" dur="1000" fill="hold"/>
                                        <p:tgtEl>
                                          <p:spTgt spid="13"/>
                                        </p:tgtEl>
                                        <p:attrNameLst>
                                          <p:attrName>ppt_w</p:attrName>
                                        </p:attrNameLst>
                                      </p:cBhvr>
                                      <p:tavLst>
                                        <p:tav tm="0">
                                          <p:val>
                                            <p:fltVal val="0"/>
                                          </p:val>
                                        </p:tav>
                                        <p:tav tm="100000">
                                          <p:val>
                                            <p:strVal val="#ppt_w"/>
                                          </p:val>
                                        </p:tav>
                                      </p:tavLst>
                                    </p:anim>
                                    <p:anim calcmode="lin" valueType="num">
                                      <p:cBhvr>
                                        <p:cTn id="70" dur="1000" fill="hold"/>
                                        <p:tgtEl>
                                          <p:spTgt spid="13"/>
                                        </p:tgtEl>
                                        <p:attrNameLst>
                                          <p:attrName>ppt_h</p:attrName>
                                        </p:attrNameLst>
                                      </p:cBhvr>
                                      <p:tavLst>
                                        <p:tav tm="0">
                                          <p:val>
                                            <p:fltVal val="0"/>
                                          </p:val>
                                        </p:tav>
                                        <p:tav tm="100000">
                                          <p:val>
                                            <p:strVal val="#ppt_h"/>
                                          </p:val>
                                        </p:tav>
                                      </p:tavLst>
                                    </p:anim>
                                    <p:anim calcmode="lin" valueType="num">
                                      <p:cBhvr>
                                        <p:cTn id="71"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72"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3" fill="hold">
                      <p:stCondLst>
                        <p:cond delay="indefinite"/>
                      </p:stCondLst>
                      <p:childTnLst>
                        <p:par>
                          <p:cTn id="74" fill="hold">
                            <p:stCondLst>
                              <p:cond delay="0"/>
                            </p:stCondLst>
                            <p:childTnLst>
                              <p:par>
                                <p:cTn id="75" presetID="16" presetClass="entr" presetSubtype="26" fill="hold" nodeType="clickEffect">
                                  <p:stCondLst>
                                    <p:cond delay="0"/>
                                  </p:stCondLst>
                                  <p:childTnLst>
                                    <p:set>
                                      <p:cBhvr>
                                        <p:cTn id="76" dur="1" fill="hold">
                                          <p:stCondLst>
                                            <p:cond delay="0"/>
                                          </p:stCondLst>
                                        </p:cTn>
                                        <p:tgtEl>
                                          <p:spTgt spid="26628">
                                            <p:txEl>
                                              <p:pRg st="6" end="6"/>
                                            </p:txEl>
                                          </p:spTgt>
                                        </p:tgtEl>
                                        <p:attrNameLst>
                                          <p:attrName>style.visibility</p:attrName>
                                        </p:attrNameLst>
                                      </p:cBhvr>
                                      <p:to>
                                        <p:strVal val="visible"/>
                                      </p:to>
                                    </p:set>
                                    <p:animEffect transition="in" filter="barn(inHorizontal)">
                                      <p:cBhvr>
                                        <p:cTn id="77" dur="500"/>
                                        <p:tgtEl>
                                          <p:spTgt spid="26628">
                                            <p:txEl>
                                              <p:pRg st="6" end="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5" presetClass="entr" presetSubtype="0"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1000" fill="hold"/>
                                        <p:tgtEl>
                                          <p:spTgt spid="14"/>
                                        </p:tgtEl>
                                        <p:attrNameLst>
                                          <p:attrName>ppt_w</p:attrName>
                                        </p:attrNameLst>
                                      </p:cBhvr>
                                      <p:tavLst>
                                        <p:tav tm="0">
                                          <p:val>
                                            <p:fltVal val="0"/>
                                          </p:val>
                                        </p:tav>
                                        <p:tav tm="100000">
                                          <p:val>
                                            <p:strVal val="#ppt_w"/>
                                          </p:val>
                                        </p:tav>
                                      </p:tavLst>
                                    </p:anim>
                                    <p:anim calcmode="lin" valueType="num">
                                      <p:cBhvr>
                                        <p:cTn id="83" dur="1000" fill="hold"/>
                                        <p:tgtEl>
                                          <p:spTgt spid="14"/>
                                        </p:tgtEl>
                                        <p:attrNameLst>
                                          <p:attrName>ppt_h</p:attrName>
                                        </p:attrNameLst>
                                      </p:cBhvr>
                                      <p:tavLst>
                                        <p:tav tm="0">
                                          <p:val>
                                            <p:fltVal val="0"/>
                                          </p:val>
                                        </p:tav>
                                        <p:tav tm="100000">
                                          <p:val>
                                            <p:strVal val="#ppt_h"/>
                                          </p:val>
                                        </p:tav>
                                      </p:tavLst>
                                    </p:anim>
                                    <p:anim calcmode="lin" valueType="num">
                                      <p:cBhvr>
                                        <p:cTn id="84"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85"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14"/>
          <p:cNvSpPr txBox="1">
            <a:spLocks noChangeArrowheads="1"/>
          </p:cNvSpPr>
          <p:nvPr/>
        </p:nvSpPr>
        <p:spPr bwMode="auto">
          <a:xfrm rot="-3194905">
            <a:off x="3237985" y="2867598"/>
            <a:ext cx="3098800" cy="369332"/>
          </a:xfrm>
          <a:prstGeom prst="rect">
            <a:avLst/>
          </a:prstGeom>
          <a:noFill/>
          <a:ln w="9525">
            <a:noFill/>
            <a:miter lim="800000"/>
            <a:headEnd/>
            <a:tailEnd/>
          </a:ln>
        </p:spPr>
        <p:txBody>
          <a:bodyPr wrap="square">
            <a:spAutoFit/>
          </a:bodyPr>
          <a:lstStyle/>
          <a:p>
            <a:r>
              <a:rPr lang="en-US" u="sng" dirty="0"/>
              <a:t>                8     </a:t>
            </a:r>
            <a:r>
              <a:rPr lang="en-US" u="sng" dirty="0" smtClean="0"/>
              <a:t>TAD</a:t>
            </a:r>
            <a:endParaRPr lang="en-US" u="sng" dirty="0"/>
          </a:p>
        </p:txBody>
      </p:sp>
      <p:sp>
        <p:nvSpPr>
          <p:cNvPr id="7172" name="Rectangle 2"/>
          <p:cNvSpPr txBox="1">
            <a:spLocks noChangeArrowheads="1"/>
          </p:cNvSpPr>
          <p:nvPr/>
        </p:nvSpPr>
        <p:spPr bwMode="auto">
          <a:xfrm>
            <a:off x="735013" y="933450"/>
            <a:ext cx="8001000" cy="1143000"/>
          </a:xfrm>
          <a:prstGeom prst="rect">
            <a:avLst/>
          </a:prstGeom>
          <a:noFill/>
          <a:ln w="9525">
            <a:noFill/>
            <a:miter lim="800000"/>
            <a:headEnd/>
            <a:tailEnd/>
          </a:ln>
        </p:spPr>
        <p:txBody>
          <a:bodyPr/>
          <a:lstStyle/>
          <a:p>
            <a:pPr algn="ctr"/>
            <a:endParaRPr lang="en-US" sz="4400" b="1" dirty="0">
              <a:latin typeface="Myriad Pro" charset="0"/>
              <a:cs typeface="Arial" charset="0"/>
            </a:endParaRPr>
          </a:p>
        </p:txBody>
      </p:sp>
      <p:sp>
        <p:nvSpPr>
          <p:cNvPr id="7173" name="TextBox 7"/>
          <p:cNvSpPr txBox="1">
            <a:spLocks noChangeArrowheads="1"/>
          </p:cNvSpPr>
          <p:nvPr/>
        </p:nvSpPr>
        <p:spPr bwMode="auto">
          <a:xfrm rot="-3194905">
            <a:off x="-17573" y="2884488"/>
            <a:ext cx="3098800" cy="368300"/>
          </a:xfrm>
          <a:prstGeom prst="rect">
            <a:avLst/>
          </a:prstGeom>
          <a:noFill/>
          <a:ln w="9525">
            <a:noFill/>
            <a:miter lim="800000"/>
            <a:headEnd/>
            <a:tailEnd/>
          </a:ln>
        </p:spPr>
        <p:txBody>
          <a:bodyPr>
            <a:spAutoFit/>
          </a:bodyPr>
          <a:lstStyle/>
          <a:p>
            <a:r>
              <a:rPr lang="en-US" u="sng" dirty="0"/>
              <a:t>              1   Welcome</a:t>
            </a:r>
          </a:p>
        </p:txBody>
      </p:sp>
      <p:sp>
        <p:nvSpPr>
          <p:cNvPr id="7174" name="TextBox 8"/>
          <p:cNvSpPr txBox="1">
            <a:spLocks noChangeArrowheads="1"/>
          </p:cNvSpPr>
          <p:nvPr/>
        </p:nvSpPr>
        <p:spPr bwMode="auto">
          <a:xfrm rot="-3194905">
            <a:off x="592663" y="2883694"/>
            <a:ext cx="3098800" cy="369887"/>
          </a:xfrm>
          <a:prstGeom prst="rect">
            <a:avLst/>
          </a:prstGeom>
          <a:noFill/>
          <a:ln w="9525">
            <a:noFill/>
            <a:miter lim="800000"/>
            <a:headEnd/>
            <a:tailEnd/>
          </a:ln>
        </p:spPr>
        <p:txBody>
          <a:bodyPr>
            <a:spAutoFit/>
          </a:bodyPr>
          <a:lstStyle/>
          <a:p>
            <a:r>
              <a:rPr lang="en-US" u="sng" dirty="0"/>
              <a:t>               2   Benefits</a:t>
            </a:r>
          </a:p>
        </p:txBody>
      </p:sp>
      <p:sp>
        <p:nvSpPr>
          <p:cNvPr id="7175" name="TextBox 9"/>
          <p:cNvSpPr txBox="1">
            <a:spLocks noChangeArrowheads="1"/>
          </p:cNvSpPr>
          <p:nvPr/>
        </p:nvSpPr>
        <p:spPr bwMode="auto">
          <a:xfrm rot="-3194905">
            <a:off x="1583263" y="2867819"/>
            <a:ext cx="3098800" cy="369888"/>
          </a:xfrm>
          <a:prstGeom prst="rect">
            <a:avLst/>
          </a:prstGeom>
          <a:noFill/>
          <a:ln w="9525">
            <a:noFill/>
            <a:miter lim="800000"/>
            <a:headEnd/>
            <a:tailEnd/>
          </a:ln>
        </p:spPr>
        <p:txBody>
          <a:bodyPr>
            <a:spAutoFit/>
          </a:bodyPr>
          <a:lstStyle/>
          <a:p>
            <a:r>
              <a:rPr lang="en-US" u="sng" dirty="0"/>
              <a:t>               4        NUS</a:t>
            </a:r>
          </a:p>
        </p:txBody>
      </p:sp>
      <p:sp>
        <p:nvSpPr>
          <p:cNvPr id="7176" name="TextBox 10"/>
          <p:cNvSpPr txBox="1">
            <a:spLocks noChangeArrowheads="1"/>
          </p:cNvSpPr>
          <p:nvPr/>
        </p:nvSpPr>
        <p:spPr bwMode="auto">
          <a:xfrm rot="-3194905">
            <a:off x="2165715" y="3205163"/>
            <a:ext cx="2254250" cy="368300"/>
          </a:xfrm>
          <a:prstGeom prst="rect">
            <a:avLst/>
          </a:prstGeom>
          <a:noFill/>
          <a:ln w="9525">
            <a:noFill/>
            <a:miter lim="800000"/>
            <a:headEnd/>
            <a:tailEnd/>
          </a:ln>
        </p:spPr>
        <p:txBody>
          <a:bodyPr>
            <a:spAutoFit/>
          </a:bodyPr>
          <a:lstStyle/>
          <a:p>
            <a:r>
              <a:rPr lang="en-US" u="sng" dirty="0"/>
              <a:t>               5      CAD</a:t>
            </a:r>
          </a:p>
        </p:txBody>
      </p:sp>
      <p:sp>
        <p:nvSpPr>
          <p:cNvPr id="7177" name="TextBox 11"/>
          <p:cNvSpPr txBox="1">
            <a:spLocks noChangeArrowheads="1"/>
          </p:cNvSpPr>
          <p:nvPr/>
        </p:nvSpPr>
        <p:spPr bwMode="auto">
          <a:xfrm rot="-3194905">
            <a:off x="2345581" y="2865438"/>
            <a:ext cx="3097213" cy="369887"/>
          </a:xfrm>
          <a:prstGeom prst="rect">
            <a:avLst/>
          </a:prstGeom>
          <a:noFill/>
          <a:ln w="9525">
            <a:noFill/>
            <a:miter lim="800000"/>
            <a:headEnd/>
            <a:tailEnd/>
          </a:ln>
        </p:spPr>
        <p:txBody>
          <a:bodyPr>
            <a:spAutoFit/>
          </a:bodyPr>
          <a:lstStyle/>
          <a:p>
            <a:r>
              <a:rPr lang="en-US" u="sng" dirty="0"/>
              <a:t>               6      CPR</a:t>
            </a:r>
          </a:p>
        </p:txBody>
      </p:sp>
      <p:sp>
        <p:nvSpPr>
          <p:cNvPr id="7178" name="TextBox 13"/>
          <p:cNvSpPr txBox="1">
            <a:spLocks noChangeArrowheads="1"/>
          </p:cNvSpPr>
          <p:nvPr/>
        </p:nvSpPr>
        <p:spPr bwMode="auto">
          <a:xfrm rot="-3194905">
            <a:off x="1125745" y="2866232"/>
            <a:ext cx="3097213" cy="368300"/>
          </a:xfrm>
          <a:prstGeom prst="rect">
            <a:avLst/>
          </a:prstGeom>
          <a:noFill/>
          <a:ln w="9525">
            <a:noFill/>
            <a:miter lim="800000"/>
            <a:headEnd/>
            <a:tailEnd/>
          </a:ln>
        </p:spPr>
        <p:txBody>
          <a:bodyPr>
            <a:spAutoFit/>
          </a:bodyPr>
          <a:lstStyle/>
          <a:p>
            <a:r>
              <a:rPr lang="en-US" u="sng" dirty="0"/>
              <a:t>               3   Introduction</a:t>
            </a:r>
          </a:p>
        </p:txBody>
      </p:sp>
      <p:sp>
        <p:nvSpPr>
          <p:cNvPr id="7179" name="TextBox 14"/>
          <p:cNvSpPr txBox="1">
            <a:spLocks noChangeArrowheads="1"/>
          </p:cNvSpPr>
          <p:nvPr/>
        </p:nvSpPr>
        <p:spPr bwMode="auto">
          <a:xfrm rot="-3194905">
            <a:off x="3700573" y="2884488"/>
            <a:ext cx="3098800" cy="368300"/>
          </a:xfrm>
          <a:prstGeom prst="rect">
            <a:avLst/>
          </a:prstGeom>
          <a:noFill/>
          <a:ln w="9525">
            <a:noFill/>
            <a:miter lim="800000"/>
            <a:headEnd/>
            <a:tailEnd/>
          </a:ln>
        </p:spPr>
        <p:txBody>
          <a:bodyPr>
            <a:spAutoFit/>
          </a:bodyPr>
          <a:lstStyle/>
          <a:p>
            <a:r>
              <a:rPr lang="en-US" u="sng" dirty="0"/>
              <a:t>                </a:t>
            </a:r>
            <a:r>
              <a:rPr lang="en-US" u="sng" dirty="0" smtClean="0"/>
              <a:t>9     </a:t>
            </a:r>
            <a:r>
              <a:rPr lang="en-US" u="sng" dirty="0"/>
              <a:t>TRQ</a:t>
            </a:r>
          </a:p>
        </p:txBody>
      </p:sp>
      <p:sp>
        <p:nvSpPr>
          <p:cNvPr id="7180" name="TextBox 15"/>
          <p:cNvSpPr txBox="1">
            <a:spLocks noChangeArrowheads="1"/>
          </p:cNvSpPr>
          <p:nvPr/>
        </p:nvSpPr>
        <p:spPr bwMode="auto">
          <a:xfrm rot="-3194905">
            <a:off x="6445042" y="2763044"/>
            <a:ext cx="3097212" cy="368300"/>
          </a:xfrm>
          <a:prstGeom prst="rect">
            <a:avLst/>
          </a:prstGeom>
          <a:noFill/>
          <a:ln w="9525">
            <a:noFill/>
            <a:miter lim="800000"/>
            <a:headEnd/>
            <a:tailEnd/>
          </a:ln>
        </p:spPr>
        <p:txBody>
          <a:bodyPr>
            <a:spAutoFit/>
          </a:bodyPr>
          <a:lstStyle/>
          <a:p>
            <a:r>
              <a:rPr lang="en-US" u="sng" dirty="0"/>
              <a:t>             </a:t>
            </a:r>
            <a:r>
              <a:rPr lang="en-US" u="sng" dirty="0" smtClean="0"/>
              <a:t>15    </a:t>
            </a:r>
            <a:r>
              <a:rPr lang="en-US" u="sng" dirty="0"/>
              <a:t>Reporting</a:t>
            </a:r>
          </a:p>
        </p:txBody>
      </p:sp>
      <p:sp>
        <p:nvSpPr>
          <p:cNvPr id="7182" name="TextBox 12"/>
          <p:cNvSpPr txBox="1">
            <a:spLocks noChangeArrowheads="1"/>
          </p:cNvSpPr>
          <p:nvPr/>
        </p:nvSpPr>
        <p:spPr bwMode="auto">
          <a:xfrm rot="-3194905">
            <a:off x="2878981" y="2854325"/>
            <a:ext cx="3097212" cy="369887"/>
          </a:xfrm>
          <a:prstGeom prst="rect">
            <a:avLst/>
          </a:prstGeom>
          <a:noFill/>
          <a:ln w="9525">
            <a:noFill/>
            <a:miter lim="800000"/>
            <a:headEnd/>
            <a:tailEnd/>
          </a:ln>
        </p:spPr>
        <p:txBody>
          <a:bodyPr>
            <a:spAutoFit/>
          </a:bodyPr>
          <a:lstStyle/>
          <a:p>
            <a:r>
              <a:rPr lang="en-US" u="sng" dirty="0"/>
              <a:t>               7      LAD</a:t>
            </a:r>
          </a:p>
        </p:txBody>
      </p:sp>
      <p:sp>
        <p:nvSpPr>
          <p:cNvPr id="5" name="Flowchart: Process 4"/>
          <p:cNvSpPr/>
          <p:nvPr/>
        </p:nvSpPr>
        <p:spPr>
          <a:xfrm>
            <a:off x="733425" y="3725863"/>
            <a:ext cx="2584450" cy="573087"/>
          </a:xfrm>
          <a:prstGeom prst="flowChartProcess">
            <a:avLst/>
          </a:prstGeom>
          <a:gradFill>
            <a:gsLst>
              <a:gs pos="0">
                <a:srgbClr val="03D4A8"/>
              </a:gs>
              <a:gs pos="25000">
                <a:srgbClr val="21D6E0"/>
              </a:gs>
              <a:gs pos="75000">
                <a:srgbClr val="0087E6"/>
              </a:gs>
              <a:gs pos="100000">
                <a:srgbClr val="005CBF"/>
              </a:gs>
            </a:gsLst>
            <a:lin ang="16200000" scaled="0"/>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 name="Flowchart: Process 17"/>
          <p:cNvSpPr/>
          <p:nvPr/>
        </p:nvSpPr>
        <p:spPr>
          <a:xfrm>
            <a:off x="3331033" y="3725856"/>
            <a:ext cx="756487" cy="573206"/>
          </a:xfrm>
          <a:prstGeom prst="flowChartProcess">
            <a:avLst/>
          </a:prstGeom>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a:gradFill>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0"/>
            </a:gra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 name="Flowchart: Process 18"/>
          <p:cNvSpPr/>
          <p:nvPr/>
        </p:nvSpPr>
        <p:spPr>
          <a:xfrm>
            <a:off x="4087813" y="3725863"/>
            <a:ext cx="576262" cy="573087"/>
          </a:xfrm>
          <a:prstGeom prst="flowChartProcess">
            <a:avLst/>
          </a:prstGeom>
          <a:gradFill>
            <a:gsLst>
              <a:gs pos="0">
                <a:srgbClr val="DDEBCF"/>
              </a:gs>
              <a:gs pos="50000">
                <a:srgbClr val="9CB86E"/>
              </a:gs>
              <a:gs pos="100000">
                <a:srgbClr val="156B13"/>
              </a:gs>
            </a:gsLst>
            <a:lin ang="16200000" scaled="0"/>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2" name="Group 31"/>
          <p:cNvGrpSpPr/>
          <p:nvPr/>
        </p:nvGrpSpPr>
        <p:grpSpPr>
          <a:xfrm>
            <a:off x="4953000" y="4419600"/>
            <a:ext cx="2018351" cy="1136430"/>
            <a:chOff x="209466" y="4421188"/>
            <a:chExt cx="2018351" cy="1136430"/>
          </a:xfrm>
        </p:grpSpPr>
        <p:sp>
          <p:nvSpPr>
            <p:cNvPr id="17" name="Up Arrow 16"/>
            <p:cNvSpPr/>
            <p:nvPr/>
          </p:nvSpPr>
          <p:spPr>
            <a:xfrm>
              <a:off x="830263" y="4421188"/>
              <a:ext cx="825500" cy="982662"/>
            </a:xfrm>
            <a:prstGeom prst="up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 name="Rectangle 26"/>
            <p:cNvSpPr/>
            <p:nvPr/>
          </p:nvSpPr>
          <p:spPr>
            <a:xfrm rot="2288409">
              <a:off x="209466" y="5157508"/>
              <a:ext cx="2018351" cy="400110"/>
            </a:xfrm>
            <a:prstGeom prst="rect">
              <a:avLst/>
            </a:prstGeom>
            <a:noFill/>
          </p:spPr>
          <p:txBody>
            <a:bodyPr>
              <a:spAutoFit/>
            </a:bodyPr>
            <a:lstStyle/>
            <a:p>
              <a:pPr algn="ctr">
                <a:defRPr/>
              </a:pPr>
              <a:r>
                <a:rPr 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Here You Are</a:t>
              </a:r>
            </a:p>
          </p:txBody>
        </p:sp>
      </p:grpSp>
      <p:sp>
        <p:nvSpPr>
          <p:cNvPr id="7189" name="TextBox 27"/>
          <p:cNvSpPr txBox="1">
            <a:spLocks noChangeArrowheads="1"/>
          </p:cNvSpPr>
          <p:nvPr/>
        </p:nvSpPr>
        <p:spPr bwMode="auto">
          <a:xfrm rot="-3194905">
            <a:off x="4207668" y="2859882"/>
            <a:ext cx="3097213" cy="368300"/>
          </a:xfrm>
          <a:prstGeom prst="rect">
            <a:avLst/>
          </a:prstGeom>
          <a:noFill/>
          <a:ln w="9525">
            <a:noFill/>
            <a:miter lim="800000"/>
            <a:headEnd/>
            <a:tailEnd/>
          </a:ln>
        </p:spPr>
        <p:txBody>
          <a:bodyPr>
            <a:spAutoFit/>
          </a:bodyPr>
          <a:lstStyle/>
          <a:p>
            <a:r>
              <a:rPr lang="en-US" u="sng" dirty="0"/>
              <a:t>                </a:t>
            </a:r>
            <a:r>
              <a:rPr lang="en-US" u="sng" dirty="0" smtClean="0"/>
              <a:t>10      </a:t>
            </a:r>
            <a:r>
              <a:rPr lang="en-US" u="sng" dirty="0"/>
              <a:t>ASL</a:t>
            </a:r>
          </a:p>
        </p:txBody>
      </p:sp>
      <p:sp>
        <p:nvSpPr>
          <p:cNvPr id="7190" name="TextBox 28"/>
          <p:cNvSpPr txBox="1">
            <a:spLocks noChangeArrowheads="1"/>
          </p:cNvSpPr>
          <p:nvPr/>
        </p:nvSpPr>
        <p:spPr bwMode="auto">
          <a:xfrm rot="-3194905">
            <a:off x="4662488" y="2847975"/>
            <a:ext cx="3098800" cy="368300"/>
          </a:xfrm>
          <a:prstGeom prst="rect">
            <a:avLst/>
          </a:prstGeom>
          <a:noFill/>
          <a:ln w="9525">
            <a:noFill/>
            <a:miter lim="800000"/>
            <a:headEnd/>
            <a:tailEnd/>
          </a:ln>
        </p:spPr>
        <p:txBody>
          <a:bodyPr>
            <a:spAutoFit/>
          </a:bodyPr>
          <a:lstStyle/>
          <a:p>
            <a:r>
              <a:rPr lang="en-US" u="sng" dirty="0"/>
              <a:t>              </a:t>
            </a:r>
            <a:r>
              <a:rPr lang="en-US" u="sng" dirty="0" smtClean="0"/>
              <a:t>11    </a:t>
            </a:r>
            <a:r>
              <a:rPr lang="en-US" u="sng" dirty="0"/>
              <a:t>ROP</a:t>
            </a:r>
          </a:p>
        </p:txBody>
      </p:sp>
      <p:sp>
        <p:nvSpPr>
          <p:cNvPr id="7191" name="TextBox 29"/>
          <p:cNvSpPr txBox="1">
            <a:spLocks noChangeArrowheads="1"/>
          </p:cNvSpPr>
          <p:nvPr/>
        </p:nvSpPr>
        <p:spPr bwMode="auto">
          <a:xfrm rot="-3194905">
            <a:off x="5426868" y="2850357"/>
            <a:ext cx="3097213" cy="368300"/>
          </a:xfrm>
          <a:prstGeom prst="rect">
            <a:avLst/>
          </a:prstGeom>
          <a:noFill/>
          <a:ln w="9525">
            <a:noFill/>
            <a:miter lim="800000"/>
            <a:headEnd/>
            <a:tailEnd/>
          </a:ln>
        </p:spPr>
        <p:txBody>
          <a:bodyPr>
            <a:spAutoFit/>
          </a:bodyPr>
          <a:lstStyle/>
          <a:p>
            <a:r>
              <a:rPr lang="en-US" u="sng" dirty="0"/>
              <a:t>              </a:t>
            </a:r>
            <a:r>
              <a:rPr lang="en-US" u="sng" dirty="0" smtClean="0"/>
              <a:t>13   </a:t>
            </a:r>
            <a:r>
              <a:rPr lang="en-US" u="sng" dirty="0"/>
              <a:t>Automation</a:t>
            </a:r>
          </a:p>
        </p:txBody>
      </p:sp>
      <p:sp>
        <p:nvSpPr>
          <p:cNvPr id="7192" name="TextBox 30"/>
          <p:cNvSpPr txBox="1">
            <a:spLocks noChangeArrowheads="1"/>
          </p:cNvSpPr>
          <p:nvPr/>
        </p:nvSpPr>
        <p:spPr bwMode="auto">
          <a:xfrm rot="-3194905">
            <a:off x="5935663" y="2854325"/>
            <a:ext cx="3097212" cy="369888"/>
          </a:xfrm>
          <a:prstGeom prst="rect">
            <a:avLst/>
          </a:prstGeom>
          <a:noFill/>
          <a:ln w="9525">
            <a:noFill/>
            <a:miter lim="800000"/>
            <a:headEnd/>
            <a:tailEnd/>
          </a:ln>
        </p:spPr>
        <p:txBody>
          <a:bodyPr>
            <a:spAutoFit/>
          </a:bodyPr>
          <a:lstStyle/>
          <a:p>
            <a:r>
              <a:rPr lang="en-US" u="sng" dirty="0"/>
              <a:t>               </a:t>
            </a:r>
            <a:r>
              <a:rPr lang="en-US" u="sng" dirty="0" smtClean="0"/>
              <a:t>14    </a:t>
            </a:r>
            <a:r>
              <a:rPr lang="en-US" u="sng" dirty="0"/>
              <a:t>Carrier</a:t>
            </a:r>
          </a:p>
        </p:txBody>
      </p:sp>
      <p:sp>
        <p:nvSpPr>
          <p:cNvPr id="7193" name="TextBox 31"/>
          <p:cNvSpPr txBox="1">
            <a:spLocks noChangeArrowheads="1"/>
          </p:cNvSpPr>
          <p:nvPr/>
        </p:nvSpPr>
        <p:spPr bwMode="auto">
          <a:xfrm rot="-3194905">
            <a:off x="7166289" y="3099594"/>
            <a:ext cx="2193925" cy="369887"/>
          </a:xfrm>
          <a:prstGeom prst="rect">
            <a:avLst/>
          </a:prstGeom>
          <a:noFill/>
          <a:ln w="9525">
            <a:noFill/>
            <a:miter lim="800000"/>
            <a:headEnd/>
            <a:tailEnd/>
          </a:ln>
        </p:spPr>
        <p:txBody>
          <a:bodyPr>
            <a:spAutoFit/>
          </a:bodyPr>
          <a:lstStyle/>
          <a:p>
            <a:r>
              <a:rPr lang="en-US" u="sng" dirty="0"/>
              <a:t>             </a:t>
            </a:r>
            <a:r>
              <a:rPr lang="en-US" u="sng" dirty="0" smtClean="0"/>
              <a:t>16    </a:t>
            </a:r>
            <a:r>
              <a:rPr lang="en-US" u="sng" dirty="0"/>
              <a:t>WEB</a:t>
            </a:r>
          </a:p>
        </p:txBody>
      </p:sp>
      <p:sp>
        <p:nvSpPr>
          <p:cNvPr id="26" name="Flowchart: Process 25"/>
          <p:cNvSpPr/>
          <p:nvPr/>
        </p:nvSpPr>
        <p:spPr>
          <a:xfrm>
            <a:off x="7181850" y="3725863"/>
            <a:ext cx="1295400" cy="573087"/>
          </a:xfrm>
          <a:prstGeom prst="flowChartProcess">
            <a:avLst/>
          </a:prstGeom>
          <a:gradFill>
            <a:gsLst>
              <a:gs pos="0">
                <a:srgbClr val="FFF200"/>
              </a:gs>
              <a:gs pos="45000">
                <a:srgbClr val="FF7A00"/>
              </a:gs>
              <a:gs pos="70000">
                <a:srgbClr val="FF0300"/>
              </a:gs>
              <a:gs pos="100000">
                <a:srgbClr val="4D0808"/>
              </a:gs>
            </a:gsLst>
            <a:lin ang="16200000" scaled="0"/>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195" name="TextBox 32"/>
          <p:cNvSpPr txBox="1">
            <a:spLocks noChangeArrowheads="1"/>
          </p:cNvSpPr>
          <p:nvPr/>
        </p:nvSpPr>
        <p:spPr bwMode="auto">
          <a:xfrm rot="-3194905">
            <a:off x="5019675" y="2836863"/>
            <a:ext cx="3098800" cy="368300"/>
          </a:xfrm>
          <a:prstGeom prst="rect">
            <a:avLst/>
          </a:prstGeom>
          <a:noFill/>
          <a:ln w="9525">
            <a:noFill/>
            <a:miter lim="800000"/>
            <a:headEnd/>
            <a:tailEnd/>
          </a:ln>
        </p:spPr>
        <p:txBody>
          <a:bodyPr>
            <a:spAutoFit/>
          </a:bodyPr>
          <a:lstStyle/>
          <a:p>
            <a:r>
              <a:rPr lang="en-US" u="sng" dirty="0"/>
              <a:t>              </a:t>
            </a:r>
            <a:r>
              <a:rPr lang="en-US" u="sng" dirty="0" smtClean="0"/>
              <a:t>12    </a:t>
            </a:r>
            <a:r>
              <a:rPr lang="en-US" u="sng" dirty="0"/>
              <a:t>CRA</a:t>
            </a:r>
          </a:p>
        </p:txBody>
      </p:sp>
      <p:sp>
        <p:nvSpPr>
          <p:cNvPr id="23" name="Flowchart: Process 22"/>
          <p:cNvSpPr/>
          <p:nvPr/>
        </p:nvSpPr>
        <p:spPr>
          <a:xfrm>
            <a:off x="4664075" y="3727450"/>
            <a:ext cx="2517775" cy="574675"/>
          </a:xfrm>
          <a:prstGeom prst="flowChartProcess">
            <a:avLst/>
          </a:prstGeom>
          <a:gradFill>
            <a:gsLst>
              <a:gs pos="0">
                <a:srgbClr val="FFFFFF"/>
              </a:gs>
              <a:gs pos="7001">
                <a:srgbClr val="E6E6E6"/>
              </a:gs>
              <a:gs pos="32001">
                <a:srgbClr val="7D8496"/>
              </a:gs>
              <a:gs pos="47000">
                <a:srgbClr val="E6E6E6"/>
              </a:gs>
              <a:gs pos="85001">
                <a:srgbClr val="7D8496"/>
              </a:gs>
              <a:gs pos="100000">
                <a:srgbClr val="E6E6E6"/>
              </a:gs>
            </a:gsLst>
            <a:lin ang="16200000" scaled="0"/>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0" name="Rectangle 19"/>
          <p:cNvSpPr/>
          <p:nvPr/>
        </p:nvSpPr>
        <p:spPr>
          <a:xfrm>
            <a:off x="1004681" y="3790436"/>
            <a:ext cx="1782520" cy="461665"/>
          </a:xfrm>
          <a:prstGeom prst="rect">
            <a:avLst/>
          </a:prstGeom>
          <a:noFill/>
        </p:spPr>
        <p:txBody>
          <a:bodyPr>
            <a:spAutoFit/>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Mon.</a:t>
            </a:r>
          </a:p>
        </p:txBody>
      </p:sp>
      <p:sp>
        <p:nvSpPr>
          <p:cNvPr id="21" name="Rectangle 20"/>
          <p:cNvSpPr/>
          <p:nvPr/>
        </p:nvSpPr>
        <p:spPr>
          <a:xfrm>
            <a:off x="2786455" y="3792707"/>
            <a:ext cx="1782520" cy="461665"/>
          </a:xfrm>
          <a:prstGeom prst="rect">
            <a:avLst/>
          </a:prstGeom>
          <a:noFill/>
        </p:spPr>
        <p:txBody>
          <a:bodyPr>
            <a:spAutoFit/>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Tue.</a:t>
            </a:r>
          </a:p>
        </p:txBody>
      </p:sp>
      <p:sp>
        <p:nvSpPr>
          <p:cNvPr id="22" name="Rectangle 21"/>
          <p:cNvSpPr/>
          <p:nvPr/>
        </p:nvSpPr>
        <p:spPr>
          <a:xfrm>
            <a:off x="3569414" y="3796453"/>
            <a:ext cx="1782520" cy="461665"/>
          </a:xfrm>
          <a:prstGeom prst="rect">
            <a:avLst/>
          </a:prstGeom>
          <a:noFill/>
        </p:spPr>
        <p:txBody>
          <a:bodyPr>
            <a:spAutoFit/>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Wed.</a:t>
            </a:r>
          </a:p>
        </p:txBody>
      </p:sp>
      <p:sp>
        <p:nvSpPr>
          <p:cNvPr id="24" name="Rectangle 23"/>
          <p:cNvSpPr/>
          <p:nvPr/>
        </p:nvSpPr>
        <p:spPr>
          <a:xfrm>
            <a:off x="5195393" y="3798725"/>
            <a:ext cx="1782520" cy="461665"/>
          </a:xfrm>
          <a:prstGeom prst="rect">
            <a:avLst/>
          </a:prstGeom>
          <a:noFill/>
        </p:spPr>
        <p:txBody>
          <a:bodyPr>
            <a:spAutoFit/>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Thu.</a:t>
            </a:r>
          </a:p>
        </p:txBody>
      </p:sp>
      <p:sp>
        <p:nvSpPr>
          <p:cNvPr id="25" name="Rectangle 24"/>
          <p:cNvSpPr/>
          <p:nvPr/>
        </p:nvSpPr>
        <p:spPr>
          <a:xfrm>
            <a:off x="7006496" y="3790436"/>
            <a:ext cx="1782520" cy="461665"/>
          </a:xfrm>
          <a:prstGeom prst="rect">
            <a:avLst/>
          </a:prstGeom>
          <a:noFill/>
        </p:spPr>
        <p:txBody>
          <a:bodyPr>
            <a:spAutoFit/>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Fri.</a:t>
            </a:r>
          </a:p>
        </p:txBody>
      </p:sp>
      <p:sp>
        <p:nvSpPr>
          <p:cNvPr id="32" name="Title 31"/>
          <p:cNvSpPr>
            <a:spLocks noGrp="1"/>
          </p:cNvSpPr>
          <p:nvPr>
            <p:ph type="title"/>
          </p:nvPr>
        </p:nvSpPr>
        <p:spPr>
          <a:prstGeom prst="rect">
            <a:avLst/>
          </a:prstGeom>
        </p:spPr>
        <p:txBody>
          <a:bodyPr/>
          <a:lstStyle/>
          <a:p>
            <a:pPr rtl="0" eaLnBrk="1" latinLnBrk="0" hangingPunct="1"/>
            <a:r>
              <a:rPr lang="en-US" sz="4400" b="1" kern="1200" dirty="0" smtClean="0">
                <a:solidFill>
                  <a:srgbClr val="922241"/>
                </a:solidFill>
                <a:latin typeface="Myriad Pro"/>
                <a:ea typeface="+mn-ea"/>
                <a:cs typeface="Arial"/>
              </a:rPr>
              <a:t>SMS/800 Course Roadmap</a:t>
            </a:r>
            <a:endParaRPr lang="en-US" dirty="0" smtClean="0">
              <a:solidFill>
                <a:srgbClr val="922241"/>
              </a:solidFill>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 calcmode="lin" valueType="num">
                                      <p:cBhvr additive="base">
                                        <p:cTn id="7" dur="500" fill="hold"/>
                                        <p:tgtEl>
                                          <p:spTgt spid="7173"/>
                                        </p:tgtEl>
                                        <p:attrNameLst>
                                          <p:attrName>ppt_x</p:attrName>
                                        </p:attrNameLst>
                                      </p:cBhvr>
                                      <p:tavLst>
                                        <p:tav tm="0">
                                          <p:val>
                                            <p:strVal val="#ppt_x"/>
                                          </p:val>
                                        </p:tav>
                                        <p:tav tm="100000">
                                          <p:val>
                                            <p:strVal val="#ppt_x"/>
                                          </p:val>
                                        </p:tav>
                                      </p:tavLst>
                                    </p:anim>
                                    <p:anim calcmode="lin" valueType="num">
                                      <p:cBhvr additive="base">
                                        <p:cTn id="8" dur="500" fill="hold"/>
                                        <p:tgtEl>
                                          <p:spTgt spid="717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174"/>
                                        </p:tgtEl>
                                        <p:attrNameLst>
                                          <p:attrName>style.visibility</p:attrName>
                                        </p:attrNameLst>
                                      </p:cBhvr>
                                      <p:to>
                                        <p:strVal val="visible"/>
                                      </p:to>
                                    </p:set>
                                    <p:anim calcmode="lin" valueType="num">
                                      <p:cBhvr additive="base">
                                        <p:cTn id="13" dur="500" fill="hold"/>
                                        <p:tgtEl>
                                          <p:spTgt spid="7174"/>
                                        </p:tgtEl>
                                        <p:attrNameLst>
                                          <p:attrName>ppt_x</p:attrName>
                                        </p:attrNameLst>
                                      </p:cBhvr>
                                      <p:tavLst>
                                        <p:tav tm="0">
                                          <p:val>
                                            <p:strVal val="#ppt_x"/>
                                          </p:val>
                                        </p:tav>
                                        <p:tav tm="100000">
                                          <p:val>
                                            <p:strVal val="#ppt_x"/>
                                          </p:val>
                                        </p:tav>
                                      </p:tavLst>
                                    </p:anim>
                                    <p:anim calcmode="lin" valueType="num">
                                      <p:cBhvr additive="base">
                                        <p:cTn id="14" dur="500" fill="hold"/>
                                        <p:tgtEl>
                                          <p:spTgt spid="7174"/>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7178"/>
                                        </p:tgtEl>
                                        <p:attrNameLst>
                                          <p:attrName>style.visibility</p:attrName>
                                        </p:attrNameLst>
                                      </p:cBhvr>
                                      <p:to>
                                        <p:strVal val="visible"/>
                                      </p:to>
                                    </p:set>
                                    <p:anim calcmode="lin" valueType="num">
                                      <p:cBhvr additive="base">
                                        <p:cTn id="19" dur="500" fill="hold"/>
                                        <p:tgtEl>
                                          <p:spTgt spid="7178"/>
                                        </p:tgtEl>
                                        <p:attrNameLst>
                                          <p:attrName>ppt_x</p:attrName>
                                        </p:attrNameLst>
                                      </p:cBhvr>
                                      <p:tavLst>
                                        <p:tav tm="0">
                                          <p:val>
                                            <p:strVal val="#ppt_x"/>
                                          </p:val>
                                        </p:tav>
                                        <p:tav tm="100000">
                                          <p:val>
                                            <p:strVal val="#ppt_x"/>
                                          </p:val>
                                        </p:tav>
                                      </p:tavLst>
                                    </p:anim>
                                    <p:anim calcmode="lin" valueType="num">
                                      <p:cBhvr additive="base">
                                        <p:cTn id="20" dur="500" fill="hold"/>
                                        <p:tgtEl>
                                          <p:spTgt spid="7178"/>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7175"/>
                                        </p:tgtEl>
                                        <p:attrNameLst>
                                          <p:attrName>style.visibility</p:attrName>
                                        </p:attrNameLst>
                                      </p:cBhvr>
                                      <p:to>
                                        <p:strVal val="visible"/>
                                      </p:to>
                                    </p:set>
                                    <p:anim calcmode="lin" valueType="num">
                                      <p:cBhvr additive="base">
                                        <p:cTn id="25" dur="500" fill="hold"/>
                                        <p:tgtEl>
                                          <p:spTgt spid="7175"/>
                                        </p:tgtEl>
                                        <p:attrNameLst>
                                          <p:attrName>ppt_x</p:attrName>
                                        </p:attrNameLst>
                                      </p:cBhvr>
                                      <p:tavLst>
                                        <p:tav tm="0">
                                          <p:val>
                                            <p:strVal val="#ppt_x"/>
                                          </p:val>
                                        </p:tav>
                                        <p:tav tm="100000">
                                          <p:val>
                                            <p:strVal val="#ppt_x"/>
                                          </p:val>
                                        </p:tav>
                                      </p:tavLst>
                                    </p:anim>
                                    <p:anim calcmode="lin" valueType="num">
                                      <p:cBhvr additive="base">
                                        <p:cTn id="26" dur="500" fill="hold"/>
                                        <p:tgtEl>
                                          <p:spTgt spid="7175"/>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7176"/>
                                        </p:tgtEl>
                                        <p:attrNameLst>
                                          <p:attrName>style.visibility</p:attrName>
                                        </p:attrNameLst>
                                      </p:cBhvr>
                                      <p:to>
                                        <p:strVal val="visible"/>
                                      </p:to>
                                    </p:set>
                                    <p:anim calcmode="lin" valueType="num">
                                      <p:cBhvr additive="base">
                                        <p:cTn id="31" dur="500" fill="hold"/>
                                        <p:tgtEl>
                                          <p:spTgt spid="7176"/>
                                        </p:tgtEl>
                                        <p:attrNameLst>
                                          <p:attrName>ppt_x</p:attrName>
                                        </p:attrNameLst>
                                      </p:cBhvr>
                                      <p:tavLst>
                                        <p:tav tm="0">
                                          <p:val>
                                            <p:strVal val="#ppt_x"/>
                                          </p:val>
                                        </p:tav>
                                        <p:tav tm="100000">
                                          <p:val>
                                            <p:strVal val="#ppt_x"/>
                                          </p:val>
                                        </p:tav>
                                      </p:tavLst>
                                    </p:anim>
                                    <p:anim calcmode="lin" valueType="num">
                                      <p:cBhvr additive="base">
                                        <p:cTn id="32" dur="500" fill="hold"/>
                                        <p:tgtEl>
                                          <p:spTgt spid="7176"/>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177"/>
                                        </p:tgtEl>
                                        <p:attrNameLst>
                                          <p:attrName>style.visibility</p:attrName>
                                        </p:attrNameLst>
                                      </p:cBhvr>
                                      <p:to>
                                        <p:strVal val="visible"/>
                                      </p:to>
                                    </p:set>
                                    <p:anim calcmode="lin" valueType="num">
                                      <p:cBhvr additive="base">
                                        <p:cTn id="37" dur="500" fill="hold"/>
                                        <p:tgtEl>
                                          <p:spTgt spid="7177"/>
                                        </p:tgtEl>
                                        <p:attrNameLst>
                                          <p:attrName>ppt_x</p:attrName>
                                        </p:attrNameLst>
                                      </p:cBhvr>
                                      <p:tavLst>
                                        <p:tav tm="0">
                                          <p:val>
                                            <p:strVal val="#ppt_x"/>
                                          </p:val>
                                        </p:tav>
                                        <p:tav tm="100000">
                                          <p:val>
                                            <p:strVal val="#ppt_x"/>
                                          </p:val>
                                        </p:tav>
                                      </p:tavLst>
                                    </p:anim>
                                    <p:anim calcmode="lin" valueType="num">
                                      <p:cBhvr additive="base">
                                        <p:cTn id="38" dur="500" fill="hold"/>
                                        <p:tgtEl>
                                          <p:spTgt spid="717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3" fill="hold" grpId="0" nodeType="clickEffect">
                                  <p:stCondLst>
                                    <p:cond delay="0"/>
                                  </p:stCondLst>
                                  <p:childTnLst>
                                    <p:set>
                                      <p:cBhvr>
                                        <p:cTn id="42" dur="1" fill="hold">
                                          <p:stCondLst>
                                            <p:cond delay="0"/>
                                          </p:stCondLst>
                                        </p:cTn>
                                        <p:tgtEl>
                                          <p:spTgt spid="7182"/>
                                        </p:tgtEl>
                                        <p:attrNameLst>
                                          <p:attrName>style.visibility</p:attrName>
                                        </p:attrNameLst>
                                      </p:cBhvr>
                                      <p:to>
                                        <p:strVal val="visible"/>
                                      </p:to>
                                    </p:set>
                                    <p:anim calcmode="lin" valueType="num">
                                      <p:cBhvr additive="base">
                                        <p:cTn id="43" dur="500" fill="hold"/>
                                        <p:tgtEl>
                                          <p:spTgt spid="7182"/>
                                        </p:tgtEl>
                                        <p:attrNameLst>
                                          <p:attrName>ppt_x</p:attrName>
                                        </p:attrNameLst>
                                      </p:cBhvr>
                                      <p:tavLst>
                                        <p:tav tm="0">
                                          <p:val>
                                            <p:strVal val="1+#ppt_w/2"/>
                                          </p:val>
                                        </p:tav>
                                        <p:tav tm="100000">
                                          <p:val>
                                            <p:strVal val="#ppt_x"/>
                                          </p:val>
                                        </p:tav>
                                      </p:tavLst>
                                    </p:anim>
                                    <p:anim calcmode="lin" valueType="num">
                                      <p:cBhvr additive="base">
                                        <p:cTn id="44" dur="500" fill="hold"/>
                                        <p:tgtEl>
                                          <p:spTgt spid="7182"/>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6"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1+#ppt_w/2"/>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6" fill="hold" grpId="0" nodeType="clickEffect">
                                  <p:stCondLst>
                                    <p:cond delay="0"/>
                                  </p:stCondLst>
                                  <p:childTnLst>
                                    <p:set>
                                      <p:cBhvr>
                                        <p:cTn id="54" dur="1" fill="hold">
                                          <p:stCondLst>
                                            <p:cond delay="0"/>
                                          </p:stCondLst>
                                        </p:cTn>
                                        <p:tgtEl>
                                          <p:spTgt spid="7179"/>
                                        </p:tgtEl>
                                        <p:attrNameLst>
                                          <p:attrName>style.visibility</p:attrName>
                                        </p:attrNameLst>
                                      </p:cBhvr>
                                      <p:to>
                                        <p:strVal val="visible"/>
                                      </p:to>
                                    </p:set>
                                    <p:anim calcmode="lin" valueType="num">
                                      <p:cBhvr additive="base">
                                        <p:cTn id="55" dur="500" fill="hold"/>
                                        <p:tgtEl>
                                          <p:spTgt spid="7179"/>
                                        </p:tgtEl>
                                        <p:attrNameLst>
                                          <p:attrName>ppt_x</p:attrName>
                                        </p:attrNameLst>
                                      </p:cBhvr>
                                      <p:tavLst>
                                        <p:tav tm="0">
                                          <p:val>
                                            <p:strVal val="1+#ppt_w/2"/>
                                          </p:val>
                                        </p:tav>
                                        <p:tav tm="100000">
                                          <p:val>
                                            <p:strVal val="#ppt_x"/>
                                          </p:val>
                                        </p:tav>
                                      </p:tavLst>
                                    </p:anim>
                                    <p:anim calcmode="lin" valueType="num">
                                      <p:cBhvr additive="base">
                                        <p:cTn id="56" dur="500" fill="hold"/>
                                        <p:tgtEl>
                                          <p:spTgt spid="717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6" fill="hold" grpId="0" nodeType="clickEffect">
                                  <p:stCondLst>
                                    <p:cond delay="0"/>
                                  </p:stCondLst>
                                  <p:childTnLst>
                                    <p:set>
                                      <p:cBhvr>
                                        <p:cTn id="60" dur="1" fill="hold">
                                          <p:stCondLst>
                                            <p:cond delay="0"/>
                                          </p:stCondLst>
                                        </p:cTn>
                                        <p:tgtEl>
                                          <p:spTgt spid="7189"/>
                                        </p:tgtEl>
                                        <p:attrNameLst>
                                          <p:attrName>style.visibility</p:attrName>
                                        </p:attrNameLst>
                                      </p:cBhvr>
                                      <p:to>
                                        <p:strVal val="visible"/>
                                      </p:to>
                                    </p:set>
                                    <p:anim calcmode="lin" valueType="num">
                                      <p:cBhvr additive="base">
                                        <p:cTn id="61" dur="500" fill="hold"/>
                                        <p:tgtEl>
                                          <p:spTgt spid="7189"/>
                                        </p:tgtEl>
                                        <p:attrNameLst>
                                          <p:attrName>ppt_x</p:attrName>
                                        </p:attrNameLst>
                                      </p:cBhvr>
                                      <p:tavLst>
                                        <p:tav tm="0">
                                          <p:val>
                                            <p:strVal val="1+#ppt_w/2"/>
                                          </p:val>
                                        </p:tav>
                                        <p:tav tm="100000">
                                          <p:val>
                                            <p:strVal val="#ppt_x"/>
                                          </p:val>
                                        </p:tav>
                                      </p:tavLst>
                                    </p:anim>
                                    <p:anim calcmode="lin" valueType="num">
                                      <p:cBhvr additive="base">
                                        <p:cTn id="62" dur="500" fill="hold"/>
                                        <p:tgtEl>
                                          <p:spTgt spid="718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6" fill="hold" grpId="0" nodeType="clickEffect">
                                  <p:stCondLst>
                                    <p:cond delay="0"/>
                                  </p:stCondLst>
                                  <p:childTnLst>
                                    <p:set>
                                      <p:cBhvr>
                                        <p:cTn id="66" dur="1" fill="hold">
                                          <p:stCondLst>
                                            <p:cond delay="0"/>
                                          </p:stCondLst>
                                        </p:cTn>
                                        <p:tgtEl>
                                          <p:spTgt spid="7190"/>
                                        </p:tgtEl>
                                        <p:attrNameLst>
                                          <p:attrName>style.visibility</p:attrName>
                                        </p:attrNameLst>
                                      </p:cBhvr>
                                      <p:to>
                                        <p:strVal val="visible"/>
                                      </p:to>
                                    </p:set>
                                    <p:anim calcmode="lin" valueType="num">
                                      <p:cBhvr additive="base">
                                        <p:cTn id="67" dur="500" fill="hold"/>
                                        <p:tgtEl>
                                          <p:spTgt spid="7190"/>
                                        </p:tgtEl>
                                        <p:attrNameLst>
                                          <p:attrName>ppt_x</p:attrName>
                                        </p:attrNameLst>
                                      </p:cBhvr>
                                      <p:tavLst>
                                        <p:tav tm="0">
                                          <p:val>
                                            <p:strVal val="1+#ppt_w/2"/>
                                          </p:val>
                                        </p:tav>
                                        <p:tav tm="100000">
                                          <p:val>
                                            <p:strVal val="#ppt_x"/>
                                          </p:val>
                                        </p:tav>
                                      </p:tavLst>
                                    </p:anim>
                                    <p:anim calcmode="lin" valueType="num">
                                      <p:cBhvr additive="base">
                                        <p:cTn id="68" dur="500" fill="hold"/>
                                        <p:tgtEl>
                                          <p:spTgt spid="719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6" fill="hold" grpId="0" nodeType="clickEffect">
                                  <p:stCondLst>
                                    <p:cond delay="0"/>
                                  </p:stCondLst>
                                  <p:childTnLst>
                                    <p:set>
                                      <p:cBhvr>
                                        <p:cTn id="72" dur="1" fill="hold">
                                          <p:stCondLst>
                                            <p:cond delay="0"/>
                                          </p:stCondLst>
                                        </p:cTn>
                                        <p:tgtEl>
                                          <p:spTgt spid="7195"/>
                                        </p:tgtEl>
                                        <p:attrNameLst>
                                          <p:attrName>style.visibility</p:attrName>
                                        </p:attrNameLst>
                                      </p:cBhvr>
                                      <p:to>
                                        <p:strVal val="visible"/>
                                      </p:to>
                                    </p:set>
                                    <p:anim calcmode="lin" valueType="num">
                                      <p:cBhvr additive="base">
                                        <p:cTn id="73" dur="500" fill="hold"/>
                                        <p:tgtEl>
                                          <p:spTgt spid="7195"/>
                                        </p:tgtEl>
                                        <p:attrNameLst>
                                          <p:attrName>ppt_x</p:attrName>
                                        </p:attrNameLst>
                                      </p:cBhvr>
                                      <p:tavLst>
                                        <p:tav tm="0">
                                          <p:val>
                                            <p:strVal val="1+#ppt_w/2"/>
                                          </p:val>
                                        </p:tav>
                                        <p:tav tm="100000">
                                          <p:val>
                                            <p:strVal val="#ppt_x"/>
                                          </p:val>
                                        </p:tav>
                                      </p:tavLst>
                                    </p:anim>
                                    <p:anim calcmode="lin" valueType="num">
                                      <p:cBhvr additive="base">
                                        <p:cTn id="74" dur="500" fill="hold"/>
                                        <p:tgtEl>
                                          <p:spTgt spid="719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6" fill="hold" grpId="0" nodeType="clickEffect">
                                  <p:stCondLst>
                                    <p:cond delay="0"/>
                                  </p:stCondLst>
                                  <p:childTnLst>
                                    <p:set>
                                      <p:cBhvr>
                                        <p:cTn id="78" dur="1" fill="hold">
                                          <p:stCondLst>
                                            <p:cond delay="0"/>
                                          </p:stCondLst>
                                        </p:cTn>
                                        <p:tgtEl>
                                          <p:spTgt spid="7191"/>
                                        </p:tgtEl>
                                        <p:attrNameLst>
                                          <p:attrName>style.visibility</p:attrName>
                                        </p:attrNameLst>
                                      </p:cBhvr>
                                      <p:to>
                                        <p:strVal val="visible"/>
                                      </p:to>
                                    </p:set>
                                    <p:anim calcmode="lin" valueType="num">
                                      <p:cBhvr additive="base">
                                        <p:cTn id="79" dur="500" fill="hold"/>
                                        <p:tgtEl>
                                          <p:spTgt spid="7191"/>
                                        </p:tgtEl>
                                        <p:attrNameLst>
                                          <p:attrName>ppt_x</p:attrName>
                                        </p:attrNameLst>
                                      </p:cBhvr>
                                      <p:tavLst>
                                        <p:tav tm="0">
                                          <p:val>
                                            <p:strVal val="1+#ppt_w/2"/>
                                          </p:val>
                                        </p:tav>
                                        <p:tav tm="100000">
                                          <p:val>
                                            <p:strVal val="#ppt_x"/>
                                          </p:val>
                                        </p:tav>
                                      </p:tavLst>
                                    </p:anim>
                                    <p:anim calcmode="lin" valueType="num">
                                      <p:cBhvr additive="base">
                                        <p:cTn id="80" dur="500" fill="hold"/>
                                        <p:tgtEl>
                                          <p:spTgt spid="7191"/>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6" fill="hold" grpId="0" nodeType="clickEffect">
                                  <p:stCondLst>
                                    <p:cond delay="0"/>
                                  </p:stCondLst>
                                  <p:childTnLst>
                                    <p:set>
                                      <p:cBhvr>
                                        <p:cTn id="84" dur="1" fill="hold">
                                          <p:stCondLst>
                                            <p:cond delay="0"/>
                                          </p:stCondLst>
                                        </p:cTn>
                                        <p:tgtEl>
                                          <p:spTgt spid="7192"/>
                                        </p:tgtEl>
                                        <p:attrNameLst>
                                          <p:attrName>style.visibility</p:attrName>
                                        </p:attrNameLst>
                                      </p:cBhvr>
                                      <p:to>
                                        <p:strVal val="visible"/>
                                      </p:to>
                                    </p:set>
                                    <p:anim calcmode="lin" valueType="num">
                                      <p:cBhvr additive="base">
                                        <p:cTn id="85" dur="500" fill="hold"/>
                                        <p:tgtEl>
                                          <p:spTgt spid="7192"/>
                                        </p:tgtEl>
                                        <p:attrNameLst>
                                          <p:attrName>ppt_x</p:attrName>
                                        </p:attrNameLst>
                                      </p:cBhvr>
                                      <p:tavLst>
                                        <p:tav tm="0">
                                          <p:val>
                                            <p:strVal val="1+#ppt_w/2"/>
                                          </p:val>
                                        </p:tav>
                                        <p:tav tm="100000">
                                          <p:val>
                                            <p:strVal val="#ppt_x"/>
                                          </p:val>
                                        </p:tav>
                                      </p:tavLst>
                                    </p:anim>
                                    <p:anim calcmode="lin" valueType="num">
                                      <p:cBhvr additive="base">
                                        <p:cTn id="86" dur="500" fill="hold"/>
                                        <p:tgtEl>
                                          <p:spTgt spid="719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1" fill="hold" grpId="0" nodeType="clickEffect">
                                  <p:stCondLst>
                                    <p:cond delay="0"/>
                                  </p:stCondLst>
                                  <p:childTnLst>
                                    <p:set>
                                      <p:cBhvr>
                                        <p:cTn id="90" dur="1" fill="hold">
                                          <p:stCondLst>
                                            <p:cond delay="0"/>
                                          </p:stCondLst>
                                        </p:cTn>
                                        <p:tgtEl>
                                          <p:spTgt spid="7180"/>
                                        </p:tgtEl>
                                        <p:attrNameLst>
                                          <p:attrName>style.visibility</p:attrName>
                                        </p:attrNameLst>
                                      </p:cBhvr>
                                      <p:to>
                                        <p:strVal val="visible"/>
                                      </p:to>
                                    </p:set>
                                    <p:anim calcmode="lin" valueType="num">
                                      <p:cBhvr additive="base">
                                        <p:cTn id="91" dur="500" fill="hold"/>
                                        <p:tgtEl>
                                          <p:spTgt spid="7180"/>
                                        </p:tgtEl>
                                        <p:attrNameLst>
                                          <p:attrName>ppt_x</p:attrName>
                                        </p:attrNameLst>
                                      </p:cBhvr>
                                      <p:tavLst>
                                        <p:tav tm="0">
                                          <p:val>
                                            <p:strVal val="#ppt_x"/>
                                          </p:val>
                                        </p:tav>
                                        <p:tav tm="100000">
                                          <p:val>
                                            <p:strVal val="#ppt_x"/>
                                          </p:val>
                                        </p:tav>
                                      </p:tavLst>
                                    </p:anim>
                                    <p:anim calcmode="lin" valueType="num">
                                      <p:cBhvr additive="base">
                                        <p:cTn id="92" dur="500" fill="hold"/>
                                        <p:tgtEl>
                                          <p:spTgt spid="7180"/>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1" fill="hold" grpId="0" nodeType="clickEffect">
                                  <p:stCondLst>
                                    <p:cond delay="0"/>
                                  </p:stCondLst>
                                  <p:childTnLst>
                                    <p:set>
                                      <p:cBhvr>
                                        <p:cTn id="96" dur="1" fill="hold">
                                          <p:stCondLst>
                                            <p:cond delay="0"/>
                                          </p:stCondLst>
                                        </p:cTn>
                                        <p:tgtEl>
                                          <p:spTgt spid="7193"/>
                                        </p:tgtEl>
                                        <p:attrNameLst>
                                          <p:attrName>style.visibility</p:attrName>
                                        </p:attrNameLst>
                                      </p:cBhvr>
                                      <p:to>
                                        <p:strVal val="visible"/>
                                      </p:to>
                                    </p:set>
                                    <p:anim calcmode="lin" valueType="num">
                                      <p:cBhvr additive="base">
                                        <p:cTn id="97" dur="500" fill="hold"/>
                                        <p:tgtEl>
                                          <p:spTgt spid="7193"/>
                                        </p:tgtEl>
                                        <p:attrNameLst>
                                          <p:attrName>ppt_x</p:attrName>
                                        </p:attrNameLst>
                                      </p:cBhvr>
                                      <p:tavLst>
                                        <p:tav tm="0">
                                          <p:val>
                                            <p:strVal val="#ppt_x"/>
                                          </p:val>
                                        </p:tav>
                                        <p:tav tm="100000">
                                          <p:val>
                                            <p:strVal val="#ppt_x"/>
                                          </p:val>
                                        </p:tav>
                                      </p:tavLst>
                                    </p:anim>
                                    <p:anim calcmode="lin" valueType="num">
                                      <p:cBhvr additive="base">
                                        <p:cTn id="98" dur="500" fill="hold"/>
                                        <p:tgtEl>
                                          <p:spTgt spid="7193"/>
                                        </p:tgtEl>
                                        <p:attrNameLst>
                                          <p:attrName>ppt_y</p:attrName>
                                        </p:attrNameLst>
                                      </p:cBhvr>
                                      <p:tavLst>
                                        <p:tav tm="0">
                                          <p:val>
                                            <p:strVal val="0-#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5" presetClass="entr" presetSubtype="0" fill="hold" nodeType="clickEffect">
                                  <p:stCondLst>
                                    <p:cond delay="0"/>
                                  </p:stCondLst>
                                  <p:childTnLst>
                                    <p:set>
                                      <p:cBhvr>
                                        <p:cTn id="102" dur="1" fill="hold">
                                          <p:stCondLst>
                                            <p:cond delay="0"/>
                                          </p:stCondLst>
                                        </p:cTn>
                                        <p:tgtEl>
                                          <p:spTgt spid="2"/>
                                        </p:tgtEl>
                                        <p:attrNameLst>
                                          <p:attrName>style.visibility</p:attrName>
                                        </p:attrNameLst>
                                      </p:cBhvr>
                                      <p:to>
                                        <p:strVal val="visible"/>
                                      </p:to>
                                    </p:set>
                                    <p:anim calcmode="lin" valueType="num">
                                      <p:cBhvr>
                                        <p:cTn id="103"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04"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05"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6" dur="1000" fill="hold"/>
                                        <p:tgtEl>
                                          <p:spTgt spid="2"/>
                                        </p:tgtEl>
                                        <p:attrNameLst>
                                          <p:attrName>ppt_h</p:attrName>
                                        </p:attrNameLst>
                                      </p:cBhvr>
                                      <p:tavLst>
                                        <p:tav tm="0">
                                          <p:val>
                                            <p:strVal val="#ppt_h"/>
                                          </p:val>
                                        </p:tav>
                                        <p:tav tm="100000">
                                          <p:val>
                                            <p:strVal val="#ppt_h"/>
                                          </p:val>
                                        </p:tav>
                                      </p:tavLst>
                                    </p:anim>
                                    <p:anim calcmode="lin" valueType="num">
                                      <p:cBhvr>
                                        <p:cTn id="107"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08"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09"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10"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7173" grpId="0"/>
      <p:bldP spid="7174" grpId="0"/>
      <p:bldP spid="7175" grpId="0"/>
      <p:bldP spid="7176" grpId="0"/>
      <p:bldP spid="7177" grpId="0"/>
      <p:bldP spid="7178" grpId="0"/>
      <p:bldP spid="7179" grpId="0"/>
      <p:bldP spid="7180" grpId="0"/>
      <p:bldP spid="7182" grpId="0"/>
      <p:bldP spid="7189" grpId="0"/>
      <p:bldP spid="7190" grpId="0"/>
      <p:bldP spid="7191" grpId="0"/>
      <p:bldP spid="7192" grpId="0"/>
      <p:bldP spid="7193" grpId="0"/>
      <p:bldP spid="719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8"/>
          <p:cNvPicPr>
            <a:picLocks noChangeAspect="1" noChangeArrowheads="1"/>
          </p:cNvPicPr>
          <p:nvPr/>
        </p:nvPicPr>
        <p:blipFill>
          <a:blip r:embed="rId3" cstate="print"/>
          <a:srcRect/>
          <a:stretch>
            <a:fillRect/>
          </a:stretch>
        </p:blipFill>
        <p:spPr bwMode="auto">
          <a:xfrm>
            <a:off x="762000" y="1981200"/>
            <a:ext cx="7391400" cy="4629150"/>
          </a:xfrm>
          <a:prstGeom prst="rect">
            <a:avLst/>
          </a:prstGeom>
          <a:noFill/>
          <a:ln w="9525">
            <a:noFill/>
            <a:miter lim="800000"/>
            <a:headEnd/>
            <a:tailEnd/>
          </a:ln>
        </p:spPr>
      </p:pic>
      <p:sp>
        <p:nvSpPr>
          <p:cNvPr id="27651" name="Rectangle 3"/>
          <p:cNvSpPr>
            <a:spLocks noGrp="1" noChangeArrowheads="1"/>
          </p:cNvSpPr>
          <p:nvPr>
            <p:ph type="title"/>
          </p:nvPr>
        </p:nvSpPr>
        <p:spPr>
          <a:xfrm>
            <a:off x="457200" y="17966"/>
            <a:ext cx="8229600" cy="1143000"/>
          </a:xfrm>
          <a:prstGeom prst="rect">
            <a:avLst/>
          </a:prstGeom>
        </p:spPr>
        <p:txBody>
          <a:bodyPr/>
          <a:lstStyle/>
          <a:p>
            <a:pPr eaLnBrk="1" hangingPunct="1"/>
            <a:r>
              <a:rPr lang="en-US" sz="3600" b="1" u="sng" dirty="0" smtClean="0">
                <a:solidFill>
                  <a:srgbClr val="922241"/>
                </a:solidFill>
                <a:latin typeface="Arial" charset="0"/>
              </a:rPr>
              <a:t>Print MRO (View Output)</a:t>
            </a:r>
          </a:p>
        </p:txBody>
      </p:sp>
      <p:sp>
        <p:nvSpPr>
          <p:cNvPr id="27652" name="Text Box 4"/>
          <p:cNvSpPr txBox="1">
            <a:spLocks noChangeArrowheads="1"/>
          </p:cNvSpPr>
          <p:nvPr/>
        </p:nvSpPr>
        <p:spPr bwMode="auto">
          <a:xfrm>
            <a:off x="304800" y="1187450"/>
            <a:ext cx="8458200" cy="641350"/>
          </a:xfrm>
          <a:prstGeom prst="rect">
            <a:avLst/>
          </a:prstGeom>
          <a:noFill/>
          <a:ln w="9525">
            <a:noFill/>
            <a:miter lim="800000"/>
            <a:headEnd/>
            <a:tailEnd/>
          </a:ln>
        </p:spPr>
        <p:txBody>
          <a:bodyPr>
            <a:spAutoFit/>
          </a:bodyPr>
          <a:lstStyle/>
          <a:p>
            <a:pPr>
              <a:spcBef>
                <a:spcPct val="50000"/>
              </a:spcBef>
            </a:pPr>
            <a:r>
              <a:rPr lang="en-US" sz="1800" b="1" dirty="0">
                <a:latin typeface="Arial" charset="0"/>
              </a:rPr>
              <a:t>The Print screen is available from the Action menu.  A user can choose to print only the Failed or the completed or the whole list.  Select Action/Print.</a:t>
            </a:r>
          </a:p>
        </p:txBody>
      </p:sp>
      <p:pic>
        <p:nvPicPr>
          <p:cNvPr id="27653" name="Picture 7"/>
          <p:cNvPicPr>
            <a:picLocks noChangeAspect="1" noChangeArrowheads="1"/>
          </p:cNvPicPr>
          <p:nvPr/>
        </p:nvPicPr>
        <p:blipFill>
          <a:blip r:embed="rId4" cstate="print"/>
          <a:srcRect/>
          <a:stretch>
            <a:fillRect/>
          </a:stretch>
        </p:blipFill>
        <p:spPr bwMode="auto">
          <a:xfrm>
            <a:off x="2819400" y="2819400"/>
            <a:ext cx="4933950" cy="3322638"/>
          </a:xfrm>
          <a:prstGeom prst="rect">
            <a:avLst/>
          </a:prstGeom>
          <a:noFill/>
          <a:ln w="9525">
            <a:noFill/>
            <a:miter lim="800000"/>
            <a:headEnd/>
            <a:tailEnd/>
          </a:ln>
        </p:spPr>
      </p:pic>
      <p:sp>
        <p:nvSpPr>
          <p:cNvPr id="27654" name="Oval 9"/>
          <p:cNvSpPr>
            <a:spLocks noChangeArrowheads="1"/>
          </p:cNvSpPr>
          <p:nvPr/>
        </p:nvSpPr>
        <p:spPr bwMode="auto">
          <a:xfrm>
            <a:off x="762000" y="2057400"/>
            <a:ext cx="533400" cy="381000"/>
          </a:xfrm>
          <a:prstGeom prst="ellipse">
            <a:avLst/>
          </a:prstGeom>
          <a:noFill/>
          <a:ln w="38100">
            <a:solidFill>
              <a:srgbClr val="FF0000"/>
            </a:solidFill>
            <a:round/>
            <a:headEnd/>
            <a:tailEnd/>
          </a:ln>
        </p:spPr>
        <p:txBody>
          <a:bodyPr wrap="none"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4"/>
                                        </p:tgtEl>
                                        <p:attrNameLst>
                                          <p:attrName>style.visibility</p:attrName>
                                        </p:attrNameLst>
                                      </p:cBhvr>
                                      <p:to>
                                        <p:strVal val="visible"/>
                                      </p:to>
                                    </p:set>
                                    <p:anim calcmode="lin" valueType="num">
                                      <p:cBhvr additive="base">
                                        <p:cTn id="7" dur="500" fill="hold"/>
                                        <p:tgtEl>
                                          <p:spTgt spid="27654"/>
                                        </p:tgtEl>
                                        <p:attrNameLst>
                                          <p:attrName>ppt_x</p:attrName>
                                        </p:attrNameLst>
                                      </p:cBhvr>
                                      <p:tavLst>
                                        <p:tav tm="0">
                                          <p:val>
                                            <p:strVal val="#ppt_x"/>
                                          </p:val>
                                        </p:tav>
                                        <p:tav tm="100000">
                                          <p:val>
                                            <p:strVal val="#ppt_x"/>
                                          </p:val>
                                        </p:tav>
                                      </p:tavLst>
                                    </p:anim>
                                    <p:anim calcmode="lin" valueType="num">
                                      <p:cBhvr additive="base">
                                        <p:cTn id="8" dur="500" fill="hold"/>
                                        <p:tgtEl>
                                          <p:spTgt spid="276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nodeType="clickEffect">
                                  <p:stCondLst>
                                    <p:cond delay="0"/>
                                  </p:stCondLst>
                                  <p:childTnLst>
                                    <p:set>
                                      <p:cBhvr>
                                        <p:cTn id="12" dur="1" fill="hold">
                                          <p:stCondLst>
                                            <p:cond delay="0"/>
                                          </p:stCondLst>
                                        </p:cTn>
                                        <p:tgtEl>
                                          <p:spTgt spid="27653"/>
                                        </p:tgtEl>
                                        <p:attrNameLst>
                                          <p:attrName>style.visibility</p:attrName>
                                        </p:attrNameLst>
                                      </p:cBhvr>
                                      <p:to>
                                        <p:strVal val="visible"/>
                                      </p:to>
                                    </p:set>
                                    <p:anim calcmode="lin" valueType="num">
                                      <p:cBhvr>
                                        <p:cTn id="13" dur="1000" fill="hold"/>
                                        <p:tgtEl>
                                          <p:spTgt spid="27653"/>
                                        </p:tgtEl>
                                        <p:attrNameLst>
                                          <p:attrName>ppt_w</p:attrName>
                                        </p:attrNameLst>
                                      </p:cBhvr>
                                      <p:tavLst>
                                        <p:tav tm="0">
                                          <p:val>
                                            <p:fltVal val="0"/>
                                          </p:val>
                                        </p:tav>
                                        <p:tav tm="100000">
                                          <p:val>
                                            <p:strVal val="#ppt_w"/>
                                          </p:val>
                                        </p:tav>
                                      </p:tavLst>
                                    </p:anim>
                                    <p:anim calcmode="lin" valueType="num">
                                      <p:cBhvr>
                                        <p:cTn id="14" dur="1000" fill="hold"/>
                                        <p:tgtEl>
                                          <p:spTgt spid="27653"/>
                                        </p:tgtEl>
                                        <p:attrNameLst>
                                          <p:attrName>ppt_h</p:attrName>
                                        </p:attrNameLst>
                                      </p:cBhvr>
                                      <p:tavLst>
                                        <p:tav tm="0">
                                          <p:val>
                                            <p:fltVal val="0"/>
                                          </p:val>
                                        </p:tav>
                                        <p:tav tm="100000">
                                          <p:val>
                                            <p:strVal val="#ppt_h"/>
                                          </p:val>
                                        </p:tav>
                                      </p:tavLst>
                                    </p:anim>
                                    <p:anim calcmode="lin" valueType="num">
                                      <p:cBhvr>
                                        <p:cTn id="15" dur="1000" fill="hold"/>
                                        <p:tgtEl>
                                          <p:spTgt spid="27653"/>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2765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34008"/>
            <a:ext cx="8229600" cy="1143000"/>
          </a:xfrm>
          <a:prstGeom prst="rect">
            <a:avLst/>
          </a:prstGeom>
        </p:spPr>
        <p:txBody>
          <a:bodyPr/>
          <a:lstStyle/>
          <a:p>
            <a:pPr eaLnBrk="1" hangingPunct="1"/>
            <a:r>
              <a:rPr lang="en-US" sz="3600" b="1" u="sng" dirty="0" smtClean="0">
                <a:solidFill>
                  <a:srgbClr val="922241"/>
                </a:solidFill>
                <a:latin typeface="Arial" charset="0"/>
              </a:rPr>
              <a:t>View Output for One Number</a:t>
            </a:r>
            <a:endParaRPr lang="en-US" sz="3600" dirty="0" smtClean="0">
              <a:solidFill>
                <a:srgbClr val="922241"/>
              </a:solidFill>
              <a:latin typeface="Arial" charset="0"/>
            </a:endParaRPr>
          </a:p>
        </p:txBody>
      </p:sp>
      <p:sp>
        <p:nvSpPr>
          <p:cNvPr id="28675" name="Rectangle 3"/>
          <p:cNvSpPr>
            <a:spLocks noChangeArrowheads="1"/>
          </p:cNvSpPr>
          <p:nvPr/>
        </p:nvSpPr>
        <p:spPr bwMode="auto">
          <a:xfrm>
            <a:off x="1752600" y="1447800"/>
            <a:ext cx="6553200" cy="4800600"/>
          </a:xfrm>
          <a:prstGeom prst="rect">
            <a:avLst/>
          </a:prstGeom>
          <a:noFill/>
          <a:ln w="9525">
            <a:noFill/>
            <a:miter lim="800000"/>
            <a:headEnd/>
            <a:tailEnd/>
          </a:ln>
        </p:spPr>
        <p:txBody>
          <a:bodyPr anchor="ctr"/>
          <a:lstStyle/>
          <a:p>
            <a:pPr marL="457200" indent="-457200">
              <a:buFontTx/>
              <a:buAutoNum type="arabicPeriod"/>
            </a:pPr>
            <a:r>
              <a:rPr lang="en-US" sz="2800" b="1" dirty="0">
                <a:latin typeface="Arial" charset="0"/>
              </a:rPr>
              <a:t>Run the Job (MRO, MND, </a:t>
            </a:r>
            <a:r>
              <a:rPr lang="en-US" sz="2800" b="1" dirty="0" smtClean="0">
                <a:latin typeface="Arial" charset="0"/>
              </a:rPr>
              <a:t>MSP, MNQ, MCP) </a:t>
            </a:r>
            <a:r>
              <a:rPr lang="en-US" sz="2800" b="1" dirty="0">
                <a:latin typeface="Arial" charset="0"/>
              </a:rPr>
              <a:t>for one or more numbers.</a:t>
            </a:r>
          </a:p>
          <a:p>
            <a:pPr marL="457200" indent="-457200">
              <a:buFontTx/>
              <a:buAutoNum type="arabicPeriod"/>
            </a:pPr>
            <a:r>
              <a:rPr lang="en-US" sz="2800" b="1" dirty="0">
                <a:latin typeface="Arial" charset="0"/>
              </a:rPr>
              <a:t>Access the AJR screen to see if  and/or when the Job is completed.</a:t>
            </a:r>
          </a:p>
          <a:p>
            <a:pPr marL="457200" indent="-457200">
              <a:buFontTx/>
              <a:buAutoNum type="arabicPeriod"/>
            </a:pPr>
            <a:r>
              <a:rPr lang="en-US" sz="2800" b="1" dirty="0">
                <a:latin typeface="Arial" charset="0"/>
              </a:rPr>
              <a:t>When the Job shows completed on the AJR, </a:t>
            </a:r>
            <a:r>
              <a:rPr lang="en-US" sz="2800" b="1" dirty="0" smtClean="0">
                <a:latin typeface="Arial" charset="0"/>
              </a:rPr>
              <a:t>highlight it and select </a:t>
            </a:r>
            <a:r>
              <a:rPr lang="en-US" sz="2800" b="1" dirty="0">
                <a:latin typeface="Arial" charset="0"/>
              </a:rPr>
              <a:t>the </a:t>
            </a:r>
            <a:r>
              <a:rPr lang="en-US" sz="2800" b="1" u="sng" dirty="0">
                <a:latin typeface="Arial" charset="0"/>
              </a:rPr>
              <a:t>VIEW OUTPUT</a:t>
            </a:r>
            <a:r>
              <a:rPr lang="en-US" sz="2800" b="1" dirty="0">
                <a:latin typeface="Arial" charset="0"/>
              </a:rPr>
              <a:t> at the bottom of the AJR to see if that specific number was changed (completed) or if it was not (failed).</a:t>
            </a:r>
          </a:p>
          <a:p>
            <a:pPr marL="457200" indent="-457200">
              <a:buFontTx/>
              <a:buAutoNum type="arabicPeriod"/>
            </a:pPr>
            <a:endParaRPr lang="en-US" sz="2800" dirty="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box(in)">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strips(downLeft)">
                                      <p:cBhvr>
                                        <p:cTn id="17" dur="500"/>
                                        <p:tgtEl>
                                          <p:spTgt spid="28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4118"/>
            <a:ext cx="8229600" cy="1143000"/>
          </a:xfrm>
          <a:prstGeom prst="rect">
            <a:avLst/>
          </a:prstGeom>
        </p:spPr>
        <p:txBody>
          <a:bodyPr/>
          <a:lstStyle/>
          <a:p>
            <a:pPr eaLnBrk="1" hangingPunct="1"/>
            <a:r>
              <a:rPr lang="en-US" sz="3200" b="1" u="sng" dirty="0" smtClean="0">
                <a:solidFill>
                  <a:schemeClr val="tx1"/>
                </a:solidFill>
                <a:latin typeface="Arial" charset="0"/>
              </a:rPr>
              <a:t>Mass Changes – Review</a:t>
            </a:r>
            <a:endParaRPr lang="en-US" sz="3600" dirty="0" smtClean="0">
              <a:solidFill>
                <a:schemeClr val="tx1"/>
              </a:solidFill>
              <a:latin typeface="Arial" charset="0"/>
            </a:endParaRPr>
          </a:p>
        </p:txBody>
      </p:sp>
      <p:sp>
        <p:nvSpPr>
          <p:cNvPr id="29700" name="Rectangle 4"/>
          <p:cNvSpPr>
            <a:spLocks noChangeArrowheads="1"/>
          </p:cNvSpPr>
          <p:nvPr/>
        </p:nvSpPr>
        <p:spPr bwMode="auto">
          <a:xfrm>
            <a:off x="2133600" y="5997714"/>
            <a:ext cx="5486400" cy="707886"/>
          </a:xfrm>
          <a:prstGeom prst="rect">
            <a:avLst/>
          </a:prstGeom>
          <a:noFill/>
          <a:ln w="9525">
            <a:noFill/>
            <a:miter lim="800000"/>
            <a:headEnd/>
            <a:tailEnd/>
          </a:ln>
        </p:spPr>
        <p:txBody>
          <a:bodyPr>
            <a:spAutoFit/>
          </a:bodyPr>
          <a:lstStyle/>
          <a:p>
            <a:pPr algn="ctr"/>
            <a:r>
              <a:rPr lang="en-US" sz="2000" dirty="0">
                <a:solidFill>
                  <a:schemeClr val="accent2"/>
                </a:solidFill>
                <a:latin typeface="Arial" charset="0"/>
              </a:rPr>
              <a:t>Written Exercise Mass Changes # </a:t>
            </a:r>
            <a:r>
              <a:rPr lang="en-US" sz="2000" dirty="0" smtClean="0">
                <a:solidFill>
                  <a:schemeClr val="accent2"/>
                </a:solidFill>
                <a:latin typeface="Arial" charset="0"/>
              </a:rPr>
              <a:t>12</a:t>
            </a:r>
            <a:endParaRPr lang="en-US" sz="2000" dirty="0">
              <a:solidFill>
                <a:schemeClr val="accent2"/>
              </a:solidFill>
              <a:latin typeface="Arial" charset="0"/>
            </a:endParaRPr>
          </a:p>
          <a:p>
            <a:pPr algn="ctr"/>
            <a:r>
              <a:rPr lang="en-US" sz="2000" dirty="0">
                <a:solidFill>
                  <a:schemeClr val="accent2"/>
                </a:solidFill>
                <a:latin typeface="Arial" charset="0"/>
              </a:rPr>
              <a:t>Hands On Exercise #</a:t>
            </a:r>
            <a:r>
              <a:rPr lang="en-US" sz="2000" dirty="0" smtClean="0">
                <a:solidFill>
                  <a:schemeClr val="accent2"/>
                </a:solidFill>
                <a:latin typeface="Arial" charset="0"/>
              </a:rPr>
              <a:t>12A-B</a:t>
            </a:r>
            <a:endParaRPr lang="en-US" sz="2000" dirty="0">
              <a:solidFill>
                <a:schemeClr val="accent2"/>
              </a:solidFill>
              <a:latin typeface="Arial" charset="0"/>
            </a:endParaRPr>
          </a:p>
        </p:txBody>
      </p:sp>
      <p:sp>
        <p:nvSpPr>
          <p:cNvPr id="5" name="Text Box 40"/>
          <p:cNvSpPr txBox="1">
            <a:spLocks noChangeArrowheads="1"/>
          </p:cNvSpPr>
          <p:nvPr/>
        </p:nvSpPr>
        <p:spPr bwMode="auto">
          <a:xfrm>
            <a:off x="1143000" y="1126153"/>
            <a:ext cx="7162800" cy="4893647"/>
          </a:xfrm>
          <a:prstGeom prst="rect">
            <a:avLst/>
          </a:prstGeom>
          <a:noFill/>
          <a:ln w="9525">
            <a:noFill/>
            <a:miter lim="800000"/>
            <a:headEnd/>
            <a:tailEnd/>
          </a:ln>
        </p:spPr>
        <p:txBody>
          <a:bodyPr wrap="square">
            <a:spAutoFit/>
          </a:bodyPr>
          <a:lstStyle/>
          <a:p>
            <a:pPr marL="457200" indent="-457200">
              <a:spcBef>
                <a:spcPct val="50000"/>
              </a:spcBef>
              <a:buFontTx/>
              <a:buAutoNum type="arabicPeriod"/>
            </a:pPr>
            <a:r>
              <a:rPr lang="en-US" sz="2400" dirty="0">
                <a:latin typeface="Arial" charset="0"/>
              </a:rPr>
              <a:t>CCI – Mass Carrier Change Information</a:t>
            </a:r>
          </a:p>
          <a:p>
            <a:pPr marL="457200" indent="-457200">
              <a:spcBef>
                <a:spcPct val="50000"/>
              </a:spcBef>
              <a:buFontTx/>
              <a:buAutoNum type="arabicPeriod"/>
            </a:pPr>
            <a:r>
              <a:rPr lang="en-US" sz="2400" dirty="0">
                <a:latin typeface="Arial" charset="0"/>
              </a:rPr>
              <a:t>ROI – Mass Resp Org Change Information</a:t>
            </a:r>
          </a:p>
          <a:p>
            <a:pPr marL="457200" indent="-457200">
              <a:spcBef>
                <a:spcPct val="50000"/>
              </a:spcBef>
              <a:buFontTx/>
              <a:buAutoNum type="arabicPeriod"/>
            </a:pPr>
            <a:r>
              <a:rPr lang="en-US" sz="2400" dirty="0">
                <a:latin typeface="Arial" charset="0"/>
              </a:rPr>
              <a:t>MRO – Multi-Dial Number RO Change</a:t>
            </a:r>
          </a:p>
          <a:p>
            <a:pPr marL="457200" indent="-457200">
              <a:spcBef>
                <a:spcPct val="50000"/>
              </a:spcBef>
              <a:buFontTx/>
              <a:buAutoNum type="arabicPeriod"/>
            </a:pPr>
            <a:r>
              <a:rPr lang="en-US" sz="2400" dirty="0">
                <a:latin typeface="Arial" charset="0"/>
              </a:rPr>
              <a:t>MND - Multi-Dial Number Disconnect</a:t>
            </a:r>
          </a:p>
          <a:p>
            <a:pPr marL="457200" indent="-457200">
              <a:spcBef>
                <a:spcPct val="50000"/>
              </a:spcBef>
              <a:buFontTx/>
              <a:buAutoNum type="arabicPeriod"/>
            </a:pPr>
            <a:r>
              <a:rPr lang="en-US" sz="2400" dirty="0">
                <a:latin typeface="Arial" charset="0"/>
              </a:rPr>
              <a:t>MSP - Multi-Dial Number Spare</a:t>
            </a:r>
          </a:p>
          <a:p>
            <a:pPr marL="457200" indent="-457200">
              <a:spcBef>
                <a:spcPct val="50000"/>
              </a:spcBef>
              <a:buFontTx/>
              <a:buAutoNum type="arabicPeriod"/>
            </a:pPr>
            <a:r>
              <a:rPr lang="en-US" sz="2400" dirty="0" smtClean="0">
                <a:latin typeface="Arial" charset="0"/>
              </a:rPr>
              <a:t>MNQ – Multi Number Query</a:t>
            </a:r>
          </a:p>
          <a:p>
            <a:pPr marL="457200" indent="-457200">
              <a:spcBef>
                <a:spcPct val="50000"/>
              </a:spcBef>
              <a:buFontTx/>
              <a:buAutoNum type="arabicPeriod"/>
            </a:pPr>
            <a:r>
              <a:rPr lang="en-US" sz="2400" dirty="0" smtClean="0">
                <a:latin typeface="Arial" charset="0"/>
              </a:rPr>
              <a:t>MCP – Multi Number conversion to Template</a:t>
            </a:r>
          </a:p>
          <a:p>
            <a:pPr marL="457200" indent="-457200">
              <a:spcBef>
                <a:spcPct val="50000"/>
              </a:spcBef>
            </a:pPr>
            <a:r>
              <a:rPr lang="en-US" sz="2400" dirty="0" smtClean="0">
                <a:latin typeface="Arial" charset="0"/>
              </a:rPr>
              <a:t>8.   AJR </a:t>
            </a:r>
            <a:r>
              <a:rPr lang="en-US" sz="2400" dirty="0">
                <a:latin typeface="Arial" charset="0"/>
              </a:rPr>
              <a:t>- Automation Job </a:t>
            </a:r>
            <a:r>
              <a:rPr lang="en-US" sz="2400" dirty="0" smtClean="0">
                <a:latin typeface="Arial" charset="0"/>
              </a:rPr>
              <a:t>Review</a:t>
            </a:r>
          </a:p>
          <a:p>
            <a:pPr marL="457200" indent="-457200">
              <a:spcBef>
                <a:spcPct val="50000"/>
              </a:spcBef>
            </a:pPr>
            <a:r>
              <a:rPr lang="en-US" sz="2400" dirty="0" smtClean="0">
                <a:latin typeface="Arial" charset="0"/>
              </a:rPr>
              <a:t>9.   View </a:t>
            </a:r>
            <a:r>
              <a:rPr lang="en-US" sz="2400" dirty="0">
                <a:latin typeface="Arial" charset="0"/>
              </a:rPr>
              <a:t>Output Screen</a:t>
            </a:r>
          </a:p>
        </p:txBody>
      </p:sp>
      <p:sp>
        <p:nvSpPr>
          <p:cNvPr id="6" name="Rectangle 9"/>
          <p:cNvSpPr>
            <a:spLocks noChangeArrowheads="1"/>
          </p:cNvSpPr>
          <p:nvPr/>
        </p:nvSpPr>
        <p:spPr bwMode="auto">
          <a:xfrm>
            <a:off x="533400" y="2133600"/>
            <a:ext cx="8001000" cy="2819400"/>
          </a:xfrm>
          <a:prstGeom prst="rect">
            <a:avLst/>
          </a:prstGeom>
          <a:noFill/>
          <a:ln w="41275">
            <a:solidFill>
              <a:srgbClr val="FF0000"/>
            </a:solidFill>
            <a:miter lim="800000"/>
            <a:headEnd/>
            <a:tailEnd/>
          </a:ln>
        </p:spPr>
        <p:txBody>
          <a:bodyPr wrap="square" anchor="ctr">
            <a:no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ox(i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ox(i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p:cTn id="27" dur="1000" fill="hold"/>
                                        <p:tgtEl>
                                          <p:spTgt spid="5">
                                            <p:txEl>
                                              <p:pRg st="4" end="4"/>
                                            </p:txEl>
                                          </p:spTgt>
                                        </p:tgtEl>
                                        <p:attrNameLst>
                                          <p:attrName>ppt_w</p:attrName>
                                        </p:attrNameLst>
                                      </p:cBhvr>
                                      <p:tavLst>
                                        <p:tav tm="0">
                                          <p:val>
                                            <p:strVal val="#ppt_w*0.70"/>
                                          </p:val>
                                        </p:tav>
                                        <p:tav tm="100000">
                                          <p:val>
                                            <p:strVal val="#ppt_w"/>
                                          </p:val>
                                        </p:tav>
                                      </p:tavLst>
                                    </p:anim>
                                    <p:anim calcmode="lin" valueType="num">
                                      <p:cBhvr>
                                        <p:cTn id="28" dur="1000" fill="hold"/>
                                        <p:tgtEl>
                                          <p:spTgt spid="5">
                                            <p:txEl>
                                              <p:pRg st="4" end="4"/>
                                            </p:txEl>
                                          </p:spTgt>
                                        </p:tgtEl>
                                        <p:attrNameLst>
                                          <p:attrName>ppt_h</p:attrName>
                                        </p:attrNameLst>
                                      </p:cBhvr>
                                      <p:tavLst>
                                        <p:tav tm="0">
                                          <p:val>
                                            <p:strVal val="#ppt_h"/>
                                          </p:val>
                                        </p:tav>
                                        <p:tav tm="100000">
                                          <p:val>
                                            <p:strVal val="#ppt_h"/>
                                          </p:val>
                                        </p:tav>
                                      </p:tavLst>
                                    </p:anim>
                                    <p:animEffect transition="in" filter="fade">
                                      <p:cBhvr>
                                        <p:cTn id="29" dur="1000"/>
                                        <p:tgtEl>
                                          <p:spTgt spid="5">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5" presetClass="entr" presetSubtype="0" fill="hold" nodeType="click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 calcmode="lin" valueType="num">
                                      <p:cBhvr>
                                        <p:cTn id="34" dur="1000" fill="hold"/>
                                        <p:tgtEl>
                                          <p:spTgt spid="5">
                                            <p:txEl>
                                              <p:pRg st="5" end="5"/>
                                            </p:txEl>
                                          </p:spTgt>
                                        </p:tgtEl>
                                        <p:attrNameLst>
                                          <p:attrName>ppt_w</p:attrName>
                                        </p:attrNameLst>
                                      </p:cBhvr>
                                      <p:tavLst>
                                        <p:tav tm="0">
                                          <p:val>
                                            <p:strVal val="#ppt_w*0.70"/>
                                          </p:val>
                                        </p:tav>
                                        <p:tav tm="100000">
                                          <p:val>
                                            <p:strVal val="#ppt_w"/>
                                          </p:val>
                                        </p:tav>
                                      </p:tavLst>
                                    </p:anim>
                                    <p:anim calcmode="lin" valueType="num">
                                      <p:cBhvr>
                                        <p:cTn id="35" dur="1000" fill="hold"/>
                                        <p:tgtEl>
                                          <p:spTgt spid="5">
                                            <p:txEl>
                                              <p:pRg st="5" end="5"/>
                                            </p:txEl>
                                          </p:spTgt>
                                        </p:tgtEl>
                                        <p:attrNameLst>
                                          <p:attrName>ppt_h</p:attrName>
                                        </p:attrNameLst>
                                      </p:cBhvr>
                                      <p:tavLst>
                                        <p:tav tm="0">
                                          <p:val>
                                            <p:strVal val="#ppt_h"/>
                                          </p:val>
                                        </p:tav>
                                        <p:tav tm="100000">
                                          <p:val>
                                            <p:strVal val="#ppt_h"/>
                                          </p:val>
                                        </p:tav>
                                      </p:tavLst>
                                    </p:anim>
                                    <p:animEffect transition="in" filter="fade">
                                      <p:cBhvr>
                                        <p:cTn id="36" dur="1000"/>
                                        <p:tgtEl>
                                          <p:spTgt spid="5">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5" presetClass="entr" presetSubtype="0" fill="hold" nodeType="click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 calcmode="lin" valueType="num">
                                      <p:cBhvr>
                                        <p:cTn id="41" dur="1000" fill="hold"/>
                                        <p:tgtEl>
                                          <p:spTgt spid="5">
                                            <p:txEl>
                                              <p:pRg st="6" end="6"/>
                                            </p:txEl>
                                          </p:spTgt>
                                        </p:tgtEl>
                                        <p:attrNameLst>
                                          <p:attrName>ppt_w</p:attrName>
                                        </p:attrNameLst>
                                      </p:cBhvr>
                                      <p:tavLst>
                                        <p:tav tm="0">
                                          <p:val>
                                            <p:strVal val="#ppt_w*0.70"/>
                                          </p:val>
                                        </p:tav>
                                        <p:tav tm="100000">
                                          <p:val>
                                            <p:strVal val="#ppt_w"/>
                                          </p:val>
                                        </p:tav>
                                      </p:tavLst>
                                    </p:anim>
                                    <p:anim calcmode="lin" valueType="num">
                                      <p:cBhvr>
                                        <p:cTn id="42" dur="1000" fill="hold"/>
                                        <p:tgtEl>
                                          <p:spTgt spid="5">
                                            <p:txEl>
                                              <p:pRg st="6" end="6"/>
                                            </p:txEl>
                                          </p:spTgt>
                                        </p:tgtEl>
                                        <p:attrNameLst>
                                          <p:attrName>ppt_h</p:attrName>
                                        </p:attrNameLst>
                                      </p:cBhvr>
                                      <p:tavLst>
                                        <p:tav tm="0">
                                          <p:val>
                                            <p:strVal val="#ppt_h"/>
                                          </p:val>
                                        </p:tav>
                                        <p:tav tm="100000">
                                          <p:val>
                                            <p:strVal val="#ppt_h"/>
                                          </p:val>
                                        </p:tav>
                                      </p:tavLst>
                                    </p:anim>
                                    <p:animEffect transition="in" filter="fade">
                                      <p:cBhvr>
                                        <p:cTn id="43" dur="1000"/>
                                        <p:tgtEl>
                                          <p:spTgt spid="5">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5" presetClass="entr" presetSubtype="0" fill="hold" nodeType="clickEffect">
                                  <p:stCondLst>
                                    <p:cond delay="0"/>
                                  </p:stCondLst>
                                  <p:childTnLst>
                                    <p:set>
                                      <p:cBhvr>
                                        <p:cTn id="47" dur="1" fill="hold">
                                          <p:stCondLst>
                                            <p:cond delay="0"/>
                                          </p:stCondLst>
                                        </p:cTn>
                                        <p:tgtEl>
                                          <p:spTgt spid="5">
                                            <p:txEl>
                                              <p:pRg st="7" end="7"/>
                                            </p:txEl>
                                          </p:spTgt>
                                        </p:tgtEl>
                                        <p:attrNameLst>
                                          <p:attrName>style.visibility</p:attrName>
                                        </p:attrNameLst>
                                      </p:cBhvr>
                                      <p:to>
                                        <p:strVal val="visible"/>
                                      </p:to>
                                    </p:set>
                                    <p:anim calcmode="lin" valueType="num">
                                      <p:cBhvr>
                                        <p:cTn id="48" dur="1000" fill="hold"/>
                                        <p:tgtEl>
                                          <p:spTgt spid="5">
                                            <p:txEl>
                                              <p:pRg st="7" end="7"/>
                                            </p:txEl>
                                          </p:spTgt>
                                        </p:tgtEl>
                                        <p:attrNameLst>
                                          <p:attrName>ppt_w</p:attrName>
                                        </p:attrNameLst>
                                      </p:cBhvr>
                                      <p:tavLst>
                                        <p:tav tm="0">
                                          <p:val>
                                            <p:strVal val="#ppt_w*0.70"/>
                                          </p:val>
                                        </p:tav>
                                        <p:tav tm="100000">
                                          <p:val>
                                            <p:strVal val="#ppt_w"/>
                                          </p:val>
                                        </p:tav>
                                      </p:tavLst>
                                    </p:anim>
                                    <p:anim calcmode="lin" valueType="num">
                                      <p:cBhvr>
                                        <p:cTn id="49" dur="1000" fill="hold"/>
                                        <p:tgtEl>
                                          <p:spTgt spid="5">
                                            <p:txEl>
                                              <p:pRg st="7" end="7"/>
                                            </p:txEl>
                                          </p:spTgt>
                                        </p:tgtEl>
                                        <p:attrNameLst>
                                          <p:attrName>ppt_h</p:attrName>
                                        </p:attrNameLst>
                                      </p:cBhvr>
                                      <p:tavLst>
                                        <p:tav tm="0">
                                          <p:val>
                                            <p:strVal val="#ppt_h"/>
                                          </p:val>
                                        </p:tav>
                                        <p:tav tm="100000">
                                          <p:val>
                                            <p:strVal val="#ppt_h"/>
                                          </p:val>
                                        </p:tav>
                                      </p:tavLst>
                                    </p:anim>
                                    <p:animEffect transition="in" filter="fade">
                                      <p:cBhvr>
                                        <p:cTn id="50" dur="1000"/>
                                        <p:tgtEl>
                                          <p:spTgt spid="5">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55" presetClass="entr" presetSubtype="0" fill="hold"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p:cTn id="55" dur="1000" fill="hold"/>
                                        <p:tgtEl>
                                          <p:spTgt spid="5">
                                            <p:txEl>
                                              <p:pRg st="8" end="8"/>
                                            </p:txEl>
                                          </p:spTgt>
                                        </p:tgtEl>
                                        <p:attrNameLst>
                                          <p:attrName>ppt_w</p:attrName>
                                        </p:attrNameLst>
                                      </p:cBhvr>
                                      <p:tavLst>
                                        <p:tav tm="0">
                                          <p:val>
                                            <p:strVal val="#ppt_w*0.70"/>
                                          </p:val>
                                        </p:tav>
                                        <p:tav tm="100000">
                                          <p:val>
                                            <p:strVal val="#ppt_w"/>
                                          </p:val>
                                        </p:tav>
                                      </p:tavLst>
                                    </p:anim>
                                    <p:anim calcmode="lin" valueType="num">
                                      <p:cBhvr>
                                        <p:cTn id="56" dur="1000" fill="hold"/>
                                        <p:tgtEl>
                                          <p:spTgt spid="5">
                                            <p:txEl>
                                              <p:pRg st="8" end="8"/>
                                            </p:txEl>
                                          </p:spTgt>
                                        </p:tgtEl>
                                        <p:attrNameLst>
                                          <p:attrName>ppt_h</p:attrName>
                                        </p:attrNameLst>
                                      </p:cBhvr>
                                      <p:tavLst>
                                        <p:tav tm="0">
                                          <p:val>
                                            <p:strVal val="#ppt_h"/>
                                          </p:val>
                                        </p:tav>
                                        <p:tav tm="100000">
                                          <p:val>
                                            <p:strVal val="#ppt_h"/>
                                          </p:val>
                                        </p:tav>
                                      </p:tavLst>
                                    </p:anim>
                                    <p:animEffect transition="in" filter="fade">
                                      <p:cBhvr>
                                        <p:cTn id="57" dur="1000"/>
                                        <p:tgtEl>
                                          <p:spTgt spid="5">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5" presetClass="entr" presetSubtype="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 calcmode="lin" valueType="num">
                                      <p:cBhvr>
                                        <p:cTn id="62"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63"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64"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65" dur="1000" fill="hold"/>
                                        <p:tgtEl>
                                          <p:spTgt spid="6"/>
                                        </p:tgtEl>
                                        <p:attrNameLst>
                                          <p:attrName>ppt_h</p:attrName>
                                        </p:attrNameLst>
                                      </p:cBhvr>
                                      <p:tavLst>
                                        <p:tav tm="0">
                                          <p:val>
                                            <p:strVal val="#ppt_h"/>
                                          </p:val>
                                        </p:tav>
                                        <p:tav tm="100000">
                                          <p:val>
                                            <p:strVal val="#ppt_h"/>
                                          </p:val>
                                        </p:tav>
                                      </p:tavLst>
                                    </p:anim>
                                    <p:anim calcmode="lin" valueType="num">
                                      <p:cBhvr>
                                        <p:cTn id="66"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67"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68"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69" dur="1000" decel="50000">
                                          <p:stCondLst>
                                            <p:cond delay="0"/>
                                          </p:stCondLst>
                                        </p:cTn>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prstGeom prst="rect">
            <a:avLst/>
          </a:prstGeom>
        </p:spPr>
        <p:txBody>
          <a:bodyPr/>
          <a:lstStyle/>
          <a:p>
            <a:pPr eaLnBrk="1" hangingPunct="1"/>
            <a:r>
              <a:rPr lang="en-US" sz="3200" b="1" u="sng" dirty="0" smtClean="0">
                <a:solidFill>
                  <a:srgbClr val="922241"/>
                </a:solidFill>
                <a:latin typeface="Arial" charset="0"/>
              </a:rPr>
              <a:t>Mass Carrier Change</a:t>
            </a:r>
            <a:endParaRPr lang="en-US" sz="3600" b="1" u="sng" dirty="0" smtClean="0">
              <a:solidFill>
                <a:srgbClr val="922241"/>
              </a:solidFill>
              <a:latin typeface="Arial" charset="0"/>
            </a:endParaRPr>
          </a:p>
        </p:txBody>
      </p:sp>
      <p:sp>
        <p:nvSpPr>
          <p:cNvPr id="20483" name="Text Box 30"/>
          <p:cNvSpPr txBox="1">
            <a:spLocks noChangeArrowheads="1"/>
          </p:cNvSpPr>
          <p:nvPr/>
        </p:nvSpPr>
        <p:spPr bwMode="auto">
          <a:xfrm>
            <a:off x="1600200" y="1905000"/>
            <a:ext cx="6553200" cy="3016210"/>
          </a:xfrm>
          <a:prstGeom prst="rect">
            <a:avLst/>
          </a:prstGeom>
          <a:noFill/>
          <a:ln w="9525">
            <a:noFill/>
            <a:miter lim="800000"/>
            <a:headEnd/>
            <a:tailEnd/>
          </a:ln>
        </p:spPr>
        <p:txBody>
          <a:bodyPr wrap="square">
            <a:spAutoFit/>
          </a:bodyPr>
          <a:lstStyle/>
          <a:p>
            <a:pPr>
              <a:spcBef>
                <a:spcPct val="50000"/>
              </a:spcBef>
            </a:pPr>
            <a:r>
              <a:rPr lang="en-US" sz="2000" dirty="0">
                <a:latin typeface="Arial" charset="0"/>
              </a:rPr>
              <a:t>A Mass Carrier Change occurs  when a Resp Org submits an order to change one CIC to another CIC on all Customer Records under their Resp Org ID. </a:t>
            </a:r>
            <a:endParaRPr lang="en-US" sz="2000" dirty="0" smtClean="0">
              <a:latin typeface="Arial" charset="0"/>
            </a:endParaRPr>
          </a:p>
          <a:p>
            <a:pPr>
              <a:spcBef>
                <a:spcPct val="50000"/>
              </a:spcBef>
            </a:pPr>
            <a:r>
              <a:rPr lang="en-US" sz="2000" dirty="0" smtClean="0">
                <a:solidFill>
                  <a:srgbClr val="FF0066"/>
                </a:solidFill>
                <a:latin typeface="Arial" charset="0"/>
              </a:rPr>
              <a:t>(</a:t>
            </a:r>
            <a:r>
              <a:rPr lang="en-US" sz="2000" dirty="0">
                <a:solidFill>
                  <a:srgbClr val="FF0066"/>
                </a:solidFill>
                <a:latin typeface="Arial" charset="0"/>
              </a:rPr>
              <a:t>All or Nothing</a:t>
            </a:r>
            <a:r>
              <a:rPr lang="en-US" sz="2000" dirty="0" smtClean="0">
                <a:solidFill>
                  <a:srgbClr val="FF0066"/>
                </a:solidFill>
                <a:latin typeface="Arial" charset="0"/>
              </a:rPr>
              <a:t>) All numbers under the Resp Org ID.</a:t>
            </a:r>
            <a:endParaRPr lang="en-US" sz="2000" dirty="0">
              <a:solidFill>
                <a:srgbClr val="FF0066"/>
              </a:solidFill>
              <a:latin typeface="Arial" charset="0"/>
            </a:endParaRPr>
          </a:p>
          <a:p>
            <a:pPr>
              <a:spcBef>
                <a:spcPct val="50000"/>
              </a:spcBef>
            </a:pPr>
            <a:r>
              <a:rPr lang="en-US" sz="2000" dirty="0">
                <a:latin typeface="Arial" charset="0"/>
              </a:rPr>
              <a:t>The SMS/800 Help Desk sets up the Mass Change. (Form </a:t>
            </a:r>
            <a:r>
              <a:rPr lang="en-US" sz="2000" dirty="0" smtClean="0">
                <a:latin typeface="Arial" charset="0"/>
              </a:rPr>
              <a:t>17 needs to be submitted)</a:t>
            </a:r>
            <a:endParaRPr lang="en-US" sz="2000" dirty="0">
              <a:latin typeface="Arial" charset="0"/>
            </a:endParaRPr>
          </a:p>
          <a:p>
            <a:pPr>
              <a:spcBef>
                <a:spcPct val="50000"/>
              </a:spcBef>
            </a:pPr>
            <a:r>
              <a:rPr lang="en-US" sz="2000" dirty="0">
                <a:latin typeface="Arial" charset="0"/>
              </a:rPr>
              <a:t>Resp Org Users can access the CCI screen to </a:t>
            </a:r>
            <a:r>
              <a:rPr lang="en-US" sz="2000" b="1" i="1" u="sng" dirty="0">
                <a:latin typeface="Arial" charset="0"/>
              </a:rPr>
              <a:t>view and print</a:t>
            </a:r>
            <a:r>
              <a:rPr lang="en-US" sz="2000" dirty="0">
                <a:latin typeface="Arial" charset="0"/>
              </a:rPr>
              <a:t> information concerning the CIC change.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blinds(horizontal)">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 calcmode="lin" valueType="num">
                                      <p:cBhvr>
                                        <p:cTn id="12" dur="500" decel="50000" fill="hold">
                                          <p:stCondLst>
                                            <p:cond delay="0"/>
                                          </p:stCondLst>
                                        </p:cTn>
                                        <p:tgtEl>
                                          <p:spTgt spid="20483">
                                            <p:txEl>
                                              <p:pRg st="1" end="1"/>
                                            </p:txEl>
                                          </p:spTgt>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20483">
                                            <p:txEl>
                                              <p:pRg st="1" end="1"/>
                                            </p:txEl>
                                          </p:spTgt>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20483">
                                            <p:txEl>
                                              <p:pRg st="1" end="1"/>
                                            </p:txEl>
                                          </p:spTgt>
                                        </p:tgtEl>
                                        <p:attrNameLst>
                                          <p:attrName>ppt_w</p:attrName>
                                        </p:attrNameLst>
                                      </p:cBhvr>
                                      <p:tavLst>
                                        <p:tav tm="0">
                                          <p:val>
                                            <p:strVal val="#ppt_w*.05"/>
                                          </p:val>
                                        </p:tav>
                                        <p:tav tm="100000">
                                          <p:val>
                                            <p:strVal val="#ppt_w"/>
                                          </p:val>
                                        </p:tav>
                                      </p:tavLst>
                                    </p:anim>
                                    <p:anim calcmode="lin" valueType="num">
                                      <p:cBhvr>
                                        <p:cTn id="15" dur="1000" fill="hold"/>
                                        <p:tgtEl>
                                          <p:spTgt spid="20483">
                                            <p:txEl>
                                              <p:pRg st="1" end="1"/>
                                            </p:txEl>
                                          </p:spTgt>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20483">
                                            <p:txEl>
                                              <p:pRg st="1" end="1"/>
                                            </p:txEl>
                                          </p:spTgt>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20483">
                                            <p:txEl>
                                              <p:pRg st="1" end="1"/>
                                            </p:txEl>
                                          </p:spTgt>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20483">
                                            <p:txEl>
                                              <p:pRg st="1" end="1"/>
                                            </p:txEl>
                                          </p:spTgt>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2048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20483">
                                            <p:txEl>
                                              <p:pRg st="2" end="2"/>
                                            </p:txEl>
                                          </p:spTgt>
                                        </p:tgtEl>
                                        <p:attrNameLst>
                                          <p:attrName>style.visibility</p:attrName>
                                        </p:attrNameLst>
                                      </p:cBhvr>
                                      <p:to>
                                        <p:strVal val="visible"/>
                                      </p:to>
                                    </p:set>
                                    <p:animEffect transition="in" filter="box(in)">
                                      <p:cBhvr>
                                        <p:cTn id="24" dur="500"/>
                                        <p:tgtEl>
                                          <p:spTgt spid="2048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0483">
                                            <p:txEl>
                                              <p:pRg st="3" end="3"/>
                                            </p:txEl>
                                          </p:spTgt>
                                        </p:tgtEl>
                                        <p:attrNameLst>
                                          <p:attrName>style.visibility</p:attrName>
                                        </p:attrNameLst>
                                      </p:cBhvr>
                                      <p:to>
                                        <p:strVal val="visible"/>
                                      </p:to>
                                    </p:set>
                                    <p:animEffect transition="in" filter="dissolve">
                                      <p:cBhvr>
                                        <p:cTn id="29" dur="500"/>
                                        <p:tgtEl>
                                          <p:spTgt spid="20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457200" y="122403"/>
            <a:ext cx="8229600" cy="679701"/>
          </a:xfrm>
          <a:prstGeom prst="rect">
            <a:avLst/>
          </a:prstGeom>
        </p:spPr>
        <p:txBody>
          <a:bodyPr/>
          <a:lstStyle/>
          <a:p>
            <a:pPr eaLnBrk="1" hangingPunct="1"/>
            <a:r>
              <a:rPr lang="en-US" sz="3200" b="1" u="sng" dirty="0" smtClean="0">
                <a:solidFill>
                  <a:srgbClr val="922241"/>
                </a:solidFill>
                <a:latin typeface="Arial" charset="0"/>
              </a:rPr>
              <a:t>CCI Screen</a:t>
            </a:r>
            <a:endParaRPr lang="en-US" sz="3600" b="1" u="sng" dirty="0" smtClean="0">
              <a:solidFill>
                <a:srgbClr val="922241"/>
              </a:solidFill>
              <a:latin typeface="Arial" charset="0"/>
            </a:endParaRPr>
          </a:p>
        </p:txBody>
      </p:sp>
      <p:graphicFrame>
        <p:nvGraphicFramePr>
          <p:cNvPr id="3074" name="Object 4"/>
          <p:cNvGraphicFramePr>
            <a:graphicFrameLocks noChangeAspect="1"/>
          </p:cNvGraphicFramePr>
          <p:nvPr/>
        </p:nvGraphicFramePr>
        <p:xfrm>
          <a:off x="533400" y="1371600"/>
          <a:ext cx="8077200" cy="5257800"/>
        </p:xfrm>
        <a:graphic>
          <a:graphicData uri="http://schemas.openxmlformats.org/presentationml/2006/ole">
            <p:oleObj spid="_x0000_s15362" name="Bitmap Image" r:id="rId4" imgW="7621064" imgH="4963218" progId="PBrush">
              <p:embed/>
            </p:oleObj>
          </a:graphicData>
        </a:graphic>
      </p:graphicFrame>
      <p:sp>
        <p:nvSpPr>
          <p:cNvPr id="3076" name="Text Box 5"/>
          <p:cNvSpPr txBox="1">
            <a:spLocks noChangeArrowheads="1"/>
          </p:cNvSpPr>
          <p:nvPr/>
        </p:nvSpPr>
        <p:spPr bwMode="auto">
          <a:xfrm>
            <a:off x="609600" y="841066"/>
            <a:ext cx="7924800" cy="400110"/>
          </a:xfrm>
          <a:prstGeom prst="rect">
            <a:avLst/>
          </a:prstGeom>
          <a:noFill/>
          <a:ln w="9525">
            <a:noFill/>
            <a:miter lim="800000"/>
            <a:headEnd/>
            <a:tailEnd/>
          </a:ln>
        </p:spPr>
        <p:txBody>
          <a:bodyPr>
            <a:spAutoFit/>
          </a:bodyPr>
          <a:lstStyle/>
          <a:p>
            <a:pPr algn="ctr">
              <a:spcBef>
                <a:spcPct val="50000"/>
              </a:spcBef>
            </a:pPr>
            <a:r>
              <a:rPr lang="en-US" sz="2000" dirty="0">
                <a:latin typeface="Arial" charset="0"/>
              </a:rPr>
              <a:t>Set up by Help Desk – Change CIC on all numbers</a:t>
            </a:r>
          </a:p>
        </p:txBody>
      </p:sp>
      <p:sp>
        <p:nvSpPr>
          <p:cNvPr id="5" name="Rounded Rectangle 4"/>
          <p:cNvSpPr/>
          <p:nvPr/>
        </p:nvSpPr>
        <p:spPr>
          <a:xfrm>
            <a:off x="990600" y="1828800"/>
            <a:ext cx="1752600" cy="381000"/>
          </a:xfrm>
          <a:prstGeom prst="roundRect">
            <a:avLst/>
          </a:prstGeom>
          <a:solidFill>
            <a:schemeClr val="accent1">
              <a:alpha val="31000"/>
            </a:scheme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733800" y="1752600"/>
            <a:ext cx="3276600" cy="457200"/>
          </a:xfrm>
          <a:prstGeom prst="roundRect">
            <a:avLst/>
          </a:prstGeom>
          <a:solidFill>
            <a:schemeClr val="accent1">
              <a:alpha val="31000"/>
            </a:scheme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990600" y="2286000"/>
            <a:ext cx="1752600" cy="381000"/>
          </a:xfrm>
          <a:prstGeom prst="roundRect">
            <a:avLst/>
          </a:prstGeom>
          <a:solidFill>
            <a:schemeClr val="accent1">
              <a:alpha val="31000"/>
            </a:scheme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819400" y="2286000"/>
            <a:ext cx="1752600" cy="381000"/>
          </a:xfrm>
          <a:prstGeom prst="roundRect">
            <a:avLst/>
          </a:prstGeom>
          <a:solidFill>
            <a:schemeClr val="accent1">
              <a:alpha val="31000"/>
            </a:scheme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124200" y="2819400"/>
            <a:ext cx="2514600" cy="533400"/>
          </a:xfrm>
          <a:prstGeom prst="roundRect">
            <a:avLst/>
          </a:prstGeom>
          <a:solidFill>
            <a:schemeClr val="accent1">
              <a:alpha val="31000"/>
            </a:scheme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ox(in)">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dissolv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prstGeom prst="rect">
            <a:avLst/>
          </a:prstGeom>
        </p:spPr>
        <p:txBody>
          <a:bodyPr/>
          <a:lstStyle/>
          <a:p>
            <a:pPr eaLnBrk="1" hangingPunct="1"/>
            <a:r>
              <a:rPr lang="en-US" sz="3200" b="1" u="sng" dirty="0" smtClean="0">
                <a:solidFill>
                  <a:srgbClr val="922241"/>
                </a:solidFill>
                <a:latin typeface="Arial" charset="0"/>
              </a:rPr>
              <a:t>Mass </a:t>
            </a:r>
            <a:r>
              <a:rPr lang="en-US" sz="3200" b="1" u="sng" dirty="0" err="1" smtClean="0">
                <a:solidFill>
                  <a:srgbClr val="922241"/>
                </a:solidFill>
                <a:latin typeface="Arial" charset="0"/>
              </a:rPr>
              <a:t>Resp</a:t>
            </a:r>
            <a:r>
              <a:rPr lang="en-US" sz="3200" b="1" u="sng" dirty="0" smtClean="0">
                <a:solidFill>
                  <a:srgbClr val="922241"/>
                </a:solidFill>
                <a:latin typeface="Arial" charset="0"/>
              </a:rPr>
              <a:t> Org Change</a:t>
            </a:r>
            <a:endParaRPr lang="en-US" sz="3600" b="1" u="sng" dirty="0" smtClean="0">
              <a:solidFill>
                <a:srgbClr val="922241"/>
              </a:solidFill>
              <a:latin typeface="Arial" charset="0"/>
            </a:endParaRPr>
          </a:p>
        </p:txBody>
      </p:sp>
      <p:sp>
        <p:nvSpPr>
          <p:cNvPr id="21507" name="Text Box 4"/>
          <p:cNvSpPr txBox="1">
            <a:spLocks noChangeArrowheads="1"/>
          </p:cNvSpPr>
          <p:nvPr/>
        </p:nvSpPr>
        <p:spPr bwMode="auto">
          <a:xfrm>
            <a:off x="1371600" y="1524000"/>
            <a:ext cx="6934200" cy="3631763"/>
          </a:xfrm>
          <a:prstGeom prst="rect">
            <a:avLst/>
          </a:prstGeom>
          <a:noFill/>
          <a:ln w="9525">
            <a:noFill/>
            <a:miter lim="800000"/>
            <a:headEnd/>
            <a:tailEnd/>
          </a:ln>
        </p:spPr>
        <p:txBody>
          <a:bodyPr>
            <a:spAutoFit/>
          </a:bodyPr>
          <a:lstStyle/>
          <a:p>
            <a:pPr>
              <a:spcBef>
                <a:spcPct val="50000"/>
              </a:spcBef>
            </a:pPr>
            <a:r>
              <a:rPr lang="en-US" sz="2000" dirty="0">
                <a:latin typeface="Arial" charset="0"/>
              </a:rPr>
              <a:t>A Mass Resp Org Change occurs  when a Resp Org submits an order to change the Resp Org ID on all Customer Records under their Resp Org ID. </a:t>
            </a:r>
          </a:p>
          <a:p>
            <a:pPr>
              <a:spcBef>
                <a:spcPct val="50000"/>
              </a:spcBef>
            </a:pPr>
            <a:r>
              <a:rPr lang="en-US" sz="2000" dirty="0">
                <a:latin typeface="Arial" charset="0"/>
              </a:rPr>
              <a:t>The SMS/800 Help Desk sets up the Mass Change. (Form 20)</a:t>
            </a:r>
          </a:p>
          <a:p>
            <a:pPr>
              <a:spcBef>
                <a:spcPct val="50000"/>
              </a:spcBef>
            </a:pPr>
            <a:r>
              <a:rPr lang="en-US" sz="2000" dirty="0">
                <a:latin typeface="Arial" charset="0"/>
              </a:rPr>
              <a:t>Resp Org Users can access the ROI screen to </a:t>
            </a:r>
            <a:r>
              <a:rPr lang="en-US" sz="2000" b="1" i="1" u="sng" dirty="0">
                <a:latin typeface="Arial" charset="0"/>
              </a:rPr>
              <a:t>view and print</a:t>
            </a:r>
            <a:r>
              <a:rPr lang="en-US" sz="2000" dirty="0">
                <a:latin typeface="Arial" charset="0"/>
              </a:rPr>
              <a:t> information concerning the mass change.</a:t>
            </a:r>
          </a:p>
          <a:p>
            <a:pPr>
              <a:spcBef>
                <a:spcPct val="50000"/>
              </a:spcBef>
            </a:pPr>
            <a:r>
              <a:rPr lang="en-US" sz="2000" dirty="0">
                <a:latin typeface="Arial" charset="0"/>
              </a:rPr>
              <a:t>(There is a </a:t>
            </a:r>
            <a:r>
              <a:rPr lang="en-US" sz="2000" dirty="0">
                <a:solidFill>
                  <a:srgbClr val="FF0066"/>
                </a:solidFill>
                <a:latin typeface="Arial" charset="0"/>
              </a:rPr>
              <a:t>Partial</a:t>
            </a:r>
            <a:r>
              <a:rPr lang="en-US" sz="2000" dirty="0">
                <a:latin typeface="Arial" charset="0"/>
              </a:rPr>
              <a:t> Mass Resp Org Change job that can be done by sending in the request with a file to the Help Desk – not viewable from ROI)</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blinds(horizontal)">
                                      <p:cBhvr>
                                        <p:cTn id="7" dur="5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box(in)">
                                      <p:cBhvr>
                                        <p:cTn id="12" dur="500"/>
                                        <p:tgtEl>
                                          <p:spTgt spid="21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dissolve">
                                      <p:cBhvr>
                                        <p:cTn id="17" dur="500"/>
                                        <p:tgtEl>
                                          <p:spTgt spid="215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 calcmode="lin" valueType="num">
                                      <p:cBhvr>
                                        <p:cTn id="22" dur="1000" fill="hold"/>
                                        <p:tgtEl>
                                          <p:spTgt spid="21507">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21507">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215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162344"/>
            <a:ext cx="8229600" cy="1143000"/>
          </a:xfrm>
          <a:prstGeom prst="rect">
            <a:avLst/>
          </a:prstGeom>
        </p:spPr>
        <p:txBody>
          <a:bodyPr>
            <a:normAutofit fontScale="90000"/>
          </a:bodyPr>
          <a:lstStyle/>
          <a:p>
            <a:pPr eaLnBrk="1" hangingPunct="1"/>
            <a:r>
              <a:rPr lang="en-US" sz="3200" b="1" u="sng" dirty="0" smtClean="0">
                <a:solidFill>
                  <a:srgbClr val="922241"/>
                </a:solidFill>
                <a:latin typeface="Arial" charset="0"/>
              </a:rPr>
              <a:t>ROI Screen</a:t>
            </a:r>
            <a:r>
              <a:rPr lang="en-US" sz="3200" b="1" u="sng" dirty="0" smtClean="0">
                <a:solidFill>
                  <a:schemeClr val="tx1"/>
                </a:solidFill>
                <a:latin typeface="Arial" charset="0"/>
              </a:rPr>
              <a:t/>
            </a:r>
            <a:br>
              <a:rPr lang="en-US" sz="3200" b="1" u="sng" dirty="0" smtClean="0">
                <a:solidFill>
                  <a:schemeClr val="tx1"/>
                </a:solidFill>
                <a:latin typeface="Arial" charset="0"/>
              </a:rPr>
            </a:br>
            <a:r>
              <a:rPr lang="en-US" sz="2400" dirty="0" smtClean="0">
                <a:solidFill>
                  <a:schemeClr val="tx1"/>
                </a:solidFill>
                <a:latin typeface="Arial" charset="0"/>
              </a:rPr>
              <a:t>Help Desk</a:t>
            </a:r>
            <a:r>
              <a:rPr lang="en-US" sz="3200" b="1" dirty="0" smtClean="0">
                <a:solidFill>
                  <a:schemeClr val="tx1"/>
                </a:solidFill>
                <a:latin typeface="Arial" charset="0"/>
              </a:rPr>
              <a:t> </a:t>
            </a:r>
            <a:r>
              <a:rPr lang="en-US" sz="2400" dirty="0" smtClean="0">
                <a:solidFill>
                  <a:schemeClr val="tx1"/>
                </a:solidFill>
                <a:latin typeface="Arial" charset="0"/>
              </a:rPr>
              <a:t>Change of </a:t>
            </a:r>
            <a:r>
              <a:rPr lang="en-US" sz="2400" dirty="0" err="1" smtClean="0">
                <a:solidFill>
                  <a:schemeClr val="tx1"/>
                </a:solidFill>
                <a:latin typeface="Arial" charset="0"/>
              </a:rPr>
              <a:t>Resp</a:t>
            </a:r>
            <a:r>
              <a:rPr lang="en-US" sz="2400" dirty="0" smtClean="0">
                <a:solidFill>
                  <a:schemeClr val="tx1"/>
                </a:solidFill>
                <a:latin typeface="Arial" charset="0"/>
              </a:rPr>
              <a:t> Org Id on all numbers of </a:t>
            </a:r>
            <a:r>
              <a:rPr lang="en-US" sz="2400" dirty="0" err="1" smtClean="0">
                <a:solidFill>
                  <a:schemeClr val="tx1"/>
                </a:solidFill>
                <a:latin typeface="Arial" charset="0"/>
              </a:rPr>
              <a:t>Resp</a:t>
            </a:r>
            <a:r>
              <a:rPr lang="en-US" sz="2400" dirty="0" smtClean="0">
                <a:solidFill>
                  <a:schemeClr val="tx1"/>
                </a:solidFill>
                <a:latin typeface="Arial" charset="0"/>
              </a:rPr>
              <a:t> Org</a:t>
            </a:r>
          </a:p>
        </p:txBody>
      </p:sp>
      <p:graphicFrame>
        <p:nvGraphicFramePr>
          <p:cNvPr id="4098" name="Object 4"/>
          <p:cNvGraphicFramePr>
            <a:graphicFrameLocks noChangeAspect="1"/>
          </p:cNvGraphicFramePr>
          <p:nvPr/>
        </p:nvGraphicFramePr>
        <p:xfrm>
          <a:off x="990600" y="1406525"/>
          <a:ext cx="7620000" cy="5299075"/>
        </p:xfrm>
        <a:graphic>
          <a:graphicData uri="http://schemas.openxmlformats.org/presentationml/2006/ole">
            <p:oleObj spid="_x0000_s16386" name="Bitmap Image" r:id="rId4" imgW="6668431" imgH="4638095" progId="PBrush">
              <p:embed/>
            </p:oleObj>
          </a:graphicData>
        </a:graphic>
      </p:graphicFrame>
      <p:grpSp>
        <p:nvGrpSpPr>
          <p:cNvPr id="2" name="Group 8"/>
          <p:cNvGrpSpPr/>
          <p:nvPr/>
        </p:nvGrpSpPr>
        <p:grpSpPr>
          <a:xfrm>
            <a:off x="4876800" y="3962400"/>
            <a:ext cx="3810000" cy="762000"/>
            <a:chOff x="4876800" y="3962400"/>
            <a:chExt cx="3810000" cy="762000"/>
          </a:xfrm>
        </p:grpSpPr>
        <p:sp>
          <p:nvSpPr>
            <p:cNvPr id="4100" name="Text Box 5"/>
            <p:cNvSpPr txBox="1">
              <a:spLocks noChangeArrowheads="1"/>
            </p:cNvSpPr>
            <p:nvPr/>
          </p:nvSpPr>
          <p:spPr bwMode="auto">
            <a:xfrm>
              <a:off x="4876800" y="4324290"/>
              <a:ext cx="3810000" cy="400110"/>
            </a:xfrm>
            <a:prstGeom prst="rect">
              <a:avLst/>
            </a:prstGeom>
            <a:solidFill>
              <a:srgbClr val="FFFF99"/>
            </a:solidFill>
            <a:ln w="9525">
              <a:solidFill>
                <a:schemeClr val="tx1"/>
              </a:solidFill>
              <a:miter lim="800000"/>
              <a:headEnd/>
              <a:tailEnd/>
            </a:ln>
          </p:spPr>
          <p:txBody>
            <a:bodyPr>
              <a:spAutoFit/>
            </a:bodyPr>
            <a:lstStyle/>
            <a:p>
              <a:pPr>
                <a:spcBef>
                  <a:spcPct val="50000"/>
                </a:spcBef>
              </a:pPr>
              <a:r>
                <a:rPr lang="en-US" sz="2000" dirty="0">
                  <a:latin typeface="Arial" pitchFamily="34" charset="0"/>
                  <a:cs typeface="Arial" pitchFamily="34" charset="0"/>
                </a:rPr>
                <a:t>Status = Pending or Active</a:t>
              </a:r>
            </a:p>
          </p:txBody>
        </p:sp>
        <p:sp>
          <p:nvSpPr>
            <p:cNvPr id="4101" name="Line 6"/>
            <p:cNvSpPr>
              <a:spLocks noChangeShapeType="1"/>
            </p:cNvSpPr>
            <p:nvPr/>
          </p:nvSpPr>
          <p:spPr bwMode="auto">
            <a:xfrm flipH="1" flipV="1">
              <a:off x="5715000" y="3962400"/>
              <a:ext cx="685800" cy="381000"/>
            </a:xfrm>
            <a:prstGeom prst="line">
              <a:avLst/>
            </a:prstGeom>
            <a:noFill/>
            <a:ln w="25400">
              <a:solidFill>
                <a:schemeClr val="tx1"/>
              </a:solidFill>
              <a:round/>
              <a:headEnd/>
              <a:tailEnd type="triangle" w="med" len="med"/>
            </a:ln>
          </p:spPr>
          <p:txBody>
            <a:bodyPr wrap="square">
              <a:spAutoFit/>
            </a:bodyPr>
            <a:lstStyle/>
            <a:p>
              <a:endParaRPr lang="en-US"/>
            </a:p>
          </p:txBody>
        </p:sp>
      </p:grpSp>
      <p:sp>
        <p:nvSpPr>
          <p:cNvPr id="6" name="Rounded Rectangle 5"/>
          <p:cNvSpPr/>
          <p:nvPr/>
        </p:nvSpPr>
        <p:spPr>
          <a:xfrm>
            <a:off x="3810000" y="1981200"/>
            <a:ext cx="1752600" cy="381000"/>
          </a:xfrm>
          <a:prstGeom prst="roundRect">
            <a:avLst/>
          </a:prstGeom>
          <a:solidFill>
            <a:schemeClr val="accent1">
              <a:alpha val="31000"/>
            </a:scheme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276600" y="3200400"/>
            <a:ext cx="3276600" cy="609600"/>
          </a:xfrm>
          <a:prstGeom prst="roundRect">
            <a:avLst/>
          </a:prstGeom>
          <a:solidFill>
            <a:schemeClr val="accent1">
              <a:alpha val="31000"/>
            </a:scheme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267200" y="3810000"/>
            <a:ext cx="1752600" cy="381000"/>
          </a:xfrm>
          <a:prstGeom prst="roundRect">
            <a:avLst/>
          </a:prstGeom>
          <a:solidFill>
            <a:schemeClr val="accent1">
              <a:alpha val="31000"/>
            </a:scheme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down)">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50050"/>
            <a:ext cx="8229600" cy="1143000"/>
          </a:xfrm>
          <a:prstGeom prst="rect">
            <a:avLst/>
          </a:prstGeom>
        </p:spPr>
        <p:txBody>
          <a:bodyPr>
            <a:normAutofit fontScale="90000"/>
          </a:bodyPr>
          <a:lstStyle/>
          <a:p>
            <a:pPr eaLnBrk="1" hangingPunct="1"/>
            <a:r>
              <a:rPr lang="en-US" sz="3600" b="1" u="sng" dirty="0" smtClean="0">
                <a:solidFill>
                  <a:srgbClr val="922241"/>
                </a:solidFill>
                <a:latin typeface="Arial" charset="0"/>
              </a:rPr>
              <a:t>MRO (Multi-Dial Number </a:t>
            </a:r>
            <a:br>
              <a:rPr lang="en-US" sz="3600" b="1" u="sng" dirty="0" smtClean="0">
                <a:solidFill>
                  <a:srgbClr val="922241"/>
                </a:solidFill>
                <a:latin typeface="Arial" charset="0"/>
              </a:rPr>
            </a:br>
            <a:r>
              <a:rPr lang="en-US" sz="3600" b="1" u="sng" dirty="0" smtClean="0">
                <a:solidFill>
                  <a:srgbClr val="922241"/>
                </a:solidFill>
                <a:latin typeface="Arial" charset="0"/>
              </a:rPr>
              <a:t>Resp Org Change)</a:t>
            </a:r>
          </a:p>
        </p:txBody>
      </p:sp>
      <p:sp>
        <p:nvSpPr>
          <p:cNvPr id="22531" name="Text Box 3"/>
          <p:cNvSpPr txBox="1">
            <a:spLocks noChangeArrowheads="1"/>
          </p:cNvSpPr>
          <p:nvPr/>
        </p:nvSpPr>
        <p:spPr bwMode="auto">
          <a:xfrm>
            <a:off x="481264" y="1115095"/>
            <a:ext cx="8305800" cy="5273675"/>
          </a:xfrm>
          <a:prstGeom prst="rect">
            <a:avLst/>
          </a:prstGeom>
          <a:noFill/>
          <a:ln w="9525">
            <a:noFill/>
            <a:miter lim="800000"/>
            <a:headEnd/>
            <a:tailEnd/>
          </a:ln>
        </p:spPr>
        <p:txBody>
          <a:bodyPr>
            <a:spAutoFit/>
          </a:bodyPr>
          <a:lstStyle/>
          <a:p>
            <a:pPr>
              <a:spcBef>
                <a:spcPct val="50000"/>
              </a:spcBef>
            </a:pPr>
            <a:r>
              <a:rPr lang="en-US" sz="2000" dirty="0">
                <a:latin typeface="Arial" charset="0"/>
              </a:rPr>
              <a:t>The screen allows authorized users to change the Resp Org on an entire set of Dial Numbers at the same time in one single request (Up to </a:t>
            </a:r>
            <a:r>
              <a:rPr lang="en-US" sz="2000" dirty="0" smtClean="0">
                <a:latin typeface="Arial" charset="0"/>
              </a:rPr>
              <a:t>500 </a:t>
            </a:r>
            <a:r>
              <a:rPr lang="en-US" sz="2000" dirty="0">
                <a:latin typeface="Arial" charset="0"/>
              </a:rPr>
              <a:t>numbers).  The Numbers to be changed can be typed or pasted into the Dial Numbers field.  Users can also import the numbers from a “.TXT” file.  (Logon ID of requester will show in WRS History)</a:t>
            </a:r>
          </a:p>
          <a:p>
            <a:pPr>
              <a:spcBef>
                <a:spcPct val="50000"/>
              </a:spcBef>
            </a:pPr>
            <a:r>
              <a:rPr lang="en-US" sz="2000" dirty="0">
                <a:latin typeface="Arial" charset="0"/>
              </a:rPr>
              <a:t>The users will be able to change the Resp Org ID on numbers in Assigned, Disconnect, Reserved, Suspend, Transitional, and Working Status through this MRO screen. </a:t>
            </a:r>
          </a:p>
          <a:p>
            <a:pPr>
              <a:spcBef>
                <a:spcPct val="50000"/>
              </a:spcBef>
            </a:pPr>
            <a:r>
              <a:rPr lang="en-US" sz="2000" dirty="0">
                <a:latin typeface="Arial" charset="0"/>
              </a:rPr>
              <a:t>This function will change the Resp Org in place and no copy of the customer records will be performed for numbers which have customer records. Any CRs having a future Eff. Date/Time with a CR status of “Pending” will be changed to “Must Check”. </a:t>
            </a:r>
          </a:p>
          <a:p>
            <a:pPr>
              <a:spcBef>
                <a:spcPct val="50000"/>
              </a:spcBef>
            </a:pPr>
            <a:r>
              <a:rPr lang="en-US" sz="2000" dirty="0">
                <a:latin typeface="Arial" charset="0"/>
              </a:rPr>
              <a:t>The MRO screen can be accessed via the Main Menu.</a:t>
            </a:r>
          </a:p>
          <a:p>
            <a:pPr>
              <a:spcBef>
                <a:spcPct val="50000"/>
              </a:spcBef>
            </a:pPr>
            <a:r>
              <a:rPr lang="en-US" sz="2000" dirty="0">
                <a:latin typeface="Arial" charset="0"/>
              </a:rPr>
              <a:t>To be notified by Email when the Job is complete, fill out the Email address field. Email of New Resp Org will receive notification if on ORC.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box(in)">
                                      <p:cBhvr>
                                        <p:cTn id="12" dur="5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box(out)">
                                      <p:cBhvr>
                                        <p:cTn id="17" dur="500"/>
                                        <p:tgtEl>
                                          <p:spTgt spid="22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 calcmode="lin" valueType="num">
                                      <p:cBhvr additive="base">
                                        <p:cTn id="22" dur="500" fill="hold"/>
                                        <p:tgtEl>
                                          <p:spTgt spid="22531">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25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22531">
                                            <p:txEl>
                                              <p:pRg st="4" end="4"/>
                                            </p:txEl>
                                          </p:spTgt>
                                        </p:tgtEl>
                                        <p:attrNameLst>
                                          <p:attrName>style.visibility</p:attrName>
                                        </p:attrNameLst>
                                      </p:cBhvr>
                                      <p:to>
                                        <p:strVal val="visible"/>
                                      </p:to>
                                    </p:set>
                                    <p:anim calcmode="lin" valueType="num">
                                      <p:cBhvr additive="base">
                                        <p:cTn id="28" dur="500" fill="hold"/>
                                        <p:tgtEl>
                                          <p:spTgt spid="22531">
                                            <p:txEl>
                                              <p:pRg st="4" end="4"/>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253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57200" y="-14118"/>
            <a:ext cx="8229600" cy="1143000"/>
          </a:xfrm>
          <a:prstGeom prst="rect">
            <a:avLst/>
          </a:prstGeom>
        </p:spPr>
        <p:txBody>
          <a:bodyPr>
            <a:normAutofit/>
          </a:bodyPr>
          <a:lstStyle/>
          <a:p>
            <a:pPr eaLnBrk="1" hangingPunct="1"/>
            <a:r>
              <a:rPr lang="en-US" sz="3600" b="1" u="sng" dirty="0" smtClean="0">
                <a:solidFill>
                  <a:srgbClr val="922241"/>
                </a:solidFill>
                <a:latin typeface="Arial" charset="0"/>
              </a:rPr>
              <a:t>MRO Screen</a:t>
            </a:r>
            <a:r>
              <a:rPr lang="en-US" sz="3600" b="1" u="sng" dirty="0" smtClean="0">
                <a:solidFill>
                  <a:schemeClr val="tx1"/>
                </a:solidFill>
                <a:latin typeface="Arial" charset="0"/>
              </a:rPr>
              <a:t/>
            </a:r>
            <a:br>
              <a:rPr lang="en-US" sz="3600" b="1" u="sng" dirty="0" smtClean="0">
                <a:solidFill>
                  <a:schemeClr val="tx1"/>
                </a:solidFill>
                <a:latin typeface="Arial" charset="0"/>
              </a:rPr>
            </a:br>
            <a:r>
              <a:rPr lang="en-US" sz="2000" b="1" dirty="0" smtClean="0">
                <a:solidFill>
                  <a:schemeClr val="tx1"/>
                </a:solidFill>
                <a:latin typeface="Arial" charset="0"/>
              </a:rPr>
              <a:t>Change RO on a limited list (up to 500 numbers)</a:t>
            </a:r>
          </a:p>
        </p:txBody>
      </p:sp>
      <p:grpSp>
        <p:nvGrpSpPr>
          <p:cNvPr id="2" name="Group 7"/>
          <p:cNvGrpSpPr/>
          <p:nvPr/>
        </p:nvGrpSpPr>
        <p:grpSpPr>
          <a:xfrm>
            <a:off x="1143000" y="1066800"/>
            <a:ext cx="7086600" cy="5313363"/>
            <a:chOff x="1143000" y="1143000"/>
            <a:chExt cx="7086600" cy="5313363"/>
          </a:xfrm>
        </p:grpSpPr>
        <p:graphicFrame>
          <p:nvGraphicFramePr>
            <p:cNvPr id="5122" name="Object 3"/>
            <p:cNvGraphicFramePr>
              <a:graphicFrameLocks noChangeAspect="1"/>
            </p:cNvGraphicFramePr>
            <p:nvPr/>
          </p:nvGraphicFramePr>
          <p:xfrm>
            <a:off x="1143000" y="1143000"/>
            <a:ext cx="7086600" cy="5313363"/>
          </p:xfrm>
          <a:graphic>
            <a:graphicData uri="http://schemas.openxmlformats.org/presentationml/2006/ole">
              <p:oleObj spid="_x0000_s17410" name="Bitmap Image" r:id="rId4" imgW="7621064" imgH="5714286" progId="PBrush">
                <p:embed/>
              </p:oleObj>
            </a:graphicData>
          </a:graphic>
        </p:graphicFrame>
        <p:sp>
          <p:nvSpPr>
            <p:cNvPr id="5124" name="Text Box 4"/>
            <p:cNvSpPr txBox="1">
              <a:spLocks noChangeArrowheads="1"/>
            </p:cNvSpPr>
            <p:nvPr/>
          </p:nvSpPr>
          <p:spPr bwMode="auto">
            <a:xfrm>
              <a:off x="2286000" y="1736720"/>
              <a:ext cx="914400" cy="854080"/>
            </a:xfrm>
            <a:prstGeom prst="rect">
              <a:avLst/>
            </a:prstGeom>
            <a:noFill/>
            <a:ln w="9525">
              <a:noFill/>
              <a:miter lim="800000"/>
              <a:headEnd/>
              <a:tailEnd/>
            </a:ln>
          </p:spPr>
          <p:txBody>
            <a:bodyPr>
              <a:spAutoFit/>
            </a:bodyPr>
            <a:lstStyle/>
            <a:p>
              <a:pPr>
                <a:spcBef>
                  <a:spcPct val="50000"/>
                </a:spcBef>
              </a:pPr>
              <a:r>
                <a:rPr lang="en-US" sz="900" dirty="0">
                  <a:latin typeface="Arial" charset="0"/>
                </a:rPr>
                <a:t>800-444-5567</a:t>
              </a:r>
            </a:p>
            <a:p>
              <a:pPr>
                <a:spcBef>
                  <a:spcPct val="50000"/>
                </a:spcBef>
              </a:pPr>
              <a:r>
                <a:rPr lang="en-US" sz="900" dirty="0">
                  <a:latin typeface="Arial" charset="0"/>
                </a:rPr>
                <a:t>888-345-6789</a:t>
              </a:r>
            </a:p>
            <a:p>
              <a:pPr>
                <a:spcBef>
                  <a:spcPct val="50000"/>
                </a:spcBef>
              </a:pPr>
              <a:r>
                <a:rPr lang="en-US" sz="900" dirty="0">
                  <a:latin typeface="Arial" charset="0"/>
                </a:rPr>
                <a:t>877-224-1234</a:t>
              </a:r>
            </a:p>
            <a:p>
              <a:pPr>
                <a:spcBef>
                  <a:spcPct val="50000"/>
                </a:spcBef>
              </a:pPr>
              <a:r>
                <a:rPr lang="en-US" sz="900" dirty="0">
                  <a:latin typeface="Arial" charset="0"/>
                </a:rPr>
                <a:t>800-555-7890</a:t>
              </a:r>
            </a:p>
          </p:txBody>
        </p:sp>
        <p:sp>
          <p:nvSpPr>
            <p:cNvPr id="5125" name="Text Box 5"/>
            <p:cNvSpPr txBox="1">
              <a:spLocks noChangeArrowheads="1"/>
            </p:cNvSpPr>
            <p:nvPr/>
          </p:nvSpPr>
          <p:spPr bwMode="auto">
            <a:xfrm>
              <a:off x="6629400" y="2681288"/>
              <a:ext cx="914400" cy="214312"/>
            </a:xfrm>
            <a:prstGeom prst="rect">
              <a:avLst/>
            </a:prstGeom>
            <a:noFill/>
            <a:ln w="9525">
              <a:noFill/>
              <a:miter lim="800000"/>
              <a:headEnd/>
              <a:tailEnd/>
            </a:ln>
          </p:spPr>
          <p:txBody>
            <a:bodyPr>
              <a:spAutoFit/>
            </a:bodyPr>
            <a:lstStyle/>
            <a:p>
              <a:pPr>
                <a:spcBef>
                  <a:spcPct val="50000"/>
                </a:spcBef>
              </a:pPr>
              <a:r>
                <a:rPr lang="en-US" sz="800">
                  <a:latin typeface="Arial" charset="0"/>
                </a:rPr>
                <a:t>BRSAC</a:t>
              </a:r>
            </a:p>
          </p:txBody>
        </p:sp>
        <p:sp>
          <p:nvSpPr>
            <p:cNvPr id="5126" name="Text Box 6"/>
            <p:cNvSpPr txBox="1">
              <a:spLocks noChangeArrowheads="1"/>
            </p:cNvSpPr>
            <p:nvPr/>
          </p:nvSpPr>
          <p:spPr bwMode="auto">
            <a:xfrm>
              <a:off x="5257800" y="5043488"/>
              <a:ext cx="1752600" cy="230832"/>
            </a:xfrm>
            <a:prstGeom prst="rect">
              <a:avLst/>
            </a:prstGeom>
            <a:noFill/>
            <a:ln w="9525">
              <a:noFill/>
              <a:miter lim="800000"/>
              <a:headEnd/>
              <a:tailEnd/>
            </a:ln>
          </p:spPr>
          <p:txBody>
            <a:bodyPr>
              <a:spAutoFit/>
            </a:bodyPr>
            <a:lstStyle/>
            <a:p>
              <a:pPr>
                <a:spcBef>
                  <a:spcPct val="50000"/>
                </a:spcBef>
              </a:pPr>
              <a:r>
                <a:rPr lang="en-US" sz="900" dirty="0">
                  <a:latin typeface="Arial" charset="0"/>
                </a:rPr>
                <a:t>NEW RO@EMAIL.COM</a:t>
              </a:r>
            </a:p>
          </p:txBody>
        </p:sp>
        <p:sp>
          <p:nvSpPr>
            <p:cNvPr id="5127" name="Text Box 7"/>
            <p:cNvSpPr txBox="1">
              <a:spLocks noChangeArrowheads="1"/>
            </p:cNvSpPr>
            <p:nvPr/>
          </p:nvSpPr>
          <p:spPr bwMode="auto">
            <a:xfrm>
              <a:off x="5257800" y="4662488"/>
              <a:ext cx="914400" cy="230832"/>
            </a:xfrm>
            <a:prstGeom prst="rect">
              <a:avLst/>
            </a:prstGeom>
            <a:noFill/>
            <a:ln w="9525">
              <a:noFill/>
              <a:miter lim="800000"/>
              <a:headEnd/>
              <a:tailEnd/>
            </a:ln>
          </p:spPr>
          <p:txBody>
            <a:bodyPr>
              <a:spAutoFit/>
            </a:bodyPr>
            <a:lstStyle/>
            <a:p>
              <a:pPr>
                <a:spcBef>
                  <a:spcPct val="50000"/>
                </a:spcBef>
              </a:pPr>
              <a:r>
                <a:rPr lang="en-US" sz="900" dirty="0">
                  <a:latin typeface="Arial" charset="0"/>
                </a:rPr>
                <a:t>Test</a:t>
              </a:r>
            </a:p>
          </p:txBody>
        </p:sp>
      </p:grpSp>
      <p:sp>
        <p:nvSpPr>
          <p:cNvPr id="9" name="Rounded Rectangle 8"/>
          <p:cNvSpPr/>
          <p:nvPr/>
        </p:nvSpPr>
        <p:spPr>
          <a:xfrm>
            <a:off x="2209800" y="1600200"/>
            <a:ext cx="990600" cy="990600"/>
          </a:xfrm>
          <a:prstGeom prst="roundRect">
            <a:avLst/>
          </a:prstGeom>
          <a:solidFill>
            <a:schemeClr val="accent1">
              <a:alpha val="31000"/>
            </a:scheme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562600" y="2590800"/>
            <a:ext cx="1752600" cy="381000"/>
          </a:xfrm>
          <a:prstGeom prst="roundRect">
            <a:avLst/>
          </a:prstGeom>
          <a:solidFill>
            <a:schemeClr val="accent1">
              <a:alpha val="31000"/>
            </a:scheme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876800" y="4343400"/>
            <a:ext cx="1981200" cy="457200"/>
          </a:xfrm>
          <a:prstGeom prst="roundRect">
            <a:avLst/>
          </a:prstGeom>
          <a:solidFill>
            <a:schemeClr val="accent1">
              <a:alpha val="31000"/>
            </a:scheme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876800" y="4800600"/>
            <a:ext cx="1981200" cy="457200"/>
          </a:xfrm>
          <a:prstGeom prst="roundRect">
            <a:avLst/>
          </a:prstGeom>
          <a:solidFill>
            <a:schemeClr val="accent1">
              <a:alpha val="31000"/>
            </a:scheme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dissolv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dissolv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prstGeom prst="rect">
            <a:avLst/>
          </a:prstGeom>
        </p:spPr>
        <p:txBody>
          <a:bodyPr>
            <a:normAutofit fontScale="90000"/>
          </a:bodyPr>
          <a:lstStyle/>
          <a:p>
            <a:pPr eaLnBrk="1" hangingPunct="1"/>
            <a:r>
              <a:rPr lang="en-US" sz="3600" b="1" u="sng" dirty="0" smtClean="0">
                <a:solidFill>
                  <a:srgbClr val="922241"/>
                </a:solidFill>
                <a:latin typeface="Arial" charset="0"/>
              </a:rPr>
              <a:t>MND Multi-Dial Number Disconnect</a:t>
            </a:r>
          </a:p>
        </p:txBody>
      </p:sp>
      <p:sp>
        <p:nvSpPr>
          <p:cNvPr id="23555" name="Text Box 3"/>
          <p:cNvSpPr txBox="1">
            <a:spLocks noChangeArrowheads="1"/>
          </p:cNvSpPr>
          <p:nvPr/>
        </p:nvSpPr>
        <p:spPr bwMode="auto">
          <a:xfrm>
            <a:off x="1066800" y="1789113"/>
            <a:ext cx="7543800" cy="3477875"/>
          </a:xfrm>
          <a:prstGeom prst="rect">
            <a:avLst/>
          </a:prstGeom>
          <a:noFill/>
          <a:ln w="9525">
            <a:noFill/>
            <a:miter lim="800000"/>
            <a:headEnd/>
            <a:tailEnd/>
          </a:ln>
        </p:spPr>
        <p:txBody>
          <a:bodyPr>
            <a:spAutoFit/>
          </a:bodyPr>
          <a:lstStyle/>
          <a:p>
            <a:pPr>
              <a:spcBef>
                <a:spcPct val="50000"/>
              </a:spcBef>
            </a:pPr>
            <a:r>
              <a:rPr lang="en-US" sz="2000" dirty="0" smtClean="0">
                <a:latin typeface="Arial" charset="0"/>
              </a:rPr>
              <a:t>The MND  </a:t>
            </a:r>
            <a:r>
              <a:rPr lang="en-US" sz="2000" dirty="0">
                <a:latin typeface="Arial" charset="0"/>
              </a:rPr>
              <a:t>screen allows authorized users to Disconnect an entire set of Dial Numbers at the same time in one single request (Up to </a:t>
            </a:r>
            <a:r>
              <a:rPr lang="en-US" sz="2000" dirty="0" smtClean="0">
                <a:latin typeface="Arial" charset="0"/>
              </a:rPr>
              <a:t>500 </a:t>
            </a:r>
            <a:r>
              <a:rPr lang="en-US" sz="2000" dirty="0">
                <a:latin typeface="Arial" charset="0"/>
              </a:rPr>
              <a:t>numbers).  The Numbers to be changed can be typed or pasted into the Dial Numbers field.  Users can also import the numbers from a “.TXT” file.</a:t>
            </a:r>
          </a:p>
          <a:p>
            <a:pPr>
              <a:spcBef>
                <a:spcPct val="50000"/>
              </a:spcBef>
            </a:pPr>
            <a:r>
              <a:rPr lang="en-US" sz="2000" dirty="0">
                <a:latin typeface="Arial" charset="0"/>
              </a:rPr>
              <a:t>The users will be able to Disconnect numbers in </a:t>
            </a:r>
            <a:r>
              <a:rPr lang="en-US" sz="2000" b="1" u="sng" dirty="0">
                <a:latin typeface="Arial" charset="0"/>
              </a:rPr>
              <a:t>“Working”</a:t>
            </a:r>
            <a:r>
              <a:rPr lang="en-US" sz="2000" dirty="0">
                <a:latin typeface="Arial" charset="0"/>
              </a:rPr>
              <a:t> Status through this MND screen.  (Any working numbers with an attached future record will be rejected.  Delete any future records)</a:t>
            </a:r>
          </a:p>
          <a:p>
            <a:pPr>
              <a:spcBef>
                <a:spcPct val="50000"/>
              </a:spcBef>
            </a:pPr>
            <a:r>
              <a:rPr lang="en-US" sz="2000" dirty="0">
                <a:latin typeface="Arial" charset="0"/>
              </a:rPr>
              <a:t>The MND screen can be accessed via the Main Menu.</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blinds(horizontal)">
                                      <p:cBhvr>
                                        <p:cTn id="12" dur="500"/>
                                        <p:tgtEl>
                                          <p:spTgt spid="23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blinds(horizontal)">
                                      <p:cBhvr>
                                        <p:cTn id="17" dur="500"/>
                                        <p:tgtEl>
                                          <p:spTgt spid="23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15287FF5AFA143AE89E51A0CD59BB9" ma:contentTypeVersion="0" ma:contentTypeDescription="Create a new document." ma:contentTypeScope="" ma:versionID="bdd438c67d125ac81bad74c94fd3b268">
  <xsd:schema xmlns:xsd="http://www.w3.org/2001/XMLSchema" xmlns:p="http://schemas.microsoft.com/office/2006/metadata/properties" targetNamespace="http://schemas.microsoft.com/office/2006/metadata/properties" ma:root="true" ma:fieldsID="a19fca573a351b578e188d6e2de3190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70351B5-E6C6-4AC1-A26B-7E92D7DBC8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68BE1EBD-1FA8-4235-8C08-6CF09497D716}">
  <ds:schemaRefs>
    <ds:schemaRef ds:uri="http://schemas.microsoft.com/sharepoint/v3/contenttype/forms"/>
  </ds:schemaRefs>
</ds:datastoreItem>
</file>

<file path=customXml/itemProps3.xml><?xml version="1.0" encoding="utf-8"?>
<ds:datastoreItem xmlns:ds="http://schemas.openxmlformats.org/officeDocument/2006/customXml" ds:itemID="{CEC98F6E-3304-4235-BE0E-25749913D14A}">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826</TotalTime>
  <Words>2892</Words>
  <Application>Microsoft Office PowerPoint</Application>
  <PresentationFormat>On-screen Show (4:3)</PresentationFormat>
  <Paragraphs>332</Paragraphs>
  <Slides>24</Slides>
  <Notes>22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Office Theme</vt:lpstr>
      <vt:lpstr>Bitmap Image</vt:lpstr>
      <vt:lpstr>Mass Changes</vt:lpstr>
      <vt:lpstr>SMS/800 Course Roadmap </vt:lpstr>
      <vt:lpstr>Mass Carrier Change</vt:lpstr>
      <vt:lpstr>CCI Screen</vt:lpstr>
      <vt:lpstr>Mass Resp Org Change</vt:lpstr>
      <vt:lpstr>ROI Screen Help Desk Change of Resp Org Id on all numbers of Resp Org</vt:lpstr>
      <vt:lpstr>MRO (Multi-Dial Number  Resp Org Change)</vt:lpstr>
      <vt:lpstr>MRO Screen Change RO on a limited list (up to 500 numbers)</vt:lpstr>
      <vt:lpstr>MND Multi-Dial Number Disconnect</vt:lpstr>
      <vt:lpstr>MND Screen</vt:lpstr>
      <vt:lpstr>MSP (Multi-Dial Number Spare)</vt:lpstr>
      <vt:lpstr>MSP Screen</vt:lpstr>
      <vt:lpstr>MNQ (Multi-Dial Number Query)</vt:lpstr>
      <vt:lpstr>MNQ Screen</vt:lpstr>
      <vt:lpstr>MCP (Multiple Conversion to Pointer Records)</vt:lpstr>
      <vt:lpstr>MCP Screen</vt:lpstr>
      <vt:lpstr>AJR (Automation Job Review)</vt:lpstr>
      <vt:lpstr>MRO (View Output)</vt:lpstr>
      <vt:lpstr>MNQ (View Output)</vt:lpstr>
      <vt:lpstr>Print MRO (View Output)</vt:lpstr>
      <vt:lpstr>View Output for One Number</vt:lpstr>
      <vt:lpstr>Mass Changes – Review</vt:lpstr>
      <vt:lpstr>Slide 23</vt:lpstr>
      <vt:lpstr>Slide 24</vt:lpstr>
    </vt:vector>
  </TitlesOfParts>
  <Company>FingerPaint Marketing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Lauren Kuester</dc:creator>
  <cp:lastModifiedBy>John Carpenter</cp:lastModifiedBy>
  <cp:revision>85</cp:revision>
  <dcterms:created xsi:type="dcterms:W3CDTF">2011-03-21T17:54:20Z</dcterms:created>
  <dcterms:modified xsi:type="dcterms:W3CDTF">2012-01-10T19:42:34Z</dcterms:modified>
</cp:coreProperties>
</file>