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3" r:id="rId27"/>
    <p:sldId id="294" r:id="rId28"/>
    <p:sldId id="296" r:id="rId29"/>
    <p:sldId id="295" r:id="rId30"/>
    <p:sldId id="297" r:id="rId31"/>
    <p:sldId id="299" r:id="rId32"/>
    <p:sldId id="298" r:id="rId33"/>
    <p:sldId id="290" r:id="rId34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241"/>
    <a:srgbClr val="00A0D4"/>
    <a:srgbClr val="820024"/>
    <a:srgbClr val="9E6C78"/>
    <a:srgbClr val="FFFFFF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8309" autoAdjust="0"/>
  </p:normalViewPr>
  <p:slideViewPr>
    <p:cSldViewPr snapToGrid="0" snapToObjects="1">
      <p:cViewPr varScale="1">
        <p:scale>
          <a:sx n="64" d="100"/>
          <a:sy n="64" d="100"/>
        </p:scale>
        <p:origin x="-486" y="-96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12/29/2011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12/29/2011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BF32E-CAEB-41AA-A25B-8F278BD9AA41}" type="slidenum">
              <a:rPr lang="en-US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There are 13 screens associated with the CAN feature.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CAR 2. ROC 3. CSE 4. CAG 5. CIR  6. EAG </a:t>
            </a:r>
          </a:p>
          <a:p>
            <a:pPr eaLnBrk="1" hangingPunct="1"/>
            <a:r>
              <a:rPr lang="en-US" dirty="0" smtClean="0"/>
              <a:t>And the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7. GNA  8. ENA   9.  ENO   10. EAP   11. NOF  12. APR   13. SAP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88A9D-EC07-4EFA-B7C0-EF25FABBE9AD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dirty="0" smtClean="0"/>
              <a:t>The CIR (CAG</a:t>
            </a:r>
            <a:r>
              <a:rPr lang="en-US" baseline="0" dirty="0" smtClean="0"/>
              <a:t> change impact report Request)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window is used by the CIC to generate in WRS the “CAG Change Impact” Reports.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eaLnBrk="1" hangingPunct="1"/>
            <a:r>
              <a:rPr lang="en-US" dirty="0" smtClean="0"/>
              <a:t>Two options</a:t>
            </a:r>
            <a:r>
              <a:rPr lang="en-US" baseline="0" dirty="0" smtClean="0"/>
              <a:t> are available when requesting the report: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defTabSz="923005">
              <a:defRPr/>
            </a:pPr>
            <a:r>
              <a:rPr lang="en-US" u="sng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What If</a:t>
            </a: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– What Customer records would be effected if I removed this Entity from my CAG?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u="sng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After the Fact</a:t>
            </a: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 – What Customer records were affected when I removed this Entity from my CAG?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Report can only be generated in WRS once a week. 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692C3-ACC9-4377-8CD6-64D457EA38FA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dirty="0" smtClean="0"/>
              <a:t>This is what the WRS report “CAG Change Impact by Dial# Report” looks like.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Carrier</a:t>
            </a:r>
            <a:r>
              <a:rPr lang="en-US" baseline="0" dirty="0" smtClean="0"/>
              <a:t> 0333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wants a report that shows what records would be effected if (What if)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they removed BR </a:t>
            </a:r>
          </a:p>
          <a:p>
            <a:pPr eaLnBrk="1" hangingPunct="1"/>
            <a:r>
              <a:rPr lang="en-US" baseline="0" dirty="0" smtClean="0"/>
              <a:t>(Click) </a:t>
            </a:r>
          </a:p>
          <a:p>
            <a:pPr eaLnBrk="1" hangingPunct="1"/>
            <a:r>
              <a:rPr lang="en-US" baseline="0" dirty="0" smtClean="0"/>
              <a:t>from their CAG screen.  Only one record will be effected.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FD8F1-A622-4DDC-A254-9200E8184FD7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dirty="0" smtClean="0"/>
              <a:t>EAG (Entity Agreements with Carriers)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This screen allows a User</a:t>
            </a:r>
            <a:r>
              <a:rPr lang="en-US" baseline="0" dirty="0" smtClean="0"/>
              <a:t> to view all Carriers (CICs) that the user is allowed to enter in their Customer Records.  </a:t>
            </a:r>
          </a:p>
          <a:p>
            <a:pPr eaLnBrk="1" hangingPunct="1"/>
            <a:r>
              <a:rPr lang="en-US" baseline="0" dirty="0" smtClean="0"/>
              <a:t>(Click) </a:t>
            </a:r>
          </a:p>
          <a:p>
            <a:pPr eaLnBrk="1" hangingPunct="1"/>
            <a:r>
              <a:rPr lang="en-US" baseline="0" dirty="0" smtClean="0"/>
              <a:t>(Shows all CICs that have entered “BR” on their CAG screen)</a:t>
            </a:r>
          </a:p>
          <a:p>
            <a:pPr eaLnBrk="1" hangingPunct="1"/>
            <a:r>
              <a:rPr lang="en-US" baseline="0" dirty="0" smtClean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A7F83-53D7-4DB8-A017-1E9C54F75608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0563"/>
            <a:ext cx="4584700" cy="3440112"/>
          </a:xfrm>
          <a:ln w="12700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9" y="4362451"/>
            <a:ext cx="5089525" cy="4132263"/>
          </a:xfrm>
          <a:noFill/>
          <a:ln/>
        </p:spPr>
        <p:txBody>
          <a:bodyPr lIns="93026" tIns="46514" rIns="93026" bIns="46514"/>
          <a:lstStyle/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Carriers have the option to have SMS/800 send them notifications or requests for Approval when Users input the Carriers CIC in designated Customer Records.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eaLnBrk="1" hangingPunct="1"/>
            <a:r>
              <a:rPr lang="en-US" dirty="0" smtClean="0"/>
              <a:t>If they Just</a:t>
            </a:r>
            <a:r>
              <a:rPr lang="en-US" baseline="0" dirty="0" smtClean="0"/>
              <a:t> want notification for certain actions in SMS/800 they can set it up via the GNA…ENA…or ENO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defTabSz="923005">
              <a:defRPr/>
            </a:pPr>
            <a:r>
              <a:rPr lang="en-US" dirty="0" smtClean="0"/>
              <a:t>If they </a:t>
            </a:r>
            <a:r>
              <a:rPr lang="en-US" baseline="0" dirty="0" smtClean="0"/>
              <a:t>want Approval Requests for certain actions in SMS/800 they can set it up via the GNA…ENA…or EAP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558DE-386C-4643-80FB-4E9E0D97DF5C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>
            <a:normAutofit fontScale="70000" lnSpcReduction="20000"/>
          </a:bodyPr>
          <a:lstStyle/>
          <a:p>
            <a:pPr eaLnBrk="1" hangingPunct="1"/>
            <a:r>
              <a:rPr lang="en-US" b="0" dirty="0" smtClean="0"/>
              <a:t>GNA (General Notification and Approval)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Used by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set up the General conditions for notification and approval of customer record changes involving a specific carrier.  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example:  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CIC manager of 9901 can set up the GNA screen in the following way: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9901 is added to the routing of a Customer Record then CIC manager can have (no notification, Notify, Request Approval)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Possible routing change on the CR (None, Notify,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Approval)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CIC Deleted from routing  at SCP (Working)(None, Notify)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CIC deleted from routing at SCP (Disconnect) (None, Notify)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Resp Org Change (none, Notify)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delivery method to the Carrier for Notify is default to the NOF but can be set up for MGI by entering CLLI code.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delivery method to the Carrier for Request Approval is default to the APR but can be set up for MGI by entering CLLI code.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spcBef>
                <a:spcPct val="50000"/>
              </a:spcBef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defTabSz="923005">
              <a:spcBef>
                <a:spcPct val="50000"/>
              </a:spcBef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D8115-EC05-418D-AAB5-779330C839BC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u="sng" dirty="0" smtClean="0">
                <a:latin typeface="Arial" pitchFamily="34" charset="0"/>
                <a:cs typeface="Arial" pitchFamily="34" charset="0"/>
              </a:rPr>
              <a:t>ENA (Entity Notification and Approval)</a:t>
            </a:r>
          </a:p>
          <a:p>
            <a:pPr eaLnBrk="1" hangingPunct="1"/>
            <a:r>
              <a:rPr lang="en-US" u="sng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Entity (i.e. ZL) can be entered in the Entity field for this CIC screen.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Carrier’s Desired Action from SMS/800 for this  single Entity  ‘ZL’ will override the GNA General set up. 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5FCBA-CE2A-41F0-A90C-CC6CCA5C441D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0563"/>
            <a:ext cx="4584700" cy="3440112"/>
          </a:xfrm>
          <a:ln w="12700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9" y="4362451"/>
            <a:ext cx="5089525" cy="4132263"/>
          </a:xfrm>
          <a:noFill/>
          <a:ln/>
        </p:spPr>
        <p:txBody>
          <a:bodyPr lIns="93026" tIns="46514" rIns="93026" bIns="46514"/>
          <a:lstStyle/>
          <a:p>
            <a:pPr eaLnBrk="1" hangingPunct="1"/>
            <a:r>
              <a:rPr lang="en-US" b="0" dirty="0" smtClean="0"/>
              <a:t>ENO (Exception Notification)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specific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Dial#s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,…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 select the types of changes to the customer record that will trigger carrier notification.  This will override the GNA and ENA “Notification” for the specific numbers.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So, the ENO overrides the ENA and/or GNA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ENA overrides the GNA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GNA is the General Setup</a:t>
            </a:r>
          </a:p>
          <a:p>
            <a:pPr defTabSz="923005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979AF-0B0D-49D7-8D46-396C08053BC8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0563"/>
            <a:ext cx="4584700" cy="3440112"/>
          </a:xfrm>
          <a:ln w="12700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9" y="4362451"/>
            <a:ext cx="5089525" cy="4132263"/>
          </a:xfrm>
          <a:noFill/>
          <a:ln/>
        </p:spPr>
        <p:txBody>
          <a:bodyPr lIns="93026" tIns="46514" rIns="93026" bIns="46514"/>
          <a:lstStyle/>
          <a:p>
            <a:pPr eaLnBrk="1" hangingPunct="1"/>
            <a:r>
              <a:rPr lang="en-US" b="0" dirty="0" smtClean="0"/>
              <a:t>EAP (Exception Approval)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specific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Dial#s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,…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select the types of changes to the customer record that will trigger carrier a carrier-approval request.   This will override the GNA and ENA Approval requests.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So, the EAP overrides the ENA and/or GNA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ENA overrides the GNA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GNA is the General Setup</a:t>
            </a:r>
          </a:p>
          <a:p>
            <a:pPr defTabSz="923005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78A77-4841-4696-AAA5-7F6321D8F95D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0563"/>
            <a:ext cx="4584700" cy="3440112"/>
          </a:xfrm>
          <a:ln w="12700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9" y="4362451"/>
            <a:ext cx="5089525" cy="4132263"/>
          </a:xfrm>
          <a:noFill/>
          <a:ln/>
        </p:spPr>
        <p:txBody>
          <a:bodyPr lIns="93026" tIns="46514" rIns="93026" bIns="46514"/>
          <a:lstStyle/>
          <a:p>
            <a:pPr eaLnBrk="1" hangingPunct="1"/>
            <a:r>
              <a:rPr lang="en-US" b="0" dirty="0" smtClean="0"/>
              <a:t>NOF – Carrier Notification…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View and Delete CR-change notification messages sent on-line within a specified date range. 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eaLnBrk="1" hangingPunct="1"/>
            <a:r>
              <a:rPr lang="en-US" b="0" dirty="0" smtClean="0"/>
              <a:t>I.e.</a:t>
            </a:r>
            <a:r>
              <a:rPr lang="en-US" b="0" baseline="0" dirty="0" smtClean="0"/>
              <a:t>  866-888-7682 … On 07/19/02 … 9901 was added to Routing … it is Awaiting Approval from us.</a:t>
            </a:r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DD2EA-B61C-4E5C-9F69-B3BDC95DAAD7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0563"/>
            <a:ext cx="4584700" cy="3440112"/>
          </a:xfrm>
          <a:ln w="12700"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9" y="4362451"/>
            <a:ext cx="5089525" cy="4132263"/>
          </a:xfrm>
          <a:noFill/>
          <a:ln/>
        </p:spPr>
        <p:txBody>
          <a:bodyPr lIns="93026" tIns="46514" rIns="93026" bIns="46514"/>
          <a:lstStyle/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APR (Carrier Approval)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view a list of CRs that are: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TBD - waiting the Carrier’s response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NO - have been denied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YES - have been approved 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(Click)  This course is a 5 day course.</a:t>
            </a:r>
            <a:r>
              <a:rPr lang="en-US" baseline="0" dirty="0" smtClean="0"/>
              <a:t>  Monday we will cover the Welcome </a:t>
            </a:r>
          </a:p>
          <a:p>
            <a:r>
              <a:rPr lang="en-US" baseline="0" dirty="0" smtClean="0"/>
              <a:t>(Click) , Benefits</a:t>
            </a:r>
          </a:p>
          <a:p>
            <a:r>
              <a:rPr lang="en-US" baseline="0" dirty="0" smtClean="0"/>
              <a:t>(Click) , Introduction</a:t>
            </a:r>
          </a:p>
          <a:p>
            <a:r>
              <a:rPr lang="en-US" baseline="0" dirty="0" smtClean="0"/>
              <a:t>(Click) , NUS (Reserving numbers</a:t>
            </a:r>
          </a:p>
          <a:p>
            <a:r>
              <a:rPr lang="en-US" baseline="0" dirty="0" smtClean="0"/>
              <a:t>(Click) , and CAD (Building customer records</a:t>
            </a:r>
          </a:p>
          <a:p>
            <a:r>
              <a:rPr lang="en-US" baseline="0" dirty="0" smtClean="0"/>
              <a:t>(Click) .  Tuesday we will build Complex Records using the CPR</a:t>
            </a:r>
          </a:p>
          <a:p>
            <a:r>
              <a:rPr lang="en-US" baseline="0" dirty="0" smtClean="0"/>
              <a:t>(Click) . Wednesday we will add Label definitions (LAD) to our complex routing</a:t>
            </a:r>
          </a:p>
          <a:p>
            <a:r>
              <a:rPr lang="en-US" baseline="0" dirty="0" smtClean="0"/>
              <a:t>(Click) .  Thursday we will cover several feature screens: TRQ</a:t>
            </a:r>
          </a:p>
          <a:p>
            <a:r>
              <a:rPr lang="en-US" baseline="0" dirty="0" smtClean="0"/>
              <a:t>(Click) , ASL</a:t>
            </a:r>
          </a:p>
          <a:p>
            <a:r>
              <a:rPr lang="en-US" baseline="0" dirty="0" smtClean="0"/>
              <a:t>(Click) , ROP</a:t>
            </a:r>
          </a:p>
          <a:p>
            <a:r>
              <a:rPr lang="en-US" baseline="0" dirty="0" smtClean="0"/>
              <a:t>(Click) , CRA</a:t>
            </a:r>
          </a:p>
          <a:p>
            <a:r>
              <a:rPr lang="en-US" baseline="0" dirty="0" smtClean="0"/>
              <a:t>(Click) , AUTOMATION</a:t>
            </a:r>
          </a:p>
          <a:p>
            <a:r>
              <a:rPr lang="en-US" baseline="0" dirty="0" smtClean="0"/>
              <a:t>(Click)  AND  CARRIER</a:t>
            </a:r>
          </a:p>
          <a:p>
            <a:r>
              <a:rPr lang="en-US" baseline="0" dirty="0" smtClean="0"/>
              <a:t>(Click) .  Friday We will learn how to use the WRS Reporting System</a:t>
            </a:r>
          </a:p>
          <a:p>
            <a:r>
              <a:rPr lang="en-US" baseline="0" dirty="0" smtClean="0"/>
              <a:t>(Click)  and review the SMS/800 business website</a:t>
            </a:r>
          </a:p>
          <a:p>
            <a:r>
              <a:rPr lang="en-US" baseline="0" dirty="0" smtClean="0"/>
              <a:t>(Click) . Let us begin…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B66E-672D-4C51-99DB-324693B5E6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F3143-BA52-4F93-900C-6813A983BC3B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 defTabSz="923005">
              <a:defRPr/>
            </a:pPr>
            <a:r>
              <a:rPr lang="en-US" dirty="0" smtClean="0"/>
              <a:t>APR denial codes used by Involved Routing Carriers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Reason Code Description</a:t>
            </a:r>
          </a:p>
          <a:p>
            <a:pPr fontAlgn="base"/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01 - Syntax Error (In Customer Record)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02 - Toll Free Number not Working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03 - Toll Free Number Cancelled or Disconnected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04 - Routing Change Not Allowed Per Carrier Tariffs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05 - Carrier Does Not Support Multi-Carrier Routing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06 - No Customer Request for Toll Free Number in Carrier System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07 - Routing Request Conflicts with Customer Contract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r>
              <a:rPr lang="en-US" dirty="0" smtClean="0"/>
              <a:t>These CODES are not universally agreed</a:t>
            </a:r>
            <a:r>
              <a:rPr lang="en-US" baseline="0" dirty="0" smtClean="0"/>
              <a:t> upon by Carriers.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fontAlgn="base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67E7A-6E08-4E53-AFC8-3F325C12A83C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b="0" dirty="0" smtClean="0"/>
              <a:t>The SAP/DAP screen has 2</a:t>
            </a:r>
            <a:r>
              <a:rPr lang="en-US" b="0" baseline="0" dirty="0" smtClean="0"/>
              <a:t> tabs .</a:t>
            </a:r>
          </a:p>
          <a:p>
            <a:pPr defTabSz="923005"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="0" dirty="0" smtClean="0"/>
              <a:t>The</a:t>
            </a:r>
            <a:r>
              <a:rPr lang="en-US" b="0" baseline="0" dirty="0" smtClean="0"/>
              <a:t> SAP  </a:t>
            </a:r>
          </a:p>
          <a:p>
            <a:pPr eaLnBrk="1" hangingPunct="1"/>
            <a:r>
              <a:rPr lang="en-US" b="0" baseline="0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the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Controlling Resp Org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view a  Summary list of their Customer Records awaiting approval responses from a CIC owner.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B0E06-F2B8-4F7B-97B4-EB837C165518}" type="slidenum">
              <a:rPr lang="en-US"/>
              <a:pPr/>
              <a:t>22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b="0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Control Resp Org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view details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about the Carrier (CIC) approval responses received for a </a:t>
            </a: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specific Dial#.  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be accessed under menu item “Launch” on CAD.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2DF20-F363-468A-BEAA-64561C45CA1A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how 0110 is used in the CPR.  It is only used to route intra </a:t>
            </a:r>
            <a:r>
              <a:rPr lang="en-US" dirty="0" err="1" smtClean="0"/>
              <a:t>lata</a:t>
            </a:r>
            <a:r>
              <a:rPr lang="en-US" dirty="0" smtClean="0"/>
              <a:t> traffic (Only within a </a:t>
            </a:r>
            <a:r>
              <a:rPr lang="en-US" dirty="0" err="1" smtClean="0"/>
              <a:t>Lata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(Click)(Click)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this example OTC-0110 is used as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IntraLata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CIC terminating to 701-222-1696.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LEC who manages POTS # 701-222 is Qwest. So the use of the generic 0110 means, “Use the LEC that manages this POTS #”, which is Qwest.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(The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use of 0110 to 708-220 means use SBC.) because SBC manages that POTS#.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27229-C88A-4DDD-9949-F95A3EFB2190}" type="slidenum">
              <a:rPr lang="en-US"/>
              <a:pPr/>
              <a:t>24</a:t>
            </a:fld>
            <a:endParaRPr lang="en-US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6925" cy="3455987"/>
          </a:xfrm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7100" y="4378325"/>
            <a:ext cx="5080000" cy="4148138"/>
          </a:xfrm>
          <a:noFill/>
          <a:ln/>
        </p:spPr>
        <p:txBody>
          <a:bodyPr>
            <a:normAutofit fontScale="62500" lnSpcReduction="20000"/>
          </a:bodyPr>
          <a:lstStyle/>
          <a:p>
            <a:pPr marL="461503" indent="-461503">
              <a:buFontTx/>
              <a:buChar char="•"/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three screens for LECs who wish to take advantage of the OTC- 0110 Feature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control Toll Free traffic terminating to their POTS numbers.  These three screens are: </a:t>
            </a:r>
          </a:p>
          <a:p>
            <a:pPr marL="461503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61503" indent="-461503">
              <a:tabLst>
                <a:tab pos="461503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1. The Operating Company Numbers (OCN) Screen</a:t>
            </a:r>
          </a:p>
          <a:p>
            <a:pPr marL="461503" indent="-461503" defTabSz="923005">
              <a:tabLst>
                <a:tab pos="461503" algn="l"/>
              </a:tabLst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923005" lvl="1" indent="-461503">
              <a:tabLst>
                <a:tab pos="461503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The Carrier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Agreements (CLA) Screen</a:t>
            </a:r>
          </a:p>
          <a:p>
            <a:pPr marL="461503" indent="-461503" defTabSz="923005">
              <a:tabLst>
                <a:tab pos="461503" algn="l"/>
              </a:tabLst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923005" lvl="1" indent="-461503">
              <a:tabLst>
                <a:tab pos="461503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 The Carrier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Exceptions (CLE) Screen</a:t>
            </a:r>
          </a:p>
          <a:p>
            <a:pPr marL="461503" indent="-461503">
              <a:buFontTx/>
              <a:buChar char="•"/>
              <a:tabLst>
                <a:tab pos="461503" algn="l"/>
              </a:tabLs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1503" indent="-461503">
              <a:buFontTx/>
              <a:buChar char="•"/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Unless and until a LEC makes entries in a CLA or a CLE screen, or the NSP fills out the NLA, NCA or NLE this feature will </a:t>
            </a:r>
            <a:r>
              <a:rPr lang="en-US" sz="20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 initiate any changes in how 0110 is used currently in the SMS/800 data base.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25E7-08D8-4170-B053-5F35BA20E4D3}" type="slidenum">
              <a:rPr lang="en-US"/>
              <a:pPr/>
              <a:t>25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6925" cy="345598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78325"/>
            <a:ext cx="5080000" cy="4148138"/>
          </a:xfrm>
          <a:noFill/>
          <a:ln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Screens for Network Service Providers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marL="461503" indent="-461503">
              <a:buFontTx/>
              <a:buChar char="•"/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purposes of the OTC- 0110 Feature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source data file identifies Network Service Providers as AT&amp;T, Cincinnati Bell, Qwest, or Verizon. (SB,VO, UW)</a:t>
            </a:r>
          </a:p>
          <a:p>
            <a:pPr marL="461503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61503" indent="-461503">
              <a:buFontTx/>
              <a:buChar char="•"/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four screens that Network Service Providers can use to manage Toll Free traffic that originates on or traverses their networks:</a:t>
            </a:r>
          </a:p>
          <a:p>
            <a:pPr marL="461503" indent="-461503">
              <a:tabLst>
                <a:tab pos="46150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1384508" lvl="2" indent="-461503">
              <a:buFont typeface="Wingdings" pitchFamily="2" charset="2"/>
              <a:buAutoNum type="arabicPeriod"/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Network Company Codes (NCC) Screen</a:t>
            </a:r>
          </a:p>
          <a:p>
            <a:pPr marL="1384508" lvl="2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1384508" lvl="2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 The Network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Agreements (NLA) Screen</a:t>
            </a:r>
          </a:p>
          <a:p>
            <a:pPr marL="1384508" lvl="2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1384508" lvl="2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3. The Network Carrier Exceptions (NLE) Screen</a:t>
            </a:r>
          </a:p>
          <a:p>
            <a:pPr marL="1384508" lvl="2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1384508" lvl="2" indent="-461503">
              <a:tabLst>
                <a:tab pos="461503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4. The Network Carrier Agreements (NCA) Screen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6C9EB-ADC4-44BF-8B66-C38B84A925D7}" type="slidenum">
              <a:rPr lang="en-US"/>
              <a:pPr/>
              <a:t>26</a:t>
            </a:fld>
            <a:endParaRPr lang="en-US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6925" cy="3455987"/>
          </a:xfrm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7100" y="4378325"/>
            <a:ext cx="5080000" cy="4148138"/>
          </a:xfrm>
          <a:noFill/>
          <a:ln/>
        </p:spPr>
        <p:txBody>
          <a:bodyPr/>
          <a:lstStyle/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Upon Update, record becomes INVALID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with error displayed in message field  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CANNOT USE TEL# 7012221696 WITH CIC 0110 PER ENTITY UW CLA SCREEN. *** CPR LINE:ND -&gt;638 -&gt;OTC0110 -&gt;7012221696A  ? *** PROBLEM TEL#    : 7012221696A (4640)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9A1E1-D132-4A5D-8BE3-B6A290756434}" type="slidenum">
              <a:rPr lang="en-US"/>
              <a:pPr/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6925" cy="34559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78325"/>
            <a:ext cx="5080000" cy="4148138"/>
          </a:xfrm>
          <a:noFill/>
          <a:ln/>
        </p:spPr>
        <p:txBody>
          <a:bodyPr/>
          <a:lstStyle/>
          <a:p>
            <a:pPr marL="461503" indent="-461503">
              <a:spcBef>
                <a:spcPct val="50000"/>
              </a:spcBef>
              <a:tabLst>
                <a:tab pos="46150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61503" indent="-461503">
              <a:spcBef>
                <a:spcPct val="50000"/>
              </a:spcBef>
              <a:tabLst>
                <a:tab pos="46150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any inserted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NPA/NXX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number, the screen will display information from the most recent Terminating Point Master (“TPM”), which is issued bi-monthly.  The screen will identify the LATA where the NPA/NXX number resides, the Operating Company Number of the LEC that serves that NPA/NXX number, and the Company Code of the NSP that serves that NPA/NXX. </a:t>
            </a:r>
          </a:p>
          <a:p>
            <a:pPr marL="461503" indent="-461503">
              <a:spcBef>
                <a:spcPct val="50000"/>
              </a:spcBef>
              <a:tabLst>
                <a:tab pos="46150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61503" indent="-461503">
              <a:spcBef>
                <a:spcPct val="50000"/>
              </a:spcBef>
              <a:tabLst>
                <a:tab pos="46150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If, due to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LNP(Local Number Portability)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other issues, the OCN is not accurate, the NEW terminating LEC can allow or disallow a Resp Org to route traffic to the number using the RAC or RDC screen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(see slide 24-25).</a:t>
            </a:r>
          </a:p>
          <a:p>
            <a:pPr marL="461503" indent="-461503">
              <a:spcBef>
                <a:spcPct val="50000"/>
              </a:spcBef>
              <a:tabLst>
                <a:tab pos="461503" algn="l"/>
              </a:tabLst>
            </a:pP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(Click)</a:t>
            </a:r>
          </a:p>
          <a:p>
            <a:pPr marL="461503" indent="-461503">
              <a:spcBef>
                <a:spcPct val="50000"/>
              </a:spcBef>
              <a:tabLst>
                <a:tab pos="46150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Resp Org can use the SMS/800 database to look up the contact information for the LEC and the NSP, so that the Resp Org can pursue the necessary approvals.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(see slide 26).</a:t>
            </a:r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E2D4E-33AE-486B-94B4-99AD4E5A8A78}" type="slidenum">
              <a:rPr lang="en-US"/>
              <a:pPr/>
              <a:t>28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6925" cy="34559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78325"/>
            <a:ext cx="5080000" cy="4148138"/>
          </a:xfrm>
          <a:noFill/>
          <a:ln/>
        </p:spPr>
        <p:txBody>
          <a:bodyPr/>
          <a:lstStyle/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RAC (Resp Orgs Allowed Using CIC 0110) All other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will not be allowed.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a POTS# is ported from one LEC to another LEC, the new LEC can send in a request (form 110) to the HELP DESK to have specific Resp Orgs added to this screen.  Any Resp Orgs added to this screen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will have permission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use 0110 to the indicated POTS#.  (i.e. *****, ZA***, ZAC01) Any Resp Org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 listed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 this screen will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have permission to use 0110 to the indicated POTS#.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POTS# field can be the 10 digit POTS or can contain wild cards as the last 3 characters. (indicating a block of 1000 numbers)</a:t>
            </a:r>
          </a:p>
          <a:p>
            <a:pPr defTabSz="923005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defTabSz="923005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BD047-F89F-4BE5-8A14-010F196E770B}" type="slidenum">
              <a:rPr lang="en-US"/>
              <a:pPr/>
              <a:t>29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</a:t>
            </a:r>
            <a:r>
              <a:rPr lang="en-US" baseline="0" dirty="0" smtClean="0"/>
              <a:t> Conversion Job will make the following changes:</a:t>
            </a:r>
          </a:p>
          <a:p>
            <a:pPr eaLnBrk="1" hangingPunct="1"/>
            <a:r>
              <a:rPr lang="en-US" baseline="0" dirty="0" smtClean="0"/>
              <a:t>(Click)(Click)</a:t>
            </a:r>
          </a:p>
          <a:p>
            <a:pPr eaLnBrk="1" hangingPunct="1"/>
            <a:r>
              <a:rPr lang="en-US" baseline="0" dirty="0" smtClean="0"/>
              <a:t>CPR before conversion will look like: </a:t>
            </a:r>
            <a:r>
              <a:rPr lang="en-US" baseline="0" dirty="0" err="1" smtClean="0"/>
              <a:t>Lata</a:t>
            </a:r>
            <a:r>
              <a:rPr lang="en-US" baseline="0" dirty="0" smtClean="0"/>
              <a:t> 638 – 0110 – 701-222-1234</a:t>
            </a:r>
          </a:p>
          <a:p>
            <a:pPr eaLnBrk="1" hangingPunct="1"/>
            <a:r>
              <a:rPr lang="en-US" baseline="0" dirty="0" smtClean="0"/>
              <a:t>(Click)(Click)</a:t>
            </a:r>
          </a:p>
          <a:p>
            <a:pPr eaLnBrk="1" hangingPunct="1"/>
            <a:r>
              <a:rPr lang="en-US" baseline="0" dirty="0" smtClean="0"/>
              <a:t>CPR after conversion will look like: </a:t>
            </a:r>
            <a:r>
              <a:rPr lang="en-US" baseline="0" dirty="0" err="1" smtClean="0"/>
              <a:t>Lata</a:t>
            </a:r>
            <a:r>
              <a:rPr lang="en-US" baseline="0" dirty="0" smtClean="0"/>
              <a:t> 638 – 0110 - OBA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A8384-0931-4130-8493-B8BFF28E877F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>
            <a:normAutofit fontScale="92500" lnSpcReduction="10000"/>
          </a:bodyPr>
          <a:lstStyle/>
          <a:p>
            <a:pPr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CNA (Carrier Notification and Approval)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features include screens that allow 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(CIC owner) to manage their CIC in the SMS/800 Database. A CIC has to be associated with a RO Id to access the CNA screens.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CIC Owner can:  1.  Become a Resp Org.  2.  Contract with a current RO to manage the CIC screens in SMS/800. </a:t>
            </a:r>
          </a:p>
          <a:p>
            <a:pPr defTabSz="923005">
              <a:spcBef>
                <a:spcPct val="50000"/>
              </a:spcBef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61503" indent="-461503" algn="ctr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Using the CIC screens, a CIC owner can do the following:</a:t>
            </a:r>
          </a:p>
          <a:p>
            <a:pPr marL="461503" indent="-461503"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61503" indent="-461503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 which Entities can use their CIC</a:t>
            </a:r>
          </a:p>
          <a:p>
            <a:pPr marL="461503" indent="-461503"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61503" indent="-461503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the selected Entities, a CIC can set up an approval situation for each CR that uses their CIC.</a:t>
            </a:r>
          </a:p>
          <a:p>
            <a:pPr marL="461503" indent="-461503"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61503" indent="-461503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CIC must access certain screens to be notified and/or to approve or reject the use of their CIC.</a:t>
            </a:r>
          </a:p>
          <a:p>
            <a:pPr marL="461503" indent="-461503" defTabSz="923005"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61503" indent="-461503">
              <a:spcBef>
                <a:spcPct val="50000"/>
              </a:spcBef>
              <a:buFontTx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9D61D-E3EF-43D8-ABE4-DA7CC12A4ABB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Please answer the Written Exercises and Complete Hands</a:t>
            </a:r>
            <a:r>
              <a:rPr lang="en-US" baseline="0" dirty="0" smtClean="0"/>
              <a:t> </a:t>
            </a:r>
            <a:r>
              <a:rPr lang="en-US" baseline="0" smtClean="0"/>
              <a:t>On Exercises.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1436C-A206-4B44-8E3E-30B2CF393DB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0563"/>
            <a:ext cx="4584700" cy="3440112"/>
          </a:xfrm>
          <a:ln w="12700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9" y="4362451"/>
            <a:ext cx="5089525" cy="4132263"/>
          </a:xfrm>
          <a:noFill/>
          <a:ln/>
        </p:spPr>
        <p:txBody>
          <a:bodyPr lIns="93026" tIns="46514" rIns="93026" bIns="46514"/>
          <a:lstStyle/>
          <a:p>
            <a:pPr eaLnBrk="1" hangingPunct="1"/>
            <a:r>
              <a:rPr lang="en-US" dirty="0" smtClean="0"/>
              <a:t>Three</a:t>
            </a:r>
            <a:r>
              <a:rPr lang="en-US" baseline="0" dirty="0" smtClean="0"/>
              <a:t> screens are created by the Help Desk after a new carrier submits the correct SMS/800 form 19.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eaLnBrk="1" hangingPunct="1"/>
            <a:r>
              <a:rPr lang="en-US" dirty="0" smtClean="0"/>
              <a:t>The CAR,</a:t>
            </a:r>
            <a:r>
              <a:rPr lang="en-US" baseline="0" dirty="0" smtClean="0"/>
              <a:t> </a:t>
            </a:r>
            <a:r>
              <a:rPr lang="en-US" dirty="0" smtClean="0"/>
              <a:t>The ROC</a:t>
            </a:r>
            <a:r>
              <a:rPr lang="en-US" baseline="0" dirty="0" smtClean="0"/>
              <a:t> and </a:t>
            </a:r>
            <a:r>
              <a:rPr lang="en-US" dirty="0" smtClean="0"/>
              <a:t>The</a:t>
            </a:r>
            <a:r>
              <a:rPr lang="en-US" baseline="0" dirty="0" smtClean="0"/>
              <a:t> CSE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eaLnBrk="1" hangingPunct="1"/>
            <a:r>
              <a:rPr lang="en-US" dirty="0" smtClean="0"/>
              <a:t>Seven screens are used by the carrier set up how their carrier is used in SMS. CAG,GNA, ENA, ENO/EAP, NOF/APR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eaLnBrk="1" hangingPunct="1"/>
            <a:r>
              <a:rPr lang="en-US" dirty="0" smtClean="0"/>
              <a:t>Two screens are used by the Resp Org to see responses from a Carrier. SAP</a:t>
            </a:r>
            <a:r>
              <a:rPr lang="en-US" baseline="0" dirty="0" smtClean="0"/>
              <a:t> &amp; DAP.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794BA-0ABC-49DC-8A38-D61C596FAA56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dirty="0" smtClean="0"/>
              <a:t>The CAR (Carrier Information)  This is the first screen to be created when establishing</a:t>
            </a:r>
            <a:r>
              <a:rPr lang="en-US" baseline="0" dirty="0" smtClean="0"/>
              <a:t> a new Carrier in SMS/800. Carrier must submit  Form 19</a:t>
            </a:r>
          </a:p>
          <a:p>
            <a:pPr eaLnBrk="1" hangingPunct="1"/>
            <a:r>
              <a:rPr lang="en-US" baseline="0" dirty="0" smtClean="0"/>
              <a:t>(Click) 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Used by the Help Desk to define which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 codes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(CICs) are assigned to an ACNA.</a:t>
            </a:r>
          </a:p>
          <a:p>
            <a:pPr defTabSz="923005">
              <a:defRPr/>
            </a:pPr>
            <a:r>
              <a:rPr lang="en-US" baseline="0" dirty="0" smtClean="0"/>
              <a:t>(Click)</a:t>
            </a:r>
          </a:p>
          <a:p>
            <a:pPr eaLnBrk="1" hangingPunct="1"/>
            <a:r>
              <a:rPr lang="en-US" dirty="0" smtClean="0"/>
              <a:t>The Translation on the CAR screen establishes whether a Carrier allows termination</a:t>
            </a:r>
            <a:r>
              <a:rPr lang="en-US" baseline="0" dirty="0" smtClean="0"/>
              <a:t> of a call to the Dial# or to the POTs.</a:t>
            </a:r>
          </a:p>
          <a:p>
            <a:pPr eaLnBrk="1" hangingPunct="1"/>
            <a:r>
              <a:rPr lang="en-US" baseline="0" dirty="0" smtClean="0"/>
              <a:t>B = both Pots and Dial#</a:t>
            </a:r>
          </a:p>
          <a:p>
            <a:pPr eaLnBrk="1" hangingPunct="1"/>
            <a:r>
              <a:rPr lang="en-US" baseline="0" dirty="0" smtClean="0"/>
              <a:t>Y = Pots only</a:t>
            </a:r>
          </a:p>
          <a:p>
            <a:pPr eaLnBrk="1" hangingPunct="1"/>
            <a:r>
              <a:rPr lang="en-US" baseline="0" dirty="0" smtClean="0"/>
              <a:t>N = Dial# only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2D47E-1A4C-473F-8586-DC686AEA652E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dirty="0" smtClean="0"/>
              <a:t>The second screen set up by the Help Desk is the ROC.  </a:t>
            </a:r>
          </a:p>
          <a:p>
            <a:pPr eaLnBrk="1" hangingPunct="1"/>
            <a:r>
              <a:rPr lang="en-US" dirty="0" smtClean="0"/>
              <a:t>(Click) (Click)</a:t>
            </a:r>
          </a:p>
          <a:p>
            <a:pPr eaLnBrk="1" hangingPunct="1"/>
            <a:r>
              <a:rPr lang="en-US" dirty="0" smtClean="0"/>
              <a:t>This screen determines</a:t>
            </a:r>
            <a:r>
              <a:rPr lang="en-US" baseline="0" dirty="0" smtClean="0"/>
              <a:t> the RO id that can View CR screens with the designated CIC.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i.e. ZAC01 can view 9901 on any CR where 9901 is entered.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409F4-FA24-41D7-B0CC-0087E6B83852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Controlling Resp Org sees all rows AND All Carriers of the CPR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Managing RO for 9902 can only view their CIC and Tel# info of the CPR</a:t>
            </a:r>
          </a:p>
          <a:p>
            <a:pPr defTabSz="923005">
              <a:defRPr/>
            </a:pP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defTabSz="923005">
              <a:defRPr/>
            </a:pPr>
            <a:endParaRPr lang="en-US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  <a:p>
            <a:pPr defTabSz="923005">
              <a:defRPr/>
            </a:pPr>
            <a:endParaRPr lang="en-US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  <a:p>
            <a:pPr defTabSz="923005">
              <a:defRPr/>
            </a:pPr>
            <a:endParaRPr lang="en-US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4D147-26F4-4BDB-8125-64243FDB97A3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CSE (Carrier Security Screen)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Security Screen used by the Help Desk to assign which Resp Org is associated to a carrier. Only users from this Resp Org ID can change and update the CARRIER screens.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Click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Click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C8183-37C9-4F36-A4AC-AF7B0AF8FCF3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6"/>
            <a:ext cx="5086350" cy="4149725"/>
          </a:xfrm>
          <a:noFill/>
          <a:ln/>
        </p:spPr>
        <p:txBody>
          <a:bodyPr lIns="92675" tIns="46337" rIns="92675" bIns="46337"/>
          <a:lstStyle/>
          <a:p>
            <a:pPr eaLnBrk="1" hangingPunct="1"/>
            <a:r>
              <a:rPr lang="en-US" b="0" dirty="0" smtClean="0"/>
              <a:t>Now we move to screens that can be updated/changed</a:t>
            </a:r>
            <a:r>
              <a:rPr lang="en-US" b="0" baseline="0" dirty="0" smtClean="0"/>
              <a:t> by the CIC manager.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eaLnBrk="1" hangingPunct="1"/>
            <a:r>
              <a:rPr lang="en-US" b="0" dirty="0" smtClean="0"/>
              <a:t>The first</a:t>
            </a:r>
            <a:r>
              <a:rPr lang="en-US" b="0" baseline="0" dirty="0" smtClean="0"/>
              <a:t> screen is the CAG screen</a:t>
            </a:r>
          </a:p>
          <a:p>
            <a:pPr defTabSz="923005">
              <a:defRPr/>
            </a:pPr>
            <a:r>
              <a:rPr lang="en-US" b="0" dirty="0" smtClean="0"/>
              <a:t>(Click)</a:t>
            </a:r>
          </a:p>
          <a:p>
            <a:pPr defTabSz="923005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a 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list the Resp Org Entities that have permission to input this CIC in their customer records.  Carrier can list each Entity separately or type two Asterisks (**) in the first field of the table to allow all ROs to type the CIC in their Customer Records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4325390"/>
            <a:ext cx="4848067" cy="1752600"/>
          </a:xfr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800" i="1" kern="1200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70520" y="6264077"/>
            <a:ext cx="899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5010" y="1251281"/>
            <a:ext cx="7772400" cy="141170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CNA (Carrier Notification and Approval)</a:t>
            </a:r>
            <a:r>
              <a:rPr lang="en-US" sz="3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69" name="Group 21"/>
          <p:cNvGraphicFramePr>
            <a:graphicFrameLocks noGrp="1"/>
          </p:cNvGraphicFramePr>
          <p:nvPr/>
        </p:nvGraphicFramePr>
        <p:xfrm>
          <a:off x="2720975" y="2552700"/>
          <a:ext cx="3298825" cy="914400"/>
        </p:xfrm>
        <a:graphic>
          <a:graphicData uri="http://schemas.openxmlformats.org/drawingml/2006/table">
            <a:tbl>
              <a:tblPr/>
              <a:tblGrid>
                <a:gridCol w="32988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  Overview of CNA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B.  Demo of Screens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2" name="Text Box 24"/>
          <p:cNvSpPr txBox="1">
            <a:spLocks noChangeArrowheads="1"/>
          </p:cNvSpPr>
          <p:nvPr/>
        </p:nvSpPr>
        <p:spPr bwMode="auto">
          <a:xfrm>
            <a:off x="3200400" y="3632200"/>
            <a:ext cx="11049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1. CAR 2. ROC 3. CSE 4. CAG 5. CIR  6. EAG </a:t>
            </a:r>
          </a:p>
        </p:txBody>
      </p:sp>
      <p:sp>
        <p:nvSpPr>
          <p:cNvPr id="15373" name="Text Box 25"/>
          <p:cNvSpPr txBox="1">
            <a:spLocks noChangeArrowheads="1"/>
          </p:cNvSpPr>
          <p:nvPr/>
        </p:nvSpPr>
        <p:spPr bwMode="auto">
          <a:xfrm>
            <a:off x="4305300" y="3632200"/>
            <a:ext cx="14097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7. GNA    8. ENA        9.  ENO        10. EAP        11. NOF      12. APR      13. SAP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227847" y="6320589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 advTm="20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  <p:bldP spid="153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18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CIR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47700" y="887413"/>
            <a:ext cx="7886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CAG Change Impact Report Request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window is used by the CIC to generate in WRS the “CAG Change Impact” Reports.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1665288"/>
            <a:ext cx="6524625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/>
          <p:nvPr/>
        </p:nvGrpSpPr>
        <p:grpSpPr>
          <a:xfrm>
            <a:off x="825500" y="2892425"/>
            <a:ext cx="3149600" cy="2031325"/>
            <a:chOff x="825500" y="2892425"/>
            <a:chExt cx="3149600" cy="2031325"/>
          </a:xfrm>
        </p:grpSpPr>
        <p:sp>
          <p:nvSpPr>
            <p:cNvPr id="21509" name="Text Box 6"/>
            <p:cNvSpPr txBox="1">
              <a:spLocks noChangeArrowheads="1"/>
            </p:cNvSpPr>
            <p:nvPr/>
          </p:nvSpPr>
          <p:spPr bwMode="auto">
            <a:xfrm>
              <a:off x="825500" y="2892425"/>
              <a:ext cx="1866900" cy="203132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u="sng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What If</a:t>
              </a:r>
              <a:r>
                <a:rPr lang="en-US" sz="1800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 – What Customer records would be effected if I removed this Entity from my CAG?</a:t>
              </a:r>
            </a:p>
          </p:txBody>
        </p:sp>
        <p:sp>
          <p:nvSpPr>
            <p:cNvPr id="21511" name="Line 8"/>
            <p:cNvSpPr>
              <a:spLocks noChangeShapeType="1"/>
            </p:cNvSpPr>
            <p:nvPr/>
          </p:nvSpPr>
          <p:spPr bwMode="auto">
            <a:xfrm flipV="1">
              <a:off x="2527300" y="3924300"/>
              <a:ext cx="144780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4953000" y="2892425"/>
            <a:ext cx="2933700" cy="2043113"/>
            <a:chOff x="4953000" y="2892425"/>
            <a:chExt cx="2933700" cy="2043113"/>
          </a:xfrm>
        </p:grpSpPr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>
              <a:off x="6019800" y="2892425"/>
              <a:ext cx="1866900" cy="204311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u="sng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After the Fact</a:t>
              </a:r>
              <a:r>
                <a:rPr lang="en-US" sz="1800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  – What Customer records were affected when I removed this Entity from my CAG?</a:t>
              </a:r>
            </a:p>
          </p:txBody>
        </p:sp>
        <p:sp>
          <p:nvSpPr>
            <p:cNvPr id="21512" name="Line 9"/>
            <p:cNvSpPr>
              <a:spLocks noChangeShapeType="1"/>
            </p:cNvSpPr>
            <p:nvPr/>
          </p:nvSpPr>
          <p:spPr bwMode="auto">
            <a:xfrm flipH="1" flipV="1">
              <a:off x="4953000" y="3924300"/>
              <a:ext cx="1066800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679700" y="5232400"/>
            <a:ext cx="3340100" cy="646331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Report can only be generated in WRS once a week.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CAG Change Impact by Dial# Report</a:t>
            </a: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781300" y="4584700"/>
            <a:ext cx="322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46100" y="1447800"/>
            <a:ext cx="8004175" cy="4830762"/>
            <a:chOff x="546100" y="1447800"/>
            <a:chExt cx="8004175" cy="4830762"/>
          </a:xfrm>
        </p:grpSpPr>
        <p:graphicFrame>
          <p:nvGraphicFramePr>
            <p:cNvPr id="5122" name="Object 1024"/>
            <p:cNvGraphicFramePr>
              <a:graphicFrameLocks noChangeAspect="1"/>
            </p:cNvGraphicFramePr>
            <p:nvPr/>
          </p:nvGraphicFramePr>
          <p:xfrm>
            <a:off x="546100" y="1447800"/>
            <a:ext cx="8004175" cy="4830762"/>
          </p:xfrm>
          <a:graphic>
            <a:graphicData uri="http://schemas.openxmlformats.org/presentationml/2006/ole">
              <p:oleObj spid="_x0000_s16386" name="Bitmap Image" r:id="rId4" imgW="6249272" imgH="3772427" progId="PBrush">
                <p:embed/>
              </p:oleObj>
            </a:graphicData>
          </a:graphic>
        </p:graphicFrame>
        <p:sp>
          <p:nvSpPr>
            <p:cNvPr id="5125" name="Text Box 9"/>
            <p:cNvSpPr txBox="1">
              <a:spLocks noChangeArrowheads="1"/>
            </p:cNvSpPr>
            <p:nvPr/>
          </p:nvSpPr>
          <p:spPr bwMode="auto">
            <a:xfrm>
              <a:off x="2349500" y="4659868"/>
              <a:ext cx="4991100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800-345-9876          03/03/03                   INVALID</a:t>
              </a:r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2006600" y="3822700"/>
            <a:ext cx="69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</a:t>
            </a:r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6642100" y="3524250"/>
            <a:ext cx="135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IF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143000" y="3124200"/>
            <a:ext cx="1066801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4648200"/>
            <a:ext cx="4876800" cy="609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4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EAG (Entity Agreements with Carriers)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66738" y="1009650"/>
            <a:ext cx="8110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Used by an Entity (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Resp Org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 to view a list of carriers that the entity is allowed to use in its customer records. (RO side of the CAG screen)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1584396" y="1803400"/>
          <a:ext cx="5923308" cy="4521200"/>
        </p:xfrm>
        <a:graphic>
          <a:graphicData uri="http://schemas.openxmlformats.org/presentationml/2006/ole">
            <p:oleObj spid="_x0000_s17410" name="Bitmap Image" r:id="rId4" imgW="7238095" imgH="5525271" progId="PBrush">
              <p:embed/>
            </p:oleObj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13019" y="2209800"/>
            <a:ext cx="1066801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Notification (or) Approval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752600" y="2971800"/>
            <a:ext cx="2476500" cy="2289175"/>
            <a:chOff x="1752600" y="2971800"/>
            <a:chExt cx="2476500" cy="2289175"/>
          </a:xfrm>
        </p:grpSpPr>
        <p:sp>
          <p:nvSpPr>
            <p:cNvPr id="22533" name="Text Box 2056"/>
            <p:cNvSpPr txBox="1">
              <a:spLocks noChangeArrowheads="1"/>
            </p:cNvSpPr>
            <p:nvPr/>
          </p:nvSpPr>
          <p:spPr bwMode="auto">
            <a:xfrm>
              <a:off x="1752600" y="2971800"/>
              <a:ext cx="2476500" cy="228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dirty="0">
                  <a:latin typeface="Arial" pitchFamily="34" charset="0"/>
                  <a:cs typeface="Arial" pitchFamily="34" charset="0"/>
                </a:rPr>
                <a:t>Notification</a:t>
              </a:r>
            </a:p>
            <a:p>
              <a:pPr>
                <a:spcBef>
                  <a:spcPct val="50000"/>
                </a:spcBef>
              </a:pPr>
              <a:r>
                <a:rPr lang="en-US" sz="3600" dirty="0">
                  <a:latin typeface="Arial" pitchFamily="34" charset="0"/>
                  <a:cs typeface="Arial" pitchFamily="34" charset="0"/>
                </a:rPr>
                <a:t>GNA/ENA</a:t>
              </a:r>
            </a:p>
            <a:p>
              <a:pPr>
                <a:spcBef>
                  <a:spcPct val="50000"/>
                </a:spcBef>
              </a:pPr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    ENO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Line 2060"/>
            <p:cNvSpPr>
              <a:spLocks noChangeShapeType="1"/>
            </p:cNvSpPr>
            <p:nvPr/>
          </p:nvSpPr>
          <p:spPr bwMode="auto">
            <a:xfrm>
              <a:off x="2743200" y="3505200"/>
              <a:ext cx="0" cy="387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Line 2061"/>
            <p:cNvSpPr>
              <a:spLocks noChangeShapeType="1"/>
            </p:cNvSpPr>
            <p:nvPr/>
          </p:nvSpPr>
          <p:spPr bwMode="auto">
            <a:xfrm>
              <a:off x="27432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876800" y="2968625"/>
            <a:ext cx="2590800" cy="2308324"/>
            <a:chOff x="4876800" y="2968625"/>
            <a:chExt cx="2590800" cy="2308324"/>
          </a:xfrm>
        </p:grpSpPr>
        <p:sp>
          <p:nvSpPr>
            <p:cNvPr id="22534" name="Text Box 2057"/>
            <p:cNvSpPr txBox="1">
              <a:spLocks noChangeArrowheads="1"/>
            </p:cNvSpPr>
            <p:nvPr/>
          </p:nvSpPr>
          <p:spPr bwMode="auto">
            <a:xfrm>
              <a:off x="4876800" y="2968625"/>
              <a:ext cx="2590800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   Approval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  GNA/ENA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600" dirty="0">
                  <a:latin typeface="Arial" pitchFamily="34" charset="0"/>
                  <a:cs typeface="Arial" pitchFamily="34" charset="0"/>
                </a:rPr>
                <a:t>	EAP</a:t>
              </a:r>
            </a:p>
          </p:txBody>
        </p:sp>
        <p:sp>
          <p:nvSpPr>
            <p:cNvPr id="22539" name="Line 2063"/>
            <p:cNvSpPr>
              <a:spLocks noChangeShapeType="1"/>
            </p:cNvSpPr>
            <p:nvPr/>
          </p:nvSpPr>
          <p:spPr bwMode="auto">
            <a:xfrm>
              <a:off x="6286500" y="3505200"/>
              <a:ext cx="0" cy="387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Line 2064"/>
            <p:cNvSpPr>
              <a:spLocks noChangeShapeType="1"/>
            </p:cNvSpPr>
            <p:nvPr/>
          </p:nvSpPr>
          <p:spPr bwMode="auto">
            <a:xfrm>
              <a:off x="62865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541" name="Text Box 2065"/>
          <p:cNvSpPr txBox="1">
            <a:spLocks noChangeArrowheads="1"/>
          </p:cNvSpPr>
          <p:nvPr/>
        </p:nvSpPr>
        <p:spPr bwMode="auto">
          <a:xfrm>
            <a:off x="609600" y="1515070"/>
            <a:ext cx="7772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Carriers have the option to have SMS/800 send them notifications or requests for Approval when Users input the Carriers CIC in designated Customer Records.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4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GNA (General Notification and Approval)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81025" y="1066800"/>
            <a:ext cx="802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Used by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to set up the General conditions for notification and approval of customer record changes involving a specific carrier.  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1414463" y="1990725"/>
          <a:ext cx="6129337" cy="4334615"/>
        </p:xfrm>
        <a:graphic>
          <a:graphicData uri="http://schemas.openxmlformats.org/presentationml/2006/ole">
            <p:oleObj spid="_x0000_s18434" name="Bitmap Image" r:id="rId4" imgW="7542857" imgH="5334745" progId="PBrush">
              <p:embed/>
            </p:oleObj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057400" y="3124200"/>
            <a:ext cx="48768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57400" y="3276600"/>
            <a:ext cx="48768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3505200"/>
            <a:ext cx="48768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3657600"/>
            <a:ext cx="48768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57400" y="3810000"/>
            <a:ext cx="48768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399" y="2362200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9901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4648200"/>
            <a:ext cx="24384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00200" y="4876800"/>
            <a:ext cx="2438400" cy="2286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627411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4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ENA (Entity Notification and Approval)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81025" y="1066800"/>
            <a:ext cx="802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An Entity can be entered in the Entity field which will override the GNA General set up.  RO ids can even further limit the SMS/800 response.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8600" y="2286000"/>
            <a:ext cx="609600" cy="3048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3600" y="2743200"/>
            <a:ext cx="4800600" cy="19812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6042"/>
            <a:ext cx="8229600" cy="93637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ENO (Exception Notification)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671512" y="769937"/>
            <a:ext cx="79390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For specific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Dial#s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, a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can select the types of changes to the customer record that will trigger carrier notification.  This will override the GNA and ENA “Notification” for the specific numbers.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357313" y="1778275"/>
          <a:ext cx="6338887" cy="4622525"/>
        </p:xfrm>
        <a:graphic>
          <a:graphicData uri="http://schemas.openxmlformats.org/presentationml/2006/ole">
            <p:oleObj spid="_x0000_s19458" name="Bitmap Image" r:id="rId4" imgW="7621064" imgH="5504762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199" y="3733800"/>
            <a:ext cx="4970929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ENO overrides ENA and/or GNA</a:t>
            </a:r>
          </a:p>
          <a:p>
            <a:r>
              <a:rPr lang="en-US" sz="2400" dirty="0" smtClean="0"/>
              <a:t>ENA overrides GNA</a:t>
            </a:r>
          </a:p>
          <a:p>
            <a:r>
              <a:rPr lang="en-US" sz="2400" dirty="0" smtClean="0"/>
              <a:t>GNA is the General setup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"/>
            <a:ext cx="8229600" cy="88824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EAP (Exception Approval)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457200" y="781718"/>
            <a:ext cx="825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For specific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Dial#s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, a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can select the types of changes to the customer record that will trigger carrier a carrier-approval request.   This will override the GNA and ENA Approval requests.</a:t>
            </a:r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1259172" y="1738313"/>
          <a:ext cx="6665628" cy="4814887"/>
        </p:xfrm>
        <a:graphic>
          <a:graphicData uri="http://schemas.openxmlformats.org/presentationml/2006/ole">
            <p:oleObj spid="_x0000_s20482" name="Bitmap Image" r:id="rId4" imgW="7621064" imgH="5504762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199" y="3733800"/>
            <a:ext cx="5114365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EAP overrides ENA and/or GNA</a:t>
            </a:r>
          </a:p>
          <a:p>
            <a:r>
              <a:rPr lang="en-US" sz="2400" dirty="0" smtClean="0"/>
              <a:t>ENA overrides GNA</a:t>
            </a:r>
          </a:p>
          <a:p>
            <a:r>
              <a:rPr lang="en-US" sz="2400" dirty="0" smtClean="0"/>
              <a:t>GNA is the General setup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57200" y="-64166"/>
            <a:ext cx="8229600" cy="90429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NOF (Carrier Notification)</a:t>
            </a:r>
          </a:p>
        </p:txBody>
      </p:sp>
      <p:sp>
        <p:nvSpPr>
          <p:cNvPr id="11268" name="Text Box 2054"/>
          <p:cNvSpPr txBox="1">
            <a:spLocks noChangeArrowheads="1"/>
          </p:cNvSpPr>
          <p:nvPr/>
        </p:nvSpPr>
        <p:spPr bwMode="auto">
          <a:xfrm>
            <a:off x="1219200" y="787400"/>
            <a:ext cx="6808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Allows a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to View and Delete CR-change notification messages sent on-line within a specified date range. </a:t>
            </a:r>
          </a:p>
        </p:txBody>
      </p:sp>
      <p:graphicFrame>
        <p:nvGraphicFramePr>
          <p:cNvPr id="11266" name="Object 5120"/>
          <p:cNvGraphicFramePr>
            <a:graphicFrameLocks noChangeAspect="1"/>
          </p:cNvGraphicFramePr>
          <p:nvPr/>
        </p:nvGraphicFramePr>
        <p:xfrm>
          <a:off x="1407757" y="1600200"/>
          <a:ext cx="6301143" cy="4724400"/>
        </p:xfrm>
        <a:graphic>
          <a:graphicData uri="http://schemas.openxmlformats.org/presentationml/2006/ole">
            <p:oleObj spid="_x0000_s21506" name="Bitmap Image" r:id="rId4" imgW="7621064" imgH="5714286" progId="PBrush">
              <p:embed/>
            </p:oleObj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2362200"/>
            <a:ext cx="4419600" cy="3810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6046"/>
            <a:ext cx="8229600" cy="87220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APR (Carrier Approval</a:t>
            </a:r>
            <a:r>
              <a:rPr lang="en-US" sz="36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334963" y="806450"/>
            <a:ext cx="8440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Allows a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to view a list of CRs that are awaiting the Carrier’s response (TBD), have been denied (NO), and/or have been approved (YES).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1295400" y="1611779"/>
          <a:ext cx="6410226" cy="4806950"/>
        </p:xfrm>
        <a:graphic>
          <a:graphicData uri="http://schemas.openxmlformats.org/presentationml/2006/ole">
            <p:oleObj spid="_x0000_s22530" name="Bitmap Image" r:id="rId4" imgW="7621064" imgH="5714286" progId="PBrush">
              <p:embed/>
            </p:oleObj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4800600" y="2385536"/>
            <a:ext cx="2120152" cy="1685330"/>
            <a:chOff x="4724400" y="2362200"/>
            <a:chExt cx="2120152" cy="1685330"/>
          </a:xfrm>
        </p:grpSpPr>
        <p:sp>
          <p:nvSpPr>
            <p:cNvPr id="5" name="TextBox 4"/>
            <p:cNvSpPr txBox="1"/>
            <p:nvPr/>
          </p:nvSpPr>
          <p:spPr>
            <a:xfrm>
              <a:off x="4952999" y="3124200"/>
              <a:ext cx="18915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-TBD</a:t>
              </a:r>
            </a:p>
            <a:p>
              <a:r>
                <a:rPr lang="en-US" dirty="0" smtClean="0"/>
                <a:t>-Denied</a:t>
              </a:r>
            </a:p>
            <a:p>
              <a:r>
                <a:rPr lang="en-US" dirty="0" smtClean="0"/>
                <a:t>-Approved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572000" y="2514600"/>
              <a:ext cx="8382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4"/>
          <p:cNvSpPr txBox="1">
            <a:spLocks noChangeArrowheads="1"/>
          </p:cNvSpPr>
          <p:nvPr/>
        </p:nvSpPr>
        <p:spPr bwMode="auto">
          <a:xfrm rot="-3194905">
            <a:off x="3237985" y="2867598"/>
            <a:ext cx="309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/>
              <a:t>                8     </a:t>
            </a:r>
            <a:r>
              <a:rPr lang="en-US" u="sng" dirty="0" smtClean="0"/>
              <a:t>TAD</a:t>
            </a:r>
            <a:endParaRPr lang="en-US" u="sng" dirty="0"/>
          </a:p>
        </p:txBody>
      </p:sp>
      <p:sp>
        <p:nvSpPr>
          <p:cNvPr id="7172" name="Rectangle 2"/>
          <p:cNvSpPr txBox="1">
            <a:spLocks noChangeArrowheads="1"/>
          </p:cNvSpPr>
          <p:nvPr/>
        </p:nvSpPr>
        <p:spPr bwMode="auto">
          <a:xfrm>
            <a:off x="735013" y="93345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4400" b="1" dirty="0">
              <a:latin typeface="Myriad Pro" charset="0"/>
              <a:cs typeface="Arial" charset="0"/>
            </a:endParaRPr>
          </a:p>
        </p:txBody>
      </p:sp>
      <p:sp>
        <p:nvSpPr>
          <p:cNvPr id="7173" name="TextBox 7"/>
          <p:cNvSpPr txBox="1">
            <a:spLocks noChangeArrowheads="1"/>
          </p:cNvSpPr>
          <p:nvPr/>
        </p:nvSpPr>
        <p:spPr bwMode="auto">
          <a:xfrm rot="-3194905">
            <a:off x="-17573" y="2884488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1   Welcome</a:t>
            </a:r>
          </a:p>
        </p:txBody>
      </p:sp>
      <p:sp>
        <p:nvSpPr>
          <p:cNvPr id="7174" name="TextBox 8"/>
          <p:cNvSpPr txBox="1">
            <a:spLocks noChangeArrowheads="1"/>
          </p:cNvSpPr>
          <p:nvPr/>
        </p:nvSpPr>
        <p:spPr bwMode="auto">
          <a:xfrm rot="-3194905">
            <a:off x="592663" y="2883694"/>
            <a:ext cx="309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2   Benefits</a:t>
            </a: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 rot="-3194905">
            <a:off x="1583263" y="2867819"/>
            <a:ext cx="309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4        NUS</a:t>
            </a:r>
          </a:p>
        </p:txBody>
      </p:sp>
      <p:sp>
        <p:nvSpPr>
          <p:cNvPr id="7176" name="TextBox 10"/>
          <p:cNvSpPr txBox="1">
            <a:spLocks noChangeArrowheads="1"/>
          </p:cNvSpPr>
          <p:nvPr/>
        </p:nvSpPr>
        <p:spPr bwMode="auto">
          <a:xfrm rot="-3194905">
            <a:off x="2165715" y="3205163"/>
            <a:ext cx="2254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5      CAD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 rot="-3194905">
            <a:off x="2345581" y="2865438"/>
            <a:ext cx="309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6      CPR</a:t>
            </a:r>
          </a:p>
        </p:txBody>
      </p:sp>
      <p:sp>
        <p:nvSpPr>
          <p:cNvPr id="7178" name="TextBox 13"/>
          <p:cNvSpPr txBox="1">
            <a:spLocks noChangeArrowheads="1"/>
          </p:cNvSpPr>
          <p:nvPr/>
        </p:nvSpPr>
        <p:spPr bwMode="auto">
          <a:xfrm rot="-3194905">
            <a:off x="1125745" y="2866232"/>
            <a:ext cx="309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3   Introduction</a:t>
            </a:r>
          </a:p>
        </p:txBody>
      </p:sp>
      <p:sp>
        <p:nvSpPr>
          <p:cNvPr id="7179" name="TextBox 14"/>
          <p:cNvSpPr txBox="1">
            <a:spLocks noChangeArrowheads="1"/>
          </p:cNvSpPr>
          <p:nvPr/>
        </p:nvSpPr>
        <p:spPr bwMode="auto">
          <a:xfrm rot="-3194905">
            <a:off x="3700573" y="2884488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 </a:t>
            </a:r>
            <a:r>
              <a:rPr lang="en-US" u="sng" dirty="0" smtClean="0"/>
              <a:t>9     </a:t>
            </a:r>
            <a:r>
              <a:rPr lang="en-US" u="sng" dirty="0"/>
              <a:t>TRQ</a:t>
            </a:r>
          </a:p>
        </p:txBody>
      </p:sp>
      <p:sp>
        <p:nvSpPr>
          <p:cNvPr id="7180" name="TextBox 15"/>
          <p:cNvSpPr txBox="1">
            <a:spLocks noChangeArrowheads="1"/>
          </p:cNvSpPr>
          <p:nvPr/>
        </p:nvSpPr>
        <p:spPr bwMode="auto">
          <a:xfrm rot="-3194905">
            <a:off x="6445042" y="2763044"/>
            <a:ext cx="3097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</a:t>
            </a:r>
            <a:r>
              <a:rPr lang="en-US" u="sng" dirty="0" smtClean="0"/>
              <a:t>15    </a:t>
            </a:r>
            <a:r>
              <a:rPr lang="en-US" u="sng" dirty="0"/>
              <a:t>Reporting</a:t>
            </a:r>
          </a:p>
        </p:txBody>
      </p:sp>
      <p:sp>
        <p:nvSpPr>
          <p:cNvPr id="7182" name="TextBox 12"/>
          <p:cNvSpPr txBox="1">
            <a:spLocks noChangeArrowheads="1"/>
          </p:cNvSpPr>
          <p:nvPr/>
        </p:nvSpPr>
        <p:spPr bwMode="auto">
          <a:xfrm rot="-3194905">
            <a:off x="2878981" y="2854325"/>
            <a:ext cx="309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7      LAD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733425" y="3725863"/>
            <a:ext cx="2584450" cy="573087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3331033" y="3725856"/>
            <a:ext cx="756487" cy="573206"/>
          </a:xfrm>
          <a:prstGeom prst="flowChartProcess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087813" y="3725863"/>
            <a:ext cx="576262" cy="573087"/>
          </a:xfrm>
          <a:prstGeom prst="flowChart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5867400" y="4419600"/>
            <a:ext cx="2018351" cy="1136430"/>
            <a:chOff x="209466" y="4421188"/>
            <a:chExt cx="2018351" cy="1136430"/>
          </a:xfrm>
        </p:grpSpPr>
        <p:sp>
          <p:nvSpPr>
            <p:cNvPr id="17" name="Up Arrow 16"/>
            <p:cNvSpPr/>
            <p:nvPr/>
          </p:nvSpPr>
          <p:spPr>
            <a:xfrm>
              <a:off x="830263" y="4421188"/>
              <a:ext cx="825500" cy="98266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288409">
              <a:off x="209466" y="5157508"/>
              <a:ext cx="2018351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Here You Are</a:t>
              </a:r>
            </a:p>
          </p:txBody>
        </p:sp>
      </p:grpSp>
      <p:sp>
        <p:nvSpPr>
          <p:cNvPr id="7189" name="TextBox 27"/>
          <p:cNvSpPr txBox="1">
            <a:spLocks noChangeArrowheads="1"/>
          </p:cNvSpPr>
          <p:nvPr/>
        </p:nvSpPr>
        <p:spPr bwMode="auto">
          <a:xfrm rot="-3194905">
            <a:off x="4207668" y="2859882"/>
            <a:ext cx="309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 </a:t>
            </a:r>
            <a:r>
              <a:rPr lang="en-US" u="sng" dirty="0" smtClean="0"/>
              <a:t>10      </a:t>
            </a:r>
            <a:r>
              <a:rPr lang="en-US" u="sng" dirty="0"/>
              <a:t>ASL</a:t>
            </a:r>
          </a:p>
        </p:txBody>
      </p:sp>
      <p:sp>
        <p:nvSpPr>
          <p:cNvPr id="7190" name="TextBox 28"/>
          <p:cNvSpPr txBox="1">
            <a:spLocks noChangeArrowheads="1"/>
          </p:cNvSpPr>
          <p:nvPr/>
        </p:nvSpPr>
        <p:spPr bwMode="auto">
          <a:xfrm rot="-3194905">
            <a:off x="4662488" y="2847975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</a:t>
            </a:r>
            <a:r>
              <a:rPr lang="en-US" u="sng" dirty="0" smtClean="0"/>
              <a:t>11    </a:t>
            </a:r>
            <a:r>
              <a:rPr lang="en-US" u="sng" dirty="0"/>
              <a:t>ROP</a:t>
            </a:r>
          </a:p>
        </p:txBody>
      </p:sp>
      <p:sp>
        <p:nvSpPr>
          <p:cNvPr id="7191" name="TextBox 29"/>
          <p:cNvSpPr txBox="1">
            <a:spLocks noChangeArrowheads="1"/>
          </p:cNvSpPr>
          <p:nvPr/>
        </p:nvSpPr>
        <p:spPr bwMode="auto">
          <a:xfrm rot="-3194905">
            <a:off x="5426868" y="2850357"/>
            <a:ext cx="309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</a:t>
            </a:r>
            <a:r>
              <a:rPr lang="en-US" u="sng" dirty="0" smtClean="0"/>
              <a:t>13   </a:t>
            </a:r>
            <a:r>
              <a:rPr lang="en-US" u="sng" dirty="0"/>
              <a:t>Automation</a:t>
            </a:r>
          </a:p>
        </p:txBody>
      </p:sp>
      <p:sp>
        <p:nvSpPr>
          <p:cNvPr id="7192" name="TextBox 30"/>
          <p:cNvSpPr txBox="1">
            <a:spLocks noChangeArrowheads="1"/>
          </p:cNvSpPr>
          <p:nvPr/>
        </p:nvSpPr>
        <p:spPr bwMode="auto">
          <a:xfrm rot="-3194905">
            <a:off x="5935663" y="2854325"/>
            <a:ext cx="309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</a:t>
            </a:r>
            <a:r>
              <a:rPr lang="en-US" u="sng" dirty="0" smtClean="0"/>
              <a:t>14    </a:t>
            </a:r>
            <a:r>
              <a:rPr lang="en-US" u="sng" dirty="0"/>
              <a:t>Carrier</a:t>
            </a:r>
          </a:p>
        </p:txBody>
      </p:sp>
      <p:sp>
        <p:nvSpPr>
          <p:cNvPr id="7193" name="TextBox 31"/>
          <p:cNvSpPr txBox="1">
            <a:spLocks noChangeArrowheads="1"/>
          </p:cNvSpPr>
          <p:nvPr/>
        </p:nvSpPr>
        <p:spPr bwMode="auto">
          <a:xfrm rot="-3194905">
            <a:off x="7166289" y="3099594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</a:t>
            </a:r>
            <a:r>
              <a:rPr lang="en-US" u="sng" dirty="0" smtClean="0"/>
              <a:t>16    </a:t>
            </a:r>
            <a:r>
              <a:rPr lang="en-US" u="sng" dirty="0"/>
              <a:t>WEB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7181850" y="3725863"/>
            <a:ext cx="1295400" cy="573087"/>
          </a:xfrm>
          <a:prstGeom prst="flowChart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5" name="TextBox 32"/>
          <p:cNvSpPr txBox="1">
            <a:spLocks noChangeArrowheads="1"/>
          </p:cNvSpPr>
          <p:nvPr/>
        </p:nvSpPr>
        <p:spPr bwMode="auto">
          <a:xfrm rot="-3194905">
            <a:off x="5019675" y="2836863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</a:t>
            </a:r>
            <a:r>
              <a:rPr lang="en-US" u="sng" dirty="0" smtClean="0"/>
              <a:t>12    </a:t>
            </a:r>
            <a:r>
              <a:rPr lang="en-US" u="sng" dirty="0"/>
              <a:t>CRA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664075" y="3727450"/>
            <a:ext cx="2517775" cy="574675"/>
          </a:xfrm>
          <a:prstGeom prst="flowChartProcess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04681" y="3790436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86455" y="3792707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9414" y="3796453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95393" y="3798725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Thu.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06496" y="3790436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Fri.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sz="4400" b="1" kern="1200" dirty="0" smtClean="0">
                <a:solidFill>
                  <a:srgbClr val="922241"/>
                </a:solidFill>
                <a:latin typeface="Myriad Pro"/>
                <a:ea typeface="+mn-ea"/>
                <a:cs typeface="Arial"/>
              </a:rPr>
              <a:t>SMS/800 Course Roadmap</a:t>
            </a:r>
            <a:endParaRPr lang="en-US" dirty="0" smtClean="0">
              <a:solidFill>
                <a:srgbClr val="92224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173" grpId="0"/>
      <p:bldP spid="7174" grpId="0"/>
      <p:bldP spid="7175" grpId="0"/>
      <p:bldP spid="7176" grpId="0"/>
      <p:bldP spid="7177" grpId="0"/>
      <p:bldP spid="7178" grpId="0"/>
      <p:bldP spid="7179" grpId="0"/>
      <p:bldP spid="7180" grpId="0"/>
      <p:bldP spid="7182" grpId="0"/>
      <p:bldP spid="7189" grpId="0"/>
      <p:bldP spid="7190" grpId="0"/>
      <p:bldP spid="7191" grpId="0"/>
      <p:bldP spid="7192" grpId="0"/>
      <p:bldP spid="7193" grpId="0"/>
      <p:bldP spid="71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8"/>
          <p:cNvSpPr txBox="1">
            <a:spLocks noChangeArrowheads="1"/>
          </p:cNvSpPr>
          <p:nvPr/>
        </p:nvSpPr>
        <p:spPr bwMode="auto">
          <a:xfrm>
            <a:off x="1219200" y="6174903"/>
            <a:ext cx="6604000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These CODES are not universally agreed upon by Carriers</a:t>
            </a:r>
          </a:p>
        </p:txBody>
      </p:sp>
      <p:sp>
        <p:nvSpPr>
          <p:cNvPr id="23584" name="Rectangle 1108"/>
          <p:cNvSpPr>
            <a:spLocks noGrp="1" noChangeArrowheads="1"/>
          </p:cNvSpPr>
          <p:nvPr>
            <p:ph type="title"/>
          </p:nvPr>
        </p:nvSpPr>
        <p:spPr>
          <a:xfrm>
            <a:off x="457200" y="1796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APR DENIAL CODES</a:t>
            </a:r>
            <a:r>
              <a:rPr lang="en-US" sz="3600" u="sng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u="sng" dirty="0" smtClean="0">
                <a:latin typeface="Arial" pitchFamily="34" charset="0"/>
                <a:cs typeface="Arial" pitchFamily="34" charset="0"/>
              </a:rPr>
            </a:b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(Used by Involved Routing Carriers)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98886"/>
            <a:ext cx="70910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/>
              <a:t>Reason Code Description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01 - Syntax Error (In Customer Record)</a:t>
            </a:r>
          </a:p>
          <a:p>
            <a:pPr fontAlgn="base"/>
            <a:r>
              <a:rPr lang="en-US" sz="2400" dirty="0" smtClean="0"/>
              <a:t>02 - Toll Free Number not Working</a:t>
            </a:r>
          </a:p>
          <a:p>
            <a:pPr fontAlgn="base"/>
            <a:r>
              <a:rPr lang="en-US" sz="2400" dirty="0" smtClean="0"/>
              <a:t>03 - Toll Free Number Cancelled or Disconnected</a:t>
            </a:r>
          </a:p>
          <a:p>
            <a:pPr fontAlgn="base"/>
            <a:r>
              <a:rPr lang="en-US" sz="2400" dirty="0" smtClean="0"/>
              <a:t>04 - Routing Change Not Allowed Per Carrier Tariffs</a:t>
            </a:r>
          </a:p>
          <a:p>
            <a:pPr fontAlgn="base"/>
            <a:r>
              <a:rPr lang="en-US" sz="2400" dirty="0" smtClean="0"/>
              <a:t>05 - Carrier Does Not Support Multi-Carrier Routing</a:t>
            </a:r>
          </a:p>
          <a:p>
            <a:pPr fontAlgn="base"/>
            <a:r>
              <a:rPr lang="en-US" sz="2400" dirty="0" smtClean="0"/>
              <a:t>06 - No Customer Request for Toll Free Number in Carrier System</a:t>
            </a:r>
          </a:p>
          <a:p>
            <a:pPr fontAlgn="base"/>
            <a:r>
              <a:rPr lang="en-US" sz="2400" dirty="0" smtClean="0"/>
              <a:t>07 - Routing Request Conflicts with Customer Contract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8122"/>
            <a:ext cx="8229600" cy="856164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SAP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635000" y="759326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Allows the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Controlling Resp Org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to view a list of their Customer Records awaiting approval responses from a CIC owner.</a:t>
            </a:r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2047875" y="1548822"/>
          <a:ext cx="4657725" cy="4851978"/>
        </p:xfrm>
        <a:graphic>
          <a:graphicData uri="http://schemas.openxmlformats.org/presentationml/2006/ole">
            <p:oleObj spid="_x0000_s23554" name="Bitmap Image" r:id="rId4" imgW="5714286" imgH="5952381" progId="PBrush">
              <p:embed/>
            </p:oleObj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1828800"/>
            <a:ext cx="1219200" cy="3048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0" y="2743200"/>
            <a:ext cx="2743200" cy="5334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850" y="1752600"/>
            <a:ext cx="5238750" cy="467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40"/>
            <a:ext cx="8229600" cy="936375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DAP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749300" y="711200"/>
            <a:ext cx="756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Allows a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Control Resp Org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to view details about the Carrier (CIC) approval responses received for a </a:t>
            </a:r>
            <a:r>
              <a:rPr lang="en-US" sz="1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specific Dial</a:t>
            </a:r>
            <a:r>
              <a:rPr lang="en-US" sz="1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# or Template. 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Can be accessed under menu item “Launch” on CAD.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67000" y="2133600"/>
            <a:ext cx="685800" cy="3048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5600" y="2743200"/>
            <a:ext cx="4191000" cy="10668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7"/>
          <p:cNvGrpSpPr/>
          <p:nvPr/>
        </p:nvGrpSpPr>
        <p:grpSpPr>
          <a:xfrm>
            <a:off x="3278188" y="1981200"/>
            <a:ext cx="2284412" cy="369332"/>
            <a:chOff x="3278188" y="1981200"/>
            <a:chExt cx="2284412" cy="369332"/>
          </a:xfrm>
        </p:grpSpPr>
        <p:cxnSp>
          <p:nvCxnSpPr>
            <p:cNvPr id="11" name="Straight Arrow Connector 10"/>
            <p:cNvCxnSpPr>
              <a:stCxn id="12" idx="1"/>
            </p:cNvCxnSpPr>
            <p:nvPr/>
          </p:nvCxnSpPr>
          <p:spPr>
            <a:xfrm rot="10800000">
              <a:off x="3278188" y="2057400"/>
              <a:ext cx="1217612" cy="108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5800" y="1981200"/>
              <a:ext cx="10668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/>
              <a:t>Use of 0110 in Customer Records</a:t>
            </a:r>
          </a:p>
        </p:txBody>
      </p:sp>
      <p:graphicFrame>
        <p:nvGraphicFramePr>
          <p:cNvPr id="3074" name="Object 1029"/>
          <p:cNvGraphicFramePr>
            <a:graphicFrameLocks noChangeAspect="1"/>
          </p:cNvGraphicFramePr>
          <p:nvPr/>
        </p:nvGraphicFramePr>
        <p:xfrm>
          <a:off x="914400" y="1676400"/>
          <a:ext cx="7315200" cy="2794000"/>
        </p:xfrm>
        <a:graphic>
          <a:graphicData uri="http://schemas.openxmlformats.org/presentationml/2006/ole">
            <p:oleObj spid="_x0000_s66562" name="Bitmap Image" r:id="rId4" imgW="5533333" imgH="2114845" progId="PBrush">
              <p:embed/>
            </p:oleObj>
          </a:graphicData>
        </a:graphic>
      </p:graphicFrame>
      <p:sp>
        <p:nvSpPr>
          <p:cNvPr id="3077" name="Text Box 1030"/>
          <p:cNvSpPr txBox="1">
            <a:spLocks noChangeArrowheads="1"/>
          </p:cNvSpPr>
          <p:nvPr/>
        </p:nvSpPr>
        <p:spPr bwMode="auto">
          <a:xfrm>
            <a:off x="990600" y="4724400"/>
            <a:ext cx="7239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OTC-0110 is used as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CIC terminating to 701-222-1696.  The LEC who manages POTS # 701-222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Qwest.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So the use of the generic 0110 means, “Use the LEC that manages this POTS #”, which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Qwest.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(The 2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use of 0110 to 708-220 means use SBC.)</a:t>
            </a:r>
          </a:p>
        </p:txBody>
      </p:sp>
      <p:sp>
        <p:nvSpPr>
          <p:cNvPr id="3078" name="Oval 1031"/>
          <p:cNvSpPr>
            <a:spLocks noChangeArrowheads="1"/>
          </p:cNvSpPr>
          <p:nvPr/>
        </p:nvSpPr>
        <p:spPr bwMode="auto">
          <a:xfrm>
            <a:off x="4191000" y="3276600"/>
            <a:ext cx="30480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Oval 1032"/>
          <p:cNvSpPr>
            <a:spLocks noChangeArrowheads="1"/>
          </p:cNvSpPr>
          <p:nvPr/>
        </p:nvSpPr>
        <p:spPr bwMode="auto">
          <a:xfrm>
            <a:off x="4343400" y="3886200"/>
            <a:ext cx="30480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33400" y="296863"/>
            <a:ext cx="8077200" cy="115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152352" rIns="0" bIns="152352" anchor="ctr">
            <a:spAutoFit/>
          </a:bodyPr>
          <a:lstStyle/>
          <a:p>
            <a:pPr algn="ctr" eaLnBrk="0" hangingPunct="0"/>
            <a:r>
              <a:rPr lang="en-US" sz="28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Screens For LECs That Terminate </a:t>
            </a:r>
          </a:p>
          <a:p>
            <a:pPr algn="ctr" eaLnBrk="0" hangingPunct="0"/>
            <a:r>
              <a:rPr lang="en-US" sz="28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Toll Free </a:t>
            </a:r>
            <a:r>
              <a:rPr lang="en-US" sz="2800" b="1" u="sng" dirty="0" smtClean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Traffic using 0110</a:t>
            </a:r>
            <a:endParaRPr lang="en-US" sz="2800" b="1" u="sng" dirty="0">
              <a:solidFill>
                <a:srgbClr val="92224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580534"/>
            <a:ext cx="7848600" cy="45243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eaLnBrk="0" hangingPunct="0"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three screens for LECs who wish to take advantage of the OTC- 0110 Feature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control Toll Free traffic terminating to their POTS numbers.  These three screens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are: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tabLst>
                <a:tab pos="457200" algn="l"/>
              </a:tabLs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14400" lvl="1" indent="-457200" eaLnBrk="0" hangingPunct="0"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1. The Operating Company Numbers (OCN)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Screen (Filled out by the Help Desk by form 47)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 The Carrier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Agreements (CLA) Screen</a:t>
            </a: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3. The Carrier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Exceptions (CLE) Screen</a:t>
            </a:r>
          </a:p>
          <a:p>
            <a:pPr marL="457200" indent="-457200" eaLnBrk="0" hangingPunct="0">
              <a:buFontTx/>
              <a:buChar char="•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Unless and until a LEC makes entries in a CLA or a CLE screen, or the NSP fills out the NLA, NCA or NLE this feature will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 initiate any changes in how 0110 is used currently in the SMS/800 data base.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419100"/>
            <a:ext cx="8077200" cy="731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152352" rIns="0" bIns="152352" anchor="ctr">
            <a:spAutoFit/>
          </a:bodyPr>
          <a:lstStyle/>
          <a:p>
            <a:pPr algn="ctr" eaLnBrk="0" hangingPunct="0"/>
            <a:r>
              <a:rPr lang="en-US" sz="28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Screens for Network Service Providers (NSP)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1674387"/>
            <a:ext cx="8077200" cy="4093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eaLnBrk="0" hangingPunct="0"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purposes of the OTC- 0110 Feature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source data file identifies Network Service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as AT&amp;T, Cincinnati Bell,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Qwest,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Verizon. (SB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VO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UW)</a:t>
            </a:r>
          </a:p>
          <a:p>
            <a:pPr marL="457200" indent="-457200" eaLnBrk="0" hangingPunct="0">
              <a:buFontTx/>
              <a:buChar char="•"/>
              <a:tabLst>
                <a:tab pos="457200" algn="l"/>
              </a:tabLs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four screens that Network Service Providers can use to manage Toll Free traffic that originates on or traverses their networks:</a:t>
            </a:r>
          </a:p>
          <a:p>
            <a:pPr marL="457200" indent="-457200" eaLnBrk="0" hangingPunct="0">
              <a:tabLst>
                <a:tab pos="4572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1. The Network Company Codes (NCC) Screen</a:t>
            </a: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2. The Network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IntraLata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Agreements (NLA) Screen</a:t>
            </a: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3. The Network Carrier Exceptions (NLE) Screen</a:t>
            </a: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4. The Network Carrier Agreements (NCA) Screen</a:t>
            </a:r>
          </a:p>
          <a:p>
            <a:pPr marL="1371600" lvl="2" indent="-457200" eaLnBrk="0" hangingPunct="0">
              <a:buFont typeface="Wingdings" pitchFamily="2" charset="2"/>
              <a:buNone/>
              <a:tabLst>
                <a:tab pos="4572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066800" y="1387475"/>
          <a:ext cx="7086600" cy="5151438"/>
        </p:xfrm>
        <a:graphic>
          <a:graphicData uri="http://schemas.openxmlformats.org/presentationml/2006/ole">
            <p:oleObj spid="_x0000_s67586" name="Bitmap Image" r:id="rId4" imgW="9011908" imgH="6552381" progId="PBrush">
              <p:embed/>
            </p:oleObj>
          </a:graphicData>
        </a:graphic>
      </p:graphicFrame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228600"/>
            <a:ext cx="8077200" cy="115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152352" rIns="0" bIns="152352" anchor="ctr">
            <a:spAutoFit/>
          </a:bodyPr>
          <a:lstStyle/>
          <a:p>
            <a:pPr algn="ctr" eaLnBrk="0" hangingPunct="0"/>
            <a:r>
              <a:rPr lang="en-US" sz="28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Upon Update, record becomes INVALID with error displayed in message field  </a:t>
            </a:r>
            <a:endParaRPr lang="en-US" sz="2800" u="sng" dirty="0">
              <a:solidFill>
                <a:srgbClr val="92224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5105400" y="1616075"/>
            <a:ext cx="9144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524000" y="2530475"/>
            <a:ext cx="6705600" cy="3733800"/>
            <a:chOff x="1524000" y="2530475"/>
            <a:chExt cx="6705600" cy="3733800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676400" y="3216275"/>
              <a:ext cx="6553200" cy="13234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pitchFamily="34" charset="0"/>
                  <a:cs typeface="Arial" pitchFamily="34" charset="0"/>
                </a:rPr>
                <a:t>CANNOT USE TEL# 7012221696 WITH CIC 0110 PER ENTITY UW CLA SCREEN. *** CPR LINE:ND -&gt;638 -&gt;OTC0110 -&gt;7012221696A  ? *** PROBLEM TEL#    : 7012221696A (4640)</a:t>
              </a:r>
            </a:p>
          </p:txBody>
        </p:sp>
        <p:sp>
          <p:nvSpPr>
            <p:cNvPr id="4102" name="Line 7"/>
            <p:cNvSpPr>
              <a:spLocks noChangeShapeType="1"/>
            </p:cNvSpPr>
            <p:nvPr/>
          </p:nvSpPr>
          <p:spPr bwMode="auto">
            <a:xfrm flipH="1">
              <a:off x="3810000" y="4206875"/>
              <a:ext cx="914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4" name="Oval 9"/>
            <p:cNvSpPr>
              <a:spLocks noChangeArrowheads="1"/>
            </p:cNvSpPr>
            <p:nvPr/>
          </p:nvSpPr>
          <p:spPr bwMode="auto">
            <a:xfrm>
              <a:off x="1524000" y="5730875"/>
              <a:ext cx="5943600" cy="5334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5" name="Text Box 11"/>
            <p:cNvSpPr txBox="1">
              <a:spLocks noChangeArrowheads="1"/>
            </p:cNvSpPr>
            <p:nvPr/>
          </p:nvSpPr>
          <p:spPr bwMode="auto">
            <a:xfrm>
              <a:off x="4114800" y="2606675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3200400" y="2530475"/>
              <a:ext cx="990600" cy="376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Carrier</a:t>
              </a:r>
            </a:p>
          </p:txBody>
        </p:sp>
        <p:sp>
          <p:nvSpPr>
            <p:cNvPr id="4107" name="Text Box 13"/>
            <p:cNvSpPr txBox="1">
              <a:spLocks noChangeArrowheads="1"/>
            </p:cNvSpPr>
            <p:nvPr/>
          </p:nvSpPr>
          <p:spPr bwMode="auto">
            <a:xfrm>
              <a:off x="4876800" y="2530475"/>
              <a:ext cx="990600" cy="376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pitchFamily="34" charset="0"/>
                  <a:cs typeface="Arial" pitchFamily="34" charset="0"/>
                </a:rPr>
                <a:t>Screen</a:t>
              </a:r>
            </a:p>
          </p:txBody>
        </p:sp>
        <p:sp>
          <p:nvSpPr>
            <p:cNvPr id="4108" name="Line 14"/>
            <p:cNvSpPr>
              <a:spLocks noChangeShapeType="1"/>
            </p:cNvSpPr>
            <p:nvPr/>
          </p:nvSpPr>
          <p:spPr bwMode="auto">
            <a:xfrm flipH="1">
              <a:off x="2895600" y="2835275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9" name="Line 15"/>
            <p:cNvSpPr>
              <a:spLocks noChangeShapeType="1"/>
            </p:cNvSpPr>
            <p:nvPr/>
          </p:nvSpPr>
          <p:spPr bwMode="auto">
            <a:xfrm flipH="1">
              <a:off x="3657600" y="2835275"/>
              <a:ext cx="1828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228600"/>
            <a:ext cx="8077200" cy="731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152352" rIns="0" bIns="152352" anchor="ctr">
            <a:spAutoFit/>
          </a:bodyPr>
          <a:lstStyle/>
          <a:p>
            <a:pPr algn="ctr" eaLnBrk="0" hangingPunct="0"/>
            <a:r>
              <a:rPr lang="en-US" sz="28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NXL Informational Screen (cont.)</a:t>
            </a:r>
            <a:endParaRPr lang="en-US" sz="2800" u="sng" dirty="0">
              <a:solidFill>
                <a:srgbClr val="92224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89560" y="2105778"/>
            <a:ext cx="8473440" cy="4093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any inserted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NPA/NXX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number,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NXL screen will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display information from the most recent Terminating Point Master (“TPM”), which is issued bi-monthly.  The screen will identify the LATA where the NPA/NXX number resides, the Operating Company Number of the LEC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manages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NPA/NXX number, and the Company Code of the NSP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also manages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NPA/NXX.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If, due to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LNP(Local Number Portability)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 other issues, the OCN is not accurate, the NEW terminating LEC can allow or disallow a Resp Org to route traffic to the number using the RAC or RDC screen </a:t>
            </a:r>
            <a:endParaRPr lang="en-US" sz="200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Resp Org can use the SMS/800 database to look up the contact information for the LEC and the NSP, so that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Resp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pursue the necessary approvals. </a:t>
            </a:r>
            <a:endParaRPr lang="en-US" sz="200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447800" y="944562"/>
            <a:ext cx="6400800" cy="78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LATA	     OCN     CO     Eff Date	Status</a:t>
            </a:r>
          </a:p>
          <a:p>
            <a:pPr algn="ctr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638	     9631      31       4/10/86	Active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6858000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609600" y="350838"/>
            <a:ext cx="8077200" cy="731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152352" rIns="0" bIns="152352" anchor="ctr">
            <a:spAutoFit/>
          </a:bodyPr>
          <a:lstStyle/>
          <a:p>
            <a:pPr algn="ctr" eaLnBrk="0" hangingPunct="0"/>
            <a:r>
              <a:rPr lang="en-US" sz="28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RAC (Resp Orgs Allowed Using CIC 0110)</a:t>
            </a:r>
            <a:endParaRPr lang="en-US" sz="2800" u="sng" dirty="0">
              <a:solidFill>
                <a:srgbClr val="92224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7848600" cy="1930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a POTS# is ported from one LEC to another LEC, the new LEC can send in a request (form 110) to the HELP DESK to have specific Resp Orgs added to this screen.  Any Resp Orgs added to this screen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will have permission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use 0110 to the indicated POTS#.  (i.e. *****, ZA***, ZAC01) Any Resp Org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 listed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on this screen will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have permission to use 0110 to the indicated POTS#.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514600" y="1143000"/>
            <a:ext cx="5867400" cy="1323439"/>
            <a:chOff x="2514600" y="1143000"/>
            <a:chExt cx="5867400" cy="1323439"/>
          </a:xfrm>
        </p:grpSpPr>
        <p:sp>
          <p:nvSpPr>
            <p:cNvPr id="28678" name="Text Box 8"/>
            <p:cNvSpPr txBox="1">
              <a:spLocks noChangeArrowheads="1"/>
            </p:cNvSpPr>
            <p:nvPr/>
          </p:nvSpPr>
          <p:spPr bwMode="auto">
            <a:xfrm>
              <a:off x="3962400" y="1143000"/>
              <a:ext cx="4419600" cy="13234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pitchFamily="34" charset="0"/>
                  <a:cs typeface="Arial" pitchFamily="34" charset="0"/>
                </a:rPr>
                <a:t>The POTS# field can be the 10 digit POTS or can contain wild cards as the last 3 characters. (indicating a block of 1000 numbers)</a:t>
              </a:r>
            </a:p>
          </p:txBody>
        </p:sp>
        <p:sp>
          <p:nvSpPr>
            <p:cNvPr id="28679" name="Line 9"/>
            <p:cNvSpPr>
              <a:spLocks noChangeShapeType="1"/>
            </p:cNvSpPr>
            <p:nvPr/>
          </p:nvSpPr>
          <p:spPr bwMode="auto">
            <a:xfrm flipH="1">
              <a:off x="2514600" y="1524000"/>
              <a:ext cx="1600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990600" y="1244600"/>
          <a:ext cx="7315200" cy="2260600"/>
        </p:xfrm>
        <a:graphic>
          <a:graphicData uri="http://schemas.openxmlformats.org/presentationml/2006/ole">
            <p:oleObj spid="_x0000_s68610" name="Bitmap Image" r:id="rId4" imgW="3790476" imgH="1171429" progId="PBrush">
              <p:embed/>
            </p:oleObj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066800" y="4340225"/>
          <a:ext cx="7315200" cy="1984375"/>
        </p:xfrm>
        <a:graphic>
          <a:graphicData uri="http://schemas.openxmlformats.org/presentationml/2006/ole">
            <p:oleObj spid="_x0000_s68611" name="Bitmap Image" r:id="rId5" imgW="4915586" imgH="1333333" progId="PBrush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50230" y="533400"/>
            <a:ext cx="7495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u="sng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CPR Before Conversion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57725" y="3733800"/>
            <a:ext cx="79649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922241"/>
                </a:solidFill>
                <a:latin typeface="Arial" pitchFamily="34" charset="0"/>
                <a:cs typeface="Arial" pitchFamily="34" charset="0"/>
              </a:rPr>
              <a:t>CPR After  Conversion (Invalid Use)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343400" y="2209800"/>
            <a:ext cx="38100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181600" y="4953000"/>
            <a:ext cx="21336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7966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Introduction of CNA</a:t>
            </a:r>
          </a:p>
        </p:txBody>
      </p:sp>
      <p:sp>
        <p:nvSpPr>
          <p:cNvPr id="16387" name="Text Box 1029"/>
          <p:cNvSpPr txBox="1">
            <a:spLocks noChangeArrowheads="1"/>
          </p:cNvSpPr>
          <p:nvPr/>
        </p:nvSpPr>
        <p:spPr bwMode="auto">
          <a:xfrm>
            <a:off x="1143000" y="3827463"/>
            <a:ext cx="6858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the CIC screens, a CIC owner can do the following: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Select which Entities can use their CIC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the selected Entities, a CIC can set up an approval situation for each CR that uses their CIC.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CIC must access certain screens to be notified and/or to approve or reject the use of their CIC.</a:t>
            </a:r>
          </a:p>
        </p:txBody>
      </p:sp>
      <p:sp>
        <p:nvSpPr>
          <p:cNvPr id="16388" name="Rectangle 1030"/>
          <p:cNvSpPr>
            <a:spLocks noChangeArrowheads="1"/>
          </p:cNvSpPr>
          <p:nvPr/>
        </p:nvSpPr>
        <p:spPr bwMode="auto">
          <a:xfrm>
            <a:off x="723900" y="1189038"/>
            <a:ext cx="80645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CNA (Carrier Notification and Approval)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features include screens that allow a 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(CIC owner) to manage their CIC in the SMS/800 Database. A CIC has to be associated with a RO Id to access the CNA screens.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CIC Owner can:  1.  Become a Resp Org.  2.  Contract with a current RO to manage the CIC screens in SMS/800.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u="sng" dirty="0" smtClean="0">
                <a:latin typeface="Arial" pitchFamily="34" charset="0"/>
                <a:cs typeface="Arial" pitchFamily="34" charset="0"/>
              </a:rPr>
              <a:t>CNA – Review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71800" y="1752600"/>
            <a:ext cx="42291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Who Views the CNA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Involved Routing Carrier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CNA Screens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0110 Screens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476500" y="4376738"/>
            <a:ext cx="4419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Written Exercise CNA #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Hands-On Exercises Extras A-L</a:t>
            </a:r>
          </a:p>
        </p:txBody>
      </p:sp>
    </p:spTree>
    <p:custDataLst>
      <p:tags r:id="rId1"/>
    </p:custDataLst>
  </p:cSld>
  <p:clrMapOvr>
    <a:masterClrMapping/>
  </p:clrMapOvr>
  <p:transition advTm="2011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Carrier Screens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7316788" y="2476500"/>
            <a:ext cx="1244600" cy="3314700"/>
            <a:chOff x="7634288" y="2476500"/>
            <a:chExt cx="1244600" cy="3314700"/>
          </a:xfrm>
        </p:grpSpPr>
        <p:sp>
          <p:nvSpPr>
            <p:cNvPr id="17420" name="Text Box 1047"/>
            <p:cNvSpPr txBox="1">
              <a:spLocks noChangeArrowheads="1"/>
            </p:cNvSpPr>
            <p:nvPr/>
          </p:nvSpPr>
          <p:spPr bwMode="auto">
            <a:xfrm>
              <a:off x="7905750" y="2476500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SAP</a:t>
              </a:r>
            </a:p>
          </p:txBody>
        </p:sp>
        <p:sp>
          <p:nvSpPr>
            <p:cNvPr id="17421" name="Text Box 1048"/>
            <p:cNvSpPr txBox="1">
              <a:spLocks noChangeArrowheads="1"/>
            </p:cNvSpPr>
            <p:nvPr/>
          </p:nvSpPr>
          <p:spPr bwMode="auto">
            <a:xfrm>
              <a:off x="7905750" y="3409950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DAP</a:t>
              </a:r>
            </a:p>
          </p:txBody>
        </p:sp>
        <p:grpSp>
          <p:nvGrpSpPr>
            <p:cNvPr id="3" name="Group 1051"/>
            <p:cNvGrpSpPr>
              <a:grpSpLocks/>
            </p:cNvGrpSpPr>
            <p:nvPr/>
          </p:nvGrpSpPr>
          <p:grpSpPr bwMode="auto">
            <a:xfrm>
              <a:off x="7634288" y="4838700"/>
              <a:ext cx="1244600" cy="952500"/>
              <a:chOff x="616" y="3514"/>
              <a:chExt cx="784" cy="440"/>
            </a:xfrm>
          </p:grpSpPr>
          <p:sp>
            <p:nvSpPr>
              <p:cNvPr id="17431" name="AutoShape 1049"/>
              <p:cNvSpPr>
                <a:spLocks noChangeArrowheads="1"/>
              </p:cNvSpPr>
              <p:nvPr/>
            </p:nvSpPr>
            <p:spPr bwMode="auto">
              <a:xfrm>
                <a:off x="616" y="3514"/>
                <a:ext cx="784" cy="347"/>
              </a:xfrm>
              <a:prstGeom prst="upArrowCallout">
                <a:avLst>
                  <a:gd name="adj1" fmla="val 33108"/>
                  <a:gd name="adj2" fmla="val 33108"/>
                  <a:gd name="adj3" fmla="val 16667"/>
                  <a:gd name="adj4" fmla="val 6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32" name="Text Box 1050"/>
              <p:cNvSpPr txBox="1">
                <a:spLocks noChangeArrowheads="1"/>
              </p:cNvSpPr>
              <p:nvPr/>
            </p:nvSpPr>
            <p:spPr bwMode="auto">
              <a:xfrm>
                <a:off x="616" y="3624"/>
                <a:ext cx="78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BY RESP ORG</a:t>
                </a:r>
              </a:p>
            </p:txBody>
          </p:sp>
        </p:grpSp>
      </p:grpSp>
      <p:grpSp>
        <p:nvGrpSpPr>
          <p:cNvPr id="4" name="Group 25"/>
          <p:cNvGrpSpPr/>
          <p:nvPr/>
        </p:nvGrpSpPr>
        <p:grpSpPr>
          <a:xfrm>
            <a:off x="742950" y="2171700"/>
            <a:ext cx="1314450" cy="3695699"/>
            <a:chOff x="1060450" y="2171700"/>
            <a:chExt cx="1314450" cy="3695699"/>
          </a:xfrm>
        </p:grpSpPr>
        <p:grpSp>
          <p:nvGrpSpPr>
            <p:cNvPr id="5" name="Group 23"/>
            <p:cNvGrpSpPr/>
            <p:nvPr/>
          </p:nvGrpSpPr>
          <p:grpSpPr>
            <a:xfrm>
              <a:off x="1060450" y="2171700"/>
              <a:ext cx="876300" cy="1840945"/>
              <a:chOff x="1060450" y="2171700"/>
              <a:chExt cx="876300" cy="1840945"/>
            </a:xfrm>
          </p:grpSpPr>
          <p:sp>
            <p:nvSpPr>
              <p:cNvPr id="17411" name="Text Box 1038"/>
              <p:cNvSpPr txBox="1">
                <a:spLocks noChangeArrowheads="1"/>
              </p:cNvSpPr>
              <p:nvPr/>
            </p:nvSpPr>
            <p:spPr bwMode="auto">
              <a:xfrm>
                <a:off x="1060450" y="2171700"/>
                <a:ext cx="87630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Arial" pitchFamily="34" charset="0"/>
                    <a:cs typeface="Arial" pitchFamily="34" charset="0"/>
                  </a:rPr>
                  <a:t>CAR</a:t>
                </a:r>
              </a:p>
            </p:txBody>
          </p:sp>
          <p:sp>
            <p:nvSpPr>
              <p:cNvPr id="17414" name="Text Box 1041"/>
              <p:cNvSpPr txBox="1">
                <a:spLocks noChangeArrowheads="1"/>
              </p:cNvSpPr>
              <p:nvPr/>
            </p:nvSpPr>
            <p:spPr bwMode="auto">
              <a:xfrm>
                <a:off x="1060450" y="2943225"/>
                <a:ext cx="87630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Arial" pitchFamily="34" charset="0"/>
                    <a:cs typeface="Arial" pitchFamily="34" charset="0"/>
                  </a:rPr>
                  <a:t>ROC</a:t>
                </a:r>
              </a:p>
            </p:txBody>
          </p:sp>
          <p:sp>
            <p:nvSpPr>
              <p:cNvPr id="17415" name="Text Box 1042"/>
              <p:cNvSpPr txBox="1">
                <a:spLocks noChangeArrowheads="1"/>
              </p:cNvSpPr>
              <p:nvPr/>
            </p:nvSpPr>
            <p:spPr bwMode="auto">
              <a:xfrm>
                <a:off x="1060450" y="3643313"/>
                <a:ext cx="87630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CSE</a:t>
                </a:r>
              </a:p>
            </p:txBody>
          </p:sp>
        </p:grpSp>
        <p:grpSp>
          <p:nvGrpSpPr>
            <p:cNvPr id="6" name="Group 1059"/>
            <p:cNvGrpSpPr>
              <a:grpSpLocks/>
            </p:cNvGrpSpPr>
            <p:nvPr/>
          </p:nvGrpSpPr>
          <p:grpSpPr bwMode="auto">
            <a:xfrm>
              <a:off x="1130300" y="4841874"/>
              <a:ext cx="1244600" cy="1025525"/>
              <a:chOff x="616" y="3514"/>
              <a:chExt cx="784" cy="440"/>
            </a:xfrm>
          </p:grpSpPr>
          <p:sp>
            <p:nvSpPr>
              <p:cNvPr id="17427" name="AutoShape 1060"/>
              <p:cNvSpPr>
                <a:spLocks noChangeArrowheads="1"/>
              </p:cNvSpPr>
              <p:nvPr/>
            </p:nvSpPr>
            <p:spPr bwMode="auto">
              <a:xfrm>
                <a:off x="616" y="3514"/>
                <a:ext cx="784" cy="347"/>
              </a:xfrm>
              <a:prstGeom prst="upArrowCallout">
                <a:avLst>
                  <a:gd name="adj1" fmla="val 33108"/>
                  <a:gd name="adj2" fmla="val 33108"/>
                  <a:gd name="adj3" fmla="val 16667"/>
                  <a:gd name="adj4" fmla="val 6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28" name="Text Box 1061"/>
              <p:cNvSpPr txBox="1">
                <a:spLocks noChangeArrowheads="1"/>
              </p:cNvSpPr>
              <p:nvPr/>
            </p:nvSpPr>
            <p:spPr bwMode="auto">
              <a:xfrm>
                <a:off x="616" y="3624"/>
                <a:ext cx="78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BY HELP DESK</a:t>
                </a:r>
              </a:p>
            </p:txBody>
          </p:sp>
        </p:grpSp>
      </p:grpSp>
      <p:grpSp>
        <p:nvGrpSpPr>
          <p:cNvPr id="7" name="Group 24"/>
          <p:cNvGrpSpPr/>
          <p:nvPr/>
        </p:nvGrpSpPr>
        <p:grpSpPr>
          <a:xfrm>
            <a:off x="1857375" y="2476500"/>
            <a:ext cx="5540375" cy="3390900"/>
            <a:chOff x="2174875" y="2476500"/>
            <a:chExt cx="5540375" cy="3390900"/>
          </a:xfrm>
        </p:grpSpPr>
        <p:sp>
          <p:nvSpPr>
            <p:cNvPr id="17412" name="Text Box 1039"/>
            <p:cNvSpPr txBox="1">
              <a:spLocks noChangeArrowheads="1"/>
            </p:cNvSpPr>
            <p:nvPr/>
          </p:nvSpPr>
          <p:spPr bwMode="auto">
            <a:xfrm>
              <a:off x="2174875" y="2943225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CAG</a:t>
              </a:r>
            </a:p>
          </p:txBody>
        </p:sp>
        <p:sp>
          <p:nvSpPr>
            <p:cNvPr id="17413" name="Text Box 1040"/>
            <p:cNvSpPr txBox="1">
              <a:spLocks noChangeArrowheads="1"/>
            </p:cNvSpPr>
            <p:nvPr/>
          </p:nvSpPr>
          <p:spPr bwMode="auto">
            <a:xfrm>
              <a:off x="3270250" y="2943225"/>
              <a:ext cx="100965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GNA</a:t>
              </a:r>
            </a:p>
          </p:txBody>
        </p:sp>
        <p:sp>
          <p:nvSpPr>
            <p:cNvPr id="17416" name="Text Box 1043"/>
            <p:cNvSpPr txBox="1">
              <a:spLocks noChangeArrowheads="1"/>
            </p:cNvSpPr>
            <p:nvPr/>
          </p:nvSpPr>
          <p:spPr bwMode="auto">
            <a:xfrm>
              <a:off x="5675313" y="3409950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EAP</a:t>
              </a:r>
            </a:p>
          </p:txBody>
        </p:sp>
        <p:sp>
          <p:nvSpPr>
            <p:cNvPr id="17417" name="Text Box 1044"/>
            <p:cNvSpPr txBox="1">
              <a:spLocks noChangeArrowheads="1"/>
            </p:cNvSpPr>
            <p:nvPr/>
          </p:nvSpPr>
          <p:spPr bwMode="auto">
            <a:xfrm>
              <a:off x="6838950" y="2476500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NOF</a:t>
              </a:r>
            </a:p>
          </p:txBody>
        </p:sp>
        <p:sp>
          <p:nvSpPr>
            <p:cNvPr id="17418" name="Text Box 1045"/>
            <p:cNvSpPr txBox="1">
              <a:spLocks noChangeArrowheads="1"/>
            </p:cNvSpPr>
            <p:nvPr/>
          </p:nvSpPr>
          <p:spPr bwMode="auto">
            <a:xfrm>
              <a:off x="5675313" y="2476500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ENO</a:t>
              </a:r>
            </a:p>
          </p:txBody>
        </p:sp>
        <p:sp>
          <p:nvSpPr>
            <p:cNvPr id="17419" name="Text Box 1046"/>
            <p:cNvSpPr txBox="1">
              <a:spLocks noChangeArrowheads="1"/>
            </p:cNvSpPr>
            <p:nvPr/>
          </p:nvSpPr>
          <p:spPr bwMode="auto">
            <a:xfrm>
              <a:off x="6838950" y="3409950"/>
              <a:ext cx="8763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APR</a:t>
              </a:r>
            </a:p>
          </p:txBody>
        </p:sp>
        <p:grpSp>
          <p:nvGrpSpPr>
            <p:cNvPr id="8" name="Group 1056"/>
            <p:cNvGrpSpPr>
              <a:grpSpLocks/>
            </p:cNvGrpSpPr>
            <p:nvPr/>
          </p:nvGrpSpPr>
          <p:grpSpPr bwMode="auto">
            <a:xfrm>
              <a:off x="4494213" y="4940300"/>
              <a:ext cx="1244600" cy="927100"/>
              <a:chOff x="616" y="3514"/>
              <a:chExt cx="784" cy="440"/>
            </a:xfrm>
          </p:grpSpPr>
          <p:sp>
            <p:nvSpPr>
              <p:cNvPr id="17429" name="AutoShape 1057"/>
              <p:cNvSpPr>
                <a:spLocks noChangeArrowheads="1"/>
              </p:cNvSpPr>
              <p:nvPr/>
            </p:nvSpPr>
            <p:spPr bwMode="auto">
              <a:xfrm>
                <a:off x="616" y="3514"/>
                <a:ext cx="784" cy="347"/>
              </a:xfrm>
              <a:prstGeom prst="upArrowCallout">
                <a:avLst>
                  <a:gd name="adj1" fmla="val 33108"/>
                  <a:gd name="adj2" fmla="val 33108"/>
                  <a:gd name="adj3" fmla="val 16667"/>
                  <a:gd name="adj4" fmla="val 6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30" name="Text Box 1058"/>
              <p:cNvSpPr txBox="1">
                <a:spLocks noChangeArrowheads="1"/>
              </p:cNvSpPr>
              <p:nvPr/>
            </p:nvSpPr>
            <p:spPr bwMode="auto">
              <a:xfrm>
                <a:off x="616" y="3624"/>
                <a:ext cx="78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Arial" pitchFamily="34" charset="0"/>
                    <a:cs typeface="Arial" pitchFamily="34" charset="0"/>
                  </a:rPr>
                  <a:t>BY CIC OWNER</a:t>
                </a:r>
              </a:p>
            </p:txBody>
          </p:sp>
        </p:grpSp>
        <p:sp>
          <p:nvSpPr>
            <p:cNvPr id="17426" name="Text Box 1063"/>
            <p:cNvSpPr txBox="1">
              <a:spLocks noChangeArrowheads="1"/>
            </p:cNvSpPr>
            <p:nvPr/>
          </p:nvSpPr>
          <p:spPr bwMode="auto">
            <a:xfrm>
              <a:off x="4522788" y="2952750"/>
              <a:ext cx="100965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ENA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6202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CAR (Carrier Information)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219200" y="958850"/>
            <a:ext cx="698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Used by the Help Desk to define which 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 codes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(CICs) are assigned to an ACNA.</a:t>
            </a:r>
          </a:p>
        </p:txBody>
      </p:sp>
      <p:graphicFrame>
        <p:nvGraphicFramePr>
          <p:cNvPr id="3074" name="Object 3072"/>
          <p:cNvGraphicFramePr>
            <a:graphicFrameLocks noChangeAspect="1"/>
          </p:cNvGraphicFramePr>
          <p:nvPr/>
        </p:nvGraphicFramePr>
        <p:xfrm>
          <a:off x="609600" y="1930400"/>
          <a:ext cx="7862888" cy="3883025"/>
        </p:xfrm>
        <a:graphic>
          <a:graphicData uri="http://schemas.openxmlformats.org/presentationml/2006/ole">
            <p:oleObj spid="_x0000_s14338" name="Bitmap Image" r:id="rId4" imgW="4723810" imgH="2333333" progId="PBrush">
              <p:embed/>
            </p:oleObj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685800" y="4191000"/>
            <a:ext cx="5880100" cy="2324100"/>
            <a:chOff x="914400" y="4305300"/>
            <a:chExt cx="5880100" cy="2324100"/>
          </a:xfrm>
        </p:grpSpPr>
        <p:sp>
          <p:nvSpPr>
            <p:cNvPr id="3077" name="Text Box 10"/>
            <p:cNvSpPr txBox="1">
              <a:spLocks noChangeArrowheads="1"/>
            </p:cNvSpPr>
            <p:nvPr/>
          </p:nvSpPr>
          <p:spPr bwMode="auto">
            <a:xfrm>
              <a:off x="914400" y="4995863"/>
              <a:ext cx="4432300" cy="163353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Translation: 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B = Accepts both Pots and Dial# 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Y=Pots only  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N=Dial# only</a:t>
              </a:r>
            </a:p>
          </p:txBody>
        </p:sp>
        <p:sp>
          <p:nvSpPr>
            <p:cNvPr id="3078" name="Line 11"/>
            <p:cNvSpPr>
              <a:spLocks noChangeShapeType="1"/>
            </p:cNvSpPr>
            <p:nvPr/>
          </p:nvSpPr>
          <p:spPr bwMode="auto">
            <a:xfrm flipV="1">
              <a:off x="3213100" y="4305300"/>
              <a:ext cx="3581400" cy="98742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57200" y="-78286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ROC (RO Associated Carriers)</a:t>
            </a:r>
          </a:p>
        </p:txBody>
      </p:sp>
      <p:sp>
        <p:nvSpPr>
          <p:cNvPr id="18435" name="Text Box 3075"/>
          <p:cNvSpPr txBox="1">
            <a:spLocks noChangeArrowheads="1"/>
          </p:cNvSpPr>
          <p:nvPr/>
        </p:nvSpPr>
        <p:spPr bwMode="auto">
          <a:xfrm>
            <a:off x="1092200" y="838200"/>
            <a:ext cx="698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Used by the Help Desk to define which Resp Org can </a:t>
            </a:r>
            <a:r>
              <a:rPr lang="en-US" sz="2000" b="1" u="sng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VIEW</a:t>
            </a:r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specific CIC information in Customer Records.</a:t>
            </a:r>
          </a:p>
        </p:txBody>
      </p:sp>
      <p:pic>
        <p:nvPicPr>
          <p:cNvPr id="18436" name="Picture 30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477000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>
          <a:xfrm>
            <a:off x="2351088" y="2554288"/>
            <a:ext cx="4432300" cy="2084387"/>
            <a:chOff x="2351088" y="2554288"/>
            <a:chExt cx="4432300" cy="2084387"/>
          </a:xfrm>
        </p:grpSpPr>
        <p:sp>
          <p:nvSpPr>
            <p:cNvPr id="18437" name="Text Box 3080"/>
            <p:cNvSpPr txBox="1">
              <a:spLocks noChangeArrowheads="1"/>
            </p:cNvSpPr>
            <p:nvPr/>
          </p:nvSpPr>
          <p:spPr bwMode="auto">
            <a:xfrm>
              <a:off x="2351088" y="3908425"/>
              <a:ext cx="4432300" cy="73025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ZAC01 can view 9901 carrier info on any CR where 9901 is entered</a:t>
              </a:r>
            </a:p>
          </p:txBody>
        </p:sp>
        <p:sp>
          <p:nvSpPr>
            <p:cNvPr id="18438" name="Line 3081"/>
            <p:cNvSpPr>
              <a:spLocks noChangeShapeType="1"/>
            </p:cNvSpPr>
            <p:nvPr/>
          </p:nvSpPr>
          <p:spPr bwMode="auto">
            <a:xfrm flipH="1" flipV="1">
              <a:off x="2641600" y="2554288"/>
              <a:ext cx="522288" cy="1354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9" name="Line 3082"/>
            <p:cNvSpPr>
              <a:spLocks noChangeShapeType="1"/>
            </p:cNvSpPr>
            <p:nvPr/>
          </p:nvSpPr>
          <p:spPr bwMode="auto">
            <a:xfrm flipH="1" flipV="1">
              <a:off x="2641600" y="3352800"/>
              <a:ext cx="522288" cy="555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8" y="1143000"/>
            <a:ext cx="80010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450" y="4432300"/>
            <a:ext cx="80010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18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View of CPR by 9902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38175" y="3914775"/>
            <a:ext cx="7896225" cy="40011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9902 carrier cannot view Carrier or Tel# for other Carrier Rows.</a:t>
            </a:r>
          </a:p>
        </p:txBody>
      </p:sp>
      <p:sp>
        <p:nvSpPr>
          <p:cNvPr id="19463" name="Oval 11"/>
          <p:cNvSpPr>
            <a:spLocks noChangeArrowheads="1"/>
          </p:cNvSpPr>
          <p:nvPr/>
        </p:nvSpPr>
        <p:spPr bwMode="auto">
          <a:xfrm>
            <a:off x="4908550" y="5298162"/>
            <a:ext cx="2595563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611313" y="2590800"/>
            <a:ext cx="5856287" cy="1027173"/>
            <a:chOff x="1611313" y="2590800"/>
            <a:chExt cx="5856287" cy="1027173"/>
          </a:xfrm>
        </p:grpSpPr>
        <p:sp>
          <p:nvSpPr>
            <p:cNvPr id="19462" name="Text Box 10"/>
            <p:cNvSpPr txBox="1">
              <a:spLocks noChangeArrowheads="1"/>
            </p:cNvSpPr>
            <p:nvPr/>
          </p:nvSpPr>
          <p:spPr bwMode="auto">
            <a:xfrm>
              <a:off x="1611313" y="3217863"/>
              <a:ext cx="5856287" cy="40011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Controlling Resp Org sees all rows of the CPR</a:t>
              </a:r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V="1">
              <a:off x="3810000" y="2590800"/>
              <a:ext cx="1600200" cy="669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6202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CSE (Carrier Security)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04800" y="812800"/>
            <a:ext cx="845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Security Screen used by the Help Desk to assign which Resp Org is associated to a carrier. Only users from this Resp Org ID can change and update the CARRIER screens.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100" y="1972733"/>
            <a:ext cx="6642100" cy="442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4"/>
            <a:ext cx="8229600" cy="1143000"/>
          </a:xfrm>
          <a:prstGeom prst="rect">
            <a:avLst/>
          </a:prstGeo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CAG (Carrier Agreements with Entities)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47700" y="989262"/>
            <a:ext cx="7886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Allows a </a:t>
            </a:r>
            <a:r>
              <a:rPr lang="en-US" sz="18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Carrier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to list the Resp Org Entities that have permission to input this CIC in their customer records.  Carrier can list each Entity separately or type two Asterisks (**) in the first field of the table to allow all ROs to type the CIC in their Customer Records</a:t>
            </a:r>
          </a:p>
        </p:txBody>
      </p:sp>
      <p:graphicFrame>
        <p:nvGraphicFramePr>
          <p:cNvPr id="4098" name="Object 2048"/>
          <p:cNvGraphicFramePr>
            <a:graphicFrameLocks noChangeAspect="1"/>
          </p:cNvGraphicFramePr>
          <p:nvPr/>
        </p:nvGraphicFramePr>
        <p:xfrm>
          <a:off x="1384300" y="2254833"/>
          <a:ext cx="6413500" cy="4475163"/>
        </p:xfrm>
        <a:graphic>
          <a:graphicData uri="http://schemas.openxmlformats.org/presentationml/2006/ole">
            <p:oleObj spid="_x0000_s15362" name="Bitmap Image" r:id="rId4" imgW="5714286" imgH="52190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2686B8-E85D-4513-811F-CBFD522FD89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8BE7869-EE20-4067-8306-5782AA769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B9AE7-6680-484E-B5AA-39F41481FB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3961</Words>
  <Application>Microsoft Office PowerPoint</Application>
  <PresentationFormat>On-screen Show (4:3)</PresentationFormat>
  <Paragraphs>441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Bitmap Image</vt:lpstr>
      <vt:lpstr>CNA (Carrier Notification and Approval) </vt:lpstr>
      <vt:lpstr>SMS/800 Course Roadmap </vt:lpstr>
      <vt:lpstr>Introduction of CNA</vt:lpstr>
      <vt:lpstr>Carrier Screens</vt:lpstr>
      <vt:lpstr>CAR (Carrier Information)</vt:lpstr>
      <vt:lpstr>ROC (RO Associated Carriers)</vt:lpstr>
      <vt:lpstr>View of CPR by 9902</vt:lpstr>
      <vt:lpstr>CSE (Carrier Security)</vt:lpstr>
      <vt:lpstr>CAG (Carrier Agreements with Entities)</vt:lpstr>
      <vt:lpstr>CIR</vt:lpstr>
      <vt:lpstr>CAG Change Impact by Dial# Report</vt:lpstr>
      <vt:lpstr>EAG (Entity Agreements with Carriers)</vt:lpstr>
      <vt:lpstr>Notification (or) Approval</vt:lpstr>
      <vt:lpstr>GNA (General Notification and Approval)</vt:lpstr>
      <vt:lpstr>ENA (Entity Notification and Approval)</vt:lpstr>
      <vt:lpstr>ENO (Exception Notification)</vt:lpstr>
      <vt:lpstr>EAP (Exception Approval)</vt:lpstr>
      <vt:lpstr>NOF (Carrier Notification)</vt:lpstr>
      <vt:lpstr>APR (Carrier Approval)</vt:lpstr>
      <vt:lpstr>APR DENIAL CODES (Used by Involved Routing Carriers)</vt:lpstr>
      <vt:lpstr>SAP</vt:lpstr>
      <vt:lpstr>DAP</vt:lpstr>
      <vt:lpstr>Use of 0110 in Customer Records</vt:lpstr>
      <vt:lpstr>Slide 24</vt:lpstr>
      <vt:lpstr>Slide 25</vt:lpstr>
      <vt:lpstr>Slide 26</vt:lpstr>
      <vt:lpstr>Slide 27</vt:lpstr>
      <vt:lpstr>Slide 28</vt:lpstr>
      <vt:lpstr>Slide 29</vt:lpstr>
      <vt:lpstr>CNA –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81</cp:revision>
  <dcterms:created xsi:type="dcterms:W3CDTF">2011-03-21T17:54:20Z</dcterms:created>
  <dcterms:modified xsi:type="dcterms:W3CDTF">2011-12-29T19:25:58Z</dcterms:modified>
</cp:coreProperties>
</file>