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61" r:id="rId4"/>
    <p:sldId id="257" r:id="rId5"/>
    <p:sldId id="259" r:id="rId6"/>
    <p:sldId id="263" r:id="rId7"/>
    <p:sldId id="262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8806" autoAdjust="0"/>
  </p:normalViewPr>
  <p:slideViewPr>
    <p:cSldViewPr snapToGrid="0">
      <p:cViewPr varScale="1">
        <p:scale>
          <a:sx n="52" d="100"/>
          <a:sy n="52" d="100"/>
        </p:scale>
        <p:origin x="11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D5A20E-F20D-49F3-BAE9-B9049F37C6E0}" type="doc">
      <dgm:prSet loTypeId="urn:microsoft.com/office/officeart/2005/8/layout/hProcess3" loCatId="process" qsTypeId="urn:microsoft.com/office/officeart/2005/8/quickstyle/simple1" qsCatId="simple" csTypeId="urn:microsoft.com/office/officeart/2005/8/colors/accent1_2" csCatId="accent1" phldr="1"/>
      <dgm:spPr/>
    </dgm:pt>
    <dgm:pt modelId="{BC065C4D-1A09-4D0A-9388-EAB350E36657}">
      <dgm:prSet phldrT="[Text]"/>
      <dgm:spPr>
        <a:ln w="12700">
          <a:solidFill>
            <a:schemeClr val="bg1"/>
          </a:solidFill>
        </a:ln>
      </dgm:spPr>
      <dgm:t>
        <a:bodyPr/>
        <a:lstStyle/>
        <a:p>
          <a:r>
            <a:rPr lang="de-DE" dirty="0"/>
            <a:t>Repetition &amp; Softwareprojekt</a:t>
          </a:r>
          <a:br>
            <a:rPr lang="de-DE" dirty="0"/>
          </a:br>
          <a:r>
            <a:rPr lang="de-DE" dirty="0"/>
            <a:t>KW 13</a:t>
          </a:r>
        </a:p>
      </dgm:t>
    </dgm:pt>
    <dgm:pt modelId="{353AAAE4-2A03-49BA-B6F3-B2D4AC05B082}" type="parTrans" cxnId="{F42D30AE-443A-4C88-889A-FF93A9B022B5}">
      <dgm:prSet/>
      <dgm:spPr/>
      <dgm:t>
        <a:bodyPr/>
        <a:lstStyle/>
        <a:p>
          <a:endParaRPr lang="de-DE"/>
        </a:p>
      </dgm:t>
    </dgm:pt>
    <dgm:pt modelId="{C166ACB3-EA17-408A-99F4-B179F51A2DFB}" type="sibTrans" cxnId="{F42D30AE-443A-4C88-889A-FF93A9B022B5}">
      <dgm:prSet/>
      <dgm:spPr/>
      <dgm:t>
        <a:bodyPr/>
        <a:lstStyle/>
        <a:p>
          <a:endParaRPr lang="de-DE"/>
        </a:p>
      </dgm:t>
    </dgm:pt>
    <dgm:pt modelId="{B3564B82-5D1E-424F-B69C-503BD4516844}">
      <dgm:prSet phldrT="[Text]" custT="1"/>
      <dgm:spPr>
        <a:ln w="3175"/>
      </dgm:spPr>
      <dgm:t>
        <a:bodyPr/>
        <a:lstStyle/>
        <a:p>
          <a:r>
            <a:rPr lang="de-DE" sz="19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Softwareprojekt</a:t>
          </a:r>
          <a:br>
            <a:rPr lang="de-DE" sz="19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</a:br>
          <a:r>
            <a:rPr lang="de-DE" sz="1900" kern="1200" dirty="0"/>
            <a:t>KW 14</a:t>
          </a:r>
        </a:p>
      </dgm:t>
    </dgm:pt>
    <dgm:pt modelId="{1A21330C-ECD5-4A82-8617-F891753E669D}" type="parTrans" cxnId="{3869399D-6DF6-481C-B45B-94539A4F003F}">
      <dgm:prSet/>
      <dgm:spPr/>
      <dgm:t>
        <a:bodyPr/>
        <a:lstStyle/>
        <a:p>
          <a:endParaRPr lang="de-DE"/>
        </a:p>
      </dgm:t>
    </dgm:pt>
    <dgm:pt modelId="{BD5CC5AE-F175-4990-92EE-40D3971E85AF}" type="sibTrans" cxnId="{3869399D-6DF6-481C-B45B-94539A4F003F}">
      <dgm:prSet/>
      <dgm:spPr/>
      <dgm:t>
        <a:bodyPr/>
        <a:lstStyle/>
        <a:p>
          <a:endParaRPr lang="de-DE"/>
        </a:p>
      </dgm:t>
    </dgm:pt>
    <dgm:pt modelId="{741C0BF6-CE1E-4E9F-84C0-0AF843CE5936}">
      <dgm:prSet phldrT="[Text]"/>
      <dgm:spPr>
        <a:ln w="12700">
          <a:solidFill>
            <a:schemeClr val="bg1"/>
          </a:solidFill>
        </a:ln>
      </dgm:spPr>
      <dgm:t>
        <a:bodyPr/>
        <a:lstStyle/>
        <a:p>
          <a:r>
            <a:rPr lang="de-DE" dirty="0"/>
            <a:t>Softwareprojekt</a:t>
          </a:r>
          <a:br>
            <a:rPr lang="de-DE" dirty="0"/>
          </a:br>
          <a:r>
            <a:rPr lang="de-DE" dirty="0"/>
            <a:t>KW 17</a:t>
          </a:r>
        </a:p>
      </dgm:t>
    </dgm:pt>
    <dgm:pt modelId="{9095D36F-8CD4-467A-9BEB-A840C886C504}" type="parTrans" cxnId="{E2A680BE-820B-450C-97B0-8CB58ED9EEBF}">
      <dgm:prSet/>
      <dgm:spPr/>
      <dgm:t>
        <a:bodyPr/>
        <a:lstStyle/>
        <a:p>
          <a:endParaRPr lang="de-DE"/>
        </a:p>
      </dgm:t>
    </dgm:pt>
    <dgm:pt modelId="{C9932152-4541-4ECE-81F7-46A3145CEAE3}" type="sibTrans" cxnId="{E2A680BE-820B-450C-97B0-8CB58ED9EEBF}">
      <dgm:prSet/>
      <dgm:spPr/>
      <dgm:t>
        <a:bodyPr/>
        <a:lstStyle/>
        <a:p>
          <a:endParaRPr lang="de-DE"/>
        </a:p>
      </dgm:t>
    </dgm:pt>
    <dgm:pt modelId="{01AA6590-B11C-4FFF-B88B-58679D36F063}">
      <dgm:prSet phldrT="[Text]"/>
      <dgm:spPr/>
      <dgm:t>
        <a:bodyPr/>
        <a:lstStyle/>
        <a:p>
          <a:r>
            <a:rPr lang="de-DE" dirty="0"/>
            <a:t>Softwareprojekt</a:t>
          </a:r>
          <a:br>
            <a:rPr lang="de-DE" dirty="0"/>
          </a:br>
          <a:r>
            <a:rPr lang="de-DE" dirty="0"/>
            <a:t>KW 18</a:t>
          </a:r>
        </a:p>
      </dgm:t>
    </dgm:pt>
    <dgm:pt modelId="{A47CD1CC-EB72-40FE-A709-06AFDDDDEB3D}" type="parTrans" cxnId="{964A6F97-0C1C-47D0-8B68-DD986096F9F9}">
      <dgm:prSet/>
      <dgm:spPr/>
      <dgm:t>
        <a:bodyPr/>
        <a:lstStyle/>
        <a:p>
          <a:endParaRPr lang="de-DE"/>
        </a:p>
      </dgm:t>
    </dgm:pt>
    <dgm:pt modelId="{AF72538C-6F29-49CF-B53F-E34ED713EA93}" type="sibTrans" cxnId="{964A6F97-0C1C-47D0-8B68-DD986096F9F9}">
      <dgm:prSet/>
      <dgm:spPr/>
      <dgm:t>
        <a:bodyPr/>
        <a:lstStyle/>
        <a:p>
          <a:endParaRPr lang="de-DE"/>
        </a:p>
      </dgm:t>
    </dgm:pt>
    <dgm:pt modelId="{D08A3943-0793-45B3-9315-DDA7D8FBC84C}" type="pres">
      <dgm:prSet presAssocID="{6AD5A20E-F20D-49F3-BAE9-B9049F37C6E0}" presName="Name0" presStyleCnt="0">
        <dgm:presLayoutVars>
          <dgm:dir/>
          <dgm:animLvl val="lvl"/>
          <dgm:resizeHandles val="exact"/>
        </dgm:presLayoutVars>
      </dgm:prSet>
      <dgm:spPr/>
    </dgm:pt>
    <dgm:pt modelId="{563A7DB3-E956-42A6-A110-C1464F13CC14}" type="pres">
      <dgm:prSet presAssocID="{6AD5A20E-F20D-49F3-BAE9-B9049F37C6E0}" presName="dummy" presStyleCnt="0"/>
      <dgm:spPr/>
    </dgm:pt>
    <dgm:pt modelId="{FF986C6F-4609-4994-93B9-744E1468AB79}" type="pres">
      <dgm:prSet presAssocID="{6AD5A20E-F20D-49F3-BAE9-B9049F37C6E0}" presName="linH" presStyleCnt="0"/>
      <dgm:spPr/>
    </dgm:pt>
    <dgm:pt modelId="{CD1B209C-5836-445E-9557-FC2640027E8F}" type="pres">
      <dgm:prSet presAssocID="{6AD5A20E-F20D-49F3-BAE9-B9049F37C6E0}" presName="padding1" presStyleCnt="0"/>
      <dgm:spPr/>
    </dgm:pt>
    <dgm:pt modelId="{041059E6-F3F1-42FE-8726-AA5F54CC0430}" type="pres">
      <dgm:prSet presAssocID="{BC065C4D-1A09-4D0A-9388-EAB350E36657}" presName="linV" presStyleCnt="0"/>
      <dgm:spPr/>
    </dgm:pt>
    <dgm:pt modelId="{5EFB403A-B824-48EB-83BB-4CDB8B4B685A}" type="pres">
      <dgm:prSet presAssocID="{BC065C4D-1A09-4D0A-9388-EAB350E36657}" presName="spVertical1" presStyleCnt="0"/>
      <dgm:spPr/>
    </dgm:pt>
    <dgm:pt modelId="{280144AB-8B0C-402C-A5A6-298300B5886B}" type="pres">
      <dgm:prSet presAssocID="{BC065C4D-1A09-4D0A-9388-EAB350E36657}" presName="parTx" presStyleLbl="revTx" presStyleIdx="0" presStyleCnt="4" custScaleX="185726">
        <dgm:presLayoutVars>
          <dgm:chMax val="0"/>
          <dgm:chPref val="0"/>
          <dgm:bulletEnabled val="1"/>
        </dgm:presLayoutVars>
      </dgm:prSet>
      <dgm:spPr/>
    </dgm:pt>
    <dgm:pt modelId="{987CA867-4E45-4CA3-A17A-0B8C39035FE8}" type="pres">
      <dgm:prSet presAssocID="{BC065C4D-1A09-4D0A-9388-EAB350E36657}" presName="spVertical2" presStyleCnt="0"/>
      <dgm:spPr/>
    </dgm:pt>
    <dgm:pt modelId="{F61BE6FC-E063-4A33-AF56-05ADC7424265}" type="pres">
      <dgm:prSet presAssocID="{BC065C4D-1A09-4D0A-9388-EAB350E36657}" presName="spVertical3" presStyleCnt="0"/>
      <dgm:spPr/>
    </dgm:pt>
    <dgm:pt modelId="{35D48038-2168-444F-990A-38E956E28F8F}" type="pres">
      <dgm:prSet presAssocID="{C166ACB3-EA17-408A-99F4-B179F51A2DFB}" presName="space" presStyleCnt="0"/>
      <dgm:spPr/>
    </dgm:pt>
    <dgm:pt modelId="{91348242-2AFC-4035-A1EB-33497FCCEF1C}" type="pres">
      <dgm:prSet presAssocID="{B3564B82-5D1E-424F-B69C-503BD4516844}" presName="linV" presStyleCnt="0"/>
      <dgm:spPr/>
    </dgm:pt>
    <dgm:pt modelId="{17BEB22D-4503-48DB-8AC7-964A76764FD3}" type="pres">
      <dgm:prSet presAssocID="{B3564B82-5D1E-424F-B69C-503BD4516844}" presName="spVertical1" presStyleCnt="0"/>
      <dgm:spPr/>
    </dgm:pt>
    <dgm:pt modelId="{C89D2FB1-57EA-4D3F-AEB4-108EA2CE4612}" type="pres">
      <dgm:prSet presAssocID="{B3564B82-5D1E-424F-B69C-503BD4516844}" presName="parTx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3F436610-5226-4644-9116-64BBA52FA481}" type="pres">
      <dgm:prSet presAssocID="{B3564B82-5D1E-424F-B69C-503BD4516844}" presName="spVertical2" presStyleCnt="0"/>
      <dgm:spPr/>
    </dgm:pt>
    <dgm:pt modelId="{454DECE1-BF75-4C1C-91FC-B455427F0E0A}" type="pres">
      <dgm:prSet presAssocID="{B3564B82-5D1E-424F-B69C-503BD4516844}" presName="spVertical3" presStyleCnt="0"/>
      <dgm:spPr/>
    </dgm:pt>
    <dgm:pt modelId="{4E3E9306-5147-4D3A-ABCC-40510B6AEBFA}" type="pres">
      <dgm:prSet presAssocID="{BD5CC5AE-F175-4990-92EE-40D3971E85AF}" presName="space" presStyleCnt="0"/>
      <dgm:spPr/>
    </dgm:pt>
    <dgm:pt modelId="{8FBD5D60-FADB-4A91-A7AB-33965E2DD0C6}" type="pres">
      <dgm:prSet presAssocID="{741C0BF6-CE1E-4E9F-84C0-0AF843CE5936}" presName="linV" presStyleCnt="0"/>
      <dgm:spPr/>
    </dgm:pt>
    <dgm:pt modelId="{4756222A-080F-4E1E-9854-14930CA3AB07}" type="pres">
      <dgm:prSet presAssocID="{741C0BF6-CE1E-4E9F-84C0-0AF843CE5936}" presName="spVertical1" presStyleCnt="0"/>
      <dgm:spPr/>
    </dgm:pt>
    <dgm:pt modelId="{932EC26B-825D-4BB2-9833-C2DB2D9EF44A}" type="pres">
      <dgm:prSet presAssocID="{741C0BF6-CE1E-4E9F-84C0-0AF843CE5936}" presName="parTx" presStyleLbl="revTx" presStyleIdx="2" presStyleCnt="4" custScaleX="116121">
        <dgm:presLayoutVars>
          <dgm:chMax val="0"/>
          <dgm:chPref val="0"/>
          <dgm:bulletEnabled val="1"/>
        </dgm:presLayoutVars>
      </dgm:prSet>
      <dgm:spPr/>
    </dgm:pt>
    <dgm:pt modelId="{2150C052-2A36-4CC1-8635-8F5864685C5C}" type="pres">
      <dgm:prSet presAssocID="{741C0BF6-CE1E-4E9F-84C0-0AF843CE5936}" presName="spVertical2" presStyleCnt="0"/>
      <dgm:spPr/>
    </dgm:pt>
    <dgm:pt modelId="{69FCC95E-1D8E-46DD-A03D-7DA2B24A39F4}" type="pres">
      <dgm:prSet presAssocID="{741C0BF6-CE1E-4E9F-84C0-0AF843CE5936}" presName="spVertical3" presStyleCnt="0"/>
      <dgm:spPr/>
    </dgm:pt>
    <dgm:pt modelId="{3F2A46C1-0B99-4146-B28E-F65253090D6A}" type="pres">
      <dgm:prSet presAssocID="{C9932152-4541-4ECE-81F7-46A3145CEAE3}" presName="space" presStyleCnt="0"/>
      <dgm:spPr/>
    </dgm:pt>
    <dgm:pt modelId="{395DF90C-F82E-4170-AAD2-EC5500E65F29}" type="pres">
      <dgm:prSet presAssocID="{01AA6590-B11C-4FFF-B88B-58679D36F063}" presName="linV" presStyleCnt="0"/>
      <dgm:spPr/>
    </dgm:pt>
    <dgm:pt modelId="{5C9045C5-B7D5-48A4-ABFD-583AA53F0BD1}" type="pres">
      <dgm:prSet presAssocID="{01AA6590-B11C-4FFF-B88B-58679D36F063}" presName="spVertical1" presStyleCnt="0"/>
      <dgm:spPr/>
    </dgm:pt>
    <dgm:pt modelId="{F8CAD299-2780-4F7D-81F1-50ED3A10ED9B}" type="pres">
      <dgm:prSet presAssocID="{01AA6590-B11C-4FFF-B88B-58679D36F063}" presName="parTx" presStyleLbl="revTx" presStyleIdx="3" presStyleCnt="4">
        <dgm:presLayoutVars>
          <dgm:chMax val="0"/>
          <dgm:chPref val="0"/>
          <dgm:bulletEnabled val="1"/>
        </dgm:presLayoutVars>
      </dgm:prSet>
      <dgm:spPr/>
    </dgm:pt>
    <dgm:pt modelId="{882029CD-D825-4946-AD3F-701F9BE03298}" type="pres">
      <dgm:prSet presAssocID="{01AA6590-B11C-4FFF-B88B-58679D36F063}" presName="spVertical2" presStyleCnt="0"/>
      <dgm:spPr/>
    </dgm:pt>
    <dgm:pt modelId="{74E1AC6A-0C30-4031-82F2-A2745C471C7F}" type="pres">
      <dgm:prSet presAssocID="{01AA6590-B11C-4FFF-B88B-58679D36F063}" presName="spVertical3" presStyleCnt="0"/>
      <dgm:spPr/>
    </dgm:pt>
    <dgm:pt modelId="{E4315BF2-79E0-4A63-9CB1-BB66DB5FB440}" type="pres">
      <dgm:prSet presAssocID="{6AD5A20E-F20D-49F3-BAE9-B9049F37C6E0}" presName="padding2" presStyleCnt="0"/>
      <dgm:spPr/>
    </dgm:pt>
    <dgm:pt modelId="{F3C9C9E7-EF71-4C46-9C04-701BC41F9203}" type="pres">
      <dgm:prSet presAssocID="{6AD5A20E-F20D-49F3-BAE9-B9049F37C6E0}" presName="negArrow" presStyleCnt="0"/>
      <dgm:spPr/>
    </dgm:pt>
    <dgm:pt modelId="{F099BC27-2B4D-4A7F-B1EC-ECA4DBF31FA1}" type="pres">
      <dgm:prSet presAssocID="{6AD5A20E-F20D-49F3-BAE9-B9049F37C6E0}" presName="backgroundArrow" presStyleLbl="node1" presStyleIdx="0" presStyleCnt="1"/>
      <dgm:spPr/>
    </dgm:pt>
  </dgm:ptLst>
  <dgm:cxnLst>
    <dgm:cxn modelId="{F5932137-91E9-46C8-9230-9B6565660D10}" type="presOf" srcId="{6AD5A20E-F20D-49F3-BAE9-B9049F37C6E0}" destId="{D08A3943-0793-45B3-9315-DDA7D8FBC84C}" srcOrd="0" destOrd="0" presId="urn:microsoft.com/office/officeart/2005/8/layout/hProcess3"/>
    <dgm:cxn modelId="{C2AD9665-ACCF-4A75-ABFE-8EE94B623919}" type="presOf" srcId="{B3564B82-5D1E-424F-B69C-503BD4516844}" destId="{C89D2FB1-57EA-4D3F-AEB4-108EA2CE4612}" srcOrd="0" destOrd="0" presId="urn:microsoft.com/office/officeart/2005/8/layout/hProcess3"/>
    <dgm:cxn modelId="{00359975-0791-4FDB-B126-47E5043BF9DC}" type="presOf" srcId="{BC065C4D-1A09-4D0A-9388-EAB350E36657}" destId="{280144AB-8B0C-402C-A5A6-298300B5886B}" srcOrd="0" destOrd="0" presId="urn:microsoft.com/office/officeart/2005/8/layout/hProcess3"/>
    <dgm:cxn modelId="{964A6F97-0C1C-47D0-8B68-DD986096F9F9}" srcId="{6AD5A20E-F20D-49F3-BAE9-B9049F37C6E0}" destId="{01AA6590-B11C-4FFF-B88B-58679D36F063}" srcOrd="3" destOrd="0" parTransId="{A47CD1CC-EB72-40FE-A709-06AFDDDDEB3D}" sibTransId="{AF72538C-6F29-49CF-B53F-E34ED713EA93}"/>
    <dgm:cxn modelId="{3869399D-6DF6-481C-B45B-94539A4F003F}" srcId="{6AD5A20E-F20D-49F3-BAE9-B9049F37C6E0}" destId="{B3564B82-5D1E-424F-B69C-503BD4516844}" srcOrd="1" destOrd="0" parTransId="{1A21330C-ECD5-4A82-8617-F891753E669D}" sibTransId="{BD5CC5AE-F175-4990-92EE-40D3971E85AF}"/>
    <dgm:cxn modelId="{F42D30AE-443A-4C88-889A-FF93A9B022B5}" srcId="{6AD5A20E-F20D-49F3-BAE9-B9049F37C6E0}" destId="{BC065C4D-1A09-4D0A-9388-EAB350E36657}" srcOrd="0" destOrd="0" parTransId="{353AAAE4-2A03-49BA-B6F3-B2D4AC05B082}" sibTransId="{C166ACB3-EA17-408A-99F4-B179F51A2DFB}"/>
    <dgm:cxn modelId="{E2A680BE-820B-450C-97B0-8CB58ED9EEBF}" srcId="{6AD5A20E-F20D-49F3-BAE9-B9049F37C6E0}" destId="{741C0BF6-CE1E-4E9F-84C0-0AF843CE5936}" srcOrd="2" destOrd="0" parTransId="{9095D36F-8CD4-467A-9BEB-A840C886C504}" sibTransId="{C9932152-4541-4ECE-81F7-46A3145CEAE3}"/>
    <dgm:cxn modelId="{A9C976CE-8DB9-4166-B607-0195B242BA2F}" type="presOf" srcId="{741C0BF6-CE1E-4E9F-84C0-0AF843CE5936}" destId="{932EC26B-825D-4BB2-9833-C2DB2D9EF44A}" srcOrd="0" destOrd="0" presId="urn:microsoft.com/office/officeart/2005/8/layout/hProcess3"/>
    <dgm:cxn modelId="{DA7BD6F6-4E90-450C-9D27-3C7C2575173C}" type="presOf" srcId="{01AA6590-B11C-4FFF-B88B-58679D36F063}" destId="{F8CAD299-2780-4F7D-81F1-50ED3A10ED9B}" srcOrd="0" destOrd="0" presId="urn:microsoft.com/office/officeart/2005/8/layout/hProcess3"/>
    <dgm:cxn modelId="{96AE70DD-5269-4030-ACD2-515E2785D817}" type="presParOf" srcId="{D08A3943-0793-45B3-9315-DDA7D8FBC84C}" destId="{563A7DB3-E956-42A6-A110-C1464F13CC14}" srcOrd="0" destOrd="0" presId="urn:microsoft.com/office/officeart/2005/8/layout/hProcess3"/>
    <dgm:cxn modelId="{56898E40-B909-4084-846C-7E1CA40B3AC8}" type="presParOf" srcId="{D08A3943-0793-45B3-9315-DDA7D8FBC84C}" destId="{FF986C6F-4609-4994-93B9-744E1468AB79}" srcOrd="1" destOrd="0" presId="urn:microsoft.com/office/officeart/2005/8/layout/hProcess3"/>
    <dgm:cxn modelId="{66A7CBE6-313F-42A7-B0CC-473E4673C03F}" type="presParOf" srcId="{FF986C6F-4609-4994-93B9-744E1468AB79}" destId="{CD1B209C-5836-445E-9557-FC2640027E8F}" srcOrd="0" destOrd="0" presId="urn:microsoft.com/office/officeart/2005/8/layout/hProcess3"/>
    <dgm:cxn modelId="{2E78119E-B4D5-4EAF-8918-0F4865B1A368}" type="presParOf" srcId="{FF986C6F-4609-4994-93B9-744E1468AB79}" destId="{041059E6-F3F1-42FE-8726-AA5F54CC0430}" srcOrd="1" destOrd="0" presId="urn:microsoft.com/office/officeart/2005/8/layout/hProcess3"/>
    <dgm:cxn modelId="{F16DC4CC-D349-4190-A72A-085548A862EE}" type="presParOf" srcId="{041059E6-F3F1-42FE-8726-AA5F54CC0430}" destId="{5EFB403A-B824-48EB-83BB-4CDB8B4B685A}" srcOrd="0" destOrd="0" presId="urn:microsoft.com/office/officeart/2005/8/layout/hProcess3"/>
    <dgm:cxn modelId="{0AB8B978-443B-491D-94D7-C9F25742740E}" type="presParOf" srcId="{041059E6-F3F1-42FE-8726-AA5F54CC0430}" destId="{280144AB-8B0C-402C-A5A6-298300B5886B}" srcOrd="1" destOrd="0" presId="urn:microsoft.com/office/officeart/2005/8/layout/hProcess3"/>
    <dgm:cxn modelId="{59B86840-E4F4-43BC-A08A-CE636DF2D92F}" type="presParOf" srcId="{041059E6-F3F1-42FE-8726-AA5F54CC0430}" destId="{987CA867-4E45-4CA3-A17A-0B8C39035FE8}" srcOrd="2" destOrd="0" presId="urn:microsoft.com/office/officeart/2005/8/layout/hProcess3"/>
    <dgm:cxn modelId="{D6D88E9A-1DB3-4DE5-9204-3A39F85FF58D}" type="presParOf" srcId="{041059E6-F3F1-42FE-8726-AA5F54CC0430}" destId="{F61BE6FC-E063-4A33-AF56-05ADC7424265}" srcOrd="3" destOrd="0" presId="urn:microsoft.com/office/officeart/2005/8/layout/hProcess3"/>
    <dgm:cxn modelId="{AD2AF7E2-7C3A-44C2-88BB-77D4D373C2D5}" type="presParOf" srcId="{FF986C6F-4609-4994-93B9-744E1468AB79}" destId="{35D48038-2168-444F-990A-38E956E28F8F}" srcOrd="2" destOrd="0" presId="urn:microsoft.com/office/officeart/2005/8/layout/hProcess3"/>
    <dgm:cxn modelId="{DCDB6309-4327-4614-855F-B5FB5173D972}" type="presParOf" srcId="{FF986C6F-4609-4994-93B9-744E1468AB79}" destId="{91348242-2AFC-4035-A1EB-33497FCCEF1C}" srcOrd="3" destOrd="0" presId="urn:microsoft.com/office/officeart/2005/8/layout/hProcess3"/>
    <dgm:cxn modelId="{C8B6A69D-A9B9-45EC-9A1C-31EE85EE44AC}" type="presParOf" srcId="{91348242-2AFC-4035-A1EB-33497FCCEF1C}" destId="{17BEB22D-4503-48DB-8AC7-964A76764FD3}" srcOrd="0" destOrd="0" presId="urn:microsoft.com/office/officeart/2005/8/layout/hProcess3"/>
    <dgm:cxn modelId="{13811400-1CB5-4908-BAAB-46F1AC282677}" type="presParOf" srcId="{91348242-2AFC-4035-A1EB-33497FCCEF1C}" destId="{C89D2FB1-57EA-4D3F-AEB4-108EA2CE4612}" srcOrd="1" destOrd="0" presId="urn:microsoft.com/office/officeart/2005/8/layout/hProcess3"/>
    <dgm:cxn modelId="{1882EF62-FD65-46C1-B76C-04C6F6C23329}" type="presParOf" srcId="{91348242-2AFC-4035-A1EB-33497FCCEF1C}" destId="{3F436610-5226-4644-9116-64BBA52FA481}" srcOrd="2" destOrd="0" presId="urn:microsoft.com/office/officeart/2005/8/layout/hProcess3"/>
    <dgm:cxn modelId="{B9A3D2F2-C12B-4744-8B62-EF0F7FCA6854}" type="presParOf" srcId="{91348242-2AFC-4035-A1EB-33497FCCEF1C}" destId="{454DECE1-BF75-4C1C-91FC-B455427F0E0A}" srcOrd="3" destOrd="0" presId="urn:microsoft.com/office/officeart/2005/8/layout/hProcess3"/>
    <dgm:cxn modelId="{ED7C51B7-AF74-464E-BF1D-774F286EAE2D}" type="presParOf" srcId="{FF986C6F-4609-4994-93B9-744E1468AB79}" destId="{4E3E9306-5147-4D3A-ABCC-40510B6AEBFA}" srcOrd="4" destOrd="0" presId="urn:microsoft.com/office/officeart/2005/8/layout/hProcess3"/>
    <dgm:cxn modelId="{C39DC4B2-D0F2-4B2E-9913-2E702FF1C487}" type="presParOf" srcId="{FF986C6F-4609-4994-93B9-744E1468AB79}" destId="{8FBD5D60-FADB-4A91-A7AB-33965E2DD0C6}" srcOrd="5" destOrd="0" presId="urn:microsoft.com/office/officeart/2005/8/layout/hProcess3"/>
    <dgm:cxn modelId="{D7EBDCF9-6537-4D0D-A993-96136723E65E}" type="presParOf" srcId="{8FBD5D60-FADB-4A91-A7AB-33965E2DD0C6}" destId="{4756222A-080F-4E1E-9854-14930CA3AB07}" srcOrd="0" destOrd="0" presId="urn:microsoft.com/office/officeart/2005/8/layout/hProcess3"/>
    <dgm:cxn modelId="{DD44D830-6AAC-4565-968E-B6A023323B76}" type="presParOf" srcId="{8FBD5D60-FADB-4A91-A7AB-33965E2DD0C6}" destId="{932EC26B-825D-4BB2-9833-C2DB2D9EF44A}" srcOrd="1" destOrd="0" presId="urn:microsoft.com/office/officeart/2005/8/layout/hProcess3"/>
    <dgm:cxn modelId="{843D31B6-7B23-4DCD-8F98-835812DA6A5C}" type="presParOf" srcId="{8FBD5D60-FADB-4A91-A7AB-33965E2DD0C6}" destId="{2150C052-2A36-4CC1-8635-8F5864685C5C}" srcOrd="2" destOrd="0" presId="urn:microsoft.com/office/officeart/2005/8/layout/hProcess3"/>
    <dgm:cxn modelId="{9C676192-922D-43E1-B59C-A953406B6F1E}" type="presParOf" srcId="{8FBD5D60-FADB-4A91-A7AB-33965E2DD0C6}" destId="{69FCC95E-1D8E-46DD-A03D-7DA2B24A39F4}" srcOrd="3" destOrd="0" presId="urn:microsoft.com/office/officeart/2005/8/layout/hProcess3"/>
    <dgm:cxn modelId="{12626162-DA7D-42D5-8943-92B718E4B2AB}" type="presParOf" srcId="{FF986C6F-4609-4994-93B9-744E1468AB79}" destId="{3F2A46C1-0B99-4146-B28E-F65253090D6A}" srcOrd="6" destOrd="0" presId="urn:microsoft.com/office/officeart/2005/8/layout/hProcess3"/>
    <dgm:cxn modelId="{F4313D1C-1182-40EF-90C0-1367B771173A}" type="presParOf" srcId="{FF986C6F-4609-4994-93B9-744E1468AB79}" destId="{395DF90C-F82E-4170-AAD2-EC5500E65F29}" srcOrd="7" destOrd="0" presId="urn:microsoft.com/office/officeart/2005/8/layout/hProcess3"/>
    <dgm:cxn modelId="{A0088073-4C4D-4E3C-A683-6B9065CE1E24}" type="presParOf" srcId="{395DF90C-F82E-4170-AAD2-EC5500E65F29}" destId="{5C9045C5-B7D5-48A4-ABFD-583AA53F0BD1}" srcOrd="0" destOrd="0" presId="urn:microsoft.com/office/officeart/2005/8/layout/hProcess3"/>
    <dgm:cxn modelId="{FB90000D-1A61-41D4-A674-0A2DC86326F6}" type="presParOf" srcId="{395DF90C-F82E-4170-AAD2-EC5500E65F29}" destId="{F8CAD299-2780-4F7D-81F1-50ED3A10ED9B}" srcOrd="1" destOrd="0" presId="urn:microsoft.com/office/officeart/2005/8/layout/hProcess3"/>
    <dgm:cxn modelId="{A5679783-9908-40A3-8049-C4238E311EED}" type="presParOf" srcId="{395DF90C-F82E-4170-AAD2-EC5500E65F29}" destId="{882029CD-D825-4946-AD3F-701F9BE03298}" srcOrd="2" destOrd="0" presId="urn:microsoft.com/office/officeart/2005/8/layout/hProcess3"/>
    <dgm:cxn modelId="{E0453167-19AF-4631-AA9C-8C79ACF587DC}" type="presParOf" srcId="{395DF90C-F82E-4170-AAD2-EC5500E65F29}" destId="{74E1AC6A-0C30-4031-82F2-A2745C471C7F}" srcOrd="3" destOrd="0" presId="urn:microsoft.com/office/officeart/2005/8/layout/hProcess3"/>
    <dgm:cxn modelId="{1E5A213C-F5DF-4798-9AD9-439C33AA6022}" type="presParOf" srcId="{FF986C6F-4609-4994-93B9-744E1468AB79}" destId="{E4315BF2-79E0-4A63-9CB1-BB66DB5FB440}" srcOrd="8" destOrd="0" presId="urn:microsoft.com/office/officeart/2005/8/layout/hProcess3"/>
    <dgm:cxn modelId="{61B7D4A6-584D-4691-8916-54F419A507E7}" type="presParOf" srcId="{FF986C6F-4609-4994-93B9-744E1468AB79}" destId="{F3C9C9E7-EF71-4C46-9C04-701BC41F9203}" srcOrd="9" destOrd="0" presId="urn:microsoft.com/office/officeart/2005/8/layout/hProcess3"/>
    <dgm:cxn modelId="{E57C783A-1FFB-47ED-A20F-BF32C6D48752}" type="presParOf" srcId="{FF986C6F-4609-4994-93B9-744E1468AB79}" destId="{F099BC27-2B4D-4A7F-B1EC-ECA4DBF31FA1}" srcOrd="10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99BC27-2B4D-4A7F-B1EC-ECA4DBF31FA1}">
      <dsp:nvSpPr>
        <dsp:cNvPr id="0" name=""/>
        <dsp:cNvSpPr/>
      </dsp:nvSpPr>
      <dsp:spPr>
        <a:xfrm>
          <a:off x="0" y="614396"/>
          <a:ext cx="10515600" cy="1900170"/>
        </a:xfrm>
        <a:prstGeom prst="right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CAD299-2780-4F7D-81F1-50ED3A10ED9B}">
      <dsp:nvSpPr>
        <dsp:cNvPr id="0" name=""/>
        <dsp:cNvSpPr/>
      </dsp:nvSpPr>
      <dsp:spPr>
        <a:xfrm>
          <a:off x="8151911" y="1089439"/>
          <a:ext cx="1581447" cy="9500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3040" rIns="0" bIns="19304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Softwareprojekt</a:t>
          </a:r>
          <a:br>
            <a:rPr lang="de-DE" sz="1900" kern="1200" dirty="0"/>
          </a:br>
          <a:r>
            <a:rPr lang="de-DE" sz="1900" kern="1200" dirty="0"/>
            <a:t>KW 18</a:t>
          </a:r>
        </a:p>
      </dsp:txBody>
      <dsp:txXfrm>
        <a:off x="8151911" y="1089439"/>
        <a:ext cx="1581447" cy="950085"/>
      </dsp:txXfrm>
    </dsp:sp>
    <dsp:sp modelId="{932EC26B-825D-4BB2-9833-C2DB2D9EF44A}">
      <dsp:nvSpPr>
        <dsp:cNvPr id="0" name=""/>
        <dsp:cNvSpPr/>
      </dsp:nvSpPr>
      <dsp:spPr>
        <a:xfrm>
          <a:off x="5999229" y="1089439"/>
          <a:ext cx="1836392" cy="950085"/>
        </a:xfrm>
        <a:prstGeom prst="rect">
          <a:avLst/>
        </a:prstGeom>
        <a:noFill/>
        <a:ln w="12700">
          <a:solidFill>
            <a:schemeClr val="bg1"/>
          </a:solidFill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3040" rIns="0" bIns="19304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Softwareprojekt</a:t>
          </a:r>
          <a:br>
            <a:rPr lang="de-DE" sz="1900" kern="1200" dirty="0"/>
          </a:br>
          <a:r>
            <a:rPr lang="de-DE" sz="1900" kern="1200" dirty="0"/>
            <a:t>KW 17</a:t>
          </a:r>
        </a:p>
      </dsp:txBody>
      <dsp:txXfrm>
        <a:off x="5999229" y="1089439"/>
        <a:ext cx="1836392" cy="950085"/>
      </dsp:txXfrm>
    </dsp:sp>
    <dsp:sp modelId="{C89D2FB1-57EA-4D3F-AEB4-108EA2CE4612}">
      <dsp:nvSpPr>
        <dsp:cNvPr id="0" name=""/>
        <dsp:cNvSpPr/>
      </dsp:nvSpPr>
      <dsp:spPr>
        <a:xfrm>
          <a:off x="4101492" y="1089439"/>
          <a:ext cx="1581447" cy="950085"/>
        </a:xfrm>
        <a:prstGeom prst="rect">
          <a:avLst/>
        </a:prstGeom>
        <a:noFill/>
        <a:ln w="3175"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3040" rIns="0" bIns="19304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Softwareprojekt</a:t>
          </a:r>
          <a:br>
            <a:rPr lang="de-DE" sz="19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</a:br>
          <a:r>
            <a:rPr lang="de-DE" sz="1900" kern="1200" dirty="0"/>
            <a:t>KW 14</a:t>
          </a:r>
        </a:p>
      </dsp:txBody>
      <dsp:txXfrm>
        <a:off x="4101492" y="1089439"/>
        <a:ext cx="1581447" cy="950085"/>
      </dsp:txXfrm>
    </dsp:sp>
    <dsp:sp modelId="{280144AB-8B0C-402C-A5A6-298300B5886B}">
      <dsp:nvSpPr>
        <dsp:cNvPr id="0" name=""/>
        <dsp:cNvSpPr/>
      </dsp:nvSpPr>
      <dsp:spPr>
        <a:xfrm>
          <a:off x="848043" y="1089439"/>
          <a:ext cx="2937159" cy="950085"/>
        </a:xfrm>
        <a:prstGeom prst="rect">
          <a:avLst/>
        </a:prstGeom>
        <a:noFill/>
        <a:ln w="12700">
          <a:solidFill>
            <a:schemeClr val="bg1"/>
          </a:solidFill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3040" rIns="0" bIns="19304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Repetition &amp; Softwareprojekt</a:t>
          </a:r>
          <a:br>
            <a:rPr lang="de-DE" sz="1900" kern="1200" dirty="0"/>
          </a:br>
          <a:r>
            <a:rPr lang="de-DE" sz="1900" kern="1200" dirty="0"/>
            <a:t>KW 13</a:t>
          </a:r>
        </a:p>
      </dsp:txBody>
      <dsp:txXfrm>
        <a:off x="848043" y="1089439"/>
        <a:ext cx="2937159" cy="9500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119725-822E-4090-A93D-24A86749F5A9}" type="datetimeFigureOut">
              <a:rPr lang="de-DE" smtClean="0"/>
              <a:t>26.03.2020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B27551-06A2-4E0B-A7D8-F3D920558B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5476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27551-06A2-4E0B-A7D8-F3D920558B19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61721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https://www.pexels.com/photo/adult-chill-computer-connection-450271/</a:t>
            </a:r>
          </a:p>
          <a:p>
            <a:r>
              <a:rPr lang="de-DE" dirty="0"/>
              <a:t>https://www.pexels.com/photo/colleagues-cooperation-fist-bump-fists-398532/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27551-06A2-4E0B-A7D8-F3D920558B19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85366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Details zu den jeweiligen Phasen erfolgen separat.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27551-06A2-4E0B-A7D8-F3D920558B19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46334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Bilder von:</a:t>
            </a:r>
          </a:p>
          <a:p>
            <a:r>
              <a:rPr lang="en-US" dirty="0"/>
              <a:t>Photo by Startup Stock Photos from </a:t>
            </a:r>
            <a:r>
              <a:rPr lang="en-US" dirty="0" err="1"/>
              <a:t>Pexels</a:t>
            </a:r>
            <a:r>
              <a:rPr lang="en-US" dirty="0"/>
              <a:t> https://www.pexels.com/photo/whiteboard-sketching-design-planning-7366/</a:t>
            </a:r>
          </a:p>
          <a:p>
            <a:r>
              <a:rPr lang="en-US" dirty="0"/>
              <a:t>Photo by Startup Stock Photos from </a:t>
            </a:r>
            <a:r>
              <a:rPr lang="en-US" dirty="0" err="1"/>
              <a:t>Pexels</a:t>
            </a:r>
            <a:r>
              <a:rPr lang="en-US" dirty="0"/>
              <a:t> https://www.pexels.com/photo/working-woman-technology-computer-7374/</a:t>
            </a:r>
          </a:p>
          <a:p>
            <a:r>
              <a:rPr lang="en-US" dirty="0"/>
              <a:t>https://www.pexels.com/photo/adult-black-and-white-break-chairs-440581/</a:t>
            </a:r>
          </a:p>
          <a:p>
            <a:endParaRPr lang="en-US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27551-06A2-4E0B-A7D8-F3D920558B19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1475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https://www.pexels.com/photo/business-businessmen-career-colorful-6805/</a:t>
            </a:r>
          </a:p>
          <a:p>
            <a:r>
              <a:rPr lang="de-DE" dirty="0"/>
              <a:t>https://www.pexels.com/photo/woman-in-pink-long-sleeved-shirt-holding-white-book-with-my-work-report-text-print-684317/</a:t>
            </a:r>
          </a:p>
          <a:p>
            <a:r>
              <a:rPr lang="en-US" dirty="0"/>
              <a:t>Photo by Lukas from </a:t>
            </a:r>
            <a:r>
              <a:rPr lang="en-US" dirty="0" err="1"/>
              <a:t>Pexels</a:t>
            </a:r>
            <a:r>
              <a:rPr lang="en-US" dirty="0"/>
              <a:t> https://www.pexels.com/photo/woman-in-pink-long-sleeved-shirt-holding-white-book-with-my-work-report-text-print-684317/</a:t>
            </a:r>
          </a:p>
          <a:p>
            <a:endParaRPr lang="de-DE" dirty="0"/>
          </a:p>
          <a:p>
            <a:r>
              <a:rPr lang="de-DE" dirty="0"/>
              <a:t>Wertung Semesternote analog zu LB-Note eines Moduls. Kein Bestandteil des QV.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27551-06A2-4E0B-A7D8-F3D920558B19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81752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https://www.pexels.com/photo/business-businessmen-career-colorful-6805/</a:t>
            </a:r>
          </a:p>
          <a:p>
            <a:r>
              <a:rPr lang="de-DE" dirty="0"/>
              <a:t>https://www.pexels.com/photo/woman-in-pink-long-sleeved-shirt-holding-white-book-with-my-work-report-text-print-684317/</a:t>
            </a:r>
          </a:p>
          <a:p>
            <a:r>
              <a:rPr lang="en-US" dirty="0"/>
              <a:t>Photo by Lukas from </a:t>
            </a:r>
            <a:r>
              <a:rPr lang="en-US" dirty="0" err="1"/>
              <a:t>Pexels</a:t>
            </a:r>
            <a:r>
              <a:rPr lang="en-US" dirty="0"/>
              <a:t> https://www.pexels.com/photo/</a:t>
            </a:r>
            <a:r>
              <a:rPr lang="en-US"/>
              <a:t>woman-in-pink-long-sleeved-shirt-holding-white-book-with-my-work-report-text-print-684317/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27551-06A2-4E0B-A7D8-F3D920558B19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0308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5AE126-8AAA-4AEB-A920-F6558E6FF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099F655-D9F3-4F41-B579-C1BBB6A03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1A09A94-F71D-4916-A9D7-DA998C07B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7368C-AE8F-4A00-AC91-B1EF6DCA4B17}" type="datetimeFigureOut">
              <a:rPr lang="de-DE" smtClean="0"/>
              <a:t>26.03.2020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F469B90-C8C8-4784-809B-ABF6187C5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9CA3949-1B7A-4D3F-9061-DFA637E24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A5062-7686-4B66-A214-E0C6CEB13B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1694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B7A9B4-4204-405D-AE60-9921C5714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68279FE-4B00-4CE0-A37D-A229906258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45D7CA2-DE32-4060-A959-1D0A44262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7368C-AE8F-4A00-AC91-B1EF6DCA4B17}" type="datetimeFigureOut">
              <a:rPr lang="de-DE" smtClean="0"/>
              <a:t>26.03.2020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D25D9D1-70A9-4B26-B252-C0B8C01EC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604722F-C93B-4B34-9116-2262BC32C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A5062-7686-4B66-A214-E0C6CEB13B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582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921BD28-E700-490A-84E2-A74C4BBBBE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9250506-C41C-4BEF-9C26-C24AA5C71B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EDE143D-B5B2-4C96-9217-084C9E8DB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7368C-AE8F-4A00-AC91-B1EF6DCA4B17}" type="datetimeFigureOut">
              <a:rPr lang="de-DE" smtClean="0"/>
              <a:t>26.03.2020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16DB86A-DF17-4E05-8AE5-7761DA704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5F0FE97-9BEE-46AE-B138-628A714A1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A5062-7686-4B66-A214-E0C6CEB13B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1142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6DB3C8-8861-4A11-851E-6DC64FA36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BD80114-B8A8-4B22-9442-37E0FA8A37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6267354-3DAB-4A89-B46C-DF0977C39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7368C-AE8F-4A00-AC91-B1EF6DCA4B17}" type="datetimeFigureOut">
              <a:rPr lang="de-DE" smtClean="0"/>
              <a:t>26.03.2020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F50534C-DEE5-4234-BE9A-9A185498F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2A7B38D-223C-492A-A502-BEE360FE0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A5062-7686-4B66-A214-E0C6CEB13B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0919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C4E62E-C0BC-4402-8C1E-6F8717B0D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6794B86-B35D-4224-8A06-9E4312744A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491CF6D-FAE2-430A-9EF8-09BDCEB07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7368C-AE8F-4A00-AC91-B1EF6DCA4B17}" type="datetimeFigureOut">
              <a:rPr lang="de-DE" smtClean="0"/>
              <a:t>26.03.2020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043CDC-7AF8-48AE-B44C-2C3A1C619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E753C5D-AEAC-4758-84AE-1F2E65E3C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A5062-7686-4B66-A214-E0C6CEB13B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7094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794BC2-AC5B-4F29-B37F-58B89199E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BD1DB4-F540-4579-908E-6085455C54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2FB7DB0-15F4-46B9-8624-09D13C0450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4CC77F0-1B7F-4988-846A-9ECD1BC40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7368C-AE8F-4A00-AC91-B1EF6DCA4B17}" type="datetimeFigureOut">
              <a:rPr lang="de-DE" smtClean="0"/>
              <a:t>26.03.2020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53905B2-C040-4F31-8ECD-5E2E307C8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FBD0778-0983-464B-8F7E-CB635FE1E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A5062-7686-4B66-A214-E0C6CEB13B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0105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751872-570F-4A93-9FD1-7CF4BD059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22AB329-ED86-48E8-B158-1F06F97CF9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54A1031-5FAF-47A4-B4B6-2E8E68FD6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8874EF3-3712-413E-BFB6-968CE5BEDA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144E54C-766B-49CD-9C70-838BE18500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8B9C6CD-5CF4-4C78-B95C-7A6F025C1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7368C-AE8F-4A00-AC91-B1EF6DCA4B17}" type="datetimeFigureOut">
              <a:rPr lang="de-DE" smtClean="0"/>
              <a:t>26.03.2020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60DF8D8-F1C3-47C1-8CD7-680D3CA3C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06EE99E-96D8-4D81-9775-51CDA3D43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A5062-7686-4B66-A214-E0C6CEB13B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7529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19A804-1F35-48B1-A9DD-5A1CFC6D6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C5C62CE-4E64-4343-B5CD-828170CE0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7368C-AE8F-4A00-AC91-B1EF6DCA4B17}" type="datetimeFigureOut">
              <a:rPr lang="de-DE" smtClean="0"/>
              <a:t>26.03.2020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A3F26E1-3E09-48BD-A3AF-3F0925E00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BA027DB-E40F-4BF6-8C00-9342D25D9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A5062-7686-4B66-A214-E0C6CEB13B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2879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8D88256-60E0-4908-81C6-6AAAFAF03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7368C-AE8F-4A00-AC91-B1EF6DCA4B17}" type="datetimeFigureOut">
              <a:rPr lang="de-DE" smtClean="0"/>
              <a:t>26.03.2020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8BBA11E-C308-4E6F-B1AC-E26C74460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A439995-437A-4118-8773-B6FF2C4A4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A5062-7686-4B66-A214-E0C6CEB13B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2832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531498-2DCA-44FC-9A72-89C2EA1A3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E7CD469-D998-4096-9B28-64E8192CB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5EAEB42-F0D7-4A3C-BD15-56871C3C5C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B9D46D0-6D07-40FA-99E4-C1E991A64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7368C-AE8F-4A00-AC91-B1EF6DCA4B17}" type="datetimeFigureOut">
              <a:rPr lang="de-DE" smtClean="0"/>
              <a:t>26.03.2020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00F4724-1EB8-427E-9D49-F5081B55C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A4F7ACB-5166-42E4-A931-D9FBB7111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A5062-7686-4B66-A214-E0C6CEB13B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0167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5A373A-D316-4A05-9666-CC9B751D0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2AAF245-5D5B-484A-AD55-DC728A2B37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B690F58-3E25-4692-905B-D5662C32B6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9291877-0B5B-4238-8379-780438CCF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7368C-AE8F-4A00-AC91-B1EF6DCA4B17}" type="datetimeFigureOut">
              <a:rPr lang="de-DE" smtClean="0"/>
              <a:t>26.03.2020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DA2675F-4A70-4569-A8D5-24CEEDBC8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7F7879D-C7EB-4844-BC3B-8E3315549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A5062-7686-4B66-A214-E0C6CEB13B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4037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60F828E-E335-4882-B2A7-D391F5C97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34C91CC-E1BE-46A3-BDC9-C77A1227B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131E1C0-9F92-4F81-BC79-14C223C826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47368C-AE8F-4A00-AC91-B1EF6DCA4B17}" type="datetimeFigureOut">
              <a:rPr lang="de-DE" smtClean="0"/>
              <a:t>26.03.2020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73726D7-A760-4625-A913-3A265F5DCA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CD09B05-5A95-4816-A58B-ED0E824299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A5062-7686-4B66-A214-E0C6CEB13B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1466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BCC55ACC-A2F6-403C-A3A4-D59B3734D45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57312" y="381000"/>
            <a:ext cx="6334689" cy="6477000"/>
          </a:xfrm>
          <a:custGeom>
            <a:avLst/>
            <a:gdLst>
              <a:gd name="connsiteX0" fmla="*/ 3561588 w 6334689"/>
              <a:gd name="connsiteY0" fmla="*/ 0 h 6477000"/>
              <a:gd name="connsiteX1" fmla="*/ 6309883 w 6334689"/>
              <a:gd name="connsiteY1" fmla="*/ 1296087 h 6477000"/>
              <a:gd name="connsiteX2" fmla="*/ 6334689 w 6334689"/>
              <a:gd name="connsiteY2" fmla="*/ 1329261 h 6477000"/>
              <a:gd name="connsiteX3" fmla="*/ 6334689 w 6334689"/>
              <a:gd name="connsiteY3" fmla="*/ 5793916 h 6477000"/>
              <a:gd name="connsiteX4" fmla="*/ 6309883 w 6334689"/>
              <a:gd name="connsiteY4" fmla="*/ 5827089 h 6477000"/>
              <a:gd name="connsiteX5" fmla="*/ 5760467 w 6334689"/>
              <a:gd name="connsiteY5" fmla="*/ 6363539 h 6477000"/>
              <a:gd name="connsiteX6" fmla="*/ 5607796 w 6334689"/>
              <a:gd name="connsiteY6" fmla="*/ 6477000 h 6477000"/>
              <a:gd name="connsiteX7" fmla="*/ 1519571 w 6334689"/>
              <a:gd name="connsiteY7" fmla="*/ 6477000 h 6477000"/>
              <a:gd name="connsiteX8" fmla="*/ 1296088 w 6334689"/>
              <a:gd name="connsiteY8" fmla="*/ 6309883 h 6477000"/>
              <a:gd name="connsiteX9" fmla="*/ 0 w 6334689"/>
              <a:gd name="connsiteY9" fmla="*/ 3561588 h 6477000"/>
              <a:gd name="connsiteX10" fmla="*/ 3561588 w 6334689"/>
              <a:gd name="connsiteY10" fmla="*/ 0 h 647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34689" h="6477000">
                <a:moveTo>
                  <a:pt x="3561588" y="0"/>
                </a:moveTo>
                <a:cubicBezTo>
                  <a:pt x="4668032" y="0"/>
                  <a:pt x="5656635" y="504534"/>
                  <a:pt x="6309883" y="1296087"/>
                </a:cubicBezTo>
                <a:lnTo>
                  <a:pt x="6334689" y="1329261"/>
                </a:lnTo>
                <a:lnTo>
                  <a:pt x="6334689" y="5793916"/>
                </a:lnTo>
                <a:lnTo>
                  <a:pt x="6309883" y="5827089"/>
                </a:lnTo>
                <a:cubicBezTo>
                  <a:pt x="6146571" y="6024977"/>
                  <a:pt x="5962299" y="6204927"/>
                  <a:pt x="5760467" y="6363539"/>
                </a:cubicBezTo>
                <a:lnTo>
                  <a:pt x="5607796" y="6477000"/>
                </a:lnTo>
                <a:lnTo>
                  <a:pt x="1519571" y="6477000"/>
                </a:lnTo>
                <a:lnTo>
                  <a:pt x="1296088" y="6309883"/>
                </a:lnTo>
                <a:cubicBezTo>
                  <a:pt x="504535" y="5656635"/>
                  <a:pt x="0" y="4668032"/>
                  <a:pt x="0" y="3561588"/>
                </a:cubicBezTo>
                <a:cubicBezTo>
                  <a:pt x="0" y="1594577"/>
                  <a:pt x="1594577" y="0"/>
                  <a:pt x="3561588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20EEBEE-A463-4A97-9493-871C77FF20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88" r="11811"/>
          <a:stretch/>
        </p:blipFill>
        <p:spPr>
          <a:xfrm>
            <a:off x="6021086" y="544777"/>
            <a:ext cx="6170914" cy="6313225"/>
          </a:xfrm>
          <a:custGeom>
            <a:avLst/>
            <a:gdLst>
              <a:gd name="connsiteX0" fmla="*/ 3397813 w 6170914"/>
              <a:gd name="connsiteY0" fmla="*/ 0 h 6313225"/>
              <a:gd name="connsiteX1" fmla="*/ 6019731 w 6170914"/>
              <a:gd name="connsiteY1" fmla="*/ 1236489 h 6313225"/>
              <a:gd name="connsiteX2" fmla="*/ 6170914 w 6170914"/>
              <a:gd name="connsiteY2" fmla="*/ 1438663 h 6313225"/>
              <a:gd name="connsiteX3" fmla="*/ 6170914 w 6170914"/>
              <a:gd name="connsiteY3" fmla="*/ 5356963 h 6313225"/>
              <a:gd name="connsiteX4" fmla="*/ 6019731 w 6170914"/>
              <a:gd name="connsiteY4" fmla="*/ 5559138 h 6313225"/>
              <a:gd name="connsiteX5" fmla="*/ 5194591 w 6170914"/>
              <a:gd name="connsiteY5" fmla="*/ 6282226 h 6313225"/>
              <a:gd name="connsiteX6" fmla="*/ 5141791 w 6170914"/>
              <a:gd name="connsiteY6" fmla="*/ 6313225 h 6313225"/>
              <a:gd name="connsiteX7" fmla="*/ 1659199 w 6170914"/>
              <a:gd name="connsiteY7" fmla="*/ 6313225 h 6313225"/>
              <a:gd name="connsiteX8" fmla="*/ 1498064 w 6170914"/>
              <a:gd name="connsiteY8" fmla="*/ 6215333 h 6313225"/>
              <a:gd name="connsiteX9" fmla="*/ 0 w 6170914"/>
              <a:gd name="connsiteY9" fmla="*/ 3397813 h 6313225"/>
              <a:gd name="connsiteX10" fmla="*/ 3397813 w 6170914"/>
              <a:gd name="connsiteY10" fmla="*/ 0 h 6313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170914" h="6313225">
                <a:moveTo>
                  <a:pt x="3397813" y="0"/>
                </a:moveTo>
                <a:cubicBezTo>
                  <a:pt x="4453378" y="0"/>
                  <a:pt x="5396522" y="481334"/>
                  <a:pt x="6019731" y="1236489"/>
                </a:cubicBezTo>
                <a:lnTo>
                  <a:pt x="6170914" y="1438663"/>
                </a:lnTo>
                <a:lnTo>
                  <a:pt x="6170914" y="5356963"/>
                </a:lnTo>
                <a:lnTo>
                  <a:pt x="6019731" y="5559138"/>
                </a:lnTo>
                <a:cubicBezTo>
                  <a:pt x="5786028" y="5842321"/>
                  <a:pt x="5507333" y="6086998"/>
                  <a:pt x="5194591" y="6282226"/>
                </a:cubicBezTo>
                <a:lnTo>
                  <a:pt x="5141791" y="6313225"/>
                </a:lnTo>
                <a:lnTo>
                  <a:pt x="1659199" y="6313225"/>
                </a:lnTo>
                <a:lnTo>
                  <a:pt x="1498064" y="6215333"/>
                </a:lnTo>
                <a:cubicBezTo>
                  <a:pt x="594240" y="5604721"/>
                  <a:pt x="0" y="4570663"/>
                  <a:pt x="0" y="3397813"/>
                </a:cubicBezTo>
                <a:cubicBezTo>
                  <a:pt x="0" y="1521253"/>
                  <a:pt x="1521253" y="0"/>
                  <a:pt x="3397813" y="0"/>
                </a:cubicBezTo>
                <a:close/>
              </a:path>
            </a:pathLst>
          </a:cu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E37B4767-AB28-4D59-A049-B546668B58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5576" y="460700"/>
            <a:ext cx="6074592" cy="2452621"/>
          </a:xfrm>
        </p:spPr>
        <p:txBody>
          <a:bodyPr anchor="t">
            <a:noAutofit/>
          </a:bodyPr>
          <a:lstStyle/>
          <a:p>
            <a:pPr algn="l"/>
            <a:r>
              <a:rPr lang="de-DE" sz="4400" dirty="0">
                <a:solidFill>
                  <a:schemeClr val="bg1"/>
                </a:solidFill>
              </a:rPr>
              <a:t>Informationen </a:t>
            </a:r>
            <a:br>
              <a:rPr lang="de-DE" sz="4400" dirty="0">
                <a:solidFill>
                  <a:schemeClr val="bg1"/>
                </a:solidFill>
              </a:rPr>
            </a:br>
            <a:r>
              <a:rPr lang="de-DE" sz="4400" dirty="0">
                <a:solidFill>
                  <a:schemeClr val="bg1"/>
                </a:solidFill>
              </a:rPr>
              <a:t>zu den</a:t>
            </a:r>
            <a:br>
              <a:rPr lang="de-DE" sz="4400" dirty="0">
                <a:solidFill>
                  <a:schemeClr val="bg1"/>
                </a:solidFill>
              </a:rPr>
            </a:br>
            <a:r>
              <a:rPr lang="de-DE" sz="4400" dirty="0">
                <a:solidFill>
                  <a:schemeClr val="bg1"/>
                </a:solidFill>
              </a:rPr>
              <a:t>IMS-Programmierwochen</a:t>
            </a:r>
            <a:br>
              <a:rPr lang="de-DE" sz="4400" dirty="0">
                <a:solidFill>
                  <a:schemeClr val="bg1"/>
                </a:solidFill>
              </a:rPr>
            </a:br>
            <a:r>
              <a:rPr lang="de-DE" sz="4400" dirty="0">
                <a:solidFill>
                  <a:schemeClr val="bg1"/>
                </a:solidFill>
              </a:rPr>
              <a:t>2020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48837E34-FBA7-4ECC-8825-16C34C927DDD}"/>
              </a:ext>
            </a:extLst>
          </p:cNvPr>
          <p:cNvSpPr txBox="1"/>
          <p:nvPr/>
        </p:nvSpPr>
        <p:spPr>
          <a:xfrm>
            <a:off x="297710" y="6263836"/>
            <a:ext cx="3453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Alexander Flick – Stand 25.03.2020</a:t>
            </a:r>
          </a:p>
        </p:txBody>
      </p:sp>
    </p:spTree>
    <p:extLst>
      <p:ext uri="{BB962C8B-B14F-4D97-AF65-F5344CB8AC3E}">
        <p14:creationId xmlns:p14="http://schemas.microsoft.com/office/powerpoint/2010/main" val="1948317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C6A2225-94AF-4BC4-98F4-77746E7B10A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5108" y="1"/>
            <a:ext cx="4666892" cy="3612937"/>
          </a:xfrm>
          <a:custGeom>
            <a:avLst/>
            <a:gdLst>
              <a:gd name="connsiteX0" fmla="*/ 192227 w 4666892"/>
              <a:gd name="connsiteY0" fmla="*/ 0 h 3612937"/>
              <a:gd name="connsiteX1" fmla="*/ 4666892 w 4666892"/>
              <a:gd name="connsiteY1" fmla="*/ 0 h 3612937"/>
              <a:gd name="connsiteX2" fmla="*/ 4666892 w 4666892"/>
              <a:gd name="connsiteY2" fmla="*/ 2643684 h 3612937"/>
              <a:gd name="connsiteX3" fmla="*/ 4657487 w 4666892"/>
              <a:gd name="connsiteY3" fmla="*/ 2656262 h 3612937"/>
              <a:gd name="connsiteX4" fmla="*/ 2628900 w 4666892"/>
              <a:gd name="connsiteY4" fmla="*/ 3612937 h 3612937"/>
              <a:gd name="connsiteX5" fmla="*/ 0 w 4666892"/>
              <a:gd name="connsiteY5" fmla="*/ 984037 h 3612937"/>
              <a:gd name="connsiteX6" fmla="*/ 118190 w 4666892"/>
              <a:gd name="connsiteY6" fmla="*/ 202283 h 3612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66892" h="3612937">
                <a:moveTo>
                  <a:pt x="192227" y="0"/>
                </a:moveTo>
                <a:lnTo>
                  <a:pt x="4666892" y="0"/>
                </a:lnTo>
                <a:lnTo>
                  <a:pt x="4666892" y="2643684"/>
                </a:lnTo>
                <a:lnTo>
                  <a:pt x="4657487" y="2656262"/>
                </a:lnTo>
                <a:cubicBezTo>
                  <a:pt x="4175308" y="3240527"/>
                  <a:pt x="3445594" y="3612937"/>
                  <a:pt x="2628900" y="3612937"/>
                </a:cubicBezTo>
                <a:cubicBezTo>
                  <a:pt x="1176999" y="3612937"/>
                  <a:pt x="0" y="2435938"/>
                  <a:pt x="0" y="984037"/>
                </a:cubicBezTo>
                <a:cubicBezTo>
                  <a:pt x="0" y="711806"/>
                  <a:pt x="41379" y="449239"/>
                  <a:pt x="118190" y="2022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48F5915-2CE1-4F74-88C5-D4366893D2D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4737" y="3918051"/>
            <a:ext cx="3587263" cy="2939948"/>
          </a:xfrm>
          <a:custGeom>
            <a:avLst/>
            <a:gdLst>
              <a:gd name="connsiteX0" fmla="*/ 2070613 w 3587263"/>
              <a:gd name="connsiteY0" fmla="*/ 0 h 2939948"/>
              <a:gd name="connsiteX1" fmla="*/ 3534758 w 3587263"/>
              <a:gd name="connsiteY1" fmla="*/ 606469 h 2939948"/>
              <a:gd name="connsiteX2" fmla="*/ 3587263 w 3587263"/>
              <a:gd name="connsiteY2" fmla="*/ 664240 h 2939948"/>
              <a:gd name="connsiteX3" fmla="*/ 3587263 w 3587263"/>
              <a:gd name="connsiteY3" fmla="*/ 2939948 h 2939948"/>
              <a:gd name="connsiteX4" fmla="*/ 193241 w 3587263"/>
              <a:gd name="connsiteY4" fmla="*/ 2939948 h 2939948"/>
              <a:gd name="connsiteX5" fmla="*/ 162719 w 3587263"/>
              <a:gd name="connsiteY5" fmla="*/ 2876589 h 2939948"/>
              <a:gd name="connsiteX6" fmla="*/ 0 w 3587263"/>
              <a:gd name="connsiteY6" fmla="*/ 2070613 h 2939948"/>
              <a:gd name="connsiteX7" fmla="*/ 2070613 w 3587263"/>
              <a:gd name="connsiteY7" fmla="*/ 0 h 2939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87263" h="2939948">
                <a:moveTo>
                  <a:pt x="2070613" y="0"/>
                </a:moveTo>
                <a:cubicBezTo>
                  <a:pt x="2642397" y="0"/>
                  <a:pt x="3160050" y="231761"/>
                  <a:pt x="3534758" y="606469"/>
                </a:cubicBezTo>
                <a:lnTo>
                  <a:pt x="3587263" y="664240"/>
                </a:lnTo>
                <a:lnTo>
                  <a:pt x="3587263" y="2939948"/>
                </a:lnTo>
                <a:lnTo>
                  <a:pt x="193241" y="2939948"/>
                </a:lnTo>
                <a:lnTo>
                  <a:pt x="162719" y="2876589"/>
                </a:lnTo>
                <a:cubicBezTo>
                  <a:pt x="57940" y="2628865"/>
                  <a:pt x="0" y="2356505"/>
                  <a:pt x="0" y="2070613"/>
                </a:cubicBezTo>
                <a:cubicBezTo>
                  <a:pt x="0" y="927045"/>
                  <a:pt x="927045" y="0"/>
                  <a:pt x="2070613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B3C1087B-C09B-4862-B11D-A08193C628D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74" r="-1" b="-1"/>
          <a:stretch/>
        </p:blipFill>
        <p:spPr>
          <a:xfrm>
            <a:off x="7689829" y="10"/>
            <a:ext cx="4502173" cy="3448209"/>
          </a:xfrm>
          <a:custGeom>
            <a:avLst/>
            <a:gdLst>
              <a:gd name="connsiteX0" fmla="*/ 205627 w 4502173"/>
              <a:gd name="connsiteY0" fmla="*/ 0 h 3448219"/>
              <a:gd name="connsiteX1" fmla="*/ 4502173 w 4502173"/>
              <a:gd name="connsiteY1" fmla="*/ 0 h 3448219"/>
              <a:gd name="connsiteX2" fmla="*/ 4502173 w 4502173"/>
              <a:gd name="connsiteY2" fmla="*/ 2368934 h 3448219"/>
              <a:gd name="connsiteX3" fmla="*/ 4365663 w 4502173"/>
              <a:gd name="connsiteY3" fmla="*/ 2551486 h 3448219"/>
              <a:gd name="connsiteX4" fmla="*/ 2464181 w 4502173"/>
              <a:gd name="connsiteY4" fmla="*/ 3448219 h 3448219"/>
              <a:gd name="connsiteX5" fmla="*/ 0 w 4502173"/>
              <a:gd name="connsiteY5" fmla="*/ 984038 h 3448219"/>
              <a:gd name="connsiteX6" fmla="*/ 193648 w 4502173"/>
              <a:gd name="connsiteY6" fmla="*/ 24867 h 3448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02173" h="3448219">
                <a:moveTo>
                  <a:pt x="205627" y="0"/>
                </a:moveTo>
                <a:lnTo>
                  <a:pt x="4502173" y="0"/>
                </a:lnTo>
                <a:lnTo>
                  <a:pt x="4502173" y="2368934"/>
                </a:lnTo>
                <a:lnTo>
                  <a:pt x="4365663" y="2551486"/>
                </a:lnTo>
                <a:cubicBezTo>
                  <a:pt x="3913696" y="3099144"/>
                  <a:pt x="3229704" y="3448219"/>
                  <a:pt x="2464181" y="3448219"/>
                </a:cubicBezTo>
                <a:cubicBezTo>
                  <a:pt x="1103251" y="3448219"/>
                  <a:pt x="0" y="2344968"/>
                  <a:pt x="0" y="984038"/>
                </a:cubicBezTo>
                <a:cubicBezTo>
                  <a:pt x="0" y="643806"/>
                  <a:pt x="68954" y="319678"/>
                  <a:pt x="193648" y="24867"/>
                </a:cubicBezTo>
                <a:close/>
              </a:path>
            </a:pathLst>
          </a:cu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51E323FD-2122-4E47-A214-DC178B8E469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82" r="11053"/>
          <a:stretch/>
        </p:blipFill>
        <p:spPr>
          <a:xfrm>
            <a:off x="8768827" y="4082141"/>
            <a:ext cx="3423175" cy="2775859"/>
          </a:xfrm>
          <a:custGeom>
            <a:avLst/>
            <a:gdLst>
              <a:gd name="connsiteX0" fmla="*/ 1906524 w 3423175"/>
              <a:gd name="connsiteY0" fmla="*/ 0 h 2775859"/>
              <a:gd name="connsiteX1" fmla="*/ 3377691 w 3423175"/>
              <a:gd name="connsiteY1" fmla="*/ 693798 h 2775859"/>
              <a:gd name="connsiteX2" fmla="*/ 3423175 w 3423175"/>
              <a:gd name="connsiteY2" fmla="*/ 754624 h 2775859"/>
              <a:gd name="connsiteX3" fmla="*/ 3423175 w 3423175"/>
              <a:gd name="connsiteY3" fmla="*/ 2775859 h 2775859"/>
              <a:gd name="connsiteX4" fmla="*/ 211114 w 3423175"/>
              <a:gd name="connsiteY4" fmla="*/ 2775859 h 2775859"/>
              <a:gd name="connsiteX5" fmla="*/ 149824 w 3423175"/>
              <a:gd name="connsiteY5" fmla="*/ 2648629 h 2775859"/>
              <a:gd name="connsiteX6" fmla="*/ 0 w 3423175"/>
              <a:gd name="connsiteY6" fmla="*/ 1906524 h 2775859"/>
              <a:gd name="connsiteX7" fmla="*/ 1906524 w 3423175"/>
              <a:gd name="connsiteY7" fmla="*/ 0 h 2775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23175" h="2775859">
                <a:moveTo>
                  <a:pt x="1906524" y="0"/>
                </a:moveTo>
                <a:cubicBezTo>
                  <a:pt x="2498805" y="0"/>
                  <a:pt x="3028006" y="270078"/>
                  <a:pt x="3377691" y="693798"/>
                </a:cubicBezTo>
                <a:lnTo>
                  <a:pt x="3423175" y="754624"/>
                </a:lnTo>
                <a:lnTo>
                  <a:pt x="3423175" y="2775859"/>
                </a:lnTo>
                <a:lnTo>
                  <a:pt x="211114" y="2775859"/>
                </a:lnTo>
                <a:lnTo>
                  <a:pt x="149824" y="2648629"/>
                </a:lnTo>
                <a:cubicBezTo>
                  <a:pt x="53349" y="2420536"/>
                  <a:pt x="0" y="2169760"/>
                  <a:pt x="0" y="1906524"/>
                </a:cubicBezTo>
                <a:cubicBezTo>
                  <a:pt x="0" y="853580"/>
                  <a:pt x="853580" y="0"/>
                  <a:pt x="1906524" y="0"/>
                </a:cubicBezTo>
                <a:close/>
              </a:path>
            </a:pathLst>
          </a:cu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F13830B-38A2-48B2-A0E1-906CB8A28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224" y="398551"/>
            <a:ext cx="6387102" cy="1325563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Ziele &amp; Chancen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F1784B9-126B-44EF-B7C7-20DF6AB32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669" y="2022095"/>
            <a:ext cx="6382657" cy="4474397"/>
          </a:xfrm>
        </p:spPr>
        <p:txBody>
          <a:bodyPr anchor="t">
            <a:norm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Repetition der Grundkonzepte der objektorientierten Programmierung in Kombination mit deren Implementierung mittels der Programmiersprache Java </a:t>
            </a:r>
          </a:p>
          <a:p>
            <a:r>
              <a:rPr lang="de-DE" dirty="0">
                <a:solidFill>
                  <a:schemeClr val="bg1"/>
                </a:solidFill>
              </a:rPr>
              <a:t>Realisierung einer Java-Applikation durch ein Projektteam</a:t>
            </a:r>
          </a:p>
          <a:p>
            <a:pPr lvl="1"/>
            <a:r>
              <a:rPr lang="de-DE" dirty="0">
                <a:solidFill>
                  <a:schemeClr val="bg1"/>
                </a:solidFill>
              </a:rPr>
              <a:t>Kompetenzen aus- bzw. aufbauen</a:t>
            </a:r>
          </a:p>
          <a:p>
            <a:pPr lvl="1"/>
            <a:r>
              <a:rPr lang="de-DE" dirty="0">
                <a:solidFill>
                  <a:schemeClr val="bg1"/>
                </a:solidFill>
              </a:rPr>
              <a:t>Neue Erfahrungen sammeln</a:t>
            </a:r>
          </a:p>
          <a:p>
            <a:pPr lvl="1"/>
            <a:r>
              <a:rPr lang="de-DE" dirty="0">
                <a:solidFill>
                  <a:schemeClr val="bg1"/>
                </a:solidFill>
              </a:rPr>
              <a:t>Sicherheit in der Programmierung erlangen</a:t>
            </a:r>
          </a:p>
        </p:txBody>
      </p:sp>
    </p:spTree>
    <p:extLst>
      <p:ext uri="{BB962C8B-B14F-4D97-AF65-F5344CB8AC3E}">
        <p14:creationId xmlns:p14="http://schemas.microsoft.com/office/powerpoint/2010/main" val="9025453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13830B-38A2-48B2-A0E1-906CB8A28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Erreichen der Ziele in zwei Phasen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F1784B9-126B-44EF-B7C7-20DF6AB32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825625"/>
            <a:ext cx="11379199" cy="4351338"/>
          </a:xfrm>
        </p:spPr>
        <p:txBody>
          <a:bodyPr/>
          <a:lstStyle/>
          <a:p>
            <a:r>
              <a:rPr lang="de-DE" b="1" dirty="0"/>
              <a:t>Repetitionsphase:</a:t>
            </a:r>
            <a:br>
              <a:rPr lang="de-DE" dirty="0"/>
            </a:br>
            <a:r>
              <a:rPr lang="de-DE" dirty="0"/>
              <a:t>openHPI-MOOC (Einzelarbeit)</a:t>
            </a:r>
          </a:p>
          <a:p>
            <a:r>
              <a:rPr lang="de-DE" b="1" dirty="0"/>
              <a:t>Projektarbeitsphase</a:t>
            </a:r>
            <a:r>
              <a:rPr lang="de-DE" dirty="0"/>
              <a:t>: </a:t>
            </a:r>
            <a:br>
              <a:rPr lang="de-DE" dirty="0"/>
            </a:br>
            <a:r>
              <a:rPr lang="de-DE" dirty="0"/>
              <a:t>Durchführung eines </a:t>
            </a:r>
            <a:r>
              <a:rPr lang="de-DE" b="1" dirty="0"/>
              <a:t>Softwareprojekts</a:t>
            </a:r>
            <a:r>
              <a:rPr lang="de-DE" dirty="0"/>
              <a:t> nach IPA-Vorgaben (Gruppenarbeit)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F97E88C7-8752-4E59-987E-E546D42A28C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9804450"/>
              </p:ext>
            </p:extLst>
          </p:nvPr>
        </p:nvGraphicFramePr>
        <p:xfrm>
          <a:off x="990600" y="3200399"/>
          <a:ext cx="10515600" cy="3128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4032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3FB60DDC-B3F7-43E0-93D3-2D7F7DCB861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367" r="-3" b="11769"/>
          <a:stretch/>
        </p:blipFill>
        <p:spPr>
          <a:xfrm>
            <a:off x="5926240" y="10"/>
            <a:ext cx="6265758" cy="2285990"/>
          </a:xfrm>
          <a:custGeom>
            <a:avLst/>
            <a:gdLst>
              <a:gd name="connsiteX0" fmla="*/ 0 w 6265758"/>
              <a:gd name="connsiteY0" fmla="*/ 0 h 2286000"/>
              <a:gd name="connsiteX1" fmla="*/ 6265758 w 6265758"/>
              <a:gd name="connsiteY1" fmla="*/ 0 h 2286000"/>
              <a:gd name="connsiteX2" fmla="*/ 6265758 w 6265758"/>
              <a:gd name="connsiteY2" fmla="*/ 2286000 h 2286000"/>
              <a:gd name="connsiteX3" fmla="*/ 1062168 w 6265758"/>
              <a:gd name="connsiteY3" fmla="*/ 2286000 h 2286000"/>
              <a:gd name="connsiteX4" fmla="*/ 790683 w 6265758"/>
              <a:gd name="connsiteY4" fmla="*/ 1700078 h 2286000"/>
              <a:gd name="connsiteX5" fmla="*/ 787725 w 6265758"/>
              <a:gd name="connsiteY5" fmla="*/ 1700078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65758" h="2286000">
                <a:moveTo>
                  <a:pt x="0" y="0"/>
                </a:moveTo>
                <a:lnTo>
                  <a:pt x="6265758" y="0"/>
                </a:lnTo>
                <a:lnTo>
                  <a:pt x="6265758" y="2286000"/>
                </a:lnTo>
                <a:lnTo>
                  <a:pt x="1062168" y="2286000"/>
                </a:lnTo>
                <a:lnTo>
                  <a:pt x="790683" y="1700078"/>
                </a:lnTo>
                <a:lnTo>
                  <a:pt x="787725" y="1700078"/>
                </a:lnTo>
                <a:close/>
              </a:path>
            </a:pathLst>
          </a:cu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26B023B4-8A1C-47F6-9748-1A300E0D3B7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04" b="3981"/>
          <a:stretch/>
        </p:blipFill>
        <p:spPr>
          <a:xfrm>
            <a:off x="6988408" y="2286000"/>
            <a:ext cx="5203590" cy="2286000"/>
          </a:xfrm>
          <a:custGeom>
            <a:avLst/>
            <a:gdLst>
              <a:gd name="connsiteX0" fmla="*/ 0 w 5203590"/>
              <a:gd name="connsiteY0" fmla="*/ 0 h 2286000"/>
              <a:gd name="connsiteX1" fmla="*/ 5203590 w 5203590"/>
              <a:gd name="connsiteY1" fmla="*/ 0 h 2286000"/>
              <a:gd name="connsiteX2" fmla="*/ 5203590 w 5203590"/>
              <a:gd name="connsiteY2" fmla="*/ 2286000 h 2286000"/>
              <a:gd name="connsiteX3" fmla="*/ 1059212 w 5203590"/>
              <a:gd name="connsiteY3" fmla="*/ 2286000 h 2286000"/>
              <a:gd name="connsiteX4" fmla="*/ 925708 w 5203590"/>
              <a:gd name="connsiteY4" fmla="*/ 1997870 h 2286000"/>
              <a:gd name="connsiteX5" fmla="*/ 925707 w 5203590"/>
              <a:gd name="connsiteY5" fmla="*/ 1997870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03590" h="2286000">
                <a:moveTo>
                  <a:pt x="0" y="0"/>
                </a:moveTo>
                <a:lnTo>
                  <a:pt x="5203590" y="0"/>
                </a:lnTo>
                <a:lnTo>
                  <a:pt x="5203590" y="2286000"/>
                </a:lnTo>
                <a:lnTo>
                  <a:pt x="1059212" y="2286000"/>
                </a:lnTo>
                <a:lnTo>
                  <a:pt x="925708" y="1997870"/>
                </a:lnTo>
                <a:lnTo>
                  <a:pt x="925707" y="1997870"/>
                </a:lnTo>
                <a:close/>
              </a:path>
            </a:pathLst>
          </a:cu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ADC674F9-54BC-4E1D-B003-A8EE5F607D5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93" b="962"/>
          <a:stretch/>
        </p:blipFill>
        <p:spPr>
          <a:xfrm>
            <a:off x="8047618" y="4572000"/>
            <a:ext cx="4144382" cy="2286000"/>
          </a:xfrm>
          <a:custGeom>
            <a:avLst/>
            <a:gdLst>
              <a:gd name="connsiteX0" fmla="*/ 0 w 4144382"/>
              <a:gd name="connsiteY0" fmla="*/ 0 h 2286000"/>
              <a:gd name="connsiteX1" fmla="*/ 4144382 w 4144382"/>
              <a:gd name="connsiteY1" fmla="*/ 0 h 2286000"/>
              <a:gd name="connsiteX2" fmla="*/ 4144382 w 4144382"/>
              <a:gd name="connsiteY2" fmla="*/ 2286000 h 2286000"/>
              <a:gd name="connsiteX3" fmla="*/ 1054581 w 4144382"/>
              <a:gd name="connsiteY3" fmla="*/ 2286000 h 2286000"/>
              <a:gd name="connsiteX4" fmla="*/ 1054581 w 4144382"/>
              <a:gd name="connsiteY4" fmla="*/ 2285999 h 2286000"/>
              <a:gd name="connsiteX5" fmla="*/ 1059211 w 4144382"/>
              <a:gd name="connsiteY5" fmla="*/ 2285999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44382" h="2286000">
                <a:moveTo>
                  <a:pt x="0" y="0"/>
                </a:moveTo>
                <a:lnTo>
                  <a:pt x="4144382" y="0"/>
                </a:lnTo>
                <a:lnTo>
                  <a:pt x="4144382" y="2286000"/>
                </a:lnTo>
                <a:lnTo>
                  <a:pt x="1054581" y="2286000"/>
                </a:lnTo>
                <a:lnTo>
                  <a:pt x="1054581" y="2285999"/>
                </a:lnTo>
                <a:lnTo>
                  <a:pt x="1059211" y="2285999"/>
                </a:lnTo>
                <a:close/>
              </a:path>
            </a:pathLst>
          </a:custGeom>
        </p:spPr>
      </p:pic>
      <p:sp>
        <p:nvSpPr>
          <p:cNvPr id="11" name="Freeform 15">
            <a:extLst>
              <a:ext uri="{FF2B5EF4-FFF2-40B4-BE49-F238E27FC236}">
                <a16:creationId xmlns:a16="http://schemas.microsoft.com/office/drawing/2014/main" id="{A26922E4-CEB0-4BFE-BAD1-403E6A417D0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590203" cy="6858000"/>
          </a:xfrm>
          <a:custGeom>
            <a:avLst/>
            <a:gdLst>
              <a:gd name="connsiteX0" fmla="*/ 0 w 9590203"/>
              <a:gd name="connsiteY0" fmla="*/ 0 h 6858000"/>
              <a:gd name="connsiteX1" fmla="*/ 6414049 w 9590203"/>
              <a:gd name="connsiteY1" fmla="*/ 0 h 6858000"/>
              <a:gd name="connsiteX2" fmla="*/ 9590203 w 9590203"/>
              <a:gd name="connsiteY2" fmla="*/ 6858000 h 6858000"/>
              <a:gd name="connsiteX3" fmla="*/ 0 w 9590203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90203" h="6858000">
                <a:moveTo>
                  <a:pt x="0" y="0"/>
                </a:moveTo>
                <a:lnTo>
                  <a:pt x="6414049" y="0"/>
                </a:lnTo>
                <a:lnTo>
                  <a:pt x="959020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C180CA2-5D93-46F9-A951-0B89EF09F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088040" cy="1325563"/>
          </a:xfrm>
        </p:spPr>
        <p:txBody>
          <a:bodyPr>
            <a:normAutofit/>
          </a:bodyPr>
          <a:lstStyle/>
          <a:p>
            <a:r>
              <a:rPr lang="de-DE" sz="4000" dirty="0"/>
              <a:t>Organisatorisches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2A9D27C-04BC-40A0-88AC-F310D1744C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427" y="1690686"/>
            <a:ext cx="7592189" cy="5167303"/>
          </a:xfrm>
        </p:spPr>
        <p:txBody>
          <a:bodyPr>
            <a:normAutofit/>
          </a:bodyPr>
          <a:lstStyle/>
          <a:p>
            <a:r>
              <a:rPr lang="de-DE" dirty="0"/>
              <a:t>Arbeitszeit von 8:00 bis 17:00 Uhr</a:t>
            </a:r>
          </a:p>
          <a:p>
            <a:pPr lvl="1"/>
            <a:r>
              <a:rPr lang="de-DE" dirty="0"/>
              <a:t>Präsenzpflicht</a:t>
            </a:r>
          </a:p>
          <a:p>
            <a:r>
              <a:rPr lang="de-DE" dirty="0"/>
              <a:t>Mittagspause von 12:00 bis 13:00 Uhr</a:t>
            </a:r>
          </a:p>
          <a:p>
            <a:r>
              <a:rPr lang="de-DE" dirty="0"/>
              <a:t>Freie Tage:</a:t>
            </a:r>
          </a:p>
          <a:p>
            <a:pPr lvl="1"/>
            <a:r>
              <a:rPr lang="de-DE" sz="2800" dirty="0"/>
              <a:t>06.04. bis 17.04.2020 (Frühlingsferien)</a:t>
            </a:r>
          </a:p>
        </p:txBody>
      </p:sp>
    </p:spTree>
    <p:extLst>
      <p:ext uri="{BB962C8B-B14F-4D97-AF65-F5344CB8AC3E}">
        <p14:creationId xmlns:p14="http://schemas.microsoft.com/office/powerpoint/2010/main" val="876507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12">
            <a:extLst>
              <a:ext uri="{FF2B5EF4-FFF2-40B4-BE49-F238E27FC236}">
                <a16:creationId xmlns:a16="http://schemas.microsoft.com/office/drawing/2014/main" id="{C99A8FB7-A79B-4BC9-9D56-B79587F6AA3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04761" y="2650637"/>
            <a:ext cx="3118104" cy="311810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23893E2-3349-46D7-A7AA-B9E447957FB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96859" y="0"/>
            <a:ext cx="4198060" cy="3650200"/>
          </a:xfrm>
          <a:custGeom>
            <a:avLst/>
            <a:gdLst>
              <a:gd name="connsiteX0" fmla="*/ 262846 w 4198060"/>
              <a:gd name="connsiteY0" fmla="*/ 0 h 3650200"/>
              <a:gd name="connsiteX1" fmla="*/ 4198060 w 4198060"/>
              <a:gd name="connsiteY1" fmla="*/ 0 h 3650200"/>
              <a:gd name="connsiteX2" fmla="*/ 4198060 w 4198060"/>
              <a:gd name="connsiteY2" fmla="*/ 3021648 h 3650200"/>
              <a:gd name="connsiteX3" fmla="*/ 4142653 w 4198060"/>
              <a:gd name="connsiteY3" fmla="*/ 3072005 h 3650200"/>
              <a:gd name="connsiteX4" fmla="*/ 2532040 w 4198060"/>
              <a:gd name="connsiteY4" fmla="*/ 3650200 h 3650200"/>
              <a:gd name="connsiteX5" fmla="*/ 0 w 4198060"/>
              <a:gd name="connsiteY5" fmla="*/ 1118160 h 3650200"/>
              <a:gd name="connsiteX6" fmla="*/ 198981 w 4198060"/>
              <a:gd name="connsiteY6" fmla="*/ 132576 h 365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98060" h="3650200">
                <a:moveTo>
                  <a:pt x="262846" y="0"/>
                </a:moveTo>
                <a:lnTo>
                  <a:pt x="4198060" y="0"/>
                </a:lnTo>
                <a:lnTo>
                  <a:pt x="4198060" y="3021648"/>
                </a:lnTo>
                <a:lnTo>
                  <a:pt x="4142653" y="3072005"/>
                </a:lnTo>
                <a:cubicBezTo>
                  <a:pt x="3704967" y="3433216"/>
                  <a:pt x="3143843" y="3650200"/>
                  <a:pt x="2532040" y="3650200"/>
                </a:cubicBezTo>
                <a:cubicBezTo>
                  <a:pt x="1133633" y="3650200"/>
                  <a:pt x="0" y="2516567"/>
                  <a:pt x="0" y="1118160"/>
                </a:cubicBezTo>
                <a:cubicBezTo>
                  <a:pt x="0" y="768558"/>
                  <a:pt x="70852" y="435505"/>
                  <a:pt x="198981" y="132576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B7592FE-10D1-4664-B623-353F47C8DF7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8132" y="4032250"/>
            <a:ext cx="3303868" cy="2825750"/>
          </a:xfrm>
          <a:custGeom>
            <a:avLst/>
            <a:gdLst>
              <a:gd name="connsiteX0" fmla="*/ 1888600 w 3303868"/>
              <a:gd name="connsiteY0" fmla="*/ 0 h 2825750"/>
              <a:gd name="connsiteX1" fmla="*/ 3224042 w 3303868"/>
              <a:gd name="connsiteY1" fmla="*/ 553158 h 2825750"/>
              <a:gd name="connsiteX2" fmla="*/ 3303868 w 3303868"/>
              <a:gd name="connsiteY2" fmla="*/ 640989 h 2825750"/>
              <a:gd name="connsiteX3" fmla="*/ 3303868 w 3303868"/>
              <a:gd name="connsiteY3" fmla="*/ 2825750 h 2825750"/>
              <a:gd name="connsiteX4" fmla="*/ 250380 w 3303868"/>
              <a:gd name="connsiteY4" fmla="*/ 2825750 h 2825750"/>
              <a:gd name="connsiteX5" fmla="*/ 227944 w 3303868"/>
              <a:gd name="connsiteY5" fmla="*/ 2788819 h 2825750"/>
              <a:gd name="connsiteX6" fmla="*/ 0 w 3303868"/>
              <a:gd name="connsiteY6" fmla="*/ 1888600 h 2825750"/>
              <a:gd name="connsiteX7" fmla="*/ 1888600 w 3303868"/>
              <a:gd name="connsiteY7" fmla="*/ 0 h 282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03868" h="2825750">
                <a:moveTo>
                  <a:pt x="1888600" y="0"/>
                </a:moveTo>
                <a:cubicBezTo>
                  <a:pt x="2410123" y="0"/>
                  <a:pt x="2882273" y="211389"/>
                  <a:pt x="3224042" y="553158"/>
                </a:cubicBezTo>
                <a:lnTo>
                  <a:pt x="3303868" y="640989"/>
                </a:lnTo>
                <a:lnTo>
                  <a:pt x="3303868" y="2825750"/>
                </a:lnTo>
                <a:lnTo>
                  <a:pt x="250380" y="2825750"/>
                </a:lnTo>
                <a:lnTo>
                  <a:pt x="227944" y="2788819"/>
                </a:lnTo>
                <a:cubicBezTo>
                  <a:pt x="82574" y="2521217"/>
                  <a:pt x="0" y="2214552"/>
                  <a:pt x="0" y="1888600"/>
                </a:cubicBezTo>
                <a:cubicBezTo>
                  <a:pt x="0" y="845555"/>
                  <a:pt x="845555" y="0"/>
                  <a:pt x="1888600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BA50960-A812-42B8-BF61-9A915D8789A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r="25567" b="-1"/>
          <a:stretch/>
        </p:blipFill>
        <p:spPr>
          <a:xfrm>
            <a:off x="5969353" y="2815228"/>
            <a:ext cx="2788920" cy="2788920"/>
          </a:xfrm>
          <a:custGeom>
            <a:avLst/>
            <a:gdLst>
              <a:gd name="connsiteX0" fmla="*/ 1440180 w 2880360"/>
              <a:gd name="connsiteY0" fmla="*/ 0 h 2880360"/>
              <a:gd name="connsiteX1" fmla="*/ 2880360 w 2880360"/>
              <a:gd name="connsiteY1" fmla="*/ 1440180 h 2880360"/>
              <a:gd name="connsiteX2" fmla="*/ 1440180 w 2880360"/>
              <a:gd name="connsiteY2" fmla="*/ 2880360 h 2880360"/>
              <a:gd name="connsiteX3" fmla="*/ 0 w 2880360"/>
              <a:gd name="connsiteY3" fmla="*/ 1440180 h 2880360"/>
              <a:gd name="connsiteX4" fmla="*/ 1440180 w 2880360"/>
              <a:gd name="connsiteY4" fmla="*/ 0 h 2880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0360" h="2880360">
                <a:moveTo>
                  <a:pt x="1440180" y="0"/>
                </a:moveTo>
                <a:cubicBezTo>
                  <a:pt x="2235569" y="0"/>
                  <a:pt x="2880360" y="644791"/>
                  <a:pt x="2880360" y="1440180"/>
                </a:cubicBezTo>
                <a:cubicBezTo>
                  <a:pt x="2880360" y="2235569"/>
                  <a:pt x="2235569" y="2880360"/>
                  <a:pt x="1440180" y="2880360"/>
                </a:cubicBezTo>
                <a:cubicBezTo>
                  <a:pt x="644791" y="2880360"/>
                  <a:pt x="0" y="2235569"/>
                  <a:pt x="0" y="1440180"/>
                </a:cubicBezTo>
                <a:cubicBezTo>
                  <a:pt x="0" y="644791"/>
                  <a:pt x="644791" y="0"/>
                  <a:pt x="1440180" y="0"/>
                </a:cubicBezTo>
                <a:close/>
              </a:path>
            </a:pathLst>
          </a:cu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01D5BB50-CAF4-43FE-BCA6-DDC69B05BFB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521" r="17317" b="3"/>
          <a:stretch/>
        </p:blipFill>
        <p:spPr>
          <a:xfrm>
            <a:off x="8160603" y="2"/>
            <a:ext cx="4034316" cy="3486455"/>
          </a:xfrm>
          <a:custGeom>
            <a:avLst/>
            <a:gdLst>
              <a:gd name="connsiteX0" fmla="*/ 280681 w 4034316"/>
              <a:gd name="connsiteY0" fmla="*/ 0 h 3486455"/>
              <a:gd name="connsiteX1" fmla="*/ 4034316 w 4034316"/>
              <a:gd name="connsiteY1" fmla="*/ 0 h 3486455"/>
              <a:gd name="connsiteX2" fmla="*/ 4034316 w 4034316"/>
              <a:gd name="connsiteY2" fmla="*/ 2800630 h 3486455"/>
              <a:gd name="connsiteX3" fmla="*/ 3874752 w 4034316"/>
              <a:gd name="connsiteY3" fmla="*/ 2945652 h 3486455"/>
              <a:gd name="connsiteX4" fmla="*/ 2368296 w 4034316"/>
              <a:gd name="connsiteY4" fmla="*/ 3486455 h 3486455"/>
              <a:gd name="connsiteX5" fmla="*/ 0 w 4034316"/>
              <a:gd name="connsiteY5" fmla="*/ 1118159 h 3486455"/>
              <a:gd name="connsiteX6" fmla="*/ 186113 w 4034316"/>
              <a:gd name="connsiteY6" fmla="*/ 196311 h 3486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34316" h="3486455">
                <a:moveTo>
                  <a:pt x="280681" y="0"/>
                </a:moveTo>
                <a:lnTo>
                  <a:pt x="4034316" y="0"/>
                </a:lnTo>
                <a:lnTo>
                  <a:pt x="4034316" y="2800630"/>
                </a:lnTo>
                <a:lnTo>
                  <a:pt x="3874752" y="2945652"/>
                </a:lnTo>
                <a:cubicBezTo>
                  <a:pt x="3465371" y="3283503"/>
                  <a:pt x="2940535" y="3486455"/>
                  <a:pt x="2368296" y="3486455"/>
                </a:cubicBezTo>
                <a:cubicBezTo>
                  <a:pt x="1060322" y="3486455"/>
                  <a:pt x="0" y="2426133"/>
                  <a:pt x="0" y="1118159"/>
                </a:cubicBezTo>
                <a:cubicBezTo>
                  <a:pt x="0" y="791166"/>
                  <a:pt x="66270" y="479650"/>
                  <a:pt x="186113" y="196311"/>
                </a:cubicBezTo>
                <a:close/>
              </a:path>
            </a:pathLst>
          </a:cu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8622FC21-32BC-4A7A-9699-6948E41908B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96" r="9255"/>
          <a:stretch/>
        </p:blipFill>
        <p:spPr>
          <a:xfrm>
            <a:off x="9053088" y="4197217"/>
            <a:ext cx="3138912" cy="2660795"/>
          </a:xfrm>
          <a:custGeom>
            <a:avLst/>
            <a:gdLst>
              <a:gd name="connsiteX0" fmla="*/ 1723644 w 3138912"/>
              <a:gd name="connsiteY0" fmla="*/ 0 h 2660795"/>
              <a:gd name="connsiteX1" fmla="*/ 3053691 w 3138912"/>
              <a:gd name="connsiteY1" fmla="*/ 627247 h 2660795"/>
              <a:gd name="connsiteX2" fmla="*/ 3138912 w 3138912"/>
              <a:gd name="connsiteY2" fmla="*/ 741211 h 2660795"/>
              <a:gd name="connsiteX3" fmla="*/ 3138912 w 3138912"/>
              <a:gd name="connsiteY3" fmla="*/ 2660795 h 2660795"/>
              <a:gd name="connsiteX4" fmla="*/ 278239 w 3138912"/>
              <a:gd name="connsiteY4" fmla="*/ 2660795 h 2660795"/>
              <a:gd name="connsiteX5" fmla="*/ 208035 w 3138912"/>
              <a:gd name="connsiteY5" fmla="*/ 2545235 h 2660795"/>
              <a:gd name="connsiteX6" fmla="*/ 0 w 3138912"/>
              <a:gd name="connsiteY6" fmla="*/ 1723644 h 2660795"/>
              <a:gd name="connsiteX7" fmla="*/ 1723644 w 3138912"/>
              <a:gd name="connsiteY7" fmla="*/ 0 h 266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38912" h="2660795">
                <a:moveTo>
                  <a:pt x="1723644" y="0"/>
                </a:moveTo>
                <a:cubicBezTo>
                  <a:pt x="2259111" y="0"/>
                  <a:pt x="2737550" y="244172"/>
                  <a:pt x="3053691" y="627247"/>
                </a:cubicBezTo>
                <a:lnTo>
                  <a:pt x="3138912" y="741211"/>
                </a:lnTo>
                <a:lnTo>
                  <a:pt x="3138912" y="2660795"/>
                </a:lnTo>
                <a:lnTo>
                  <a:pt x="278239" y="2660795"/>
                </a:lnTo>
                <a:lnTo>
                  <a:pt x="208035" y="2545235"/>
                </a:lnTo>
                <a:cubicBezTo>
                  <a:pt x="75362" y="2301006"/>
                  <a:pt x="0" y="2021126"/>
                  <a:pt x="0" y="1723644"/>
                </a:cubicBezTo>
                <a:cubicBezTo>
                  <a:pt x="0" y="771702"/>
                  <a:pt x="771702" y="0"/>
                  <a:pt x="1723644" y="0"/>
                </a:cubicBezTo>
                <a:close/>
              </a:path>
            </a:pathLst>
          </a:cu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C3F11BE-AE69-488C-8EBC-684368E61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265" y="417666"/>
            <a:ext cx="5712824" cy="1325563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Leistungsbeurteilungen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796F42-A46F-4162-827F-69AB70759B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659" y="1895614"/>
            <a:ext cx="5114536" cy="4164943"/>
          </a:xfrm>
        </p:spPr>
        <p:txBody>
          <a:bodyPr anchor="t">
            <a:normAutofit/>
          </a:bodyPr>
          <a:lstStyle/>
          <a:p>
            <a:r>
              <a:rPr lang="de-DE" sz="2400" dirty="0">
                <a:solidFill>
                  <a:schemeClr val="bg1"/>
                </a:solidFill>
              </a:rPr>
              <a:t>Leistung Programmierwochen zählt zur Semesternote (1/n)</a:t>
            </a:r>
          </a:p>
          <a:p>
            <a:r>
              <a:rPr lang="de-DE" sz="2400" dirty="0">
                <a:solidFill>
                  <a:schemeClr val="bg1"/>
                </a:solidFill>
              </a:rPr>
              <a:t>25.03.2020 - </a:t>
            </a:r>
            <a:r>
              <a:rPr lang="de-DE" sz="2400" dirty="0" err="1">
                <a:solidFill>
                  <a:schemeClr val="bg1"/>
                </a:solidFill>
              </a:rPr>
              <a:t>ProBe</a:t>
            </a:r>
            <a:r>
              <a:rPr lang="de-DE" sz="2400" dirty="0">
                <a:solidFill>
                  <a:schemeClr val="bg1"/>
                </a:solidFill>
              </a:rPr>
              <a:t>-Note </a:t>
            </a:r>
            <a:br>
              <a:rPr lang="de-DE" sz="2400" dirty="0">
                <a:solidFill>
                  <a:schemeClr val="bg1"/>
                </a:solidFill>
              </a:rPr>
            </a:br>
            <a:r>
              <a:rPr lang="de-DE" sz="2400" dirty="0">
                <a:solidFill>
                  <a:schemeClr val="bg1"/>
                </a:solidFill>
              </a:rPr>
              <a:t>(20% - unter Vorbehalt): </a:t>
            </a:r>
            <a:br>
              <a:rPr lang="de-DE" sz="2400" dirty="0">
                <a:solidFill>
                  <a:schemeClr val="bg1"/>
                </a:solidFill>
              </a:rPr>
            </a:br>
            <a:r>
              <a:rPr lang="de-DE" sz="2400" dirty="0">
                <a:solidFill>
                  <a:schemeClr val="bg1"/>
                </a:solidFill>
              </a:rPr>
              <a:t>Multiple-Choice-</a:t>
            </a:r>
            <a:r>
              <a:rPr lang="de-DE" sz="2400" dirty="0" err="1">
                <a:solidFill>
                  <a:schemeClr val="bg1"/>
                </a:solidFill>
              </a:rPr>
              <a:t>Moodle</a:t>
            </a:r>
            <a:r>
              <a:rPr lang="de-DE" sz="2400" dirty="0">
                <a:solidFill>
                  <a:schemeClr val="bg1"/>
                </a:solidFill>
              </a:rPr>
              <a:t>-Quiz zur Repetitionsphase</a:t>
            </a:r>
          </a:p>
          <a:p>
            <a:r>
              <a:rPr lang="de-DE" sz="2400" dirty="0">
                <a:solidFill>
                  <a:schemeClr val="bg1"/>
                </a:solidFill>
              </a:rPr>
              <a:t>30.04.2020 – Projektnote (80%): </a:t>
            </a:r>
            <a:br>
              <a:rPr lang="de-DE" sz="2400" dirty="0">
                <a:solidFill>
                  <a:schemeClr val="bg1"/>
                </a:solidFill>
              </a:rPr>
            </a:br>
            <a:r>
              <a:rPr lang="de-DE" sz="2400" dirty="0">
                <a:solidFill>
                  <a:schemeClr val="bg1"/>
                </a:solidFill>
              </a:rPr>
              <a:t>Abgabe Softwareentwicklungsprojekt (Software, Dokumentation, Präsentation und Fachgespräch)</a:t>
            </a:r>
          </a:p>
        </p:txBody>
      </p:sp>
    </p:spTree>
    <p:extLst>
      <p:ext uri="{BB962C8B-B14F-4D97-AF65-F5344CB8AC3E}">
        <p14:creationId xmlns:p14="http://schemas.microsoft.com/office/powerpoint/2010/main" val="15191432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180397-7E39-46F4-A2AE-5B31367F6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622" y="263525"/>
            <a:ext cx="10515600" cy="1325563"/>
          </a:xfrm>
        </p:spPr>
        <p:txBody>
          <a:bodyPr/>
          <a:lstStyle/>
          <a:p>
            <a:r>
              <a:rPr lang="de-CH" dirty="0"/>
              <a:t>Teams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E0342A3-1A4F-4428-83F5-E91EBE29A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589088"/>
            <a:ext cx="12101689" cy="4587875"/>
          </a:xfrm>
        </p:spPr>
        <p:txBody>
          <a:bodyPr>
            <a:normAutofit fontScale="92500" lnSpcReduction="10000"/>
          </a:bodyPr>
          <a:lstStyle/>
          <a:p>
            <a:r>
              <a:rPr lang="de-CH" dirty="0"/>
              <a:t>Gruppe 1: </a:t>
            </a:r>
            <a:r>
              <a:rPr lang="de-CH" dirty="0" err="1"/>
              <a:t>Studerus</a:t>
            </a:r>
            <a:r>
              <a:rPr lang="de-CH" dirty="0"/>
              <a:t>, De </a:t>
            </a:r>
            <a:r>
              <a:rPr lang="de-CH" dirty="0" err="1"/>
              <a:t>Blasiis</a:t>
            </a:r>
            <a:r>
              <a:rPr lang="de-CH" dirty="0"/>
              <a:t>,  </a:t>
            </a:r>
            <a:r>
              <a:rPr lang="de-CH" dirty="0" err="1"/>
              <a:t>Busslinger</a:t>
            </a:r>
            <a:r>
              <a:rPr lang="de-CH" dirty="0"/>
              <a:t>, Walther, </a:t>
            </a:r>
            <a:r>
              <a:rPr lang="de-CH" dirty="0" err="1"/>
              <a:t>Munnanathan</a:t>
            </a:r>
            <a:r>
              <a:rPr lang="de-CH" dirty="0"/>
              <a:t>, Berisha </a:t>
            </a:r>
            <a:r>
              <a:rPr lang="de-CH" dirty="0">
                <a:solidFill>
                  <a:srgbClr val="FF0000"/>
                </a:solidFill>
              </a:rPr>
              <a:t>(LP Meyer)</a:t>
            </a:r>
            <a:endParaRPr lang="de-CH" dirty="0"/>
          </a:p>
          <a:p>
            <a:r>
              <a:rPr lang="de-CH" dirty="0"/>
              <a:t>Gruppe 2: Margot, Dumont, Monaco, </a:t>
            </a:r>
            <a:r>
              <a:rPr lang="de-CH" dirty="0" err="1"/>
              <a:t>Shchekin</a:t>
            </a:r>
            <a:r>
              <a:rPr lang="de-CH" dirty="0"/>
              <a:t>, Bächli </a:t>
            </a:r>
            <a:r>
              <a:rPr lang="de-CH" dirty="0">
                <a:solidFill>
                  <a:srgbClr val="FF0000"/>
                </a:solidFill>
              </a:rPr>
              <a:t>(LP </a:t>
            </a:r>
            <a:r>
              <a:rPr lang="de-CH" dirty="0" err="1">
                <a:solidFill>
                  <a:srgbClr val="FF0000"/>
                </a:solidFill>
              </a:rPr>
              <a:t>Witschard</a:t>
            </a:r>
            <a:r>
              <a:rPr lang="de-CH" dirty="0">
                <a:solidFill>
                  <a:srgbClr val="FF0000"/>
                </a:solidFill>
              </a:rPr>
              <a:t>) </a:t>
            </a:r>
            <a:endParaRPr lang="de-CH" dirty="0"/>
          </a:p>
          <a:p>
            <a:r>
              <a:rPr lang="de-CH" dirty="0"/>
              <a:t>Gruppe 3: </a:t>
            </a:r>
            <a:r>
              <a:rPr lang="de-CH" dirty="0" err="1"/>
              <a:t>Gisler</a:t>
            </a:r>
            <a:r>
              <a:rPr lang="de-CH" dirty="0"/>
              <a:t>, </a:t>
            </a:r>
            <a:r>
              <a:rPr lang="de-CH" dirty="0" err="1"/>
              <a:t>Brukner</a:t>
            </a:r>
            <a:r>
              <a:rPr lang="de-CH" dirty="0"/>
              <a:t>, </a:t>
            </a:r>
            <a:r>
              <a:rPr lang="de-CH" dirty="0" err="1"/>
              <a:t>Verdile</a:t>
            </a:r>
            <a:r>
              <a:rPr lang="de-CH" dirty="0"/>
              <a:t>, von Schack, Fricker </a:t>
            </a:r>
            <a:r>
              <a:rPr lang="de-CH" dirty="0">
                <a:solidFill>
                  <a:srgbClr val="FF0000"/>
                </a:solidFill>
              </a:rPr>
              <a:t>(LP Weidmann)</a:t>
            </a:r>
            <a:endParaRPr lang="de-CH" dirty="0"/>
          </a:p>
          <a:p>
            <a:r>
              <a:rPr lang="de-CH" dirty="0"/>
              <a:t>Gruppe 4: </a:t>
            </a:r>
            <a:r>
              <a:rPr lang="de-DE" dirty="0"/>
              <a:t>Bänsch, </a:t>
            </a:r>
            <a:r>
              <a:rPr lang="de-DE" dirty="0" err="1"/>
              <a:t>Schaerer</a:t>
            </a:r>
            <a:r>
              <a:rPr lang="de-DE" dirty="0"/>
              <a:t>, Schmidlin, Gutmann, </a:t>
            </a:r>
            <a:r>
              <a:rPr lang="de-DE" dirty="0" err="1"/>
              <a:t>Calinog</a:t>
            </a:r>
            <a:r>
              <a:rPr lang="de-DE" dirty="0"/>
              <a:t> </a:t>
            </a:r>
            <a:r>
              <a:rPr lang="de-CH" dirty="0">
                <a:solidFill>
                  <a:srgbClr val="FF0000"/>
                </a:solidFill>
              </a:rPr>
              <a:t>(LP Flick)</a:t>
            </a:r>
            <a:endParaRPr lang="de-CH" dirty="0"/>
          </a:p>
          <a:p>
            <a:r>
              <a:rPr lang="de-CH" dirty="0"/>
              <a:t>Gruppe 5: Yildirim, </a:t>
            </a:r>
            <a:r>
              <a:rPr lang="de-CH" dirty="0" err="1"/>
              <a:t>Zorli</a:t>
            </a:r>
            <a:r>
              <a:rPr lang="de-CH" dirty="0"/>
              <a:t>, Schütz, Strassl, </a:t>
            </a:r>
            <a:r>
              <a:rPr lang="de-CH" dirty="0" err="1"/>
              <a:t>Mahenthirarajah</a:t>
            </a:r>
            <a:r>
              <a:rPr lang="de-CH" dirty="0"/>
              <a:t> </a:t>
            </a:r>
            <a:r>
              <a:rPr lang="de-CH" dirty="0">
                <a:solidFill>
                  <a:srgbClr val="FF0000"/>
                </a:solidFill>
              </a:rPr>
              <a:t>(LP Fiechter)</a:t>
            </a:r>
            <a:endParaRPr lang="de-CH" dirty="0"/>
          </a:p>
          <a:p>
            <a:r>
              <a:rPr lang="de-CH" dirty="0"/>
              <a:t>Gruppe 6: Grand, Lazic, </a:t>
            </a:r>
            <a:r>
              <a:rPr lang="de-CH" dirty="0" err="1"/>
              <a:t>Willinier</a:t>
            </a:r>
            <a:r>
              <a:rPr lang="de-CH" dirty="0"/>
              <a:t>, </a:t>
            </a:r>
            <a:r>
              <a:rPr lang="de-CH" dirty="0" err="1"/>
              <a:t>Malanowski</a:t>
            </a:r>
            <a:r>
              <a:rPr lang="de-CH" dirty="0"/>
              <a:t>, </a:t>
            </a:r>
            <a:r>
              <a:rPr lang="de-CH" dirty="0" err="1"/>
              <a:t>Senthilrajan</a:t>
            </a:r>
            <a:r>
              <a:rPr lang="de-CH" dirty="0"/>
              <a:t> </a:t>
            </a:r>
            <a:r>
              <a:rPr lang="de-CH" dirty="0">
                <a:solidFill>
                  <a:srgbClr val="FF0000"/>
                </a:solidFill>
              </a:rPr>
              <a:t>(LP Fiechter)</a:t>
            </a:r>
          </a:p>
          <a:p>
            <a:r>
              <a:rPr lang="de-CH" dirty="0"/>
              <a:t>Gruppe 7: </a:t>
            </a:r>
            <a:r>
              <a:rPr lang="de-CH" dirty="0" err="1"/>
              <a:t>Karakuyu</a:t>
            </a:r>
            <a:r>
              <a:rPr lang="de-CH" dirty="0"/>
              <a:t>, </a:t>
            </a:r>
            <a:r>
              <a:rPr lang="de-CH" dirty="0" err="1"/>
              <a:t>Oleniuc</a:t>
            </a:r>
            <a:r>
              <a:rPr lang="de-CH" dirty="0"/>
              <a:t>, Karaca, Silva Meira, Wulf </a:t>
            </a:r>
            <a:r>
              <a:rPr lang="de-CH" dirty="0">
                <a:solidFill>
                  <a:srgbClr val="FF0000"/>
                </a:solidFill>
              </a:rPr>
              <a:t>(LP </a:t>
            </a:r>
            <a:r>
              <a:rPr lang="de-CH" dirty="0" err="1">
                <a:solidFill>
                  <a:srgbClr val="FF0000"/>
                </a:solidFill>
              </a:rPr>
              <a:t>Witschard</a:t>
            </a:r>
            <a:r>
              <a:rPr lang="de-CH" dirty="0">
                <a:solidFill>
                  <a:srgbClr val="FF0000"/>
                </a:solidFill>
              </a:rPr>
              <a:t>)</a:t>
            </a:r>
          </a:p>
          <a:p>
            <a:r>
              <a:rPr lang="de-CH" dirty="0"/>
              <a:t>Gruppe 8: </a:t>
            </a:r>
            <a:r>
              <a:rPr lang="de-DE" dirty="0"/>
              <a:t>Fischer, Scherer, Rauch, Hafner, </a:t>
            </a:r>
            <a:r>
              <a:rPr lang="de-DE" dirty="0" err="1"/>
              <a:t>Paramalingam</a:t>
            </a:r>
            <a:r>
              <a:rPr lang="de-DE" dirty="0"/>
              <a:t> </a:t>
            </a:r>
            <a:r>
              <a:rPr lang="de-CH" dirty="0">
                <a:solidFill>
                  <a:srgbClr val="FF0000"/>
                </a:solidFill>
              </a:rPr>
              <a:t>(LP Rieder)</a:t>
            </a:r>
          </a:p>
          <a:p>
            <a:r>
              <a:rPr lang="de-CH" dirty="0"/>
              <a:t>Gruppe 9: Selvarajah, Schäublin, </a:t>
            </a:r>
            <a:r>
              <a:rPr lang="de-CH" dirty="0" err="1"/>
              <a:t>Spichiger</a:t>
            </a:r>
            <a:r>
              <a:rPr lang="de-CH" dirty="0"/>
              <a:t>, Hartmann, </a:t>
            </a:r>
            <a:r>
              <a:rPr lang="de-CH" dirty="0" err="1"/>
              <a:t>Kaderli</a:t>
            </a:r>
            <a:r>
              <a:rPr lang="de-CH" dirty="0"/>
              <a:t> </a:t>
            </a:r>
            <a:r>
              <a:rPr lang="de-CH" dirty="0">
                <a:solidFill>
                  <a:srgbClr val="FF0000"/>
                </a:solidFill>
              </a:rPr>
              <a:t>(LP Jerg)</a:t>
            </a:r>
            <a:endParaRPr lang="de-CH" dirty="0"/>
          </a:p>
          <a:p>
            <a:r>
              <a:rPr lang="de-CH" dirty="0"/>
              <a:t>Gruppe 10: </a:t>
            </a:r>
            <a:r>
              <a:rPr lang="de-CH" dirty="0" err="1"/>
              <a:t>Rennhard</a:t>
            </a:r>
            <a:r>
              <a:rPr lang="de-CH" dirty="0"/>
              <a:t>, </a:t>
            </a:r>
            <a:r>
              <a:rPr lang="de-CH" dirty="0" err="1"/>
              <a:t>Uthayakumar</a:t>
            </a:r>
            <a:r>
              <a:rPr lang="de-CH" dirty="0"/>
              <a:t>, Saleh, </a:t>
            </a:r>
            <a:r>
              <a:rPr lang="de-CH" dirty="0" err="1"/>
              <a:t>Spiridonow</a:t>
            </a:r>
            <a:r>
              <a:rPr lang="de-CH" dirty="0"/>
              <a:t>, </a:t>
            </a:r>
            <a:r>
              <a:rPr lang="de-CH" dirty="0" err="1"/>
              <a:t>Pouchon</a:t>
            </a:r>
            <a:r>
              <a:rPr lang="de-CH" dirty="0"/>
              <a:t> </a:t>
            </a:r>
            <a:r>
              <a:rPr lang="de-CH" dirty="0">
                <a:solidFill>
                  <a:srgbClr val="FF0000"/>
                </a:solidFill>
              </a:rPr>
              <a:t>(LP</a:t>
            </a:r>
            <a:r>
              <a:rPr lang="de-DE" dirty="0">
                <a:solidFill>
                  <a:srgbClr val="FF0000"/>
                </a:solidFill>
              </a:rPr>
              <a:t> Jerg</a:t>
            </a:r>
            <a:r>
              <a:rPr lang="de-CH">
                <a:solidFill>
                  <a:srgbClr val="FF0000"/>
                </a:solidFill>
              </a:rPr>
              <a:t>)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0314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DBA50960-A812-42B8-BF61-9A915D8789A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r="25567" b="-1"/>
          <a:stretch/>
        </p:blipFill>
        <p:spPr>
          <a:xfrm>
            <a:off x="5969353" y="2815228"/>
            <a:ext cx="2788920" cy="2788920"/>
          </a:xfrm>
          <a:custGeom>
            <a:avLst/>
            <a:gdLst>
              <a:gd name="connsiteX0" fmla="*/ 1440180 w 2880360"/>
              <a:gd name="connsiteY0" fmla="*/ 0 h 2880360"/>
              <a:gd name="connsiteX1" fmla="*/ 2880360 w 2880360"/>
              <a:gd name="connsiteY1" fmla="*/ 1440180 h 2880360"/>
              <a:gd name="connsiteX2" fmla="*/ 1440180 w 2880360"/>
              <a:gd name="connsiteY2" fmla="*/ 2880360 h 2880360"/>
              <a:gd name="connsiteX3" fmla="*/ 0 w 2880360"/>
              <a:gd name="connsiteY3" fmla="*/ 1440180 h 2880360"/>
              <a:gd name="connsiteX4" fmla="*/ 1440180 w 2880360"/>
              <a:gd name="connsiteY4" fmla="*/ 0 h 2880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0360" h="2880360">
                <a:moveTo>
                  <a:pt x="1440180" y="0"/>
                </a:moveTo>
                <a:cubicBezTo>
                  <a:pt x="2235569" y="0"/>
                  <a:pt x="2880360" y="644791"/>
                  <a:pt x="2880360" y="1440180"/>
                </a:cubicBezTo>
                <a:cubicBezTo>
                  <a:pt x="2880360" y="2235569"/>
                  <a:pt x="2235569" y="2880360"/>
                  <a:pt x="1440180" y="2880360"/>
                </a:cubicBezTo>
                <a:cubicBezTo>
                  <a:pt x="644791" y="2880360"/>
                  <a:pt x="0" y="2235569"/>
                  <a:pt x="0" y="1440180"/>
                </a:cubicBezTo>
                <a:cubicBezTo>
                  <a:pt x="0" y="644791"/>
                  <a:pt x="644791" y="0"/>
                  <a:pt x="1440180" y="0"/>
                </a:cubicBezTo>
                <a:close/>
              </a:path>
            </a:pathLst>
          </a:cu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01D5BB50-CAF4-43FE-BCA6-DDC69B05BFB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521" r="17317" b="3"/>
          <a:stretch/>
        </p:blipFill>
        <p:spPr>
          <a:xfrm>
            <a:off x="8160603" y="2"/>
            <a:ext cx="4034316" cy="3486455"/>
          </a:xfrm>
          <a:custGeom>
            <a:avLst/>
            <a:gdLst>
              <a:gd name="connsiteX0" fmla="*/ 280681 w 4034316"/>
              <a:gd name="connsiteY0" fmla="*/ 0 h 3486455"/>
              <a:gd name="connsiteX1" fmla="*/ 4034316 w 4034316"/>
              <a:gd name="connsiteY1" fmla="*/ 0 h 3486455"/>
              <a:gd name="connsiteX2" fmla="*/ 4034316 w 4034316"/>
              <a:gd name="connsiteY2" fmla="*/ 2800630 h 3486455"/>
              <a:gd name="connsiteX3" fmla="*/ 3874752 w 4034316"/>
              <a:gd name="connsiteY3" fmla="*/ 2945652 h 3486455"/>
              <a:gd name="connsiteX4" fmla="*/ 2368296 w 4034316"/>
              <a:gd name="connsiteY4" fmla="*/ 3486455 h 3486455"/>
              <a:gd name="connsiteX5" fmla="*/ 0 w 4034316"/>
              <a:gd name="connsiteY5" fmla="*/ 1118159 h 3486455"/>
              <a:gd name="connsiteX6" fmla="*/ 186113 w 4034316"/>
              <a:gd name="connsiteY6" fmla="*/ 196311 h 3486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34316" h="3486455">
                <a:moveTo>
                  <a:pt x="280681" y="0"/>
                </a:moveTo>
                <a:lnTo>
                  <a:pt x="4034316" y="0"/>
                </a:lnTo>
                <a:lnTo>
                  <a:pt x="4034316" y="2800630"/>
                </a:lnTo>
                <a:lnTo>
                  <a:pt x="3874752" y="2945652"/>
                </a:lnTo>
                <a:cubicBezTo>
                  <a:pt x="3465371" y="3283503"/>
                  <a:pt x="2940535" y="3486455"/>
                  <a:pt x="2368296" y="3486455"/>
                </a:cubicBezTo>
                <a:cubicBezTo>
                  <a:pt x="1060322" y="3486455"/>
                  <a:pt x="0" y="2426133"/>
                  <a:pt x="0" y="1118159"/>
                </a:cubicBezTo>
                <a:cubicBezTo>
                  <a:pt x="0" y="791166"/>
                  <a:pt x="66270" y="479650"/>
                  <a:pt x="186113" y="196311"/>
                </a:cubicBezTo>
                <a:close/>
              </a:path>
            </a:pathLst>
          </a:cu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8622FC21-32BC-4A7A-9699-6948E41908B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96" r="9255"/>
          <a:stretch/>
        </p:blipFill>
        <p:spPr>
          <a:xfrm>
            <a:off x="9053088" y="4197217"/>
            <a:ext cx="3138912" cy="2660795"/>
          </a:xfrm>
          <a:custGeom>
            <a:avLst/>
            <a:gdLst>
              <a:gd name="connsiteX0" fmla="*/ 1723644 w 3138912"/>
              <a:gd name="connsiteY0" fmla="*/ 0 h 2660795"/>
              <a:gd name="connsiteX1" fmla="*/ 3053691 w 3138912"/>
              <a:gd name="connsiteY1" fmla="*/ 627247 h 2660795"/>
              <a:gd name="connsiteX2" fmla="*/ 3138912 w 3138912"/>
              <a:gd name="connsiteY2" fmla="*/ 741211 h 2660795"/>
              <a:gd name="connsiteX3" fmla="*/ 3138912 w 3138912"/>
              <a:gd name="connsiteY3" fmla="*/ 2660795 h 2660795"/>
              <a:gd name="connsiteX4" fmla="*/ 278239 w 3138912"/>
              <a:gd name="connsiteY4" fmla="*/ 2660795 h 2660795"/>
              <a:gd name="connsiteX5" fmla="*/ 208035 w 3138912"/>
              <a:gd name="connsiteY5" fmla="*/ 2545235 h 2660795"/>
              <a:gd name="connsiteX6" fmla="*/ 0 w 3138912"/>
              <a:gd name="connsiteY6" fmla="*/ 1723644 h 2660795"/>
              <a:gd name="connsiteX7" fmla="*/ 1723644 w 3138912"/>
              <a:gd name="connsiteY7" fmla="*/ 0 h 266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38912" h="2660795">
                <a:moveTo>
                  <a:pt x="1723644" y="0"/>
                </a:moveTo>
                <a:cubicBezTo>
                  <a:pt x="2259111" y="0"/>
                  <a:pt x="2737550" y="244172"/>
                  <a:pt x="3053691" y="627247"/>
                </a:cubicBezTo>
                <a:lnTo>
                  <a:pt x="3138912" y="741211"/>
                </a:lnTo>
                <a:lnTo>
                  <a:pt x="3138912" y="2660795"/>
                </a:lnTo>
                <a:lnTo>
                  <a:pt x="278239" y="2660795"/>
                </a:lnTo>
                <a:lnTo>
                  <a:pt x="208035" y="2545235"/>
                </a:lnTo>
                <a:cubicBezTo>
                  <a:pt x="75362" y="2301006"/>
                  <a:pt x="0" y="2021126"/>
                  <a:pt x="0" y="1723644"/>
                </a:cubicBezTo>
                <a:cubicBezTo>
                  <a:pt x="0" y="771702"/>
                  <a:pt x="771702" y="0"/>
                  <a:pt x="1723644" y="0"/>
                </a:cubicBezTo>
                <a:close/>
              </a:path>
            </a:pathLst>
          </a:cu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C3F11BE-AE69-488C-8EBC-684368E61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264" y="417666"/>
            <a:ext cx="7128691" cy="1021539"/>
          </a:xfrm>
        </p:spPr>
        <p:txBody>
          <a:bodyPr>
            <a:normAutofit fontScale="90000"/>
          </a:bodyPr>
          <a:lstStyle/>
          <a:p>
            <a:r>
              <a:rPr lang="de-DE" dirty="0"/>
              <a:t>Leistungsbeurteilung 30.04.2020 </a:t>
            </a:r>
            <a:br>
              <a:rPr lang="de-DE" dirty="0"/>
            </a:b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796F42-A46F-4162-827F-69AB70759B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264" y="1545659"/>
            <a:ext cx="7252074" cy="4876406"/>
          </a:xfrm>
        </p:spPr>
        <p:txBody>
          <a:bodyPr anchor="t">
            <a:normAutofit/>
          </a:bodyPr>
          <a:lstStyle/>
          <a:p>
            <a:r>
              <a:rPr lang="de-DE" sz="2400" dirty="0"/>
              <a:t>Bis 17:00 Uhr: Abgabe Softwareentwicklungsprojekt </a:t>
            </a:r>
            <a:br>
              <a:rPr lang="de-DE" sz="2400" dirty="0"/>
            </a:br>
            <a:r>
              <a:rPr lang="de-DE" sz="2400" dirty="0"/>
              <a:t>(Software &amp; Dokumentation) über </a:t>
            </a:r>
            <a:r>
              <a:rPr lang="de-DE" sz="2400" dirty="0" err="1"/>
              <a:t>Moodle</a:t>
            </a:r>
            <a:endParaRPr lang="de-DE" sz="2400" dirty="0"/>
          </a:p>
          <a:p>
            <a:r>
              <a:rPr lang="de-DE" sz="2400" dirty="0"/>
              <a:t>Präsentation &amp; Fachgespräche</a:t>
            </a:r>
            <a:br>
              <a:rPr lang="de-DE" sz="2400" dirty="0"/>
            </a:br>
            <a:r>
              <a:rPr lang="de-DE" sz="2400" dirty="0"/>
              <a:t>(unter Vorbehalt – Stand 25.03.)</a:t>
            </a:r>
          </a:p>
          <a:p>
            <a:pPr lvl="1"/>
            <a:r>
              <a:rPr lang="de-DE" sz="2000" dirty="0"/>
              <a:t>Team 1 –</a:t>
            </a:r>
            <a:br>
              <a:rPr lang="de-DE" sz="2000" dirty="0"/>
            </a:br>
            <a:r>
              <a:rPr lang="de-DE" sz="2000" dirty="0"/>
              <a:t>Team 2 –</a:t>
            </a:r>
          </a:p>
          <a:p>
            <a:pPr lvl="1"/>
            <a:r>
              <a:rPr lang="de-DE" sz="2000" dirty="0"/>
              <a:t>Team 3 –</a:t>
            </a:r>
          </a:p>
          <a:p>
            <a:pPr lvl="1"/>
            <a:r>
              <a:rPr lang="de-DE" sz="2000" dirty="0"/>
              <a:t>Team 4 – </a:t>
            </a:r>
          </a:p>
          <a:p>
            <a:pPr lvl="1"/>
            <a:r>
              <a:rPr lang="de-DE" sz="2000" dirty="0"/>
              <a:t>Team 5 - </a:t>
            </a:r>
          </a:p>
          <a:p>
            <a:pPr lvl="1"/>
            <a:r>
              <a:rPr lang="de-DE" sz="2000" dirty="0"/>
              <a:t>Team 6 –</a:t>
            </a:r>
          </a:p>
          <a:p>
            <a:pPr lvl="1"/>
            <a:r>
              <a:rPr lang="de-DE" sz="2000" dirty="0"/>
              <a:t>Team 7</a:t>
            </a:r>
          </a:p>
          <a:p>
            <a:pPr lvl="1"/>
            <a:r>
              <a:rPr lang="de-DE" sz="2000" dirty="0"/>
              <a:t>Team 8</a:t>
            </a:r>
          </a:p>
          <a:p>
            <a:pPr lvl="1"/>
            <a:r>
              <a:rPr lang="de-DE" sz="2000" dirty="0"/>
              <a:t>Team 9</a:t>
            </a:r>
          </a:p>
          <a:p>
            <a:pPr lvl="1"/>
            <a:r>
              <a:rPr lang="de-DE" sz="2000" dirty="0"/>
              <a:t>Team 10</a:t>
            </a:r>
          </a:p>
          <a:p>
            <a:pPr lvl="1"/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477710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567</Words>
  <Application>Microsoft Office PowerPoint</Application>
  <PresentationFormat>Breitbild</PresentationFormat>
  <Paragraphs>69</Paragraphs>
  <Slides>7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</vt:lpstr>
      <vt:lpstr>Informationen  zu den IMS-Programmierwochen 2020</vt:lpstr>
      <vt:lpstr>Ziele &amp; Chancen</vt:lpstr>
      <vt:lpstr>Erreichen der Ziele in zwei Phasen</vt:lpstr>
      <vt:lpstr>Organisatorisches</vt:lpstr>
      <vt:lpstr>Leistungsbeurteilungen</vt:lpstr>
      <vt:lpstr>Teams</vt:lpstr>
      <vt:lpstr>Leistungsbeurteilung 30.04.2020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Informationen  zu den  IMS-Programmierwochen</dc:title>
  <dc:creator>Alexander Flick</dc:creator>
  <cp:lastModifiedBy>Alexander.Flick</cp:lastModifiedBy>
  <cp:revision>111</cp:revision>
  <dcterms:created xsi:type="dcterms:W3CDTF">2018-03-06T18:56:51Z</dcterms:created>
  <dcterms:modified xsi:type="dcterms:W3CDTF">2020-03-26T06:36:12Z</dcterms:modified>
</cp:coreProperties>
</file>