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1" roundtripDataSignature="AMtx7miNTxz6/awccnB9iLevaI/WNbPr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4C5A4C-FD60-4E85-8F97-A06AD7A6AF10}">
  <a:tblStyle styleId="{414C5A4C-FD60-4E85-8F97-A06AD7A6AF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faea432b4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faea432b4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g8faea432b4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0adc9e7d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0adc9e7d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g80adc9e7d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0adc9e7d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0adc9e7d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g80adc9e7d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0adc9e7de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0adc9e7de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g80adc9e7de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0adc9e7de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0adc9e7de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g80adc9e7de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0adc9e7d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0adc9e7de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80adc9e7de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0adc9e7de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0adc9e7de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80adc9e7de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9b2b0975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9b2b0975a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g89b2b0975a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faea432b4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faea432b4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g8faea432b4_1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0adc9e7d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0adc9e7de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g80adc9e7de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faea432b4_1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faea432b4_1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g8faea432b4_1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faea432b4_1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faea432b4_1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8faea432b4_1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faea432b4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faea432b4_1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g8faea432b4_1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faea432b4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faea432b4_1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g8faea432b4_1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0adc9e7de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0adc9e7de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g80adc9e7de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0adc9e7de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0adc9e7de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g80adc9e7de_0_1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9b2b0975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b2b0975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89b2b0975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9b2b0975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9b2b0975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g89b2b0975a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faea432b4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faea432b4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g8faea432b4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5" name="Shape 15"/>
        <p:cNvGrpSpPr/>
        <p:nvPr/>
      </p:nvGrpSpPr>
      <p:grpSpPr>
        <a:xfrm>
          <a:off x="0" y="0"/>
          <a:ext cx="0" cy="0"/>
          <a:chOff x="0" y="0"/>
          <a:chExt cx="0" cy="0"/>
        </a:xfrm>
      </p:grpSpPr>
      <p:cxnSp>
        <p:nvCxnSpPr>
          <p:cNvPr id="16" name="Google Shape;16;p13"/>
          <p:cNvCxnSpPr/>
          <p:nvPr/>
        </p:nvCxnSpPr>
        <p:spPr>
          <a:xfrm flipH="1" rot="10800000">
            <a:off x="665163" y="1497013"/>
            <a:ext cx="7781925" cy="1587"/>
          </a:xfrm>
          <a:prstGeom prst="straightConnector1">
            <a:avLst/>
          </a:prstGeom>
          <a:noFill/>
          <a:ln cap="flat" cmpd="sng" w="9525">
            <a:solidFill>
              <a:schemeClr val="dk1"/>
            </a:solidFill>
            <a:prstDash val="solid"/>
            <a:round/>
            <a:headEnd len="sm" w="sm" type="none"/>
            <a:tailEnd len="sm" w="sm" type="none"/>
          </a:ln>
        </p:spPr>
      </p:cxnSp>
      <p:pic>
        <p:nvPicPr>
          <p:cNvPr descr="logo.png" id="17" name="Google Shape;17;p13"/>
          <p:cNvPicPr preferRelativeResize="0"/>
          <p:nvPr/>
        </p:nvPicPr>
        <p:blipFill rotWithShape="1">
          <a:blip r:embed="rId2">
            <a:alphaModFix/>
          </a:blip>
          <a:srcRect b="0" l="0" r="72476" t="0"/>
          <a:stretch/>
        </p:blipFill>
        <p:spPr>
          <a:xfrm>
            <a:off x="8142288" y="461963"/>
            <a:ext cx="344487" cy="404812"/>
          </a:xfrm>
          <a:prstGeom prst="rect">
            <a:avLst/>
          </a:prstGeom>
          <a:noFill/>
          <a:ln>
            <a:noFill/>
          </a:ln>
        </p:spPr>
      </p:pic>
      <p:sp>
        <p:nvSpPr>
          <p:cNvPr id="18" name="Google Shape;18;p13"/>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32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3"/>
          <p:cNvSpPr txBox="1"/>
          <p:nvPr>
            <p:ph idx="1" type="body"/>
          </p:nvPr>
        </p:nvSpPr>
        <p:spPr>
          <a:xfrm>
            <a:off x="665165" y="1651000"/>
            <a:ext cx="7477125" cy="37592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Font typeface="Arial"/>
              <a:buChar char="•"/>
              <a:defRPr sz="2000"/>
            </a:lvl2pPr>
            <a:lvl3pPr indent="-355600" lvl="2" marL="1371600" algn="l">
              <a:spcBef>
                <a:spcPts val="400"/>
              </a:spcBef>
              <a:spcAft>
                <a:spcPts val="0"/>
              </a:spcAft>
              <a:buClr>
                <a:schemeClr val="dk1"/>
              </a:buClr>
              <a:buSzPts val="2000"/>
              <a:buChar char="•"/>
              <a:defRPr sz="20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1" type="ftr"/>
          </p:nvPr>
        </p:nvSpPr>
        <p:spPr>
          <a:xfrm>
            <a:off x="2884488" y="6246813"/>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6313488" y="6246813"/>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97" name="Shape 97"/>
        <p:cNvGrpSpPr/>
        <p:nvPr/>
      </p:nvGrpSpPr>
      <p:grpSpPr>
        <a:xfrm>
          <a:off x="0" y="0"/>
          <a:ext cx="0" cy="0"/>
          <a:chOff x="0" y="0"/>
          <a:chExt cx="0" cy="0"/>
        </a:xfrm>
      </p:grpSpPr>
      <p:cxnSp>
        <p:nvCxnSpPr>
          <p:cNvPr id="98" name="Google Shape;98;p15"/>
          <p:cNvCxnSpPr/>
          <p:nvPr/>
        </p:nvCxnSpPr>
        <p:spPr>
          <a:xfrm flipH="1" rot="10800000">
            <a:off x="665163" y="1497013"/>
            <a:ext cx="7781925" cy="1587"/>
          </a:xfrm>
          <a:prstGeom prst="straightConnector1">
            <a:avLst/>
          </a:prstGeom>
          <a:noFill/>
          <a:ln cap="flat" cmpd="sng" w="9525">
            <a:solidFill>
              <a:schemeClr val="dk1"/>
            </a:solidFill>
            <a:prstDash val="solid"/>
            <a:round/>
            <a:headEnd len="sm" w="sm" type="none"/>
            <a:tailEnd len="sm" w="sm" type="none"/>
          </a:ln>
        </p:spPr>
      </p:cxnSp>
      <p:pic>
        <p:nvPicPr>
          <p:cNvPr descr="logo.png" id="99" name="Google Shape;99;p15"/>
          <p:cNvPicPr preferRelativeResize="0"/>
          <p:nvPr/>
        </p:nvPicPr>
        <p:blipFill rotWithShape="1">
          <a:blip r:embed="rId2">
            <a:alphaModFix/>
          </a:blip>
          <a:srcRect b="0" l="0" r="72476" t="0"/>
          <a:stretch/>
        </p:blipFill>
        <p:spPr>
          <a:xfrm>
            <a:off x="8142288" y="461963"/>
            <a:ext cx="344487" cy="404812"/>
          </a:xfrm>
          <a:prstGeom prst="rect">
            <a:avLst/>
          </a:prstGeom>
          <a:noFill/>
          <a:ln>
            <a:noFill/>
          </a:ln>
        </p:spPr>
      </p:pic>
      <p:sp>
        <p:nvSpPr>
          <p:cNvPr id="100" name="Google Shape;100;p15"/>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32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5"/>
          <p:cNvSpPr txBox="1"/>
          <p:nvPr>
            <p:ph idx="1" type="body"/>
          </p:nvPr>
        </p:nvSpPr>
        <p:spPr>
          <a:xfrm>
            <a:off x="665165" y="1651000"/>
            <a:ext cx="7781923" cy="45212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Font typeface="Arial"/>
              <a:buChar char="•"/>
              <a:defRPr sz="2000"/>
            </a:lvl2pPr>
            <a:lvl3pPr indent="-355600" lvl="2" marL="1371600" algn="l">
              <a:spcBef>
                <a:spcPts val="400"/>
              </a:spcBef>
              <a:spcAft>
                <a:spcPts val="0"/>
              </a:spcAft>
              <a:buClr>
                <a:schemeClr val="dk1"/>
              </a:buClr>
              <a:buSzPts val="2000"/>
              <a:buChar char="•"/>
              <a:defRPr sz="20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5"/>
          <p:cNvSpPr txBox="1"/>
          <p:nvPr>
            <p:ph idx="11" type="ftr"/>
          </p:nvPr>
        </p:nvSpPr>
        <p:spPr>
          <a:xfrm>
            <a:off x="2884488" y="6246813"/>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2" type="sldNum"/>
          </p:nvPr>
        </p:nvSpPr>
        <p:spPr>
          <a:xfrm>
            <a:off x="6313488" y="6246813"/>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27"/>
          <p:cNvSpPr txBox="1"/>
          <p:nvPr>
            <p:ph type="ctrTitle"/>
          </p:nvPr>
        </p:nvSpPr>
        <p:spPr>
          <a:xfrm>
            <a:off x="685800" y="2130426"/>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7" name="Google Shape;10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0" name="Shape 110"/>
        <p:cNvGrpSpPr/>
        <p:nvPr/>
      </p:nvGrpSpPr>
      <p:grpSpPr>
        <a:xfrm>
          <a:off x="0" y="0"/>
          <a:ext cx="0" cy="0"/>
          <a:chOff x="0" y="0"/>
          <a:chExt cx="0" cy="0"/>
        </a:xfrm>
      </p:grpSpPr>
      <p:sp>
        <p:nvSpPr>
          <p:cNvPr id="111" name="Google Shape;11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9" name="Google Shape;11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2" name="Shape 122"/>
        <p:cNvGrpSpPr/>
        <p:nvPr/>
      </p:nvGrpSpPr>
      <p:grpSpPr>
        <a:xfrm>
          <a:off x="0" y="0"/>
          <a:ext cx="0" cy="0"/>
          <a:chOff x="0" y="0"/>
          <a:chExt cx="0" cy="0"/>
        </a:xfrm>
      </p:grpSpPr>
      <p:sp>
        <p:nvSpPr>
          <p:cNvPr id="123" name="Google Shape;12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30"/>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5" name="Google Shape;125;p30"/>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1" name="Google Shape;131;p31"/>
          <p:cNvSpPr txBox="1"/>
          <p:nvPr>
            <p:ph idx="1" type="body"/>
          </p:nvPr>
        </p:nvSpPr>
        <p:spPr>
          <a:xfrm>
            <a:off x="457200"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2" name="Google Shape;132;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3" name="Google Shape;133;p31"/>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4" name="Google Shape;134;p31"/>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5" name="Google Shape;13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34"/>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34"/>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50" name="Google Shape;150;p34"/>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1" name="Google Shape;15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4" name="Shape 154"/>
        <p:cNvGrpSpPr/>
        <p:nvPr/>
      </p:nvGrpSpPr>
      <p:grpSpPr>
        <a:xfrm>
          <a:off x="0" y="0"/>
          <a:ext cx="0" cy="0"/>
          <a:chOff x="0" y="0"/>
          <a:chExt cx="0" cy="0"/>
        </a:xfrm>
      </p:grpSpPr>
      <p:sp>
        <p:nvSpPr>
          <p:cNvPr id="155" name="Google Shape;155;p35"/>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6" name="Google Shape;156;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7" name="Google Shape;157;p35"/>
          <p:cNvSpPr txBox="1"/>
          <p:nvPr>
            <p:ph idx="1" type="body"/>
          </p:nvPr>
        </p:nvSpPr>
        <p:spPr>
          <a:xfrm>
            <a:off x="1792288" y="5367338"/>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8" name="Google Shape;1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1" name="Shape 161"/>
        <p:cNvGrpSpPr/>
        <p:nvPr/>
      </p:nvGrpSpPr>
      <p:grpSpPr>
        <a:xfrm>
          <a:off x="0" y="0"/>
          <a:ext cx="0" cy="0"/>
          <a:chOff x="0" y="0"/>
          <a:chExt cx="0" cy="0"/>
        </a:xfrm>
      </p:grpSpPr>
      <p:sp>
        <p:nvSpPr>
          <p:cNvPr id="162" name="Google Shape;16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37"/>
          <p:cNvSpPr txBox="1"/>
          <p:nvPr>
            <p:ph type="title"/>
          </p:nvPr>
        </p:nvSpPr>
        <p:spPr>
          <a:xfrm rot="5400000">
            <a:off x="4732337"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37"/>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73" name="Shape 173"/>
        <p:cNvGrpSpPr/>
        <p:nvPr/>
      </p:nvGrpSpPr>
      <p:grpSpPr>
        <a:xfrm>
          <a:off x="0" y="0"/>
          <a:ext cx="0" cy="0"/>
          <a:chOff x="0" y="0"/>
          <a:chExt cx="0" cy="0"/>
        </a:xfrm>
      </p:grpSpPr>
      <p:pic>
        <p:nvPicPr>
          <p:cNvPr descr="Untitled-1-01.png" id="174" name="Google Shape;174;p38"/>
          <p:cNvPicPr preferRelativeResize="0"/>
          <p:nvPr/>
        </p:nvPicPr>
        <p:blipFill rotWithShape="1">
          <a:blip r:embed="rId2">
            <a:alphaModFix/>
          </a:blip>
          <a:srcRect b="0" l="0" r="0" t="0"/>
          <a:stretch/>
        </p:blipFill>
        <p:spPr>
          <a:xfrm>
            <a:off x="6350" y="20638"/>
            <a:ext cx="9144000" cy="6856412"/>
          </a:xfrm>
          <a:prstGeom prst="rect">
            <a:avLst/>
          </a:prstGeom>
          <a:noFill/>
          <a:ln>
            <a:noFill/>
          </a:ln>
        </p:spPr>
      </p:pic>
      <p:sp>
        <p:nvSpPr>
          <p:cNvPr id="175" name="Google Shape;175;p38"/>
          <p:cNvSpPr txBox="1"/>
          <p:nvPr>
            <p:ph type="ctrTitle"/>
          </p:nvPr>
        </p:nvSpPr>
        <p:spPr>
          <a:xfrm>
            <a:off x="490415" y="2540256"/>
            <a:ext cx="5104098" cy="2018719"/>
          </a:xfrm>
          <a:prstGeom prst="rect">
            <a:avLst/>
          </a:prstGeom>
          <a:noFill/>
          <a:ln>
            <a:noFill/>
          </a:ln>
        </p:spPr>
        <p:txBody>
          <a:bodyPr anchorCtr="0" anchor="t" bIns="45700" lIns="91425" spcFirstLastPara="1" rIns="91425" wrap="square" tIns="45700">
            <a:normAutofit/>
          </a:bodyPr>
          <a:lstStyle>
            <a:lvl1pPr lvl="0" algn="l">
              <a:lnSpc>
                <a:spcPct val="97674"/>
              </a:lnSpc>
              <a:spcBef>
                <a:spcPts val="0"/>
              </a:spcBef>
              <a:spcAft>
                <a:spcPts val="0"/>
              </a:spcAft>
              <a:buSzPts val="1400"/>
              <a:buNone/>
              <a:defRPr sz="4300">
                <a:solidFill>
                  <a:srgbClr val="6DB31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76" name="Shape 176"/>
        <p:cNvGrpSpPr/>
        <p:nvPr/>
      </p:nvGrpSpPr>
      <p:grpSpPr>
        <a:xfrm>
          <a:off x="0" y="0"/>
          <a:ext cx="0" cy="0"/>
          <a:chOff x="0" y="0"/>
          <a:chExt cx="0" cy="0"/>
        </a:xfrm>
      </p:grpSpPr>
      <p:pic>
        <p:nvPicPr>
          <p:cNvPr id="177" name="Google Shape;177;p39"/>
          <p:cNvPicPr preferRelativeResize="0"/>
          <p:nvPr/>
        </p:nvPicPr>
        <p:blipFill rotWithShape="1">
          <a:blip r:embed="rId2">
            <a:alphaModFix/>
          </a:blip>
          <a:srcRect b="0" l="0" r="0" t="0"/>
          <a:stretch/>
        </p:blipFill>
        <p:spPr>
          <a:xfrm>
            <a:off x="-25400" y="12700"/>
            <a:ext cx="9169400" cy="6877050"/>
          </a:xfrm>
          <a:prstGeom prst="rect">
            <a:avLst/>
          </a:prstGeom>
          <a:noFill/>
          <a:ln>
            <a:noFill/>
          </a:ln>
        </p:spPr>
      </p:pic>
      <p:pic>
        <p:nvPicPr>
          <p:cNvPr descr="logo.png" id="178" name="Google Shape;178;p39"/>
          <p:cNvPicPr preferRelativeResize="0"/>
          <p:nvPr/>
        </p:nvPicPr>
        <p:blipFill rotWithShape="1">
          <a:blip r:embed="rId3">
            <a:alphaModFix/>
          </a:blip>
          <a:srcRect b="0" l="0" r="0" t="0"/>
          <a:stretch/>
        </p:blipFill>
        <p:spPr>
          <a:xfrm>
            <a:off x="7367588" y="461963"/>
            <a:ext cx="1249362" cy="404812"/>
          </a:xfrm>
          <a:prstGeom prst="rect">
            <a:avLst/>
          </a:prstGeom>
          <a:noFill/>
          <a:ln>
            <a:noFill/>
          </a:ln>
        </p:spPr>
      </p:pic>
      <p:pic>
        <p:nvPicPr>
          <p:cNvPr id="179" name="Google Shape;179;p39"/>
          <p:cNvPicPr preferRelativeResize="0"/>
          <p:nvPr/>
        </p:nvPicPr>
        <p:blipFill rotWithShape="1">
          <a:blip r:embed="rId4">
            <a:alphaModFix/>
          </a:blip>
          <a:srcRect b="0" l="0" r="0" t="0"/>
          <a:stretch/>
        </p:blipFill>
        <p:spPr>
          <a:xfrm>
            <a:off x="161925" y="6162675"/>
            <a:ext cx="4716463" cy="503238"/>
          </a:xfrm>
          <a:prstGeom prst="rect">
            <a:avLst/>
          </a:prstGeom>
          <a:noFill/>
          <a:ln>
            <a:noFill/>
          </a:ln>
        </p:spPr>
      </p:pic>
      <p:sp>
        <p:nvSpPr>
          <p:cNvPr id="180" name="Google Shape;180;p39"/>
          <p:cNvSpPr txBox="1"/>
          <p:nvPr>
            <p:ph type="ctrTitle"/>
          </p:nvPr>
        </p:nvSpPr>
        <p:spPr>
          <a:xfrm>
            <a:off x="1495580" y="1935043"/>
            <a:ext cx="5104098" cy="1360445"/>
          </a:xfrm>
          <a:prstGeom prst="rect">
            <a:avLst/>
          </a:prstGeom>
          <a:noFill/>
          <a:ln>
            <a:noFill/>
          </a:ln>
        </p:spPr>
        <p:txBody>
          <a:bodyPr anchorCtr="0" anchor="t" bIns="45700" lIns="91425" spcFirstLastPara="1" rIns="91425" wrap="square" tIns="45700">
            <a:normAutofit/>
          </a:bodyPr>
          <a:lstStyle>
            <a:lvl1pPr lvl="0" algn="l">
              <a:lnSpc>
                <a:spcPct val="90909"/>
              </a:lnSpc>
              <a:spcBef>
                <a:spcPts val="0"/>
              </a:spcBef>
              <a:spcAft>
                <a:spcPts val="0"/>
              </a:spcAft>
              <a:buSzPts val="1400"/>
              <a:buNone/>
              <a:defRPr sz="5500">
                <a:solidFill>
                  <a:srgbClr val="6DB31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1" name="Google Shape;181;p39"/>
          <p:cNvSpPr txBox="1"/>
          <p:nvPr>
            <p:ph idx="1" type="body"/>
          </p:nvPr>
        </p:nvSpPr>
        <p:spPr>
          <a:xfrm>
            <a:off x="1502804" y="3295488"/>
            <a:ext cx="5104098" cy="498475"/>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None/>
              <a:defRPr sz="2000"/>
            </a:lvl1pPr>
            <a:lvl2pPr indent="-228600" lvl="1" marL="914400" algn="l">
              <a:spcBef>
                <a:spcPts val="400"/>
              </a:spcBef>
              <a:spcAft>
                <a:spcPts val="0"/>
              </a:spcAft>
              <a:buClr>
                <a:schemeClr val="dk1"/>
              </a:buClr>
              <a:buSzPts val="2000"/>
              <a:buNone/>
              <a:defRPr sz="2000"/>
            </a:lvl2pPr>
            <a:lvl3pPr indent="-228600" lvl="2" marL="1371600" algn="l">
              <a:spcBef>
                <a:spcPts val="400"/>
              </a:spcBef>
              <a:spcAft>
                <a:spcPts val="0"/>
              </a:spcAft>
              <a:buClr>
                <a:schemeClr val="dk1"/>
              </a:buClr>
              <a:buSzPts val="2000"/>
              <a:buNone/>
              <a:defRPr sz="2000"/>
            </a:lvl3pPr>
            <a:lvl4pPr indent="-228600" lvl="3" marL="1828800" algn="l">
              <a:spcBef>
                <a:spcPts val="400"/>
              </a:spcBef>
              <a:spcAft>
                <a:spcPts val="0"/>
              </a:spcAft>
              <a:buClr>
                <a:schemeClr val="dk1"/>
              </a:buClr>
              <a:buSzPts val="2000"/>
              <a:buNone/>
              <a:defRPr sz="2000"/>
            </a:lvl4pPr>
            <a:lvl5pPr indent="-228600" lvl="4" marL="2286000" algn="l">
              <a:spcBef>
                <a:spcPts val="400"/>
              </a:spcBef>
              <a:spcAft>
                <a:spcPts val="0"/>
              </a:spcAft>
              <a:buClr>
                <a:schemeClr val="dk1"/>
              </a:buClr>
              <a:buSzPts val="2000"/>
              <a:buNone/>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39"/>
          <p:cNvSpPr txBox="1"/>
          <p:nvPr>
            <p:ph idx="2" type="body"/>
          </p:nvPr>
        </p:nvSpPr>
        <p:spPr>
          <a:xfrm>
            <a:off x="6858000" y="4648200"/>
            <a:ext cx="2159000" cy="914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lt1"/>
              </a:buClr>
              <a:buSzPts val="2000"/>
              <a:buNone/>
              <a:defRPr sz="20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3" name="Google Shape;9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
          <p:cNvSpPr txBox="1"/>
          <p:nvPr>
            <p:ph type="title"/>
          </p:nvPr>
        </p:nvSpPr>
        <p:spPr>
          <a:xfrm>
            <a:off x="681038" y="2038750"/>
            <a:ext cx="7782000" cy="1458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4400">
                <a:latin typeface="Arial"/>
                <a:ea typeface="Arial"/>
                <a:cs typeface="Arial"/>
                <a:sym typeface="Arial"/>
              </a:rPr>
              <a:t>C300 </a:t>
            </a:r>
            <a:r>
              <a:rPr b="1" lang="en-US" sz="4400"/>
              <a:t>Final</a:t>
            </a:r>
            <a:r>
              <a:rPr b="1" lang="en-US" sz="4400">
                <a:latin typeface="Arial"/>
                <a:ea typeface="Arial"/>
                <a:cs typeface="Arial"/>
                <a:sym typeface="Arial"/>
              </a:rPr>
              <a:t> Evaluation </a:t>
            </a:r>
            <a:endParaRPr sz="4400">
              <a:latin typeface="Arial"/>
              <a:ea typeface="Arial"/>
              <a:cs typeface="Arial"/>
              <a:sym typeface="Arial"/>
            </a:endParaRPr>
          </a:p>
        </p:txBody>
      </p:sp>
      <p:sp>
        <p:nvSpPr>
          <p:cNvPr id="188" name="Google Shape;188;p1"/>
          <p:cNvSpPr txBox="1"/>
          <p:nvPr/>
        </p:nvSpPr>
        <p:spPr>
          <a:xfrm>
            <a:off x="1066800" y="4191000"/>
            <a:ext cx="3048000" cy="1477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Project ID:</a:t>
            </a:r>
            <a:endParaRPr/>
          </a:p>
          <a:p>
            <a:pPr indent="0" lvl="0" marL="0" marR="0" rtl="0" algn="l">
              <a:spcBef>
                <a:spcPts val="0"/>
              </a:spcBef>
              <a:spcAft>
                <a:spcPts val="0"/>
              </a:spcAft>
              <a:buClr>
                <a:schemeClr val="dk1"/>
              </a:buClr>
              <a:buSzPts val="1800"/>
              <a:buFont typeface="Arial"/>
              <a:buNone/>
            </a:pPr>
            <a:r>
              <a:rPr lang="en-US" sz="1500">
                <a:solidFill>
                  <a:srgbClr val="222222"/>
                </a:solidFill>
                <a:highlight>
                  <a:srgbClr val="FFFFFF"/>
                </a:highlight>
                <a:latin typeface="Verdana"/>
                <a:ea typeface="Verdana"/>
                <a:cs typeface="Verdana"/>
                <a:sym typeface="Verdana"/>
              </a:rPr>
              <a:t>SOI-2020-2010-0026</a:t>
            </a:r>
            <a:endParaRPr b="0" i="0" sz="23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Project Title:</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RADIUS Implementation</a:t>
            </a:r>
            <a:endParaRPr/>
          </a:p>
        </p:txBody>
      </p:sp>
      <p:sp>
        <p:nvSpPr>
          <p:cNvPr id="189" name="Google Shape;189;p1"/>
          <p:cNvSpPr txBox="1"/>
          <p:nvPr/>
        </p:nvSpPr>
        <p:spPr>
          <a:xfrm>
            <a:off x="4953000" y="3962400"/>
            <a:ext cx="31242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Team 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SOI-2020-0070</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Team Members:</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1.Timorth</a:t>
            </a:r>
            <a:r>
              <a:rPr lang="en-US" sz="1800">
                <a:solidFill>
                  <a:schemeClr val="dk1"/>
                </a:solidFill>
                <a:latin typeface="Calibri"/>
                <a:ea typeface="Calibri"/>
                <a:cs typeface="Calibri"/>
                <a:sym typeface="Calibri"/>
              </a:rPr>
              <a:t>y</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Liang Kok</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3.Hong Jun</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Zhi Hao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8faea432b4_1_12"/>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Point to Point Protocol (PPP)</a:t>
            </a:r>
            <a:endParaRPr/>
          </a:p>
        </p:txBody>
      </p:sp>
      <p:sp>
        <p:nvSpPr>
          <p:cNvPr id="254" name="Google Shape;254;g8faea432b4_1_12"/>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PPP uses three components together to enable it to communicate. </a:t>
            </a:r>
            <a:endParaRPr/>
          </a:p>
          <a:p>
            <a:pPr indent="-381000" lvl="0" marL="457200" rtl="0" algn="l">
              <a:spcBef>
                <a:spcPts val="480"/>
              </a:spcBef>
              <a:spcAft>
                <a:spcPts val="0"/>
              </a:spcAft>
              <a:buSzPts val="2400"/>
              <a:buChar char="•"/>
            </a:pPr>
            <a:r>
              <a:rPr lang="en-US"/>
              <a:t>High-Level Data-Link Control (HDLC)</a:t>
            </a:r>
            <a:endParaRPr/>
          </a:p>
          <a:p>
            <a:pPr indent="-381000" lvl="0" marL="457200" rtl="0" algn="l">
              <a:spcBef>
                <a:spcPts val="0"/>
              </a:spcBef>
              <a:spcAft>
                <a:spcPts val="0"/>
              </a:spcAft>
              <a:buSzPts val="2400"/>
              <a:buChar char="•"/>
            </a:pPr>
            <a:r>
              <a:rPr lang="en-US"/>
              <a:t>Link Control Protocol (LCP)</a:t>
            </a:r>
            <a:endParaRPr/>
          </a:p>
          <a:p>
            <a:pPr indent="-381000" lvl="0" marL="457200" rtl="0" algn="l">
              <a:spcBef>
                <a:spcPts val="0"/>
              </a:spcBef>
              <a:spcAft>
                <a:spcPts val="0"/>
              </a:spcAft>
              <a:buSzPts val="2400"/>
              <a:buChar char="•"/>
            </a:pPr>
            <a:r>
              <a:rPr lang="en-US"/>
              <a:t>Network Control Protocols (NCPs)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To authenticate, the client creates an initial connection via LCP. The server then begins the protocols (Etc. PAP,CHAP) authentication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80adc9e7de_0_0"/>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PAP Protocol</a:t>
            </a:r>
            <a:endParaRPr/>
          </a:p>
        </p:txBody>
      </p:sp>
      <p:sp>
        <p:nvSpPr>
          <p:cNvPr id="261" name="Google Shape;261;g80adc9e7de_0_0"/>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SzPts val="1300"/>
              <a:buFont typeface="Times New Roman"/>
              <a:buChar char="-"/>
            </a:pPr>
            <a:r>
              <a:rPr b="1" lang="en-US" sz="1300">
                <a:latin typeface="Times New Roman"/>
                <a:ea typeface="Times New Roman"/>
                <a:cs typeface="Times New Roman"/>
                <a:sym typeface="Times New Roman"/>
              </a:rPr>
              <a:t>PAP:</a:t>
            </a:r>
            <a:r>
              <a:rPr lang="en-US" sz="1300">
                <a:latin typeface="Times New Roman"/>
                <a:ea typeface="Times New Roman"/>
                <a:cs typeface="Times New Roman"/>
                <a:sym typeface="Times New Roman"/>
              </a:rPr>
              <a:t> Password Authentication Protocol (PAP) is a password-based authentication protocol used by Point to Point Protocol (PPP) to validate users. Almost all network operating system remote servers support PAP.</a:t>
            </a:r>
            <a:endParaRPr sz="13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04800" lvl="0" marL="457200" rtl="0" algn="l">
              <a:lnSpc>
                <a:spcPct val="158000"/>
              </a:lnSpc>
              <a:spcBef>
                <a:spcPts val="0"/>
              </a:spcBef>
              <a:spcAft>
                <a:spcPts val="0"/>
              </a:spcAft>
              <a:buSzPts val="1200"/>
              <a:buFont typeface="Roboto"/>
              <a:buChar char="-"/>
            </a:pPr>
            <a:r>
              <a:rPr lang="en-US" sz="1200">
                <a:latin typeface="Roboto"/>
                <a:ea typeface="Roboto"/>
                <a:cs typeface="Roboto"/>
                <a:sym typeface="Roboto"/>
              </a:rPr>
              <a:t>The password is sent in clear text.</a:t>
            </a:r>
            <a:endParaRPr sz="1200">
              <a:latin typeface="Roboto"/>
              <a:ea typeface="Roboto"/>
              <a:cs typeface="Roboto"/>
              <a:sym typeface="Roboto"/>
            </a:endParaRPr>
          </a:p>
          <a:p>
            <a:pPr indent="-304800" lvl="0" marL="457200" rtl="0" algn="l">
              <a:lnSpc>
                <a:spcPct val="158000"/>
              </a:lnSpc>
              <a:spcBef>
                <a:spcPts val="0"/>
              </a:spcBef>
              <a:spcAft>
                <a:spcPts val="0"/>
              </a:spcAft>
              <a:buSzPts val="1200"/>
              <a:buFont typeface="Roboto"/>
              <a:buChar char="-"/>
            </a:pPr>
            <a:r>
              <a:rPr lang="en-US" sz="1200">
                <a:latin typeface="Roboto"/>
                <a:ea typeface="Roboto"/>
                <a:cs typeface="Roboto"/>
                <a:sym typeface="Roboto"/>
              </a:rPr>
              <a:t>All network operating systems support PAP.</a:t>
            </a:r>
            <a:endParaRPr sz="1200">
              <a:latin typeface="Roboto"/>
              <a:ea typeface="Roboto"/>
              <a:cs typeface="Roboto"/>
              <a:sym typeface="Roboto"/>
            </a:endParaRPr>
          </a:p>
          <a:p>
            <a:pPr indent="-304800" lvl="0" marL="457200" rtl="0" algn="l">
              <a:lnSpc>
                <a:spcPct val="158000"/>
              </a:lnSpc>
              <a:spcBef>
                <a:spcPts val="0"/>
              </a:spcBef>
              <a:spcAft>
                <a:spcPts val="0"/>
              </a:spcAft>
              <a:buSzPts val="1200"/>
              <a:buFont typeface="Roboto"/>
              <a:buChar char="-"/>
            </a:pPr>
            <a:r>
              <a:rPr lang="en-US" sz="1200">
                <a:latin typeface="Roboto"/>
                <a:ea typeface="Roboto"/>
                <a:cs typeface="Roboto"/>
                <a:sym typeface="Roboto"/>
              </a:rPr>
              <a:t>It uses two-way Handshake Protocol.</a:t>
            </a:r>
            <a:endParaRPr sz="1200">
              <a:latin typeface="Roboto"/>
              <a:ea typeface="Roboto"/>
              <a:cs typeface="Roboto"/>
              <a:sym typeface="Roboto"/>
            </a:endParaRPr>
          </a:p>
          <a:p>
            <a:pPr indent="-304800" lvl="0" marL="457200" rtl="0" algn="l">
              <a:lnSpc>
                <a:spcPct val="158000"/>
              </a:lnSpc>
              <a:spcBef>
                <a:spcPts val="0"/>
              </a:spcBef>
              <a:spcAft>
                <a:spcPts val="0"/>
              </a:spcAft>
              <a:buSzPts val="1200"/>
              <a:buFont typeface="Roboto"/>
              <a:buChar char="-"/>
            </a:pPr>
            <a:r>
              <a:rPr lang="en-US" sz="1200">
                <a:latin typeface="Roboto"/>
                <a:ea typeface="Roboto"/>
                <a:cs typeface="Roboto"/>
                <a:sym typeface="Roboto"/>
              </a:rPr>
              <a:t>It is non-interactive.</a:t>
            </a:r>
            <a:endParaRPr sz="1200">
              <a:latin typeface="Roboto"/>
              <a:ea typeface="Roboto"/>
              <a:cs typeface="Roboto"/>
              <a:sym typeface="Roboto"/>
            </a:endParaRPr>
          </a:p>
          <a:p>
            <a:pPr indent="0" lvl="0" marL="0" rtl="0" algn="l">
              <a:lnSpc>
                <a:spcPct val="158000"/>
              </a:lnSpc>
              <a:spcBef>
                <a:spcPts val="3600"/>
              </a:spcBef>
              <a:spcAft>
                <a:spcPts val="0"/>
              </a:spcAft>
              <a:buNone/>
            </a:pPr>
            <a:r>
              <a:t/>
            </a:r>
            <a:endParaRPr sz="400">
              <a:latin typeface="Roboto"/>
              <a:ea typeface="Roboto"/>
              <a:cs typeface="Roboto"/>
              <a:sym typeface="Roboto"/>
            </a:endParaRPr>
          </a:p>
          <a:p>
            <a:pPr indent="-311150" lvl="0" marL="457200" rtl="0" algn="l">
              <a:lnSpc>
                <a:spcPct val="158000"/>
              </a:lnSpc>
              <a:spcBef>
                <a:spcPts val="3600"/>
              </a:spcBef>
              <a:spcAft>
                <a:spcPts val="0"/>
              </a:spcAft>
              <a:buSzPts val="1300"/>
              <a:buFont typeface="Roboto"/>
              <a:buChar char="-"/>
            </a:pPr>
            <a:r>
              <a:rPr lang="en-US" sz="1300">
                <a:latin typeface="Roboto"/>
                <a:ea typeface="Roboto"/>
                <a:cs typeface="Roboto"/>
                <a:sym typeface="Roboto"/>
              </a:rPr>
              <a:t>PAP supports both one-way authentication (unidirectional) and two-way </a:t>
            </a:r>
            <a:endParaRPr sz="1300">
              <a:solidFill>
                <a:srgbClr val="1E1E1E"/>
              </a:solidFill>
              <a:latin typeface="Arial"/>
              <a:ea typeface="Arial"/>
              <a:cs typeface="Arial"/>
              <a:sym typeface="Arial"/>
            </a:endParaRPr>
          </a:p>
          <a:p>
            <a:pPr indent="-311150" lvl="0" marL="457200" rtl="0" algn="l">
              <a:lnSpc>
                <a:spcPct val="158000"/>
              </a:lnSpc>
              <a:spcBef>
                <a:spcPts val="0"/>
              </a:spcBef>
              <a:spcAft>
                <a:spcPts val="0"/>
              </a:spcAft>
              <a:buSzPts val="1300"/>
              <a:buFont typeface="Roboto"/>
              <a:buChar char="-"/>
            </a:pPr>
            <a:r>
              <a:rPr lang="en-US" sz="1300">
                <a:latin typeface="Roboto"/>
                <a:ea typeface="Roboto"/>
                <a:cs typeface="Roboto"/>
                <a:sym typeface="Roboto"/>
              </a:rPr>
              <a:t>authentication (bidirectional).</a:t>
            </a:r>
            <a:endParaRPr sz="1300">
              <a:latin typeface="Roboto"/>
              <a:ea typeface="Roboto"/>
              <a:cs typeface="Roboto"/>
              <a:sym typeface="Roboto"/>
            </a:endParaRPr>
          </a:p>
          <a:p>
            <a:pPr indent="-317500" lvl="0" marL="457200" rtl="0" algn="l">
              <a:lnSpc>
                <a:spcPct val="158000"/>
              </a:lnSpc>
              <a:spcBef>
                <a:spcPts val="0"/>
              </a:spcBef>
              <a:spcAft>
                <a:spcPts val="0"/>
              </a:spcAft>
              <a:buSzPts val="1400"/>
              <a:buFont typeface="Roboto"/>
              <a:buChar char="-"/>
            </a:pPr>
            <a:r>
              <a:rPr lang="en-US" sz="1300">
                <a:latin typeface="Arial"/>
                <a:ea typeface="Arial"/>
                <a:cs typeface="Arial"/>
                <a:sym typeface="Arial"/>
              </a:rPr>
              <a:t>Collect usernames and other data that is needed for authentication. </a:t>
            </a: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Ensure that all potential callers are in the server's password database.</a:t>
            </a: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 Create security credentials for all prospective callers in /etc/ppp/pap-secrets.</a:t>
            </a: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Add options specific to PAP to the /etc/ppp/options and /etc/ppp/peers/peer-name files.</a:t>
            </a:r>
            <a:endParaRPr sz="1400">
              <a:latin typeface="Roboto"/>
              <a:ea typeface="Roboto"/>
              <a:cs typeface="Roboto"/>
              <a:sym typeface="Roboto"/>
            </a:endParaRPr>
          </a:p>
          <a:p>
            <a:pPr indent="0" lvl="0" marL="0" rtl="0" algn="l">
              <a:spcBef>
                <a:spcPts val="480"/>
              </a:spcBef>
              <a:spcAft>
                <a:spcPts val="0"/>
              </a:spcAft>
              <a:buNone/>
            </a:pPr>
            <a:r>
              <a:t/>
            </a:r>
            <a:endParaRPr/>
          </a:p>
        </p:txBody>
      </p:sp>
      <p:pic>
        <p:nvPicPr>
          <p:cNvPr id="262" name="Google Shape;262;g80adc9e7de_0_0"/>
          <p:cNvPicPr preferRelativeResize="0"/>
          <p:nvPr/>
        </p:nvPicPr>
        <p:blipFill>
          <a:blip r:embed="rId3">
            <a:alphaModFix/>
          </a:blip>
          <a:stretch>
            <a:fillRect/>
          </a:stretch>
        </p:blipFill>
        <p:spPr>
          <a:xfrm>
            <a:off x="4359575" y="2105725"/>
            <a:ext cx="3918824" cy="22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80adc9e7de_0_6"/>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CHAP Protocol</a:t>
            </a:r>
            <a:endParaRPr/>
          </a:p>
        </p:txBody>
      </p:sp>
      <p:sp>
        <p:nvSpPr>
          <p:cNvPr id="269" name="Google Shape;269;g80adc9e7de_0_6"/>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Challenge-Handshake Authentication Protocol (CHAP)</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Encrypted challenge sent over the network</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Authentication scheme used by Point-to-Point Protocol (PPP) servers to validate the identity of remote clients.</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Three-way handshake</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After link is established, server sends a challenge message</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Client responds with a password hash calculated from the challenge and password</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Server compares received hash with stored hash</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Challenge-response continues</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Occurs periodically during the connection</a:t>
            </a:r>
            <a:endParaRPr sz="1200">
              <a:latin typeface="Arial"/>
              <a:ea typeface="Arial"/>
              <a:cs typeface="Arial"/>
              <a:sym typeface="Arial"/>
            </a:endParaRPr>
          </a:p>
          <a:p>
            <a:pPr indent="0" lvl="0" marL="0" rtl="0" algn="l">
              <a:lnSpc>
                <a:spcPct val="115000"/>
              </a:lnSpc>
              <a:spcBef>
                <a:spcPts val="1200"/>
              </a:spcBef>
              <a:spcAft>
                <a:spcPts val="0"/>
              </a:spcAft>
              <a:buNone/>
            </a:pPr>
            <a:r>
              <a:rPr lang="en-US" sz="1200">
                <a:latin typeface="Arial"/>
                <a:ea typeface="Arial"/>
                <a:cs typeface="Arial"/>
                <a:sym typeface="Arial"/>
              </a:rPr>
              <a:t>-</a:t>
            </a:r>
            <a:r>
              <a:rPr lang="en-US" sz="800">
                <a:latin typeface="Arial"/>
                <a:ea typeface="Arial"/>
                <a:cs typeface="Arial"/>
                <a:sym typeface="Arial"/>
              </a:rPr>
              <a:t>          </a:t>
            </a:r>
            <a:r>
              <a:rPr lang="en-US" sz="1200">
                <a:latin typeface="Arial"/>
                <a:ea typeface="Arial"/>
                <a:cs typeface="Arial"/>
                <a:sym typeface="Arial"/>
              </a:rPr>
              <a:t>Users never know it happens</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1200"/>
              </a:spcBef>
              <a:spcAft>
                <a:spcPts val="0"/>
              </a:spcAft>
              <a:buNone/>
            </a:pPr>
            <a:r>
              <a:t/>
            </a:r>
            <a:endParaRPr/>
          </a:p>
        </p:txBody>
      </p:sp>
      <p:pic>
        <p:nvPicPr>
          <p:cNvPr id="270" name="Google Shape;270;g80adc9e7de_0_6"/>
          <p:cNvPicPr preferRelativeResize="0"/>
          <p:nvPr/>
        </p:nvPicPr>
        <p:blipFill>
          <a:blip r:embed="rId3">
            <a:alphaModFix/>
          </a:blip>
          <a:stretch>
            <a:fillRect/>
          </a:stretch>
        </p:blipFill>
        <p:spPr>
          <a:xfrm>
            <a:off x="4457050" y="4686950"/>
            <a:ext cx="4459675" cy="148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80adc9e7de_0_12"/>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MD5 Protocol</a:t>
            </a:r>
            <a:endParaRPr/>
          </a:p>
        </p:txBody>
      </p:sp>
      <p:sp>
        <p:nvSpPr>
          <p:cNvPr id="277" name="Google Shape;277;g80adc9e7de_0_12"/>
          <p:cNvSpPr txBox="1"/>
          <p:nvPr>
            <p:ph idx="1" type="body"/>
          </p:nvPr>
        </p:nvSpPr>
        <p:spPr>
          <a:xfrm>
            <a:off x="681000" y="1650900"/>
            <a:ext cx="8564100" cy="5109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300">
                <a:latin typeface="Arial"/>
                <a:ea typeface="Arial"/>
                <a:cs typeface="Arial"/>
                <a:sym typeface="Arial"/>
              </a:rPr>
              <a:t>Message Digest algorithm 5 (MD5)</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-It is a hash function producing a 128-bit hash value</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-Can be use as a checksum for verifying data</a:t>
            </a:r>
            <a:endParaRPr sz="1300">
              <a:latin typeface="Arial"/>
              <a:ea typeface="Arial"/>
              <a:cs typeface="Arial"/>
              <a:sym typeface="Arial"/>
            </a:endParaRPr>
          </a:p>
          <a:p>
            <a:pPr indent="0" lvl="0" marL="0" rtl="0" algn="l">
              <a:spcBef>
                <a:spcPts val="480"/>
              </a:spcBef>
              <a:spcAft>
                <a:spcPts val="0"/>
              </a:spcAft>
              <a:buNone/>
            </a:pPr>
            <a:r>
              <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The MD5 message digest hashing algorithm processes data in 512-bit blocks, broken down into 16 words composed of 32 bits each. The output from MD5 is a 128-bit message digest value.</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Computation of the MD5 digest value is performed in separate stages that process each 512-bit block of data along with the value computed in the preceding stage:</a:t>
            </a:r>
            <a:endParaRPr sz="1300">
              <a:latin typeface="Arial"/>
              <a:ea typeface="Arial"/>
              <a:cs typeface="Arial"/>
              <a:sym typeface="Arial"/>
            </a:endParaRPr>
          </a:p>
          <a:p>
            <a:pPr indent="0" lvl="0" marL="0" rtl="0" algn="l">
              <a:spcBef>
                <a:spcPts val="480"/>
              </a:spcBef>
              <a:spcAft>
                <a:spcPts val="0"/>
              </a:spcAft>
              <a:buNone/>
            </a:pPr>
            <a:r>
              <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-The first stage begins with the message digest values initialized using consecutive hexadecimal numerical values</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-Each stage includes four message digest passes which manipulate values in the current data block and values processed from the previous block</a:t>
            </a:r>
            <a:endParaRPr sz="1300">
              <a:latin typeface="Arial"/>
              <a:ea typeface="Arial"/>
              <a:cs typeface="Arial"/>
              <a:sym typeface="Arial"/>
            </a:endParaRPr>
          </a:p>
          <a:p>
            <a:pPr indent="0" lvl="0" marL="0" rtl="0" algn="l">
              <a:spcBef>
                <a:spcPts val="480"/>
              </a:spcBef>
              <a:spcAft>
                <a:spcPts val="0"/>
              </a:spcAft>
              <a:buNone/>
            </a:pPr>
            <a:r>
              <a:rPr lang="en-US" sz="1300">
                <a:latin typeface="Arial"/>
                <a:ea typeface="Arial"/>
                <a:cs typeface="Arial"/>
                <a:sym typeface="Arial"/>
              </a:rPr>
              <a:t>-The final value computed from the last block becomes the MD5 digest for that block</a:t>
            </a:r>
            <a:endParaRPr sz="1300">
              <a:latin typeface="Arial"/>
              <a:ea typeface="Arial"/>
              <a:cs typeface="Arial"/>
              <a:sym typeface="Arial"/>
            </a:endParaRPr>
          </a:p>
          <a:p>
            <a:pPr indent="0" lvl="0" marL="0" rtl="0" algn="l">
              <a:spcBef>
                <a:spcPts val="480"/>
              </a:spcBef>
              <a:spcAft>
                <a:spcPts val="0"/>
              </a:spcAft>
              <a:buNone/>
            </a:pPr>
            <a:r>
              <a:t/>
            </a:r>
            <a:endParaRPr sz="1300">
              <a:latin typeface="Arial"/>
              <a:ea typeface="Arial"/>
              <a:cs typeface="Arial"/>
              <a:sym typeface="Arial"/>
            </a:endParaRPr>
          </a:p>
          <a:p>
            <a:pPr indent="0" lvl="0" marL="0" rtl="0" algn="l">
              <a:spcBef>
                <a:spcPts val="480"/>
              </a:spcBef>
              <a:spcAft>
                <a:spcPts val="0"/>
              </a:spcAft>
              <a:buNone/>
            </a:pPr>
            <a:r>
              <a:t/>
            </a:r>
            <a:endParaRPr sz="1300">
              <a:latin typeface="Arial"/>
              <a:ea typeface="Arial"/>
              <a:cs typeface="Arial"/>
              <a:sym typeface="Arial"/>
            </a:endParaRPr>
          </a:p>
        </p:txBody>
      </p:sp>
      <p:pic>
        <p:nvPicPr>
          <p:cNvPr id="278" name="Google Shape;278;g80adc9e7de_0_12"/>
          <p:cNvPicPr preferRelativeResize="0"/>
          <p:nvPr/>
        </p:nvPicPr>
        <p:blipFill>
          <a:blip r:embed="rId3">
            <a:alphaModFix/>
          </a:blip>
          <a:stretch>
            <a:fillRect/>
          </a:stretch>
        </p:blipFill>
        <p:spPr>
          <a:xfrm>
            <a:off x="2667000" y="4860963"/>
            <a:ext cx="3810000" cy="178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System Design (PAP Prototype)</a:t>
            </a:r>
            <a:endParaRPr/>
          </a:p>
        </p:txBody>
      </p:sp>
      <p:sp>
        <p:nvSpPr>
          <p:cNvPr id="284" name="Google Shape;284;p5"/>
          <p:cNvSpPr txBox="1"/>
          <p:nvPr>
            <p:ph idx="1" type="body"/>
          </p:nvPr>
        </p:nvSpPr>
        <p:spPr>
          <a:xfrm>
            <a:off x="665165" y="1651000"/>
            <a:ext cx="7781923" cy="452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i="1"/>
          </a:p>
        </p:txBody>
      </p:sp>
      <p:pic>
        <p:nvPicPr>
          <p:cNvPr id="285" name="Google Shape;285;p5"/>
          <p:cNvPicPr preferRelativeResize="0"/>
          <p:nvPr/>
        </p:nvPicPr>
        <p:blipFill>
          <a:blip r:embed="rId3">
            <a:alphaModFix/>
          </a:blip>
          <a:stretch>
            <a:fillRect/>
          </a:stretch>
        </p:blipFill>
        <p:spPr>
          <a:xfrm>
            <a:off x="665200" y="1651000"/>
            <a:ext cx="7781925" cy="452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80adc9e7de_0_79"/>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System Design (CHAP Prototype)</a:t>
            </a:r>
            <a:endParaRPr/>
          </a:p>
        </p:txBody>
      </p:sp>
      <p:sp>
        <p:nvSpPr>
          <p:cNvPr id="292" name="Google Shape;292;g80adc9e7de_0_79"/>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293" name="Google Shape;293;g80adc9e7de_0_79"/>
          <p:cNvPicPr preferRelativeResize="0"/>
          <p:nvPr/>
        </p:nvPicPr>
        <p:blipFill>
          <a:blip r:embed="rId3">
            <a:alphaModFix/>
          </a:blip>
          <a:stretch>
            <a:fillRect/>
          </a:stretch>
        </p:blipFill>
        <p:spPr>
          <a:xfrm>
            <a:off x="665600" y="1651000"/>
            <a:ext cx="7781399" cy="4521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80adc9e7de_0_85"/>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System Design (MD5)</a:t>
            </a:r>
            <a:endParaRPr/>
          </a:p>
        </p:txBody>
      </p:sp>
      <p:sp>
        <p:nvSpPr>
          <p:cNvPr id="300" name="Google Shape;300;g80adc9e7de_0_85"/>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  </a:t>
            </a:r>
            <a:endParaRPr/>
          </a:p>
        </p:txBody>
      </p:sp>
      <p:pic>
        <p:nvPicPr>
          <p:cNvPr id="301" name="Google Shape;301;g80adc9e7de_0_85"/>
          <p:cNvPicPr preferRelativeResize="0"/>
          <p:nvPr/>
        </p:nvPicPr>
        <p:blipFill>
          <a:blip r:embed="rId3">
            <a:alphaModFix/>
          </a:blip>
          <a:stretch>
            <a:fillRect/>
          </a:stretch>
        </p:blipFill>
        <p:spPr>
          <a:xfrm>
            <a:off x="1893700" y="1497850"/>
            <a:ext cx="5047250" cy="485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80adc9e7de_0_73"/>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Document Policies</a:t>
            </a:r>
            <a:endParaRPr/>
          </a:p>
        </p:txBody>
      </p:sp>
      <p:sp>
        <p:nvSpPr>
          <p:cNvPr id="308" name="Google Shape;308;g80adc9e7de_0_73"/>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US" sz="1400"/>
              <a:t>Common Group Policy to be set on all departments</a:t>
            </a:r>
            <a:endParaRPr b="1" sz="1400"/>
          </a:p>
          <a:p>
            <a:pPr indent="-317500" lvl="0" marL="457200" rtl="0" algn="l">
              <a:spcBef>
                <a:spcPts val="480"/>
              </a:spcBef>
              <a:spcAft>
                <a:spcPts val="0"/>
              </a:spcAft>
              <a:buSzPts val="1400"/>
              <a:buChar char="•"/>
            </a:pPr>
            <a:r>
              <a:rPr lang="en-US" sz="1400"/>
              <a:t>Prohibit access to Control Panel and PC settings</a:t>
            </a:r>
            <a:endParaRPr sz="1400"/>
          </a:p>
          <a:p>
            <a:pPr indent="-317500" lvl="0" marL="457200" rtl="0" algn="l">
              <a:spcBef>
                <a:spcPts val="0"/>
              </a:spcBef>
              <a:spcAft>
                <a:spcPts val="0"/>
              </a:spcAft>
              <a:buSzPts val="1400"/>
              <a:buChar char="•"/>
            </a:pPr>
            <a:r>
              <a:rPr lang="en-US" sz="1400"/>
              <a:t>Prevent access to the command prompt</a:t>
            </a:r>
            <a:endParaRPr sz="1400"/>
          </a:p>
          <a:p>
            <a:pPr indent="-317500" lvl="0" marL="457200" rtl="0" algn="l">
              <a:spcBef>
                <a:spcPts val="0"/>
              </a:spcBef>
              <a:spcAft>
                <a:spcPts val="0"/>
              </a:spcAft>
              <a:buSzPts val="1400"/>
              <a:buChar char="•"/>
            </a:pPr>
            <a:r>
              <a:rPr lang="en-US" sz="1400"/>
              <a:t>No auto-restart with logged on users for scheduled automatic updates installations</a:t>
            </a:r>
            <a:endParaRPr sz="1400"/>
          </a:p>
          <a:p>
            <a:pPr indent="-317500" lvl="0" marL="457200" rtl="0" algn="l">
              <a:spcBef>
                <a:spcPts val="0"/>
              </a:spcBef>
              <a:spcAft>
                <a:spcPts val="0"/>
              </a:spcAft>
              <a:buSzPts val="1400"/>
              <a:buChar char="•"/>
            </a:pPr>
            <a:r>
              <a:rPr lang="en-US" sz="1400"/>
              <a:t>All removable storage classes: Deny all accesses</a:t>
            </a:r>
            <a:endParaRPr sz="1400"/>
          </a:p>
          <a:p>
            <a:pPr indent="-317500" lvl="0" marL="457200" rtl="0" algn="l">
              <a:spcBef>
                <a:spcPts val="0"/>
              </a:spcBef>
              <a:spcAft>
                <a:spcPts val="0"/>
              </a:spcAft>
              <a:buSzPts val="1400"/>
              <a:buChar char="•"/>
            </a:pPr>
            <a:r>
              <a:rPr lang="en-US" sz="1400"/>
              <a:t>Prohibit User Install</a:t>
            </a:r>
            <a:endParaRPr sz="1400"/>
          </a:p>
          <a:p>
            <a:pPr indent="-317500" lvl="0" marL="457200" rtl="0" algn="l">
              <a:spcBef>
                <a:spcPts val="0"/>
              </a:spcBef>
              <a:spcAft>
                <a:spcPts val="0"/>
              </a:spcAft>
              <a:buSzPts val="1400"/>
              <a:buChar char="•"/>
            </a:pPr>
            <a:r>
              <a:rPr lang="en-US" sz="1400"/>
              <a:t>Guest Account status: Disabled</a:t>
            </a:r>
            <a:endParaRPr sz="1400"/>
          </a:p>
          <a:p>
            <a:pPr indent="-317500" lvl="0" marL="457200" rtl="0" algn="l">
              <a:spcBef>
                <a:spcPts val="0"/>
              </a:spcBef>
              <a:spcAft>
                <a:spcPts val="0"/>
              </a:spcAft>
              <a:buSzPts val="1400"/>
              <a:buChar char="•"/>
            </a:pPr>
            <a:r>
              <a:rPr lang="en-US" sz="1400"/>
              <a:t>Minimum password length: 8</a:t>
            </a:r>
            <a:endParaRPr sz="1400"/>
          </a:p>
          <a:p>
            <a:pPr indent="-317500" lvl="0" marL="457200" rtl="0" algn="l">
              <a:spcBef>
                <a:spcPts val="0"/>
              </a:spcBef>
              <a:spcAft>
                <a:spcPts val="0"/>
              </a:spcAft>
              <a:buSzPts val="1400"/>
              <a:buChar char="•"/>
            </a:pPr>
            <a:r>
              <a:rPr lang="en-US" sz="1400"/>
              <a:t>Maximum password age: 180 days </a:t>
            </a:r>
            <a:endParaRPr sz="1400"/>
          </a:p>
          <a:p>
            <a:pPr indent="0" lvl="0" marL="0" rtl="0" algn="l">
              <a:spcBef>
                <a:spcPts val="48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89b2b0975a_0_21"/>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Consolidated research</a:t>
            </a:r>
            <a:endParaRPr/>
          </a:p>
        </p:txBody>
      </p:sp>
      <p:sp>
        <p:nvSpPr>
          <p:cNvPr id="315" name="Google Shape;315;g89b2b0975a_0_21"/>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PPP Method: CHAP</a:t>
            </a:r>
            <a:endParaRPr/>
          </a:p>
          <a:p>
            <a:pPr indent="-381000" lvl="0" marL="457200" rtl="0" algn="l">
              <a:spcBef>
                <a:spcPts val="480"/>
              </a:spcBef>
              <a:spcAft>
                <a:spcPts val="0"/>
              </a:spcAft>
              <a:buSzPts val="2400"/>
              <a:buChar char="-"/>
            </a:pPr>
            <a:r>
              <a:rPr lang="en-US"/>
              <a:t>CHAP is </a:t>
            </a:r>
            <a:r>
              <a:rPr lang="en-US"/>
              <a:t>more</a:t>
            </a:r>
            <a:r>
              <a:rPr lang="en-US"/>
              <a:t> </a:t>
            </a:r>
            <a:r>
              <a:rPr lang="en-US"/>
              <a:t>secure</a:t>
            </a:r>
            <a:r>
              <a:rPr lang="en-US"/>
              <a:t> than PAP</a:t>
            </a:r>
            <a:endParaRPr/>
          </a:p>
          <a:p>
            <a:pPr indent="-381000" lvl="0" marL="457200" rtl="0" algn="l">
              <a:spcBef>
                <a:spcPts val="0"/>
              </a:spcBef>
              <a:spcAft>
                <a:spcPts val="0"/>
              </a:spcAft>
              <a:buSzPts val="2400"/>
              <a:buChar char="-"/>
            </a:pPr>
            <a:r>
              <a:rPr lang="en-US"/>
              <a:t>CHAP provides authentication periodically to verified the user</a:t>
            </a:r>
            <a:endParaRPr/>
          </a:p>
          <a:p>
            <a:pPr indent="-381000" lvl="0" marL="457200" rtl="0" algn="l">
              <a:spcBef>
                <a:spcPts val="0"/>
              </a:spcBef>
              <a:spcAft>
                <a:spcPts val="0"/>
              </a:spcAft>
              <a:buSzPts val="2400"/>
              <a:buChar char="-"/>
            </a:pPr>
            <a:r>
              <a:rPr lang="en-US"/>
              <a:t>MD5 is part of CHAPv2 which only encrypt the password to hash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8faea432b4_1_18"/>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Overview of the system design  </a:t>
            </a:r>
            <a:endParaRPr/>
          </a:p>
        </p:txBody>
      </p:sp>
      <p:sp>
        <p:nvSpPr>
          <p:cNvPr id="322" name="Google Shape;322;g8faea432b4_1_18"/>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323" name="Google Shape;323;g8faea432b4_1_18"/>
          <p:cNvPicPr preferRelativeResize="0"/>
          <p:nvPr/>
        </p:nvPicPr>
        <p:blipFill>
          <a:blip r:embed="rId3">
            <a:alphaModFix/>
          </a:blip>
          <a:stretch>
            <a:fillRect/>
          </a:stretch>
        </p:blipFill>
        <p:spPr>
          <a:xfrm>
            <a:off x="665475" y="1651000"/>
            <a:ext cx="7781400" cy="452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80adc9e7de_0_18"/>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Gantt Chart</a:t>
            </a:r>
            <a:endParaRPr/>
          </a:p>
        </p:txBody>
      </p:sp>
      <p:sp>
        <p:nvSpPr>
          <p:cNvPr id="196" name="Google Shape;196;g80adc9e7de_0_18"/>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197" name="Google Shape;197;g80adc9e7de_0_18"/>
          <p:cNvPicPr preferRelativeResize="0"/>
          <p:nvPr/>
        </p:nvPicPr>
        <p:blipFill>
          <a:blip r:embed="rId3">
            <a:alphaModFix/>
          </a:blip>
          <a:stretch>
            <a:fillRect/>
          </a:stretch>
        </p:blipFill>
        <p:spPr>
          <a:xfrm>
            <a:off x="77025" y="1553775"/>
            <a:ext cx="9066974" cy="5304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8faea432b4_1_32"/>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End Deliverable</a:t>
            </a:r>
            <a:endParaRPr/>
          </a:p>
        </p:txBody>
      </p:sp>
      <p:sp>
        <p:nvSpPr>
          <p:cNvPr id="330" name="Google Shape;330;g8faea432b4_1_32"/>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VMware</a:t>
            </a:r>
            <a:endParaRPr/>
          </a:p>
          <a:p>
            <a:pPr indent="-355600" lvl="1" marL="914400" rtl="0" algn="l">
              <a:spcBef>
                <a:spcPts val="0"/>
              </a:spcBef>
              <a:spcAft>
                <a:spcPts val="0"/>
              </a:spcAft>
              <a:buSzPts val="2000"/>
              <a:buChar char="•"/>
            </a:pPr>
            <a:r>
              <a:rPr lang="en-US"/>
              <a:t>Radius authorization</a:t>
            </a:r>
            <a:endParaRPr/>
          </a:p>
          <a:p>
            <a:pPr indent="-355600" lvl="1" marL="914400" rtl="0" algn="l">
              <a:spcBef>
                <a:spcPts val="0"/>
              </a:spcBef>
              <a:spcAft>
                <a:spcPts val="0"/>
              </a:spcAft>
              <a:buSzPts val="2000"/>
              <a:buChar char="•"/>
            </a:pPr>
            <a:r>
              <a:rPr lang="en-US"/>
              <a:t>Radius server</a:t>
            </a:r>
            <a:endParaRPr/>
          </a:p>
          <a:p>
            <a:pPr indent="-355600" lvl="1" marL="914400" rtl="0" algn="l">
              <a:spcBef>
                <a:spcPts val="0"/>
              </a:spcBef>
              <a:spcAft>
                <a:spcPts val="0"/>
              </a:spcAft>
              <a:buSzPts val="2000"/>
              <a:buChar char="•"/>
            </a:pPr>
            <a:r>
              <a:rPr lang="en-US"/>
              <a:t>DHCP</a:t>
            </a:r>
            <a:endParaRPr/>
          </a:p>
          <a:p>
            <a:pPr indent="0" lvl="0" marL="0" rtl="0" algn="l">
              <a:spcBef>
                <a:spcPts val="480"/>
              </a:spcBef>
              <a:spcAft>
                <a:spcPts val="0"/>
              </a:spcAft>
              <a:buNone/>
            </a:pPr>
            <a:r>
              <a:t/>
            </a:r>
            <a:endParaRPr sz="2000"/>
          </a:p>
          <a:p>
            <a:pPr indent="-355600" lvl="0" marL="457200" rtl="0" algn="l">
              <a:spcBef>
                <a:spcPts val="480"/>
              </a:spcBef>
              <a:spcAft>
                <a:spcPts val="0"/>
              </a:spcAft>
              <a:buSzPts val="2000"/>
              <a:buChar char="•"/>
            </a:pPr>
            <a:r>
              <a:rPr lang="en-US" sz="2000"/>
              <a:t>Packet tracer</a:t>
            </a:r>
            <a:endParaRPr sz="2000"/>
          </a:p>
          <a:p>
            <a:pPr indent="-355600" lvl="1" marL="914400" rtl="0" algn="l">
              <a:spcBef>
                <a:spcPts val="0"/>
              </a:spcBef>
              <a:spcAft>
                <a:spcPts val="0"/>
              </a:spcAft>
              <a:buSzPts val="2000"/>
              <a:buChar char="•"/>
            </a:pPr>
            <a:r>
              <a:rPr lang="en-US"/>
              <a:t>Radius </a:t>
            </a:r>
            <a:r>
              <a:rPr lang="en-US"/>
              <a:t>authentication</a:t>
            </a:r>
            <a:endParaRPr/>
          </a:p>
          <a:p>
            <a:pPr indent="-355600" lvl="1" marL="914400" rtl="0" algn="l">
              <a:spcBef>
                <a:spcPts val="0"/>
              </a:spcBef>
              <a:spcAft>
                <a:spcPts val="0"/>
              </a:spcAft>
              <a:buSzPts val="2000"/>
              <a:buChar char="•"/>
            </a:pPr>
            <a:r>
              <a:rPr lang="en-US"/>
              <a:t>Radius authorization </a:t>
            </a:r>
            <a:endParaRPr/>
          </a:p>
          <a:p>
            <a:pPr indent="-355600" lvl="1" marL="914400" rtl="0" algn="l">
              <a:spcBef>
                <a:spcPts val="0"/>
              </a:spcBef>
              <a:spcAft>
                <a:spcPts val="0"/>
              </a:spcAft>
              <a:buSzPts val="2000"/>
              <a:buChar char="•"/>
            </a:pPr>
            <a:r>
              <a:rPr lang="en-US"/>
              <a:t>DHCP</a:t>
            </a:r>
            <a:endParaRPr/>
          </a:p>
          <a:p>
            <a:pPr indent="0" lvl="0" marL="0" rtl="0" algn="l">
              <a:spcBef>
                <a:spcPts val="480"/>
              </a:spcBef>
              <a:spcAft>
                <a:spcPts val="0"/>
              </a:spcAft>
              <a:buNone/>
            </a:pPr>
            <a:r>
              <a:t/>
            </a:r>
            <a:endParaRPr sz="2000"/>
          </a:p>
          <a:p>
            <a:pPr indent="0" lvl="0" marL="91440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ph type="title"/>
          </p:nvPr>
        </p:nvSpPr>
        <p:spPr>
          <a:xfrm>
            <a:off x="665610" y="893356"/>
            <a:ext cx="7781400" cy="60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Prototype Walk Through / Demonstration </a:t>
            </a:r>
            <a:endParaRPr/>
          </a:p>
        </p:txBody>
      </p:sp>
      <p:sp>
        <p:nvSpPr>
          <p:cNvPr id="336" name="Google Shape;336;p11"/>
          <p:cNvSpPr txBox="1"/>
          <p:nvPr>
            <p:ph idx="1" type="body"/>
          </p:nvPr>
        </p:nvSpPr>
        <p:spPr>
          <a:xfrm>
            <a:off x="665165" y="1651000"/>
            <a:ext cx="7782000" cy="4521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rPr lang="en-US"/>
              <a:t>-Packet Tracer</a:t>
            </a:r>
            <a:endParaRPr/>
          </a:p>
          <a:p>
            <a:pPr indent="-190500" lvl="0" marL="342900" rtl="0" algn="l">
              <a:spcBef>
                <a:spcPts val="0"/>
              </a:spcBef>
              <a:spcAft>
                <a:spcPts val="0"/>
              </a:spcAft>
              <a:buClr>
                <a:schemeClr val="dk1"/>
              </a:buClr>
              <a:buSzPts val="2400"/>
              <a:buNone/>
            </a:pPr>
            <a:r>
              <a:rPr lang="en-US"/>
              <a:t>- VMware</a:t>
            </a:r>
            <a:endParaRPr/>
          </a:p>
          <a:p>
            <a:pPr indent="-190500" lvl="0" marL="342900" rtl="0" algn="l">
              <a:spcBef>
                <a:spcPts val="0"/>
              </a:spcBef>
              <a:spcAft>
                <a:spcPts val="0"/>
              </a:spcAft>
              <a:buClr>
                <a:schemeClr val="dk1"/>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8faea432b4_1_38"/>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Team’s </a:t>
            </a:r>
            <a:r>
              <a:rPr lang="en-US"/>
              <a:t>Achievement</a:t>
            </a:r>
            <a:r>
              <a:rPr lang="en-US"/>
              <a:t> </a:t>
            </a:r>
            <a:endParaRPr/>
          </a:p>
        </p:txBody>
      </p:sp>
      <p:sp>
        <p:nvSpPr>
          <p:cNvPr id="343" name="Google Shape;343;g8faea432b4_1_38"/>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406400" lvl="0" marL="457200" rtl="0" algn="l">
              <a:spcBef>
                <a:spcPts val="480"/>
              </a:spcBef>
              <a:spcAft>
                <a:spcPts val="0"/>
              </a:spcAft>
              <a:buSzPts val="2800"/>
              <a:buChar char="•"/>
            </a:pPr>
            <a:r>
              <a:rPr lang="en-US" sz="2800"/>
              <a:t>Productive teamwork</a:t>
            </a:r>
            <a:endParaRPr sz="2800"/>
          </a:p>
          <a:p>
            <a:pPr indent="0" lvl="0" marL="457200" rtl="0" algn="l">
              <a:spcBef>
                <a:spcPts val="480"/>
              </a:spcBef>
              <a:spcAft>
                <a:spcPts val="0"/>
              </a:spcAft>
              <a:buNone/>
            </a:pPr>
            <a:r>
              <a:t/>
            </a:r>
            <a:endParaRPr sz="2800"/>
          </a:p>
          <a:p>
            <a:pPr indent="-406400" lvl="0" marL="457200" rtl="0" algn="l">
              <a:spcBef>
                <a:spcPts val="480"/>
              </a:spcBef>
              <a:spcAft>
                <a:spcPts val="0"/>
              </a:spcAft>
              <a:buSzPts val="2800"/>
              <a:buChar char="•"/>
            </a:pPr>
            <a:r>
              <a:rPr lang="en-US" sz="2800"/>
              <a:t>Constructive</a:t>
            </a:r>
            <a:r>
              <a:rPr lang="en-US" sz="2800"/>
              <a:t> discussion</a:t>
            </a:r>
            <a:endParaRPr sz="2800"/>
          </a:p>
          <a:p>
            <a:pPr indent="0" lvl="0" marL="457200" rtl="0" algn="l">
              <a:spcBef>
                <a:spcPts val="480"/>
              </a:spcBef>
              <a:spcAft>
                <a:spcPts val="0"/>
              </a:spcAft>
              <a:buNone/>
            </a:pPr>
            <a:r>
              <a:t/>
            </a:r>
            <a:endParaRPr sz="2800"/>
          </a:p>
          <a:p>
            <a:pPr indent="-406400" lvl="0" marL="457200" rtl="0" algn="l">
              <a:spcBef>
                <a:spcPts val="480"/>
              </a:spcBef>
              <a:spcAft>
                <a:spcPts val="0"/>
              </a:spcAft>
              <a:buSzPts val="2800"/>
              <a:buChar char="•"/>
            </a:pPr>
            <a:r>
              <a:rPr lang="en-US" sz="2800"/>
              <a:t>Initiative to take lead</a:t>
            </a:r>
            <a:endParaRPr sz="2800"/>
          </a:p>
          <a:p>
            <a:pPr indent="0" lvl="0" marL="457200" rtl="0" algn="l">
              <a:spcBef>
                <a:spcPts val="480"/>
              </a:spcBef>
              <a:spcAft>
                <a:spcPts val="0"/>
              </a:spcAft>
              <a:buNone/>
            </a:pPr>
            <a:r>
              <a:t/>
            </a:r>
            <a:endParaRPr sz="2800"/>
          </a:p>
          <a:p>
            <a:pPr indent="-406400" lvl="0" marL="457200" rtl="0" algn="l">
              <a:spcBef>
                <a:spcPts val="480"/>
              </a:spcBef>
              <a:spcAft>
                <a:spcPts val="0"/>
              </a:spcAft>
              <a:buSzPts val="2800"/>
              <a:buChar char="•"/>
            </a:pPr>
            <a:r>
              <a:rPr lang="en-US" sz="2800"/>
              <a:t>Positive attitude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8faea432b4_1_44"/>
          <p:cNvSpPr txBox="1"/>
          <p:nvPr>
            <p:ph type="title"/>
          </p:nvPr>
        </p:nvSpPr>
        <p:spPr>
          <a:xfrm>
            <a:off x="665485" y="9457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Learning Points</a:t>
            </a:r>
            <a:endParaRPr/>
          </a:p>
        </p:txBody>
      </p:sp>
      <p:sp>
        <p:nvSpPr>
          <p:cNvPr id="350" name="Google Shape;350;g8faea432b4_1_44"/>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How to use:</a:t>
            </a:r>
            <a:endParaRPr/>
          </a:p>
          <a:p>
            <a:pPr indent="0" lvl="0" marL="0" rtl="0" algn="l">
              <a:spcBef>
                <a:spcPts val="480"/>
              </a:spcBef>
              <a:spcAft>
                <a:spcPts val="0"/>
              </a:spcAft>
              <a:buNone/>
            </a:pPr>
            <a:r>
              <a:rPr lang="en-US"/>
              <a:t>	Packet tracer</a:t>
            </a:r>
            <a:endParaRPr/>
          </a:p>
          <a:p>
            <a:pPr indent="0" lvl="0" marL="0" rtl="0" algn="l">
              <a:spcBef>
                <a:spcPts val="480"/>
              </a:spcBef>
              <a:spcAft>
                <a:spcPts val="0"/>
              </a:spcAft>
              <a:buNone/>
            </a:pPr>
            <a:r>
              <a:rPr lang="en-US"/>
              <a:t>	VMware Workstation</a:t>
            </a:r>
            <a:endParaRPr/>
          </a:p>
          <a:p>
            <a:pPr indent="0" lvl="0" marL="0" rtl="0" algn="l">
              <a:spcBef>
                <a:spcPts val="480"/>
              </a:spcBef>
              <a:spcAft>
                <a:spcPts val="0"/>
              </a:spcAft>
              <a:buNone/>
            </a:pPr>
            <a:r>
              <a:rPr lang="en-US"/>
              <a:t>Knowledge:</a:t>
            </a:r>
            <a:endParaRPr/>
          </a:p>
          <a:p>
            <a:pPr indent="0" lvl="0" marL="0" rtl="0" algn="l">
              <a:spcBef>
                <a:spcPts val="480"/>
              </a:spcBef>
              <a:spcAft>
                <a:spcPts val="0"/>
              </a:spcAft>
              <a:buNone/>
            </a:pPr>
            <a:r>
              <a:rPr lang="en-US"/>
              <a:t>	Radius Server</a:t>
            </a:r>
            <a:endParaRPr/>
          </a:p>
          <a:p>
            <a:pPr indent="0" lvl="0" marL="0" rtl="0" algn="l">
              <a:spcBef>
                <a:spcPts val="480"/>
              </a:spcBef>
              <a:spcAft>
                <a:spcPts val="0"/>
              </a:spcAft>
              <a:buNone/>
            </a:pPr>
            <a:r>
              <a:rPr lang="en-US"/>
              <a:t>	Router configuration</a:t>
            </a:r>
            <a:endParaRPr/>
          </a:p>
          <a:p>
            <a:pPr indent="0" lvl="0" marL="0" rtl="0" algn="l">
              <a:spcBef>
                <a:spcPts val="480"/>
              </a:spcBef>
              <a:spcAft>
                <a:spcPts val="0"/>
              </a:spcAft>
              <a:buNone/>
            </a:pPr>
            <a:r>
              <a:rPr lang="en-US"/>
              <a:t>	Active Directory</a:t>
            </a:r>
            <a:endParaRPr/>
          </a:p>
          <a:p>
            <a:pPr indent="0" lvl="0" marL="0" rtl="0" algn="l">
              <a:spcBef>
                <a:spcPts val="480"/>
              </a:spcBef>
              <a:spcAft>
                <a:spcPts val="0"/>
              </a:spcAft>
              <a:buNone/>
            </a:pPr>
            <a:r>
              <a:rPr lang="en-US"/>
              <a:t>	DHCP</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US"/>
              <a:t>Teamwork is Key</a:t>
            </a:r>
            <a:endParaRPr/>
          </a:p>
          <a:p>
            <a:pPr indent="-381000" lvl="0" marL="457200" rtl="0" algn="l">
              <a:spcBef>
                <a:spcPts val="0"/>
              </a:spcBef>
              <a:spcAft>
                <a:spcPts val="0"/>
              </a:spcAft>
              <a:buSzPts val="2400"/>
              <a:buChar char="•"/>
            </a:pPr>
            <a:r>
              <a:rPr lang="en-US"/>
              <a:t>Never Give Up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8faea432b4_1_50"/>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Experience and Reflection of the team</a:t>
            </a:r>
            <a:endParaRPr/>
          </a:p>
        </p:txBody>
      </p:sp>
      <p:sp>
        <p:nvSpPr>
          <p:cNvPr id="357" name="Google Shape;357;g8faea432b4_1_50"/>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It is a worthwhile experience to get the chance to develop a Radius Implementation</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US"/>
              <a:t>We should put more time in the Development and Testing process instead of the Research process</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US"/>
              <a:t>It’s been hard to communicate during the covid 19 period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Task Allocation and Progress</a:t>
            </a:r>
            <a:endParaRPr/>
          </a:p>
        </p:txBody>
      </p:sp>
      <p:sp>
        <p:nvSpPr>
          <p:cNvPr id="363" name="Google Shape;363;p6"/>
          <p:cNvSpPr txBox="1"/>
          <p:nvPr>
            <p:ph idx="1" type="body"/>
          </p:nvPr>
        </p:nvSpPr>
        <p:spPr>
          <a:xfrm>
            <a:off x="541590" y="1638625"/>
            <a:ext cx="7782000" cy="452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i="1" lang="en-US"/>
              <a:t>Timorthy </a:t>
            </a:r>
            <a:endParaRPr/>
          </a:p>
          <a:p>
            <a:pPr indent="-190500" lvl="0" marL="342900" rtl="0" algn="l">
              <a:spcBef>
                <a:spcPts val="480"/>
              </a:spcBef>
              <a:spcAft>
                <a:spcPts val="0"/>
              </a:spcAft>
              <a:buClr>
                <a:schemeClr val="dk1"/>
              </a:buClr>
              <a:buSzPts val="2400"/>
              <a:buNone/>
            </a:pPr>
            <a:r>
              <a:t/>
            </a:r>
            <a:endParaRPr/>
          </a:p>
        </p:txBody>
      </p:sp>
      <p:graphicFrame>
        <p:nvGraphicFramePr>
          <p:cNvPr id="364" name="Google Shape;364;p6"/>
          <p:cNvGraphicFramePr/>
          <p:nvPr/>
        </p:nvGraphicFramePr>
        <p:xfrm>
          <a:off x="1524000" y="2362200"/>
          <a:ext cx="3000000" cy="3000000"/>
        </p:xfrm>
        <a:graphic>
          <a:graphicData uri="http://schemas.openxmlformats.org/drawingml/2006/table">
            <a:tbl>
              <a:tblPr bandRow="1" firstRow="1">
                <a:noFill/>
                <a:tableStyleId>{414C5A4C-FD60-4E85-8F97-A06AD7A6AF10}</a:tableStyleId>
              </a:tblPr>
              <a:tblGrid>
                <a:gridCol w="3048000"/>
                <a:gridCol w="3048000"/>
              </a:tblGrid>
              <a:tr h="365850">
                <a:tc>
                  <a:txBody>
                    <a:bodyPr/>
                    <a:lstStyle/>
                    <a:p>
                      <a:pPr indent="0" lvl="0" marL="0" marR="0" rtl="0" algn="l">
                        <a:spcBef>
                          <a:spcPts val="0"/>
                        </a:spcBef>
                        <a:spcAft>
                          <a:spcPts val="0"/>
                        </a:spcAft>
                        <a:buNone/>
                      </a:pPr>
                      <a:r>
                        <a:rPr lang="en-US" sz="1800" u="none" cap="none" strike="noStrike"/>
                        <a:t>Task </a:t>
                      </a:r>
                      <a:endParaRPr sz="1800"/>
                    </a:p>
                  </a:txBody>
                  <a:tcPr marT="45725" marB="45725" marR="91450" marL="91450"/>
                </a:tc>
                <a:tc>
                  <a:txBody>
                    <a:bodyPr/>
                    <a:lstStyle/>
                    <a:p>
                      <a:pPr indent="0" lvl="0" marL="0" marR="0" rtl="0" algn="l">
                        <a:spcBef>
                          <a:spcPts val="0"/>
                        </a:spcBef>
                        <a:spcAft>
                          <a:spcPts val="0"/>
                        </a:spcAft>
                        <a:buNone/>
                      </a:pPr>
                      <a:r>
                        <a:rPr lang="en-US" sz="1800"/>
                        <a:t>Progress</a:t>
                      </a:r>
                      <a:endParaRPr sz="1800"/>
                    </a:p>
                  </a:txBody>
                  <a:tcPr marT="45725" marB="45725" marR="91450" marL="91450"/>
                </a:tc>
              </a:tr>
              <a:tr h="370925">
                <a:tc>
                  <a:txBody>
                    <a:bodyPr/>
                    <a:lstStyle/>
                    <a:p>
                      <a:pPr indent="0" lvl="0" marL="0" marR="0" rtl="0" algn="l">
                        <a:spcBef>
                          <a:spcPts val="0"/>
                        </a:spcBef>
                        <a:spcAft>
                          <a:spcPts val="0"/>
                        </a:spcAft>
                        <a:buNone/>
                      </a:pPr>
                      <a:r>
                        <a:rPr i="1" lang="en-US" sz="1800"/>
                        <a:t>Research</a:t>
                      </a:r>
                      <a:endParaRPr i="1" sz="1800"/>
                    </a:p>
                  </a:txBody>
                  <a:tcPr marT="45725" marB="45725" marR="91450" marL="91450"/>
                </a:tc>
                <a:tc>
                  <a:txBody>
                    <a:bodyPr/>
                    <a:lstStyle/>
                    <a:p>
                      <a:pPr indent="0" lvl="0" marL="0" marR="0" rtl="0" algn="l">
                        <a:spcBef>
                          <a:spcPts val="0"/>
                        </a:spcBef>
                        <a:spcAft>
                          <a:spcPts val="0"/>
                        </a:spcAft>
                        <a:buNone/>
                      </a:pPr>
                      <a:r>
                        <a:rPr i="1" lang="en-US" sz="1800"/>
                        <a:t>100%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Planning of Policies</a:t>
                      </a:r>
                      <a:endParaRPr i="1" sz="1800"/>
                    </a:p>
                  </a:txBody>
                  <a:tcPr marT="45725" marB="45725" marR="91450" marL="91450"/>
                </a:tc>
                <a:tc>
                  <a:txBody>
                    <a:bodyPr/>
                    <a:lstStyle/>
                    <a:p>
                      <a:pPr indent="0" lvl="0" marL="0" marR="0" rtl="0" algn="l">
                        <a:spcBef>
                          <a:spcPts val="0"/>
                        </a:spcBef>
                        <a:spcAft>
                          <a:spcPts val="0"/>
                        </a:spcAft>
                        <a:buNone/>
                      </a:pPr>
                      <a:r>
                        <a:rPr i="1" lang="en-US" sz="1800"/>
                        <a:t>100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Design of Network</a:t>
                      </a:r>
                      <a:endParaRPr i="1" sz="1800"/>
                    </a:p>
                  </a:txBody>
                  <a:tcPr marT="45725" marB="45725" marR="91450" marL="91450"/>
                </a:tc>
                <a:tc>
                  <a:txBody>
                    <a:bodyPr/>
                    <a:lstStyle/>
                    <a:p>
                      <a:pPr indent="0" lvl="0" marL="0" marR="0" rtl="0" algn="l">
                        <a:spcBef>
                          <a:spcPts val="0"/>
                        </a:spcBef>
                        <a:spcAft>
                          <a:spcPts val="0"/>
                        </a:spcAft>
                        <a:buNone/>
                      </a:pPr>
                      <a:r>
                        <a:rPr i="1" lang="en-US" sz="1800"/>
                        <a:t>10</a:t>
                      </a:r>
                      <a:r>
                        <a:rPr i="1" lang="en-US" sz="1800"/>
                        <a:t>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Authentication Server </a:t>
                      </a:r>
                      <a:r>
                        <a:rPr i="1" lang="en-US" sz="1800"/>
                        <a:t>VM</a:t>
                      </a:r>
                      <a:endParaRPr i="1"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85</a:t>
                      </a:r>
                      <a:r>
                        <a:rPr i="1" lang="en-US" sz="1800"/>
                        <a:t>%</a:t>
                      </a:r>
                      <a:endParaRPr i="1" sz="1800"/>
                    </a:p>
                  </a:txBody>
                  <a:tcPr marT="45725" marB="45725" marR="91450" marL="91450">
                    <a:lnB cap="flat" cmpd="sng" w="12700">
                      <a:solidFill>
                        <a:schemeClr val="lt1"/>
                      </a:solidFill>
                      <a:prstDash val="solid"/>
                      <a:round/>
                      <a:headEnd len="sm" w="sm" type="none"/>
                      <a:tailEnd len="sm" w="sm" type="none"/>
                    </a:lnB>
                  </a:tcPr>
                </a:tc>
              </a:tr>
              <a:tr h="370925">
                <a:tc>
                  <a:txBody>
                    <a:bodyPr/>
                    <a:lstStyle/>
                    <a:p>
                      <a:pPr indent="0" lvl="0" marL="0" rtl="0" algn="l">
                        <a:spcBef>
                          <a:spcPts val="0"/>
                        </a:spcBef>
                        <a:spcAft>
                          <a:spcPts val="0"/>
                        </a:spcAft>
                        <a:buNone/>
                      </a:pPr>
                      <a:r>
                        <a:rPr i="1" lang="en-US" sz="1800"/>
                        <a:t>FYP Report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85</a:t>
                      </a:r>
                      <a:r>
                        <a:rPr i="1" lang="en-US" sz="1800"/>
                        <a:t>%</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rPr i="1" lang="en-US" sz="1800"/>
                        <a:t>User Guide</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50</a:t>
                      </a:r>
                      <a:r>
                        <a:rPr i="1" lang="en-US" sz="1800"/>
                        <a:t>%</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r>
            </a:tbl>
          </a:graphicData>
        </a:graphic>
      </p:graphicFrame>
      <p:sp>
        <p:nvSpPr>
          <p:cNvPr id="365" name="Google Shape;365;p6"/>
          <p:cNvSpPr txBox="1"/>
          <p:nvPr/>
        </p:nvSpPr>
        <p:spPr>
          <a:xfrm>
            <a:off x="1447800" y="5857875"/>
            <a:ext cx="4233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Calibri"/>
                <a:ea typeface="Calibri"/>
                <a:cs typeface="Calibri"/>
                <a:sym typeface="Calibri"/>
              </a:rPr>
              <a:t>Note: Indicate past, current and future task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7"/>
          <p:cNvSpPr txBox="1"/>
          <p:nvPr>
            <p:ph type="title"/>
          </p:nvPr>
        </p:nvSpPr>
        <p:spPr>
          <a:xfrm>
            <a:off x="818010" y="1045756"/>
            <a:ext cx="7781400" cy="60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Task Allocation and Progress</a:t>
            </a:r>
            <a:endParaRPr/>
          </a:p>
        </p:txBody>
      </p:sp>
      <p:sp>
        <p:nvSpPr>
          <p:cNvPr id="371" name="Google Shape;371;p7"/>
          <p:cNvSpPr txBox="1"/>
          <p:nvPr>
            <p:ph idx="1" type="body"/>
          </p:nvPr>
        </p:nvSpPr>
        <p:spPr>
          <a:xfrm>
            <a:off x="693990" y="1791025"/>
            <a:ext cx="7782000" cy="452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i="1" lang="en-US"/>
              <a:t>Liang Kok</a:t>
            </a:r>
            <a:r>
              <a:rPr i="1" lang="en-US"/>
              <a:t> </a:t>
            </a:r>
            <a:endParaRPr/>
          </a:p>
          <a:p>
            <a:pPr indent="-190500" lvl="0" marL="342900" rtl="0" algn="l">
              <a:spcBef>
                <a:spcPts val="480"/>
              </a:spcBef>
              <a:spcAft>
                <a:spcPts val="0"/>
              </a:spcAft>
              <a:buClr>
                <a:schemeClr val="dk1"/>
              </a:buClr>
              <a:buSzPts val="2400"/>
              <a:buNone/>
            </a:pPr>
            <a:r>
              <a:t/>
            </a:r>
            <a:endParaRPr/>
          </a:p>
        </p:txBody>
      </p:sp>
      <p:graphicFrame>
        <p:nvGraphicFramePr>
          <p:cNvPr id="372" name="Google Shape;372;p7"/>
          <p:cNvGraphicFramePr/>
          <p:nvPr/>
        </p:nvGraphicFramePr>
        <p:xfrm>
          <a:off x="1676400" y="2514600"/>
          <a:ext cx="3000000" cy="3000000"/>
        </p:xfrm>
        <a:graphic>
          <a:graphicData uri="http://schemas.openxmlformats.org/drawingml/2006/table">
            <a:tbl>
              <a:tblPr bandRow="1" firstRow="1">
                <a:noFill/>
                <a:tableStyleId>{414C5A4C-FD60-4E85-8F97-A06AD7A6AF10}</a:tableStyleId>
              </a:tblPr>
              <a:tblGrid>
                <a:gridCol w="3048000"/>
                <a:gridCol w="3048000"/>
              </a:tblGrid>
              <a:tr h="365850">
                <a:tc>
                  <a:txBody>
                    <a:bodyPr/>
                    <a:lstStyle/>
                    <a:p>
                      <a:pPr indent="0" lvl="0" marL="0" marR="0" rtl="0" algn="l">
                        <a:spcBef>
                          <a:spcPts val="0"/>
                        </a:spcBef>
                        <a:spcAft>
                          <a:spcPts val="0"/>
                        </a:spcAft>
                        <a:buNone/>
                      </a:pPr>
                      <a:r>
                        <a:rPr lang="en-US" sz="1800" u="none" cap="none" strike="noStrike"/>
                        <a:t>Task </a:t>
                      </a:r>
                      <a:endParaRPr sz="1800"/>
                    </a:p>
                  </a:txBody>
                  <a:tcPr marT="45725" marB="45725" marR="91450" marL="91450"/>
                </a:tc>
                <a:tc>
                  <a:txBody>
                    <a:bodyPr/>
                    <a:lstStyle/>
                    <a:p>
                      <a:pPr indent="0" lvl="0" marL="0" marR="0" rtl="0" algn="l">
                        <a:spcBef>
                          <a:spcPts val="0"/>
                        </a:spcBef>
                        <a:spcAft>
                          <a:spcPts val="0"/>
                        </a:spcAft>
                        <a:buNone/>
                      </a:pPr>
                      <a:r>
                        <a:rPr lang="en-US" sz="1800"/>
                        <a:t>Progress</a:t>
                      </a:r>
                      <a:endParaRPr sz="1800"/>
                    </a:p>
                  </a:txBody>
                  <a:tcPr marT="45725" marB="45725" marR="91450" marL="91450"/>
                </a:tc>
              </a:tr>
              <a:tr h="370925">
                <a:tc>
                  <a:txBody>
                    <a:bodyPr/>
                    <a:lstStyle/>
                    <a:p>
                      <a:pPr indent="0" lvl="0" marL="0" marR="0" rtl="0" algn="l">
                        <a:spcBef>
                          <a:spcPts val="0"/>
                        </a:spcBef>
                        <a:spcAft>
                          <a:spcPts val="0"/>
                        </a:spcAft>
                        <a:buNone/>
                      </a:pPr>
                      <a:r>
                        <a:rPr i="1" lang="en-US" sz="1800"/>
                        <a:t>Research</a:t>
                      </a:r>
                      <a:endParaRPr i="1" sz="1800"/>
                    </a:p>
                  </a:txBody>
                  <a:tcPr marT="45725" marB="45725" marR="91450" marL="91450"/>
                </a:tc>
                <a:tc>
                  <a:txBody>
                    <a:bodyPr/>
                    <a:lstStyle/>
                    <a:p>
                      <a:pPr indent="0" lvl="0" marL="0" marR="0" rtl="0" algn="l">
                        <a:spcBef>
                          <a:spcPts val="0"/>
                        </a:spcBef>
                        <a:spcAft>
                          <a:spcPts val="0"/>
                        </a:spcAft>
                        <a:buNone/>
                      </a:pPr>
                      <a:r>
                        <a:rPr i="1" lang="en-US" sz="1800"/>
                        <a:t>100%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Planning of Policies</a:t>
                      </a:r>
                      <a:endParaRPr i="1" sz="1800"/>
                    </a:p>
                  </a:txBody>
                  <a:tcPr marT="45725" marB="45725" marR="91450" marL="91450"/>
                </a:tc>
                <a:tc>
                  <a:txBody>
                    <a:bodyPr/>
                    <a:lstStyle/>
                    <a:p>
                      <a:pPr indent="0" lvl="0" marL="0" marR="0" rtl="0" algn="l">
                        <a:spcBef>
                          <a:spcPts val="0"/>
                        </a:spcBef>
                        <a:spcAft>
                          <a:spcPts val="0"/>
                        </a:spcAft>
                        <a:buNone/>
                      </a:pPr>
                      <a:r>
                        <a:rPr i="1" lang="en-US" sz="1800"/>
                        <a:t>10</a:t>
                      </a:r>
                      <a:r>
                        <a:rPr i="1" lang="en-US" sz="1800"/>
                        <a:t>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Design of Network </a:t>
                      </a:r>
                      <a:endParaRPr i="1" sz="1800"/>
                    </a:p>
                  </a:txBody>
                  <a:tcPr marT="45725" marB="45725" marR="91450" marL="91450"/>
                </a:tc>
                <a:tc>
                  <a:txBody>
                    <a:bodyPr/>
                    <a:lstStyle/>
                    <a:p>
                      <a:pPr indent="0" lvl="0" marL="0" marR="0" rtl="0" algn="l">
                        <a:spcBef>
                          <a:spcPts val="0"/>
                        </a:spcBef>
                        <a:spcAft>
                          <a:spcPts val="0"/>
                        </a:spcAft>
                        <a:buNone/>
                      </a:pPr>
                      <a:r>
                        <a:rPr i="1" lang="en-US" sz="1800"/>
                        <a:t>10</a:t>
                      </a:r>
                      <a:r>
                        <a:rPr i="1" lang="en-US" sz="1800"/>
                        <a:t>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Authentication Server VM</a:t>
                      </a:r>
                      <a:endParaRPr i="1" sz="1800"/>
                    </a:p>
                  </a:txBody>
                  <a:tcPr marT="45725" marB="45725" marR="91450" marL="91450"/>
                </a:tc>
                <a:tc>
                  <a:txBody>
                    <a:bodyPr/>
                    <a:lstStyle/>
                    <a:p>
                      <a:pPr indent="0" lvl="0" marL="0" marR="0" rtl="0" algn="l">
                        <a:spcBef>
                          <a:spcPts val="0"/>
                        </a:spcBef>
                        <a:spcAft>
                          <a:spcPts val="0"/>
                        </a:spcAft>
                        <a:buNone/>
                      </a:pPr>
                      <a:r>
                        <a:rPr i="1" lang="en-US" sz="1800"/>
                        <a:t>85%</a:t>
                      </a:r>
                      <a:endParaRPr i="1" sz="1800"/>
                    </a:p>
                  </a:txBody>
                  <a:tcPr marT="45725" marB="45725" marR="91450" marL="91450"/>
                </a:tc>
              </a:tr>
              <a:tr h="370925">
                <a:tc>
                  <a:txBody>
                    <a:bodyPr/>
                    <a:lstStyle/>
                    <a:p>
                      <a:pPr indent="0" lvl="0" marL="0" rtl="0" algn="l">
                        <a:spcBef>
                          <a:spcPts val="0"/>
                        </a:spcBef>
                        <a:spcAft>
                          <a:spcPts val="0"/>
                        </a:spcAft>
                        <a:buClr>
                          <a:schemeClr val="dk1"/>
                        </a:buClr>
                        <a:buFont typeface="Arial"/>
                        <a:buNone/>
                      </a:pPr>
                      <a:r>
                        <a:rPr i="1" lang="en-US" sz="1800"/>
                        <a:t>FYP Report</a:t>
                      </a:r>
                      <a:endParaRPr/>
                    </a:p>
                  </a:txBody>
                  <a:tcPr marT="45725" marB="45725" marR="91450" marL="91450"/>
                </a:tc>
                <a:tc>
                  <a:txBody>
                    <a:bodyPr/>
                    <a:lstStyle/>
                    <a:p>
                      <a:pPr indent="0" lvl="0" marL="0" marR="0" rtl="0" algn="l">
                        <a:spcBef>
                          <a:spcPts val="0"/>
                        </a:spcBef>
                        <a:spcAft>
                          <a:spcPts val="0"/>
                        </a:spcAft>
                        <a:buNone/>
                      </a:pPr>
                      <a:r>
                        <a:rPr i="1" lang="en-US" sz="1800"/>
                        <a:t>85%</a:t>
                      </a:r>
                      <a:endParaRPr i="1" sz="1800"/>
                    </a:p>
                  </a:txBody>
                  <a:tcPr marT="45725" marB="45725" marR="91450" marL="91450"/>
                </a:tc>
              </a:tr>
              <a:tr h="370925">
                <a:tc>
                  <a:txBody>
                    <a:bodyPr/>
                    <a:lstStyle/>
                    <a:p>
                      <a:pPr indent="0" lvl="0" marL="0" marR="0" rtl="0" algn="l">
                        <a:spcBef>
                          <a:spcPts val="0"/>
                        </a:spcBef>
                        <a:spcAft>
                          <a:spcPts val="0"/>
                        </a:spcAft>
                        <a:buNone/>
                      </a:pPr>
                      <a:r>
                        <a:rPr i="1" lang="en-US" sz="1800"/>
                        <a:t>User Guide</a:t>
                      </a:r>
                      <a:endParaRPr i="1" sz="1800"/>
                    </a:p>
                  </a:txBody>
                  <a:tcPr marT="45725" marB="45725" marR="91450" marL="91450"/>
                </a:tc>
                <a:tc>
                  <a:txBody>
                    <a:bodyPr/>
                    <a:lstStyle/>
                    <a:p>
                      <a:pPr indent="0" lvl="0" marL="0" marR="0" rtl="0" algn="l">
                        <a:spcBef>
                          <a:spcPts val="0"/>
                        </a:spcBef>
                        <a:spcAft>
                          <a:spcPts val="0"/>
                        </a:spcAft>
                        <a:buNone/>
                      </a:pPr>
                      <a:r>
                        <a:rPr i="1" lang="en-US" sz="1800"/>
                        <a:t>50%</a:t>
                      </a:r>
                      <a:endParaRPr i="1" sz="1800"/>
                    </a:p>
                  </a:txBody>
                  <a:tcPr marT="45725" marB="45725" marR="91450" marL="91450"/>
                </a:tc>
              </a:tr>
              <a:tr h="370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73" name="Google Shape;373;p7"/>
          <p:cNvSpPr txBox="1"/>
          <p:nvPr/>
        </p:nvSpPr>
        <p:spPr>
          <a:xfrm>
            <a:off x="1600200" y="6010275"/>
            <a:ext cx="4233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Calibri"/>
                <a:ea typeface="Calibri"/>
                <a:cs typeface="Calibri"/>
                <a:sym typeface="Calibri"/>
              </a:rPr>
              <a:t>Note: Indicate past, current and future task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8"/>
          <p:cNvSpPr txBox="1"/>
          <p:nvPr>
            <p:ph type="title"/>
          </p:nvPr>
        </p:nvSpPr>
        <p:spPr>
          <a:xfrm>
            <a:off x="818010" y="1045756"/>
            <a:ext cx="7781400" cy="60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Task Allocation and Progress</a:t>
            </a:r>
            <a:endParaRPr/>
          </a:p>
        </p:txBody>
      </p:sp>
      <p:sp>
        <p:nvSpPr>
          <p:cNvPr id="379" name="Google Shape;379;p8"/>
          <p:cNvSpPr txBox="1"/>
          <p:nvPr>
            <p:ph idx="1" type="body"/>
          </p:nvPr>
        </p:nvSpPr>
        <p:spPr>
          <a:xfrm>
            <a:off x="693990" y="1791025"/>
            <a:ext cx="7782000" cy="452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i="1" lang="en-US"/>
              <a:t>Hong Jun</a:t>
            </a:r>
            <a:endParaRPr/>
          </a:p>
          <a:p>
            <a:pPr indent="-190500" lvl="0" marL="342900" rtl="0" algn="l">
              <a:spcBef>
                <a:spcPts val="480"/>
              </a:spcBef>
              <a:spcAft>
                <a:spcPts val="0"/>
              </a:spcAft>
              <a:buClr>
                <a:schemeClr val="dk1"/>
              </a:buClr>
              <a:buSzPts val="2400"/>
              <a:buNone/>
            </a:pPr>
            <a:r>
              <a:t/>
            </a:r>
            <a:endParaRPr/>
          </a:p>
        </p:txBody>
      </p:sp>
      <p:graphicFrame>
        <p:nvGraphicFramePr>
          <p:cNvPr id="380" name="Google Shape;380;p8"/>
          <p:cNvGraphicFramePr/>
          <p:nvPr/>
        </p:nvGraphicFramePr>
        <p:xfrm>
          <a:off x="1676400" y="2514600"/>
          <a:ext cx="3000000" cy="3000000"/>
        </p:xfrm>
        <a:graphic>
          <a:graphicData uri="http://schemas.openxmlformats.org/drawingml/2006/table">
            <a:tbl>
              <a:tblPr bandRow="1" firstRow="1">
                <a:noFill/>
                <a:tableStyleId>{414C5A4C-FD60-4E85-8F97-A06AD7A6AF10}</a:tableStyleId>
              </a:tblPr>
              <a:tblGrid>
                <a:gridCol w="3048000"/>
                <a:gridCol w="3048000"/>
              </a:tblGrid>
              <a:tr h="365850">
                <a:tc>
                  <a:txBody>
                    <a:bodyPr/>
                    <a:lstStyle/>
                    <a:p>
                      <a:pPr indent="0" lvl="0" marL="0" marR="0" rtl="0" algn="l">
                        <a:spcBef>
                          <a:spcPts val="0"/>
                        </a:spcBef>
                        <a:spcAft>
                          <a:spcPts val="0"/>
                        </a:spcAft>
                        <a:buNone/>
                      </a:pPr>
                      <a:r>
                        <a:rPr lang="en-US" sz="1800" u="none" cap="none" strike="noStrike"/>
                        <a:t>Task </a:t>
                      </a:r>
                      <a:endParaRPr sz="1800"/>
                    </a:p>
                  </a:txBody>
                  <a:tcPr marT="45725" marB="45725" marR="91450" marL="91450"/>
                </a:tc>
                <a:tc>
                  <a:txBody>
                    <a:bodyPr/>
                    <a:lstStyle/>
                    <a:p>
                      <a:pPr indent="0" lvl="0" marL="0" marR="0" rtl="0" algn="l">
                        <a:spcBef>
                          <a:spcPts val="0"/>
                        </a:spcBef>
                        <a:spcAft>
                          <a:spcPts val="0"/>
                        </a:spcAft>
                        <a:buNone/>
                      </a:pPr>
                      <a:r>
                        <a:rPr lang="en-US" sz="1800"/>
                        <a:t>Progress</a:t>
                      </a:r>
                      <a:endParaRPr sz="1800"/>
                    </a:p>
                  </a:txBody>
                  <a:tcPr marT="45725" marB="45725" marR="91450" marL="91450"/>
                </a:tc>
              </a:tr>
              <a:tr h="370925">
                <a:tc>
                  <a:txBody>
                    <a:bodyPr/>
                    <a:lstStyle/>
                    <a:p>
                      <a:pPr indent="0" lvl="0" marL="0" marR="0" rtl="0" algn="l">
                        <a:spcBef>
                          <a:spcPts val="0"/>
                        </a:spcBef>
                        <a:spcAft>
                          <a:spcPts val="0"/>
                        </a:spcAft>
                        <a:buNone/>
                      </a:pPr>
                      <a:r>
                        <a:rPr i="1" lang="en-US" sz="1800"/>
                        <a:t>Research</a:t>
                      </a:r>
                      <a:endParaRPr i="1" sz="1800"/>
                    </a:p>
                  </a:txBody>
                  <a:tcPr marT="45725" marB="45725" marR="91450" marL="91450"/>
                </a:tc>
                <a:tc>
                  <a:txBody>
                    <a:bodyPr/>
                    <a:lstStyle/>
                    <a:p>
                      <a:pPr indent="0" lvl="0" marL="0" marR="0" rtl="0" algn="l">
                        <a:spcBef>
                          <a:spcPts val="0"/>
                        </a:spcBef>
                        <a:spcAft>
                          <a:spcPts val="0"/>
                        </a:spcAft>
                        <a:buNone/>
                      </a:pPr>
                      <a:r>
                        <a:rPr i="1" lang="en-US" sz="1800"/>
                        <a:t>100%</a:t>
                      </a:r>
                      <a:endParaRPr i="1" sz="1800"/>
                    </a:p>
                  </a:txBody>
                  <a:tcPr marT="45725" marB="45725" marR="91450" marL="91450"/>
                </a:tc>
              </a:tr>
              <a:tr h="370925">
                <a:tc>
                  <a:txBody>
                    <a:bodyPr/>
                    <a:lstStyle/>
                    <a:p>
                      <a:pPr indent="0" lvl="0" marL="0" marR="0" rtl="0" algn="l">
                        <a:spcBef>
                          <a:spcPts val="0"/>
                        </a:spcBef>
                        <a:spcAft>
                          <a:spcPts val="0"/>
                        </a:spcAft>
                        <a:buNone/>
                      </a:pPr>
                      <a:r>
                        <a:rPr i="1" lang="en-US" sz="1800"/>
                        <a:t>Planning of Policies</a:t>
                      </a:r>
                      <a:endParaRPr i="1" sz="1800"/>
                    </a:p>
                  </a:txBody>
                  <a:tcPr marT="45725" marB="45725" marR="91450" marL="91450"/>
                </a:tc>
                <a:tc>
                  <a:txBody>
                    <a:bodyPr/>
                    <a:lstStyle/>
                    <a:p>
                      <a:pPr indent="0" lvl="0" marL="0" marR="0" rtl="0" algn="l">
                        <a:spcBef>
                          <a:spcPts val="0"/>
                        </a:spcBef>
                        <a:spcAft>
                          <a:spcPts val="0"/>
                        </a:spcAft>
                        <a:buNone/>
                      </a:pPr>
                      <a:r>
                        <a:rPr i="1" lang="en-US" sz="1800"/>
                        <a:t>100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Design of Network </a:t>
                      </a:r>
                      <a:endParaRPr i="1" sz="1800"/>
                    </a:p>
                  </a:txBody>
                  <a:tcPr marT="45725" marB="45725" marR="91450" marL="91450"/>
                </a:tc>
                <a:tc>
                  <a:txBody>
                    <a:bodyPr/>
                    <a:lstStyle/>
                    <a:p>
                      <a:pPr indent="0" lvl="0" marL="0" marR="0" rtl="0" algn="l">
                        <a:spcBef>
                          <a:spcPts val="0"/>
                        </a:spcBef>
                        <a:spcAft>
                          <a:spcPts val="0"/>
                        </a:spcAft>
                        <a:buNone/>
                      </a:pPr>
                      <a:r>
                        <a:rPr i="1" lang="en-US" sz="1800"/>
                        <a:t>50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Authentication Server VM</a:t>
                      </a:r>
                      <a:endParaRPr i="1"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50</a:t>
                      </a:r>
                      <a:r>
                        <a:rPr i="1" lang="en-US" sz="1800"/>
                        <a:t>%</a:t>
                      </a:r>
                      <a:endParaRPr i="1" sz="1800"/>
                    </a:p>
                  </a:txBody>
                  <a:tcPr marT="45725" marB="45725" marR="91450" marL="91450">
                    <a:lnB cap="flat" cmpd="sng" w="12700">
                      <a:solidFill>
                        <a:schemeClr val="lt1"/>
                      </a:solidFill>
                      <a:prstDash val="solid"/>
                      <a:round/>
                      <a:headEnd len="sm" w="sm" type="none"/>
                      <a:tailEnd len="sm" w="sm" type="none"/>
                    </a:lnB>
                  </a:tcPr>
                </a:tc>
              </a:tr>
              <a:tr h="370925">
                <a:tc>
                  <a:txBody>
                    <a:bodyPr/>
                    <a:lstStyle/>
                    <a:p>
                      <a:pPr indent="0" lvl="0" marL="0" rtl="0" algn="l">
                        <a:spcBef>
                          <a:spcPts val="0"/>
                        </a:spcBef>
                        <a:spcAft>
                          <a:spcPts val="0"/>
                        </a:spcAft>
                        <a:buNone/>
                      </a:pPr>
                      <a:r>
                        <a:rPr i="1" lang="en-US" sz="1800"/>
                        <a:t>FYP Report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0%</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rPr i="1" lang="en-US" sz="1800"/>
                        <a:t>User Guide</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0%</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r>
            </a:tbl>
          </a:graphicData>
        </a:graphic>
      </p:graphicFrame>
      <p:sp>
        <p:nvSpPr>
          <p:cNvPr id="381" name="Google Shape;381;p8"/>
          <p:cNvSpPr txBox="1"/>
          <p:nvPr/>
        </p:nvSpPr>
        <p:spPr>
          <a:xfrm>
            <a:off x="1600200" y="6010275"/>
            <a:ext cx="4233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Calibri"/>
                <a:ea typeface="Calibri"/>
                <a:cs typeface="Calibri"/>
                <a:sym typeface="Calibri"/>
              </a:rPr>
              <a:t>Note: Indicate past, current and future task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9"/>
          <p:cNvSpPr txBox="1"/>
          <p:nvPr>
            <p:ph type="title"/>
          </p:nvPr>
        </p:nvSpPr>
        <p:spPr>
          <a:xfrm>
            <a:off x="818010" y="1045756"/>
            <a:ext cx="7781400" cy="60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Task Allocation and Progress</a:t>
            </a:r>
            <a:endParaRPr/>
          </a:p>
        </p:txBody>
      </p:sp>
      <p:sp>
        <p:nvSpPr>
          <p:cNvPr id="387" name="Google Shape;387;p9"/>
          <p:cNvSpPr txBox="1"/>
          <p:nvPr>
            <p:ph idx="1" type="body"/>
          </p:nvPr>
        </p:nvSpPr>
        <p:spPr>
          <a:xfrm>
            <a:off x="693990" y="1791025"/>
            <a:ext cx="7782000" cy="452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i="1" lang="en-US"/>
              <a:t>Zhi Hao</a:t>
            </a:r>
            <a:endParaRPr/>
          </a:p>
          <a:p>
            <a:pPr indent="-190500" lvl="0" marL="342900" rtl="0" algn="l">
              <a:spcBef>
                <a:spcPts val="480"/>
              </a:spcBef>
              <a:spcAft>
                <a:spcPts val="0"/>
              </a:spcAft>
              <a:buClr>
                <a:schemeClr val="dk1"/>
              </a:buClr>
              <a:buSzPts val="2400"/>
              <a:buNone/>
            </a:pPr>
            <a:r>
              <a:t/>
            </a:r>
            <a:endParaRPr/>
          </a:p>
        </p:txBody>
      </p:sp>
      <p:graphicFrame>
        <p:nvGraphicFramePr>
          <p:cNvPr id="388" name="Google Shape;388;p9"/>
          <p:cNvGraphicFramePr/>
          <p:nvPr/>
        </p:nvGraphicFramePr>
        <p:xfrm>
          <a:off x="1676400" y="2514600"/>
          <a:ext cx="3000000" cy="3000000"/>
        </p:xfrm>
        <a:graphic>
          <a:graphicData uri="http://schemas.openxmlformats.org/drawingml/2006/table">
            <a:tbl>
              <a:tblPr bandRow="1" firstRow="1">
                <a:noFill/>
                <a:tableStyleId>{414C5A4C-FD60-4E85-8F97-A06AD7A6AF10}</a:tableStyleId>
              </a:tblPr>
              <a:tblGrid>
                <a:gridCol w="3048000"/>
                <a:gridCol w="3048000"/>
              </a:tblGrid>
              <a:tr h="365850">
                <a:tc>
                  <a:txBody>
                    <a:bodyPr/>
                    <a:lstStyle/>
                    <a:p>
                      <a:pPr indent="0" lvl="0" marL="0" marR="0" rtl="0" algn="l">
                        <a:spcBef>
                          <a:spcPts val="0"/>
                        </a:spcBef>
                        <a:spcAft>
                          <a:spcPts val="0"/>
                        </a:spcAft>
                        <a:buNone/>
                      </a:pPr>
                      <a:r>
                        <a:rPr lang="en-US" sz="1800" u="none" cap="none" strike="noStrike"/>
                        <a:t>Task </a:t>
                      </a:r>
                      <a:endParaRPr sz="1800"/>
                    </a:p>
                  </a:txBody>
                  <a:tcPr marT="45725" marB="45725" marR="91450" marL="91450"/>
                </a:tc>
                <a:tc>
                  <a:txBody>
                    <a:bodyPr/>
                    <a:lstStyle/>
                    <a:p>
                      <a:pPr indent="0" lvl="0" marL="0" marR="0" rtl="0" algn="l">
                        <a:spcBef>
                          <a:spcPts val="0"/>
                        </a:spcBef>
                        <a:spcAft>
                          <a:spcPts val="0"/>
                        </a:spcAft>
                        <a:buNone/>
                      </a:pPr>
                      <a:r>
                        <a:rPr lang="en-US" sz="1800"/>
                        <a:t>Progress</a:t>
                      </a:r>
                      <a:endParaRPr sz="1800"/>
                    </a:p>
                  </a:txBody>
                  <a:tcPr marT="45725" marB="45725" marR="91450" marL="91450"/>
                </a:tc>
              </a:tr>
              <a:tr h="370925">
                <a:tc>
                  <a:txBody>
                    <a:bodyPr/>
                    <a:lstStyle/>
                    <a:p>
                      <a:pPr indent="0" lvl="0" marL="0" marR="0" rtl="0" algn="l">
                        <a:spcBef>
                          <a:spcPts val="0"/>
                        </a:spcBef>
                        <a:spcAft>
                          <a:spcPts val="0"/>
                        </a:spcAft>
                        <a:buNone/>
                      </a:pPr>
                      <a:r>
                        <a:rPr i="1" lang="en-US" sz="1800"/>
                        <a:t>Research</a:t>
                      </a:r>
                      <a:endParaRPr i="1" sz="1800"/>
                    </a:p>
                  </a:txBody>
                  <a:tcPr marT="45725" marB="45725" marR="91450" marL="91450"/>
                </a:tc>
                <a:tc>
                  <a:txBody>
                    <a:bodyPr/>
                    <a:lstStyle/>
                    <a:p>
                      <a:pPr indent="0" lvl="0" marL="0" marR="0" rtl="0" algn="l">
                        <a:spcBef>
                          <a:spcPts val="0"/>
                        </a:spcBef>
                        <a:spcAft>
                          <a:spcPts val="0"/>
                        </a:spcAft>
                        <a:buNone/>
                      </a:pPr>
                      <a:r>
                        <a:rPr i="1" lang="en-US" sz="1800"/>
                        <a:t>10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Planning of Policies</a:t>
                      </a:r>
                      <a:endParaRPr i="1" sz="1800"/>
                    </a:p>
                  </a:txBody>
                  <a:tcPr marT="45725" marB="45725" marR="91450" marL="91450"/>
                </a:tc>
                <a:tc>
                  <a:txBody>
                    <a:bodyPr/>
                    <a:lstStyle/>
                    <a:p>
                      <a:pPr indent="0" lvl="0" marL="0" marR="0" rtl="0" algn="l">
                        <a:spcBef>
                          <a:spcPts val="0"/>
                        </a:spcBef>
                        <a:spcAft>
                          <a:spcPts val="0"/>
                        </a:spcAft>
                        <a:buNone/>
                      </a:pPr>
                      <a:r>
                        <a:rPr i="1" lang="en-US" sz="1800"/>
                        <a:t>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Design of Network Address</a:t>
                      </a:r>
                      <a:endParaRPr i="1" sz="1800"/>
                    </a:p>
                  </a:txBody>
                  <a:tcPr marT="45725" marB="45725" marR="91450" marL="91450"/>
                </a:tc>
                <a:tc>
                  <a:txBody>
                    <a:bodyPr/>
                    <a:lstStyle/>
                    <a:p>
                      <a:pPr indent="0" lvl="0" marL="0" marR="0" rtl="0" algn="l">
                        <a:spcBef>
                          <a:spcPts val="0"/>
                        </a:spcBef>
                        <a:spcAft>
                          <a:spcPts val="0"/>
                        </a:spcAft>
                        <a:buNone/>
                      </a:pPr>
                      <a:r>
                        <a:rPr i="1" lang="en-US" sz="1800"/>
                        <a:t>0</a:t>
                      </a:r>
                      <a:r>
                        <a:rPr i="1" lang="en-US" sz="1800"/>
                        <a:t>%</a:t>
                      </a:r>
                      <a:endParaRPr i="1" sz="1800"/>
                    </a:p>
                  </a:txBody>
                  <a:tcPr marT="45725" marB="45725" marR="91450" marL="91450"/>
                </a:tc>
              </a:tr>
              <a:tr h="370925">
                <a:tc>
                  <a:txBody>
                    <a:bodyPr/>
                    <a:lstStyle/>
                    <a:p>
                      <a:pPr indent="0" lvl="0" marL="0" marR="0" rtl="0" algn="l">
                        <a:spcBef>
                          <a:spcPts val="0"/>
                        </a:spcBef>
                        <a:spcAft>
                          <a:spcPts val="0"/>
                        </a:spcAft>
                        <a:buNone/>
                      </a:pPr>
                      <a:r>
                        <a:rPr i="1" lang="en-US" sz="1800"/>
                        <a:t>Authentication Server VM</a:t>
                      </a:r>
                      <a:endParaRPr i="1"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0%</a:t>
                      </a:r>
                      <a:endParaRPr i="1" sz="1800"/>
                    </a:p>
                  </a:txBody>
                  <a:tcPr marT="45725" marB="45725" marR="91450" marL="91450">
                    <a:lnB cap="flat" cmpd="sng" w="12700">
                      <a:solidFill>
                        <a:schemeClr val="lt1"/>
                      </a:solidFill>
                      <a:prstDash val="solid"/>
                      <a:round/>
                      <a:headEnd len="sm" w="sm" type="none"/>
                      <a:tailEnd len="sm" w="sm" type="none"/>
                    </a:lnB>
                  </a:tcPr>
                </a:tc>
              </a:tr>
              <a:tr h="370925">
                <a:tc>
                  <a:txBody>
                    <a:bodyPr/>
                    <a:lstStyle/>
                    <a:p>
                      <a:pPr indent="0" lvl="0" marL="0" rtl="0" algn="l">
                        <a:spcBef>
                          <a:spcPts val="0"/>
                        </a:spcBef>
                        <a:spcAft>
                          <a:spcPts val="0"/>
                        </a:spcAft>
                        <a:buNone/>
                      </a:pPr>
                      <a:r>
                        <a:rPr i="1" lang="en-US" sz="1800"/>
                        <a:t>FYP Report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0%</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rPr i="1" lang="en-US" sz="1800"/>
                        <a:t>User Guide</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1800"/>
                        <a:t>0%</a:t>
                      </a:r>
                      <a:endParaRPr i="1"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925">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lt1"/>
                      </a:solidFill>
                      <a:prstDash val="solid"/>
                      <a:round/>
                      <a:headEnd len="sm" w="sm" type="none"/>
                      <a:tailEnd len="sm" w="sm" type="none"/>
                    </a:lnT>
                  </a:tcPr>
                </a:tc>
              </a:tr>
            </a:tbl>
          </a:graphicData>
        </a:graphic>
      </p:graphicFrame>
      <p:sp>
        <p:nvSpPr>
          <p:cNvPr id="389" name="Google Shape;389;p9"/>
          <p:cNvSpPr txBox="1"/>
          <p:nvPr/>
        </p:nvSpPr>
        <p:spPr>
          <a:xfrm>
            <a:off x="1600200" y="6010275"/>
            <a:ext cx="4233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Calibri"/>
                <a:ea typeface="Calibri"/>
                <a:cs typeface="Calibri"/>
                <a:sym typeface="Calibri"/>
              </a:rPr>
              <a:t>Note: Indicate past, current and future task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0"/>
          <p:cNvSpPr txBox="1"/>
          <p:nvPr>
            <p:ph type="title"/>
          </p:nvPr>
        </p:nvSpPr>
        <p:spPr>
          <a:xfrm>
            <a:off x="665163" y="893763"/>
            <a:ext cx="7782000" cy="6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80">
                <a:latin typeface="Arial"/>
                <a:ea typeface="Arial"/>
                <a:cs typeface="Arial"/>
                <a:sym typeface="Arial"/>
              </a:rPr>
              <a:t>Records of Team Meetings with Supervisor</a:t>
            </a:r>
            <a:endParaRPr sz="2880">
              <a:latin typeface="Arial"/>
              <a:ea typeface="Arial"/>
              <a:cs typeface="Arial"/>
              <a:sym typeface="Arial"/>
            </a:endParaRPr>
          </a:p>
        </p:txBody>
      </p:sp>
      <p:graphicFrame>
        <p:nvGraphicFramePr>
          <p:cNvPr id="395" name="Google Shape;395;p10"/>
          <p:cNvGraphicFramePr/>
          <p:nvPr/>
        </p:nvGraphicFramePr>
        <p:xfrm>
          <a:off x="544514" y="2209800"/>
          <a:ext cx="3000000" cy="3000000"/>
        </p:xfrm>
        <a:graphic>
          <a:graphicData uri="http://schemas.openxmlformats.org/drawingml/2006/table">
            <a:tbl>
              <a:tblPr bandRow="1" firstRow="1">
                <a:noFill/>
                <a:tableStyleId>{414C5A4C-FD60-4E85-8F97-A06AD7A6AF10}</a:tableStyleId>
              </a:tblPr>
              <a:tblGrid>
                <a:gridCol w="1333575"/>
                <a:gridCol w="1059450"/>
                <a:gridCol w="1196525"/>
                <a:gridCol w="1196525"/>
                <a:gridCol w="1196525"/>
                <a:gridCol w="1196525"/>
                <a:gridCol w="1196525"/>
              </a:tblGrid>
              <a:tr h="370900">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22 April</a:t>
                      </a:r>
                      <a:endParaRPr sz="1800"/>
                    </a:p>
                  </a:txBody>
                  <a:tcPr marT="45725" marB="45725" marR="91450" marL="91450"/>
                </a:tc>
                <a:tc>
                  <a:txBody>
                    <a:bodyPr/>
                    <a:lstStyle/>
                    <a:p>
                      <a:pPr indent="0" lvl="0" marL="0" marR="0" rtl="0" algn="l">
                        <a:spcBef>
                          <a:spcPts val="0"/>
                        </a:spcBef>
                        <a:spcAft>
                          <a:spcPts val="0"/>
                        </a:spcAft>
                        <a:buNone/>
                      </a:pPr>
                      <a:r>
                        <a:rPr lang="en-US" sz="1800"/>
                        <a:t>29 April</a:t>
                      </a:r>
                      <a:endParaRPr sz="1800"/>
                    </a:p>
                  </a:txBody>
                  <a:tcPr marT="45725" marB="45725" marR="91450" marL="91450"/>
                </a:tc>
                <a:tc>
                  <a:txBody>
                    <a:bodyPr/>
                    <a:lstStyle/>
                    <a:p>
                      <a:pPr indent="0" lvl="0" marL="0" marR="0" rtl="0" algn="l">
                        <a:spcBef>
                          <a:spcPts val="0"/>
                        </a:spcBef>
                        <a:spcAft>
                          <a:spcPts val="0"/>
                        </a:spcAft>
                        <a:buNone/>
                      </a:pPr>
                      <a:r>
                        <a:rPr lang="en-US" sz="1800"/>
                        <a:t>6 May</a:t>
                      </a:r>
                      <a:endParaRPr sz="1800"/>
                    </a:p>
                  </a:txBody>
                  <a:tcPr marT="45725" marB="45725" marR="91450" marL="91450"/>
                </a:tc>
                <a:tc>
                  <a:txBody>
                    <a:bodyPr/>
                    <a:lstStyle/>
                    <a:p>
                      <a:pPr indent="0" lvl="0" marL="0" marR="0" rtl="0" algn="l">
                        <a:spcBef>
                          <a:spcPts val="0"/>
                        </a:spcBef>
                        <a:spcAft>
                          <a:spcPts val="0"/>
                        </a:spcAft>
                        <a:buNone/>
                      </a:pPr>
                      <a:r>
                        <a:rPr lang="en-US" sz="1800"/>
                        <a:t>13 May</a:t>
                      </a:r>
                      <a:endParaRPr sz="1800"/>
                    </a:p>
                  </a:txBody>
                  <a:tcPr marT="45725" marB="45725" marR="91450" marL="91450"/>
                </a:tc>
                <a:tc>
                  <a:txBody>
                    <a:bodyPr/>
                    <a:lstStyle/>
                    <a:p>
                      <a:pPr indent="0" lvl="0" marL="0" marR="0" rtl="0" algn="l">
                        <a:spcBef>
                          <a:spcPts val="0"/>
                        </a:spcBef>
                        <a:spcAft>
                          <a:spcPts val="0"/>
                        </a:spcAft>
                        <a:buNone/>
                      </a:pPr>
                      <a:r>
                        <a:rPr lang="en-US" sz="1800"/>
                        <a:t>20 May</a:t>
                      </a:r>
                      <a:endParaRPr sz="1800"/>
                    </a:p>
                  </a:txBody>
                  <a:tcPr marT="45725" marB="45725" marR="91450" marL="91450"/>
                </a:tc>
                <a:tc>
                  <a:txBody>
                    <a:bodyPr/>
                    <a:lstStyle/>
                    <a:p>
                      <a:pPr indent="0" lvl="0" marL="0" marR="0" rtl="0" algn="l">
                        <a:spcBef>
                          <a:spcPts val="0"/>
                        </a:spcBef>
                        <a:spcAft>
                          <a:spcPts val="0"/>
                        </a:spcAft>
                        <a:buNone/>
                      </a:pPr>
                      <a:r>
                        <a:rPr lang="en-US" sz="1800"/>
                        <a:t>26 May</a:t>
                      </a:r>
                      <a:endParaRPr sz="1800"/>
                    </a:p>
                  </a:txBody>
                  <a:tcPr marT="45725" marB="45725" marR="91450" marL="91450"/>
                </a:tc>
              </a:tr>
              <a:tr h="365825">
                <a:tc>
                  <a:txBody>
                    <a:bodyPr/>
                    <a:lstStyle/>
                    <a:p>
                      <a:pPr indent="0" lvl="0" marL="0" marR="0" rtl="0" algn="l">
                        <a:spcBef>
                          <a:spcPts val="0"/>
                        </a:spcBef>
                        <a:spcAft>
                          <a:spcPts val="0"/>
                        </a:spcAft>
                        <a:buNone/>
                      </a:pPr>
                      <a:r>
                        <a:rPr i="1" lang="en-US" sz="1800"/>
                        <a:t>Timorthy</a:t>
                      </a:r>
                      <a:endParaRPr i="1"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Absent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r>
              <a:tr h="370900">
                <a:tc>
                  <a:txBody>
                    <a:bodyPr/>
                    <a:lstStyle/>
                    <a:p>
                      <a:pPr indent="0" lvl="0" marL="0" marR="0" rtl="0" algn="l">
                        <a:spcBef>
                          <a:spcPts val="0"/>
                        </a:spcBef>
                        <a:spcAft>
                          <a:spcPts val="0"/>
                        </a:spcAft>
                        <a:buNone/>
                      </a:pPr>
                      <a:r>
                        <a:rPr i="1" lang="en-US" sz="1800"/>
                        <a:t>Hong Jun</a:t>
                      </a:r>
                      <a:endParaRPr i="1" sz="1800"/>
                    </a:p>
                  </a:txBody>
                  <a:tcPr marT="45725" marB="45725" marR="91450" marL="91450"/>
                </a:tc>
                <a:tc>
                  <a:txBody>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 </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r>
              <a:tr h="370900">
                <a:tc>
                  <a:txBody>
                    <a:bodyPr/>
                    <a:lstStyle/>
                    <a:p>
                      <a:pPr indent="0" lvl="0" marL="0" marR="0" rtl="0" algn="l">
                        <a:lnSpc>
                          <a:spcPct val="100000"/>
                        </a:lnSpc>
                        <a:spcBef>
                          <a:spcPts val="0"/>
                        </a:spcBef>
                        <a:spcAft>
                          <a:spcPts val="0"/>
                        </a:spcAft>
                        <a:buClr>
                          <a:schemeClr val="dk1"/>
                        </a:buClr>
                        <a:buSzPts val="1800"/>
                        <a:buFont typeface="Calibri"/>
                        <a:buNone/>
                      </a:pPr>
                      <a:r>
                        <a:rPr i="1" lang="en-US" sz="1800"/>
                        <a:t>Liang Kok</a:t>
                      </a:r>
                      <a:endParaRPr/>
                    </a:p>
                  </a:txBody>
                  <a:tcPr marT="45725" marB="45725" marR="91450" marL="91450"/>
                </a:tc>
                <a:tc>
                  <a:txBody>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 </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r>
              <a:tr h="370900">
                <a:tc>
                  <a:txBody>
                    <a:bodyPr/>
                    <a:lstStyle/>
                    <a:p>
                      <a:pPr indent="0" lvl="0" marL="0" marR="0" rtl="0" algn="l">
                        <a:lnSpc>
                          <a:spcPct val="100000"/>
                        </a:lnSpc>
                        <a:spcBef>
                          <a:spcPts val="0"/>
                        </a:spcBef>
                        <a:spcAft>
                          <a:spcPts val="0"/>
                        </a:spcAft>
                        <a:buClr>
                          <a:schemeClr val="dk1"/>
                        </a:buClr>
                        <a:buSzPts val="1800"/>
                        <a:buFont typeface="Calibri"/>
                        <a:buNone/>
                      </a:pPr>
                      <a:r>
                        <a:rPr i="1" lang="en-US" sz="1800"/>
                        <a:t>Zhi Hao</a:t>
                      </a:r>
                      <a:endParaRPr/>
                    </a:p>
                  </a:txBody>
                  <a:tcPr marT="45725" marB="45725" marR="91450" marL="91450"/>
                </a:tc>
                <a:tc>
                  <a:txBody>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Present</a:t>
                      </a:r>
                      <a:endParaRPr sz="1800"/>
                    </a:p>
                  </a:txBody>
                  <a:tcPr marT="45725" marB="45725" marR="91450" marL="91450"/>
                </a:tc>
                <a:tc>
                  <a:txBody>
                    <a:bodyPr/>
                    <a:lstStyle/>
                    <a:p>
                      <a:pPr indent="0" lvl="0" marL="0" marR="0" rtl="0" algn="l">
                        <a:spcBef>
                          <a:spcPts val="0"/>
                        </a:spcBef>
                        <a:spcAft>
                          <a:spcPts val="0"/>
                        </a:spcAft>
                        <a:buNone/>
                      </a:pPr>
                      <a:r>
                        <a:rPr lang="en-US" sz="1800"/>
                        <a:t>Present</a:t>
                      </a:r>
                      <a:endParaRPr sz="1800"/>
                    </a:p>
                  </a:txBody>
                  <a:tcPr marT="45725" marB="45725" marR="91450" marL="91450"/>
                </a:tc>
                <a:tc>
                  <a:txBody>
                    <a:bodyPr/>
                    <a:lstStyle/>
                    <a:p>
                      <a:pPr indent="0" lvl="0" marL="0" marR="0" rtl="0" algn="l">
                        <a:spcBef>
                          <a:spcPts val="0"/>
                        </a:spcBef>
                        <a:spcAft>
                          <a:spcPts val="0"/>
                        </a:spcAft>
                        <a:buNone/>
                      </a:pPr>
                      <a:r>
                        <a:rPr lang="en-US" sz="1800"/>
                        <a:t>Absent</a:t>
                      </a:r>
                      <a:endParaRPr sz="1800"/>
                    </a:p>
                  </a:txBody>
                  <a:tcPr marT="45725" marB="45725" marR="91450" marL="91450"/>
                </a:tc>
                <a:tc>
                  <a:txBody>
                    <a:bodyPr/>
                    <a:lstStyle/>
                    <a:p>
                      <a:pPr indent="0" lvl="0" marL="0" marR="0" rtl="0" algn="l">
                        <a:spcBef>
                          <a:spcPts val="0"/>
                        </a:spcBef>
                        <a:spcAft>
                          <a:spcPts val="0"/>
                        </a:spcAft>
                        <a:buNone/>
                      </a:pPr>
                      <a:r>
                        <a:rPr lang="en-US" sz="1800"/>
                        <a:t>Absent</a:t>
                      </a:r>
                      <a:endParaRPr sz="1800"/>
                    </a:p>
                  </a:txBody>
                  <a:tcPr marT="45725" marB="45725" marR="91450" marL="91450"/>
                </a:tc>
                <a:tc>
                  <a:txBody>
                    <a:bodyPr/>
                    <a:lstStyle/>
                    <a:p>
                      <a:pPr indent="0" lvl="0" marL="0" marR="0" rtl="0" algn="l">
                        <a:spcBef>
                          <a:spcPts val="0"/>
                        </a:spcBef>
                        <a:spcAft>
                          <a:spcPts val="0"/>
                        </a:spcAft>
                        <a:buNone/>
                      </a:pPr>
                      <a:r>
                        <a:rPr lang="en-US" sz="1800"/>
                        <a:t>Absent</a:t>
                      </a:r>
                      <a:endParaRPr sz="1800"/>
                    </a:p>
                  </a:txBody>
                  <a:tcPr marT="45725" marB="45725" marR="91450" marL="91450"/>
                </a:tc>
                <a:tc>
                  <a:txBody>
                    <a:bodyPr/>
                    <a:lstStyle/>
                    <a:p>
                      <a:pPr indent="0" lvl="0" marL="0" marR="0" rtl="0" algn="l">
                        <a:spcBef>
                          <a:spcPts val="0"/>
                        </a:spcBef>
                        <a:spcAft>
                          <a:spcPts val="0"/>
                        </a:spcAft>
                        <a:buNone/>
                      </a:pPr>
                      <a:r>
                        <a:rPr lang="en-US" sz="1800"/>
                        <a:t>Absent</a:t>
                      </a:r>
                      <a:endParaRPr sz="1800"/>
                    </a:p>
                  </a:txBody>
                  <a:tcPr marT="45725" marB="45725" marR="91450" marL="91450"/>
                </a:tc>
              </a:tr>
            </a:tbl>
          </a:graphicData>
        </a:graphic>
      </p:graphicFrame>
      <p:sp>
        <p:nvSpPr>
          <p:cNvPr id="396" name="Google Shape;396;p10"/>
          <p:cNvSpPr txBox="1"/>
          <p:nvPr/>
        </p:nvSpPr>
        <p:spPr>
          <a:xfrm>
            <a:off x="1447800" y="5857875"/>
            <a:ext cx="361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Calibri"/>
                <a:ea typeface="Calibri"/>
                <a:cs typeface="Calibri"/>
                <a:sym typeface="Calibri"/>
              </a:rPr>
              <a:t>Note: Insert new column as required</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80adc9e7de_0_59"/>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Gantt Chart</a:t>
            </a:r>
            <a:endParaRPr/>
          </a:p>
        </p:txBody>
      </p:sp>
      <p:sp>
        <p:nvSpPr>
          <p:cNvPr id="204" name="Google Shape;204;g80adc9e7de_0_59"/>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205" name="Google Shape;205;g80adc9e7de_0_59"/>
          <p:cNvPicPr preferRelativeResize="0"/>
          <p:nvPr/>
        </p:nvPicPr>
        <p:blipFill>
          <a:blip r:embed="rId3">
            <a:alphaModFix/>
          </a:blip>
          <a:stretch>
            <a:fillRect/>
          </a:stretch>
        </p:blipFill>
        <p:spPr>
          <a:xfrm>
            <a:off x="-15825" y="1497850"/>
            <a:ext cx="9144001" cy="4674450"/>
          </a:xfrm>
          <a:prstGeom prst="rect">
            <a:avLst/>
          </a:prstGeom>
          <a:noFill/>
          <a:ln>
            <a:noFill/>
          </a:ln>
        </p:spPr>
      </p:pic>
      <p:pic>
        <p:nvPicPr>
          <p:cNvPr id="206" name="Google Shape;206;g80adc9e7de_0_59"/>
          <p:cNvPicPr preferRelativeResize="0"/>
          <p:nvPr/>
        </p:nvPicPr>
        <p:blipFill>
          <a:blip r:embed="rId4">
            <a:alphaModFix/>
          </a:blip>
          <a:stretch>
            <a:fillRect/>
          </a:stretch>
        </p:blipFill>
        <p:spPr>
          <a:xfrm>
            <a:off x="0" y="6172300"/>
            <a:ext cx="9143998" cy="74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212" name="Google Shape;212;p2"/>
          <p:cNvSpPr txBox="1"/>
          <p:nvPr>
            <p:ph idx="1" type="body"/>
          </p:nvPr>
        </p:nvSpPr>
        <p:spPr>
          <a:xfrm>
            <a:off x="665165" y="1651000"/>
            <a:ext cx="7781923" cy="452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i="1" lang="en-US"/>
              <a:t>What is our project about?</a:t>
            </a:r>
            <a:endParaRPr/>
          </a:p>
          <a:p>
            <a:pPr indent="0" lvl="0" marL="342900" rtl="0" algn="l">
              <a:spcBef>
                <a:spcPts val="0"/>
              </a:spcBef>
              <a:spcAft>
                <a:spcPts val="0"/>
              </a:spcAft>
              <a:buNone/>
            </a:pPr>
            <a:r>
              <a:t/>
            </a:r>
            <a:endParaRPr/>
          </a:p>
          <a:p>
            <a:pPr indent="0" lvl="0" marL="342900" rtl="0" algn="l">
              <a:spcBef>
                <a:spcPts val="0"/>
              </a:spcBef>
              <a:spcAft>
                <a:spcPts val="0"/>
              </a:spcAft>
              <a:buNone/>
            </a:pPr>
            <a:r>
              <a:rPr lang="en-US"/>
              <a:t>To create </a:t>
            </a:r>
            <a:r>
              <a:rPr lang="en-US"/>
              <a:t>authentication</a:t>
            </a:r>
            <a:r>
              <a:rPr lang="en-US"/>
              <a:t> service with Radius server for a small </a:t>
            </a:r>
            <a:r>
              <a:rPr lang="en-US"/>
              <a:t>corporate</a:t>
            </a:r>
            <a:r>
              <a:rPr lang="en-US"/>
              <a:t> company. Different staff of different department to gain authorization and </a:t>
            </a:r>
            <a:r>
              <a:rPr lang="en-US"/>
              <a:t>authentication</a:t>
            </a:r>
            <a:r>
              <a:rPr lang="en-US"/>
              <a:t> through different type of Networking Authentication Protocols. (</a:t>
            </a:r>
            <a:r>
              <a:rPr lang="en-US"/>
              <a:t>EAP,PAP,CHAP,MD5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
          <p:cNvSpPr txBox="1"/>
          <p:nvPr>
            <p:ph type="title"/>
          </p:nvPr>
        </p:nvSpPr>
        <p:spPr>
          <a:xfrm>
            <a:off x="665610" y="893356"/>
            <a:ext cx="7781518" cy="6045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Specification</a:t>
            </a:r>
            <a:endParaRPr/>
          </a:p>
        </p:txBody>
      </p:sp>
      <p:sp>
        <p:nvSpPr>
          <p:cNvPr id="218" name="Google Shape;218;p3"/>
          <p:cNvSpPr txBox="1"/>
          <p:nvPr>
            <p:ph idx="1" type="body"/>
          </p:nvPr>
        </p:nvSpPr>
        <p:spPr>
          <a:xfrm>
            <a:off x="665165" y="1651000"/>
            <a:ext cx="7781923" cy="45212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i="1" lang="en-US"/>
              <a:t>Authentication of admin &amp; user using RADIUS </a:t>
            </a:r>
            <a:r>
              <a:rPr i="1" lang="en-US"/>
              <a:t>authentication</a:t>
            </a:r>
            <a:r>
              <a:rPr i="1" lang="en-US"/>
              <a:t> methods</a:t>
            </a:r>
            <a:endParaRPr i="1"/>
          </a:p>
          <a:p>
            <a:pPr indent="-381000" lvl="0" marL="457200" rtl="0" algn="l">
              <a:spcBef>
                <a:spcPts val="0"/>
              </a:spcBef>
              <a:spcAft>
                <a:spcPts val="0"/>
              </a:spcAft>
              <a:buSzPts val="2400"/>
              <a:buChar char="•"/>
            </a:pPr>
            <a:r>
              <a:rPr i="1" lang="en-US"/>
              <a:t>Authorization of admin &amp; user using RADIUS service</a:t>
            </a:r>
            <a:endParaRPr i="1"/>
          </a:p>
          <a:p>
            <a:pPr indent="-381000" lvl="0" marL="457200" rtl="0" algn="l">
              <a:spcBef>
                <a:spcPts val="0"/>
              </a:spcBef>
              <a:spcAft>
                <a:spcPts val="0"/>
              </a:spcAft>
              <a:buSzPts val="2400"/>
              <a:buChar char="•"/>
            </a:pPr>
            <a:r>
              <a:rPr i="1" lang="en-US"/>
              <a:t>Demonstrate</a:t>
            </a:r>
            <a:r>
              <a:rPr i="1" lang="en-US"/>
              <a:t> the implementation of the authentication server on VM</a:t>
            </a:r>
            <a:endParaRPr i="1"/>
          </a:p>
          <a:p>
            <a:pPr indent="0" lvl="0" marL="0" rtl="0" algn="l">
              <a:spcBef>
                <a:spcPts val="480"/>
              </a:spcBef>
              <a:spcAft>
                <a:spcPts val="0"/>
              </a:spcAft>
              <a:buNone/>
            </a:pPr>
            <a:r>
              <a:t/>
            </a:r>
            <a:endParaRPr i="1"/>
          </a:p>
          <a:p>
            <a:pPr indent="0" lvl="0" marL="0" rtl="0" algn="l">
              <a:spcBef>
                <a:spcPts val="480"/>
              </a:spcBef>
              <a:spcAft>
                <a:spcPts val="0"/>
              </a:spcAft>
              <a:buNone/>
            </a:pPr>
            <a:r>
              <a:rPr b="1" i="1" lang="en-US" u="sng"/>
              <a:t>Skill set required:</a:t>
            </a:r>
            <a:endParaRPr b="1" i="1" u="sng"/>
          </a:p>
          <a:p>
            <a:pPr indent="0" lvl="0" marL="0" rtl="0" algn="l">
              <a:spcBef>
                <a:spcPts val="480"/>
              </a:spcBef>
              <a:spcAft>
                <a:spcPts val="0"/>
              </a:spcAft>
              <a:buNone/>
            </a:pPr>
            <a:r>
              <a:rPr i="1" lang="en-US"/>
              <a:t>Knowledge of C225, C226, C327, C328</a:t>
            </a:r>
            <a:endParaRPr i="1"/>
          </a:p>
          <a:p>
            <a:pPr indent="0" lvl="0" marL="0" rtl="0" algn="l">
              <a:spcBef>
                <a:spcPts val="480"/>
              </a:spcBef>
              <a:spcAft>
                <a:spcPts val="0"/>
              </a:spcAft>
              <a:buNone/>
            </a:pPr>
            <a:r>
              <a:rPr b="1" i="1" lang="en-US" u="sng"/>
              <a:t>Resource required:</a:t>
            </a:r>
            <a:endParaRPr b="1" i="1" u="sng"/>
          </a:p>
          <a:p>
            <a:pPr indent="0" lvl="0" marL="0" rtl="0" algn="l">
              <a:spcBef>
                <a:spcPts val="480"/>
              </a:spcBef>
              <a:spcAft>
                <a:spcPts val="0"/>
              </a:spcAft>
              <a:buNone/>
            </a:pPr>
            <a:r>
              <a:rPr i="1" lang="en-US"/>
              <a:t>Packet tracer, VMware, 2 laptops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80adc9e7de_0_103"/>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Reason of using Radius Server</a:t>
            </a:r>
            <a:endParaRPr/>
          </a:p>
        </p:txBody>
      </p:sp>
      <p:sp>
        <p:nvSpPr>
          <p:cNvPr id="225" name="Google Shape;225;g80adc9e7de_0_103"/>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Using Windows Radius Server as Windows Server Editions and NPS(Network Policy Server)</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NPS provides different functionality depending on the edition of Windows Server that you install.</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Windows Server 2016 or Windows Server 2019 Standard/Datacenter Edition</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With NPS in Windows Server 2016 Standard or Datacenter, you can configure an unlimited number of RADIUS clients and remote RADIUS server groups. In addition, you can configure RADIUS clients by specifying an IP address range.</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89b2b0975a_0_0"/>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Radius Server</a:t>
            </a:r>
            <a:endParaRPr/>
          </a:p>
        </p:txBody>
      </p:sp>
      <p:sp>
        <p:nvSpPr>
          <p:cNvPr id="232" name="Google Shape;232;g89b2b0975a_0_0"/>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u="sng">
                <a:latin typeface="Times New Roman"/>
                <a:ea typeface="Times New Roman"/>
                <a:cs typeface="Times New Roman"/>
                <a:sym typeface="Times New Roman"/>
              </a:rPr>
              <a:t> What is RADIUS? </a:t>
            </a:r>
            <a:endParaRPr b="1" sz="1800" u="sng">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RADIUS stands for Remote Authentication Dial-In User Service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It is a networking protocol operating on port 1812</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Provides centralized Authentication, Authorization and Accounting (AAA) management for users who connect and use a network service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RADIUS is a client/server protocol that runs in application layer</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Uses either TCP or UDP as transport</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89b2b0975a_0_6"/>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Radius Server</a:t>
            </a:r>
            <a:endParaRPr/>
          </a:p>
        </p:txBody>
      </p:sp>
      <p:sp>
        <p:nvSpPr>
          <p:cNvPr id="239" name="Google Shape;239;g89b2b0975a_0_6"/>
          <p:cNvSpPr txBox="1"/>
          <p:nvPr>
            <p:ph idx="1" type="body"/>
          </p:nvPr>
        </p:nvSpPr>
        <p:spPr>
          <a:xfrm>
            <a:off x="405650" y="1497850"/>
            <a:ext cx="8135100" cy="465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700" u="sng">
                <a:latin typeface="Times New Roman"/>
                <a:ea typeface="Times New Roman"/>
                <a:cs typeface="Times New Roman"/>
                <a:sym typeface="Times New Roman"/>
              </a:rPr>
              <a:t>Authentication and Authorization</a:t>
            </a:r>
            <a:endParaRPr b="1" sz="1700" u="sng">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User or machine sends a request to a Network Access Server (NAS)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To gain access to a particular network resource using access credentials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credentials are then passed to the NAS device via the link-layer protocol</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that, NAS sends a RADIUS Access Request message to the RADIUS server</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Requesting authorization to grant access via the RADIUS protocol</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request will include access credentials, typically in the form of username and password or security certificate provided by the user</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 request may contain other information which the NAS knows about the user, such  as its network address or phone number, and information on the user’s physical point of attachment to the NAS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The RADIUS server checks that the information is correct using authentication schemes such as PAP, CHAP, EAP</a:t>
            </a:r>
            <a:endParaRPr b="1" sz="1700">
              <a:latin typeface="Times New Roman"/>
              <a:ea typeface="Times New Roman"/>
              <a:cs typeface="Times New Roman"/>
              <a:sym typeface="Times New Roman"/>
            </a:endParaRPr>
          </a:p>
          <a:p>
            <a:pPr indent="0" lvl="0" marL="0" rtl="0" algn="l">
              <a:spcBef>
                <a:spcPts val="480"/>
              </a:spcBef>
              <a:spcAft>
                <a:spcPts val="0"/>
              </a:spcAft>
              <a:buNone/>
            </a:pPr>
            <a:r>
              <a:t/>
            </a:r>
            <a:endParaRPr sz="2600"/>
          </a:p>
        </p:txBody>
      </p:sp>
      <p:pic>
        <p:nvPicPr>
          <p:cNvPr id="240" name="Google Shape;240;g89b2b0975a_0_6"/>
          <p:cNvPicPr preferRelativeResize="0"/>
          <p:nvPr/>
        </p:nvPicPr>
        <p:blipFill>
          <a:blip r:embed="rId3">
            <a:alphaModFix/>
          </a:blip>
          <a:stretch>
            <a:fillRect/>
          </a:stretch>
        </p:blipFill>
        <p:spPr>
          <a:xfrm>
            <a:off x="4689947" y="5176247"/>
            <a:ext cx="3757050" cy="168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8faea432b4_1_0"/>
          <p:cNvSpPr txBox="1"/>
          <p:nvPr>
            <p:ph type="title"/>
          </p:nvPr>
        </p:nvSpPr>
        <p:spPr>
          <a:xfrm>
            <a:off x="665610" y="893356"/>
            <a:ext cx="7781400" cy="60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Point to Point Protocol (PPP)</a:t>
            </a:r>
            <a:endParaRPr/>
          </a:p>
        </p:txBody>
      </p:sp>
      <p:sp>
        <p:nvSpPr>
          <p:cNvPr id="247" name="Google Shape;247;g8faea432b4_1_0"/>
          <p:cNvSpPr txBox="1"/>
          <p:nvPr>
            <p:ph idx="1" type="body"/>
          </p:nvPr>
        </p:nvSpPr>
        <p:spPr>
          <a:xfrm>
            <a:off x="665165" y="1651000"/>
            <a:ext cx="7782000" cy="45213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Default RAS protocol in window</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US"/>
              <a:t>Data link-layer protocol used to </a:t>
            </a:r>
            <a:r>
              <a:rPr lang="en-US"/>
              <a:t>encapsulate</a:t>
            </a:r>
            <a:r>
              <a:rPr lang="en-US"/>
              <a:t> higher network-layer protocols to pass over synchronous and asynchronous communication lines.</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en-US"/>
              <a:t>Microsoft use Three Main Protocol for PPP</a:t>
            </a:r>
            <a:endParaRPr/>
          </a:p>
          <a:p>
            <a:pPr indent="-381000" lvl="0" marL="457200" rtl="0" algn="l">
              <a:spcBef>
                <a:spcPts val="0"/>
              </a:spcBef>
              <a:spcAft>
                <a:spcPts val="0"/>
              </a:spcAft>
              <a:buSzPts val="2400"/>
              <a:buChar char="•"/>
            </a:pPr>
            <a:r>
              <a:rPr lang="en-US"/>
              <a:t> The Internet Protocol Control Protocol (IPCP)</a:t>
            </a:r>
            <a:endParaRPr/>
          </a:p>
          <a:p>
            <a:pPr indent="-381000" lvl="0" marL="457200" rtl="0" algn="l">
              <a:spcBef>
                <a:spcPts val="0"/>
              </a:spcBef>
              <a:spcAft>
                <a:spcPts val="0"/>
              </a:spcAft>
              <a:buSzPts val="2400"/>
              <a:buChar char="•"/>
            </a:pPr>
            <a:r>
              <a:rPr lang="en-US"/>
              <a:t>The Internet Packet Exchange Control Protocol (IPXCP)</a:t>
            </a:r>
            <a:endParaRPr/>
          </a:p>
          <a:p>
            <a:pPr indent="-381000" lvl="0" marL="457200" rtl="0" algn="l">
              <a:spcBef>
                <a:spcPts val="0"/>
              </a:spcBef>
              <a:spcAft>
                <a:spcPts val="0"/>
              </a:spcAft>
              <a:buSzPts val="2400"/>
              <a:buChar char="•"/>
            </a:pPr>
            <a:r>
              <a:rPr lang="en-US"/>
              <a:t>The NetBIOS Frame Control Protocol (NBDCP)</a:t>
            </a:r>
            <a:endParaRPr/>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2011-04-11T03:57:31Z</dcterms:created>
  <dc:creator>deborah_zhou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0x01010025901B64E14735459892F2DD3E13BF02</vt:lpwstr>
  </property>
  <property fmtid="{D5CDD505-2E9C-101B-9397-08002B2CF9AE}" pid="3" name="_dlc_DocIdItemGuid">
    <vt:lpwstr>bb3cbe01-f797-45ea-88c7-b440f5ab9cbb</vt:lpwstr>
  </property>
</Properties>
</file>