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386800" cy="30279975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2650" y="139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085975" y="746125"/>
            <a:ext cx="263366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366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u="sng"/>
              <a:t>NOTES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0" u="none"/>
              <a:t>Refer to write ups in ‘Past Projects for Reference’ Booklet for Project overview write ups - http://yoda.soi.rp.edu.sg/wiki/index.php/FYP_Wiki</a:t>
            </a:r>
            <a:endParaRPr b="0" u="none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ENGLISH - </a:t>
            </a:r>
            <a:r>
              <a:rPr lang="en-SG" b="1"/>
              <a:t>British E.g. organi</a:t>
            </a:r>
            <a:r>
              <a:rPr lang="en-SG" b="1" u="sng">
                <a:solidFill>
                  <a:srgbClr val="E16609"/>
                </a:solidFill>
              </a:rPr>
              <a:t>s</a:t>
            </a:r>
            <a:r>
              <a:rPr lang="en-SG" b="1" u="none"/>
              <a:t>ation VS organi</a:t>
            </a:r>
            <a:r>
              <a:rPr lang="en-SG" b="1" u="sng">
                <a:solidFill>
                  <a:srgbClr val="E16609"/>
                </a:solidFill>
              </a:rPr>
              <a:t>z</a:t>
            </a:r>
            <a:r>
              <a:rPr lang="en-SG" b="1" u="none"/>
              <a:t>ation</a:t>
            </a:r>
            <a:endParaRPr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Font: RP approved font - Arial family only.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Header: Arial Bold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Copy text: Arial regular or Arial Bold. Use Emphasis of our SOI orange in moderation.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Picture frame – Give a 4.5 or 6pt orange outline.</a:t>
            </a: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26281" y="14013"/>
            <a:ext cx="21360519" cy="30289216"/>
            <a:chOff x="26281" y="14013"/>
            <a:chExt cx="21360519" cy="30289216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6281" y="14013"/>
              <a:ext cx="21360519" cy="3028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l="17619" r="50713" b="90185"/>
            <a:stretch/>
          </p:blipFill>
          <p:spPr>
            <a:xfrm>
              <a:off x="3657600" y="378347"/>
              <a:ext cx="6764169" cy="2972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993" y="886947"/>
            <a:ext cx="2401625" cy="2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701707" y="7432962"/>
            <a:ext cx="19983384" cy="1924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4993391" y="11724644"/>
            <a:ext cx="25836107" cy="481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-4808892" y="7090837"/>
            <a:ext cx="25836107" cy="1407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lvl="0" algn="ctr">
              <a:spcBef>
                <a:spcPts val="1760"/>
              </a:spcBef>
              <a:spcAft>
                <a:spcPts val="0"/>
              </a:spcAft>
              <a:buClr>
                <a:srgbClr val="888888"/>
              </a:buClr>
              <a:buSzPts val="8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689410" y="19457691"/>
            <a:ext cx="18178780" cy="601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Arial"/>
              <a:buNone/>
              <a:defRPr sz="129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b" anchorCtr="0">
            <a:noAutofit/>
          </a:bodyPr>
          <a:lstStyle>
            <a:lvl1pPr marL="457200" lvl="0" indent="-2286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69340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marL="2286000" lvl="4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marL="2743200" lvl="5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marL="3200400" lvl="6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marL="3657600" lvl="7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marL="4114800" lvl="8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0871623" y="7065330"/>
            <a:ext cx="9445837" cy="1998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marL="914400" lvl="1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marL="1371600" lvl="2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marL="1828800" lvl="3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marL="2286000" lvl="4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marL="2743200" lvl="5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marL="3200400" lvl="6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marL="3657600" lvl="7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marL="4114800" lvl="8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b" anchorCtr="0">
            <a:noAutofit/>
          </a:bodyPr>
          <a:lstStyle>
            <a:lvl1pPr marL="457200" lvl="0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1pPr>
            <a:lvl2pPr marL="914400" lvl="1" indent="-228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 b="1"/>
            </a:lvl2pPr>
            <a:lvl3pPr marL="1371600" lvl="2" indent="-228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 b="1"/>
            </a:lvl3pPr>
            <a:lvl4pPr marL="1828800" lvl="3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4pPr>
            <a:lvl5pPr marL="2286000" lvl="4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5pPr>
            <a:lvl6pPr marL="2743200" lvl="5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6pPr>
            <a:lvl7pPr marL="3200400" lvl="6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7pPr>
            <a:lvl8pPr marL="3657600" lvl="7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8pPr>
            <a:lvl9pPr marL="4114800" lvl="8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069340" y="9602677"/>
            <a:ext cx="9449551" cy="1744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marL="914400" lvl="1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marL="1371600" lvl="2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marL="1828800" lvl="3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marL="2286000" lvl="4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10864198" y="6777950"/>
            <a:ext cx="9453263" cy="28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b" anchorCtr="0">
            <a:noAutofit/>
          </a:bodyPr>
          <a:lstStyle>
            <a:lvl1pPr marL="457200" lvl="0" indent="-228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1pPr>
            <a:lvl2pPr marL="914400" lvl="1" indent="-228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 b="1"/>
            </a:lvl2pPr>
            <a:lvl3pPr marL="1371600" lvl="2" indent="-228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 b="1"/>
            </a:lvl3pPr>
            <a:lvl4pPr marL="1828800" lvl="3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4pPr>
            <a:lvl5pPr marL="2286000" lvl="4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5pPr>
            <a:lvl6pPr marL="2743200" lvl="5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6pPr>
            <a:lvl7pPr marL="3200400" lvl="6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7pPr>
            <a:lvl8pPr marL="3657600" lvl="7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8pPr>
            <a:lvl9pPr marL="4114800" lvl="8" indent="-228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10864198" y="9602677"/>
            <a:ext cx="9453263" cy="1744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marL="914400" lvl="1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marL="1371600" lvl="2" indent="-5969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marL="1828800" lvl="3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marL="2286000" lvl="4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marL="2743200" lvl="5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marL="3200400" lvl="6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marL="3657600" lvl="7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marL="4114800" lvl="8" indent="-55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8361645" y="1205594"/>
            <a:ext cx="11955815" cy="258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88265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Char char="•"/>
              <a:defRPr sz="10300"/>
            </a:lvl1pPr>
            <a:lvl2pPr marL="914400" lvl="1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marL="1371600" lvl="2" indent="-71755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3pPr>
            <a:lvl4pPr marL="1828800" lvl="3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marL="2286000" lvl="4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marL="2743200" lvl="5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marL="3200400" lvl="6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marL="3657600" lvl="7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marL="4114800" lvl="8" indent="-64135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marL="2286000" lvl="4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marL="2743200" lvl="5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marL="3200400" lvl="6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marL="3657600" lvl="7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marL="4114800" lvl="8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l="17619" r="50713" b="90185"/>
          <a:stretch/>
        </p:blipFill>
        <p:spPr>
          <a:xfrm>
            <a:off x="3657600" y="378347"/>
            <a:ext cx="6764169" cy="29728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4191962" y="21195981"/>
            <a:ext cx="12832080" cy="25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R="0" lvl="0" algn="l" rtl="0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None/>
              <a:defRPr sz="7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191962" y="23698288"/>
            <a:ext cx="12832080" cy="355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lvl="0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marL="914400" lvl="1" indent="-2286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marL="2286000" lvl="4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marL="2743200" lvl="5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marL="3200400" lvl="6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marL="3657600" lvl="7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marL="4114800" lvl="8" indent="-228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5327206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281" y="14013"/>
            <a:ext cx="21360519" cy="30289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69340" y="3690715"/>
            <a:ext cx="18337029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0"/>
              <a:buFont typeface="Arial"/>
              <a:buNone/>
              <a:defRPr sz="9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t" anchorCtr="0">
            <a:noAutofit/>
          </a:bodyPr>
          <a:lstStyle>
            <a:lvl1pPr marL="457200" marR="0" lvl="0" indent="-787400" algn="l" rtl="0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Char char="•"/>
              <a:defRPr sz="8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47700" algn="l" rtl="0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Char char="•"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–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7150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»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1350" algn="l" rtl="0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sz="6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1069275" y="3750050"/>
            <a:ext cx="199932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5225" tIns="147600" rIns="295225" bIns="1476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9600" cap="small"/>
              <a:t>&lt;Radius Implementation</a:t>
            </a:r>
            <a:r>
              <a:rPr lang="en-SG" sz="9600"/>
              <a:t>&gt;</a:t>
            </a:r>
            <a:endParaRPr sz="9600"/>
          </a:p>
        </p:txBody>
      </p:sp>
      <p:sp>
        <p:nvSpPr>
          <p:cNvPr id="100" name="Google Shape;100;p13"/>
          <p:cNvSpPr/>
          <p:nvPr/>
        </p:nvSpPr>
        <p:spPr>
          <a:xfrm>
            <a:off x="1273884" y="5326545"/>
            <a:ext cx="18288000" cy="1208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6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69275" y="7005500"/>
            <a:ext cx="18697200" cy="8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dirty="0">
                <a:solidFill>
                  <a:srgbClr val="595959"/>
                </a:solidFill>
              </a:rPr>
              <a:t>Problem: </a:t>
            </a:r>
            <a:r>
              <a:rPr lang="en-SG" sz="3200" dirty="0">
                <a:solidFill>
                  <a:schemeClr val="dk1"/>
                </a:solidFill>
              </a:rPr>
              <a:t>To link the Router and the Server up with a client to ensure that it has authentication and authorization to the Server</a:t>
            </a:r>
            <a:endParaRPr sz="32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i="1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SG" sz="3200" b="1" dirty="0">
                <a:solidFill>
                  <a:srgbClr val="595959"/>
                </a:solidFill>
              </a:rPr>
              <a:t>Requirements: </a:t>
            </a:r>
            <a:endParaRPr sz="3200" b="1" dirty="0">
              <a:solidFill>
                <a:srgbClr val="595959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200" dirty="0">
                <a:solidFill>
                  <a:schemeClr val="dk1"/>
                </a:solidFill>
              </a:rPr>
              <a:t>1.	Authentication of admin and user using RADIUS authentication methods.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200" dirty="0">
                <a:solidFill>
                  <a:schemeClr val="dk1"/>
                </a:solidFill>
              </a:rPr>
              <a:t>2.	Authorization of admin and user using RADIUS service.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3200" dirty="0">
                <a:solidFill>
                  <a:schemeClr val="dk1"/>
                </a:solidFill>
              </a:rPr>
              <a:t>3.	Students demonstrate the implementation of the authentication server on their laptop using VM.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1300" dirty="0">
                <a:solidFill>
                  <a:schemeClr val="dk1"/>
                </a:solidFill>
              </a:rPr>
              <a:t> </a:t>
            </a:r>
            <a:endParaRPr sz="13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3200" b="1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SG" sz="3200" b="1" dirty="0">
                <a:solidFill>
                  <a:srgbClr val="595959"/>
                </a:solidFill>
              </a:rPr>
              <a:t>Solution:</a:t>
            </a:r>
            <a:endParaRPr sz="3200" b="1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SG" sz="3200" dirty="0">
                <a:solidFill>
                  <a:schemeClr val="dk1"/>
                </a:solidFill>
              </a:rPr>
              <a:t>To create an authentication service with </a:t>
            </a:r>
            <a:r>
              <a:rPr lang="en-SG" sz="3200" b="1" dirty="0">
                <a:solidFill>
                  <a:schemeClr val="dk1"/>
                </a:solidFill>
              </a:rPr>
              <a:t>Radius </a:t>
            </a:r>
            <a:r>
              <a:rPr lang="en-SG" sz="3200" dirty="0">
                <a:solidFill>
                  <a:schemeClr val="dk1"/>
                </a:solidFill>
              </a:rPr>
              <a:t>server for a small corporate company. Different staff of different departments to gain authorization and authentication through different types of Networking Authentication Protocols. (EAP,PAP,CHAP,MD5 etc.)</a:t>
            </a:r>
            <a:endParaRPr sz="3200" dirty="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300"/>
              </a:spcBef>
              <a:spcAft>
                <a:spcPts val="0"/>
              </a:spcAft>
              <a:buNone/>
            </a:pPr>
            <a:endParaRPr sz="3200" b="1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 b="1" dirty="0">
                <a:solidFill>
                  <a:srgbClr val="595959"/>
                </a:solidFill>
              </a:rPr>
              <a:t>Technologies: </a:t>
            </a:r>
            <a:r>
              <a:rPr lang="en-SG" sz="3200" dirty="0">
                <a:solidFill>
                  <a:srgbClr val="595959"/>
                </a:solidFill>
              </a:rPr>
              <a:t>RADIUS. Packet Tracer, </a:t>
            </a:r>
            <a:r>
              <a:rPr lang="en-SG" sz="3200" dirty="0" err="1">
                <a:solidFill>
                  <a:srgbClr val="595959"/>
                </a:solidFill>
              </a:rPr>
              <a:t>Vmware</a:t>
            </a: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SG" sz="3200" dirty="0">
              <a:solidFill>
                <a:srgbClr val="595959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rgbClr val="595959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260352" y="27569438"/>
            <a:ext cx="93579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Timorthy Tng. Liang Kok, Hong Jun</a:t>
            </a:r>
            <a:endParaRPr sz="24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rgbClr val="595959"/>
                </a:solidFill>
              </a:rPr>
              <a:t>Mr Bernard Leong </a:t>
            </a:r>
            <a:r>
              <a:rPr lang="en-SG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(supervisor)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9.png">
            <a:extLst>
              <a:ext uri="{FF2B5EF4-FFF2-40B4-BE49-F238E27FC236}">
                <a16:creationId xmlns:a16="http://schemas.microsoft.com/office/drawing/2014/main" id="{7EBE9B1F-37C8-46AC-BF8E-E33375A599E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18574" y="16204145"/>
            <a:ext cx="18347901" cy="1032578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&lt;Radius Implementation&gt;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&lt;Radius Implementation&gt;</dc:title>
  <cp:lastModifiedBy>TIMORTHY TNG YONG QI</cp:lastModifiedBy>
  <cp:revision>1</cp:revision>
  <dcterms:modified xsi:type="dcterms:W3CDTF">2020-08-11T06:26:05Z</dcterms:modified>
</cp:coreProperties>
</file>