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58" r:id="rId15"/>
    <p:sldId id="260" r:id="rId16"/>
    <p:sldId id="261" r:id="rId17"/>
    <p:sldId id="259" r:id="rId18"/>
    <p:sldId id="275" r:id="rId19"/>
    <p:sldId id="273" r:id="rId20"/>
    <p:sldId id="274" r:id="rId21"/>
    <p:sldId id="276" r:id="rId22"/>
    <p:sldId id="277" r:id="rId23"/>
    <p:sldId id="278" r:id="rId24"/>
    <p:sldId id="279" r:id="rId25"/>
    <p:sldId id="280" r:id="rId26"/>
    <p:sldId id="281" r:id="rId27"/>
    <p:sldId id="282" r:id="rId28"/>
    <p:sldId id="285" r:id="rId29"/>
    <p:sldId id="284" r:id="rId30"/>
    <p:sldId id="286" r:id="rId31"/>
    <p:sldId id="287" r:id="rId32"/>
    <p:sldId id="288"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21956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11191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1310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975910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500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53192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89930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266800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68736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FAF60-E12C-4DF1-8616-7E64597EE1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134251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3FAF60-E12C-4DF1-8616-7E64597EE10F}"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398024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3FAF60-E12C-4DF1-8616-7E64597EE10F}"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318557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3FAF60-E12C-4DF1-8616-7E64597EE10F}"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77248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FAF60-E12C-4DF1-8616-7E64597EE10F}"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161179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3FAF60-E12C-4DF1-8616-7E64597EE10F}"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214745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FAF60-E12C-4DF1-8616-7E64597EE10F}"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D6444-7375-4998-B516-568770F62AC3}" type="slidenum">
              <a:rPr lang="en-US" smtClean="0"/>
              <a:t>‹#›</a:t>
            </a:fld>
            <a:endParaRPr lang="en-US"/>
          </a:p>
        </p:txBody>
      </p:sp>
    </p:spTree>
    <p:extLst>
      <p:ext uri="{BB962C8B-B14F-4D97-AF65-F5344CB8AC3E}">
        <p14:creationId xmlns:p14="http://schemas.microsoft.com/office/powerpoint/2010/main" val="181148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3FAF60-E12C-4DF1-8616-7E64597EE10F}" type="datetimeFigureOut">
              <a:rPr lang="en-US" smtClean="0"/>
              <a:t>4/15/2023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7D6444-7375-4998-B516-568770F62AC3}" type="slidenum">
              <a:rPr lang="en-US" smtClean="0"/>
              <a:t>‹#›</a:t>
            </a:fld>
            <a:endParaRPr lang="en-US"/>
          </a:p>
        </p:txBody>
      </p:sp>
    </p:spTree>
    <p:extLst>
      <p:ext uri="{BB962C8B-B14F-4D97-AF65-F5344CB8AC3E}">
        <p14:creationId xmlns:p14="http://schemas.microsoft.com/office/powerpoint/2010/main" val="1646038081"/>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E940-2C03-D752-0876-3D84C0292A05}"/>
              </a:ext>
            </a:extLst>
          </p:cNvPr>
          <p:cNvSpPr>
            <a:spLocks noGrp="1"/>
          </p:cNvSpPr>
          <p:nvPr>
            <p:ph type="ctrTitle"/>
          </p:nvPr>
        </p:nvSpPr>
        <p:spPr/>
        <p:txBody>
          <a:bodyPr/>
          <a:lstStyle/>
          <a:p>
            <a:r>
              <a:rPr lang="en-US" dirty="0"/>
              <a:t>CS370 – Section 46</a:t>
            </a:r>
            <a:br>
              <a:rPr lang="en-US" dirty="0"/>
            </a:br>
            <a:r>
              <a:rPr lang="en-US" dirty="0"/>
              <a:t>Group 9 Project</a:t>
            </a:r>
          </a:p>
        </p:txBody>
      </p:sp>
      <p:sp>
        <p:nvSpPr>
          <p:cNvPr id="3" name="Subtitle 2">
            <a:extLst>
              <a:ext uri="{FF2B5EF4-FFF2-40B4-BE49-F238E27FC236}">
                <a16:creationId xmlns:a16="http://schemas.microsoft.com/office/drawing/2014/main" id="{CFCE394C-778E-D4E8-E1DB-1A66459448FA}"/>
              </a:ext>
            </a:extLst>
          </p:cNvPr>
          <p:cNvSpPr>
            <a:spLocks noGrp="1"/>
          </p:cNvSpPr>
          <p:nvPr>
            <p:ph type="subTitle" idx="1"/>
          </p:nvPr>
        </p:nvSpPr>
        <p:spPr>
          <a:xfrm>
            <a:off x="2579485" y="4621737"/>
            <a:ext cx="8915399" cy="1730425"/>
          </a:xfrm>
        </p:spPr>
        <p:txBody>
          <a:bodyPr>
            <a:normAutofit fontScale="92500" lnSpcReduction="20000"/>
          </a:bodyPr>
          <a:lstStyle/>
          <a:p>
            <a:r>
              <a:rPr lang="en-US" u="sng" dirty="0"/>
              <a:t>Project</a:t>
            </a:r>
            <a:r>
              <a:rPr lang="en-US" dirty="0"/>
              <a:t>: Cafeteria</a:t>
            </a:r>
          </a:p>
          <a:p>
            <a:r>
              <a:rPr lang="en-US" u="sng" dirty="0"/>
              <a:t>Group members:</a:t>
            </a:r>
          </a:p>
          <a:p>
            <a:r>
              <a:rPr lang="en-US" dirty="0"/>
              <a:t>Timothy </a:t>
            </a:r>
            <a:r>
              <a:rPr lang="en-US" dirty="0" err="1"/>
              <a:t>Dakis</a:t>
            </a:r>
            <a:r>
              <a:rPr lang="en-US" dirty="0"/>
              <a:t> (captain)</a:t>
            </a:r>
          </a:p>
          <a:p>
            <a:r>
              <a:rPr lang="en-US" dirty="0" err="1"/>
              <a:t>Tanjinul</a:t>
            </a:r>
            <a:r>
              <a:rPr lang="en-US" dirty="0"/>
              <a:t> Hoque</a:t>
            </a:r>
          </a:p>
          <a:p>
            <a:r>
              <a:rPr lang="en-US" dirty="0"/>
              <a:t>Daniel Saavedra</a:t>
            </a:r>
          </a:p>
          <a:p>
            <a:endParaRPr lang="en-US" dirty="0"/>
          </a:p>
        </p:txBody>
      </p:sp>
    </p:spTree>
    <p:extLst>
      <p:ext uri="{BB962C8B-B14F-4D97-AF65-F5344CB8AC3E}">
        <p14:creationId xmlns:p14="http://schemas.microsoft.com/office/powerpoint/2010/main" val="264754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5A16-9370-5A31-07B3-1CB9554C17CE}"/>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7666AFEC-8CDD-BE17-A5B0-5C6928B69445}"/>
              </a:ext>
            </a:extLst>
          </p:cNvPr>
          <p:cNvSpPr>
            <a:spLocks noGrp="1"/>
          </p:cNvSpPr>
          <p:nvPr>
            <p:ph idx="1"/>
          </p:nvPr>
        </p:nvSpPr>
        <p:spPr/>
        <p:txBody>
          <a:bodyPr/>
          <a:lstStyle/>
          <a:p>
            <a:r>
              <a:rPr lang="en-US" dirty="0"/>
              <a:t>Actor: user accessing website or app</a:t>
            </a:r>
          </a:p>
          <a:p>
            <a:r>
              <a:rPr lang="en-US" dirty="0"/>
              <a:t>Precondition: the item must be listed on the website or app</a:t>
            </a:r>
          </a:p>
          <a:p>
            <a:r>
              <a:rPr lang="en-US" dirty="0"/>
              <a:t>Triggers: the user clicks an item</a:t>
            </a:r>
          </a:p>
          <a:p>
            <a:r>
              <a:rPr lang="en-US" dirty="0"/>
              <a:t>Basic Flow: </a:t>
            </a:r>
          </a:p>
          <a:p>
            <a:pPr lvl="1"/>
            <a:r>
              <a:rPr lang="en-US" dirty="0"/>
              <a:t>User accesses website / app → goes to item → item is in stock → purchase item</a:t>
            </a:r>
          </a:p>
          <a:p>
            <a:r>
              <a:rPr lang="en-US" dirty="0"/>
              <a:t>Alternative Flow:</a:t>
            </a:r>
          </a:p>
          <a:p>
            <a:pPr lvl="1"/>
            <a:r>
              <a:rPr lang="en-US" dirty="0"/>
              <a:t>User accesses website / app → goes to item → item not in stock → purchase fails</a:t>
            </a:r>
          </a:p>
          <a:p>
            <a:r>
              <a:rPr lang="en-US" dirty="0"/>
              <a:t>Postcondition: item purchase successful</a:t>
            </a:r>
          </a:p>
        </p:txBody>
      </p:sp>
    </p:spTree>
    <p:extLst>
      <p:ext uri="{BB962C8B-B14F-4D97-AF65-F5344CB8AC3E}">
        <p14:creationId xmlns:p14="http://schemas.microsoft.com/office/powerpoint/2010/main" val="37988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49BE-EF35-9280-F557-9168873465B1}"/>
              </a:ext>
            </a:extLst>
          </p:cNvPr>
          <p:cNvSpPr>
            <a:spLocks noGrp="1"/>
          </p:cNvSpPr>
          <p:nvPr>
            <p:ph type="title"/>
          </p:nvPr>
        </p:nvSpPr>
        <p:spPr/>
        <p:txBody>
          <a:bodyPr/>
          <a:lstStyle/>
          <a:p>
            <a:r>
              <a:rPr lang="en-US" dirty="0"/>
              <a:t>Acceptance Criteria</a:t>
            </a:r>
          </a:p>
        </p:txBody>
      </p:sp>
      <p:graphicFrame>
        <p:nvGraphicFramePr>
          <p:cNvPr id="4" name="Table 4">
            <a:extLst>
              <a:ext uri="{FF2B5EF4-FFF2-40B4-BE49-F238E27FC236}">
                <a16:creationId xmlns:a16="http://schemas.microsoft.com/office/drawing/2014/main" id="{AA7016F4-95F7-E8D4-E113-36A1CC14D1B1}"/>
              </a:ext>
            </a:extLst>
          </p:cNvPr>
          <p:cNvGraphicFramePr>
            <a:graphicFrameLocks noGrp="1"/>
          </p:cNvGraphicFramePr>
          <p:nvPr>
            <p:ph idx="1"/>
            <p:extLst>
              <p:ext uri="{D42A27DB-BD31-4B8C-83A1-F6EECF244321}">
                <p14:modId xmlns:p14="http://schemas.microsoft.com/office/powerpoint/2010/main" val="2439542330"/>
              </p:ext>
            </p:extLst>
          </p:nvPr>
        </p:nvGraphicFramePr>
        <p:xfrm>
          <a:off x="677862" y="2160588"/>
          <a:ext cx="9322171" cy="2123440"/>
        </p:xfrm>
        <a:graphic>
          <a:graphicData uri="http://schemas.openxmlformats.org/drawingml/2006/table">
            <a:tbl>
              <a:tblPr firstRow="1" bandRow="1">
                <a:tableStyleId>{5C22544A-7EE6-4342-B048-85BDC9FD1C3A}</a:tableStyleId>
              </a:tblPr>
              <a:tblGrid>
                <a:gridCol w="2194885">
                  <a:extLst>
                    <a:ext uri="{9D8B030D-6E8A-4147-A177-3AD203B41FA5}">
                      <a16:colId xmlns:a16="http://schemas.microsoft.com/office/drawing/2014/main" val="985956286"/>
                    </a:ext>
                  </a:extLst>
                </a:gridCol>
                <a:gridCol w="2194885">
                  <a:extLst>
                    <a:ext uri="{9D8B030D-6E8A-4147-A177-3AD203B41FA5}">
                      <a16:colId xmlns:a16="http://schemas.microsoft.com/office/drawing/2014/main" val="369965365"/>
                    </a:ext>
                  </a:extLst>
                </a:gridCol>
                <a:gridCol w="2194885">
                  <a:extLst>
                    <a:ext uri="{9D8B030D-6E8A-4147-A177-3AD203B41FA5}">
                      <a16:colId xmlns:a16="http://schemas.microsoft.com/office/drawing/2014/main" val="497827040"/>
                    </a:ext>
                  </a:extLst>
                </a:gridCol>
                <a:gridCol w="2737516">
                  <a:extLst>
                    <a:ext uri="{9D8B030D-6E8A-4147-A177-3AD203B41FA5}">
                      <a16:colId xmlns:a16="http://schemas.microsoft.com/office/drawing/2014/main" val="2472451140"/>
                    </a:ext>
                  </a:extLst>
                </a:gridCol>
              </a:tblGrid>
              <a:tr h="370840">
                <a:tc>
                  <a:txBody>
                    <a:bodyPr/>
                    <a:lstStyle/>
                    <a:p>
                      <a:pPr algn="ctr"/>
                      <a:r>
                        <a:rPr lang="en-US" dirty="0"/>
                        <a:t>Stock Remaining</a:t>
                      </a:r>
                    </a:p>
                  </a:txBody>
                  <a:tcPr/>
                </a:tc>
                <a:tc>
                  <a:txBody>
                    <a:bodyPr/>
                    <a:lstStyle/>
                    <a:p>
                      <a:pPr algn="ctr"/>
                      <a:r>
                        <a:rPr lang="en-US" dirty="0"/>
                        <a:t>Qty Purchased</a:t>
                      </a:r>
                    </a:p>
                  </a:txBody>
                  <a:tcPr/>
                </a:tc>
                <a:tc>
                  <a:txBody>
                    <a:bodyPr/>
                    <a:lstStyle/>
                    <a:p>
                      <a:pPr algn="ctr"/>
                      <a:r>
                        <a:rPr lang="en-US" dirty="0"/>
                        <a:t>Expected Result</a:t>
                      </a:r>
                    </a:p>
                  </a:txBody>
                  <a:tcPr/>
                </a:tc>
                <a:tc>
                  <a:txBody>
                    <a:bodyPr/>
                    <a:lstStyle/>
                    <a:p>
                      <a:pPr algn="ctr"/>
                      <a:r>
                        <a:rPr lang="en-US" dirty="0"/>
                        <a:t>Expected Message</a:t>
                      </a:r>
                    </a:p>
                  </a:txBody>
                  <a:tcPr/>
                </a:tc>
                <a:extLst>
                  <a:ext uri="{0D108BD9-81ED-4DB2-BD59-A6C34878D82A}">
                    <a16:rowId xmlns:a16="http://schemas.microsoft.com/office/drawing/2014/main" val="1907399205"/>
                  </a:ext>
                </a:extLst>
              </a:tr>
              <a:tr h="370840">
                <a:tc>
                  <a:txBody>
                    <a:bodyPr/>
                    <a:lstStyle/>
                    <a:p>
                      <a:r>
                        <a:rPr lang="en-US" dirty="0"/>
                        <a:t>1</a:t>
                      </a:r>
                    </a:p>
                  </a:txBody>
                  <a:tcPr anchor="ctr"/>
                </a:tc>
                <a:tc>
                  <a:txBody>
                    <a:bodyPr/>
                    <a:lstStyle/>
                    <a:p>
                      <a:r>
                        <a:rPr lang="en-US" dirty="0"/>
                        <a:t>1</a:t>
                      </a:r>
                    </a:p>
                  </a:txBody>
                  <a:tcPr anchor="ctr"/>
                </a:tc>
                <a:tc>
                  <a:txBody>
                    <a:bodyPr/>
                    <a:lstStyle/>
                    <a:p>
                      <a:pPr algn="ctr"/>
                      <a:r>
                        <a:rPr lang="en-US" dirty="0">
                          <a:solidFill>
                            <a:schemeClr val="accent2">
                              <a:lumMod val="75000"/>
                            </a:schemeClr>
                          </a:solidFill>
                        </a:rPr>
                        <a:t>Pass</a:t>
                      </a:r>
                    </a:p>
                  </a:txBody>
                  <a:tcPr anchor="ctr"/>
                </a:tc>
                <a:tc>
                  <a:txBody>
                    <a:bodyPr/>
                    <a:lstStyle/>
                    <a:p>
                      <a:pPr algn="l"/>
                      <a:r>
                        <a:rPr lang="en-US" dirty="0"/>
                        <a:t>Successful transaction</a:t>
                      </a:r>
                    </a:p>
                  </a:txBody>
                  <a:tcPr anchor="ctr"/>
                </a:tc>
                <a:extLst>
                  <a:ext uri="{0D108BD9-81ED-4DB2-BD59-A6C34878D82A}">
                    <a16:rowId xmlns:a16="http://schemas.microsoft.com/office/drawing/2014/main" val="2771454893"/>
                  </a:ext>
                </a:extLst>
              </a:tr>
              <a:tr h="370840">
                <a:tc>
                  <a:txBody>
                    <a:bodyPr/>
                    <a:lstStyle/>
                    <a:p>
                      <a:r>
                        <a:rPr lang="en-US" dirty="0"/>
                        <a:t>0</a:t>
                      </a:r>
                    </a:p>
                  </a:txBody>
                  <a:tcPr anchor="ctr"/>
                </a:tc>
                <a:tc>
                  <a:txBody>
                    <a:bodyPr/>
                    <a:lstStyle/>
                    <a:p>
                      <a:r>
                        <a:rPr lang="en-US" dirty="0"/>
                        <a:t>1</a:t>
                      </a:r>
                    </a:p>
                  </a:txBody>
                  <a:tcPr anchor="ctr"/>
                </a:tc>
                <a:tc>
                  <a:txBody>
                    <a:bodyPr/>
                    <a:lstStyle/>
                    <a:p>
                      <a:pPr algn="ctr"/>
                      <a:r>
                        <a:rPr lang="en-US" dirty="0">
                          <a:solidFill>
                            <a:srgbClr val="FF0000"/>
                          </a:solidFill>
                        </a:rPr>
                        <a:t>Fail</a:t>
                      </a:r>
                    </a:p>
                  </a:txBody>
                  <a:tcPr anchor="ctr"/>
                </a:tc>
                <a:tc>
                  <a:txBody>
                    <a:bodyPr/>
                    <a:lstStyle/>
                    <a:p>
                      <a:pPr algn="l"/>
                      <a:r>
                        <a:rPr lang="en-US" dirty="0"/>
                        <a:t>No stock remaining</a:t>
                      </a:r>
                    </a:p>
                  </a:txBody>
                  <a:tcPr anchor="ctr"/>
                </a:tc>
                <a:extLst>
                  <a:ext uri="{0D108BD9-81ED-4DB2-BD59-A6C34878D82A}">
                    <a16:rowId xmlns:a16="http://schemas.microsoft.com/office/drawing/2014/main" val="1242707662"/>
                  </a:ext>
                </a:extLst>
              </a:tr>
              <a:tr h="370840">
                <a:tc>
                  <a:txBody>
                    <a:bodyPr/>
                    <a:lstStyle/>
                    <a:p>
                      <a:r>
                        <a:rPr lang="en-US" dirty="0"/>
                        <a:t>1</a:t>
                      </a:r>
                    </a:p>
                  </a:txBody>
                  <a:tcPr anchor="ctr"/>
                </a:tc>
                <a:tc>
                  <a:txBody>
                    <a:bodyPr/>
                    <a:lstStyle/>
                    <a:p>
                      <a:r>
                        <a:rPr lang="en-US" dirty="0"/>
                        <a:t>2</a:t>
                      </a:r>
                    </a:p>
                  </a:txBody>
                  <a:tcPr anchor="ctr"/>
                </a:tc>
                <a:tc>
                  <a:txBody>
                    <a:bodyPr/>
                    <a:lstStyle/>
                    <a:p>
                      <a:pPr algn="ctr"/>
                      <a:r>
                        <a:rPr lang="en-US" dirty="0">
                          <a:solidFill>
                            <a:srgbClr val="FF0000"/>
                          </a:solidFill>
                        </a:rPr>
                        <a:t>Fail</a:t>
                      </a:r>
                    </a:p>
                  </a:txBody>
                  <a:tcPr anchor="ctr"/>
                </a:tc>
                <a:tc>
                  <a:txBody>
                    <a:bodyPr/>
                    <a:lstStyle/>
                    <a:p>
                      <a:pPr algn="l"/>
                      <a:r>
                        <a:rPr lang="en-US" dirty="0"/>
                        <a:t>Not enough stock for successful transaction</a:t>
                      </a:r>
                    </a:p>
                  </a:txBody>
                  <a:tcPr anchor="ctr"/>
                </a:tc>
                <a:extLst>
                  <a:ext uri="{0D108BD9-81ED-4DB2-BD59-A6C34878D82A}">
                    <a16:rowId xmlns:a16="http://schemas.microsoft.com/office/drawing/2014/main" val="3322597893"/>
                  </a:ext>
                </a:extLst>
              </a:tr>
              <a:tr h="370840">
                <a:tc>
                  <a:txBody>
                    <a:bodyPr/>
                    <a:lstStyle/>
                    <a:p>
                      <a:r>
                        <a:rPr lang="en-US" dirty="0"/>
                        <a:t>2</a:t>
                      </a:r>
                    </a:p>
                  </a:txBody>
                  <a:tcPr anchor="ctr"/>
                </a:tc>
                <a:tc>
                  <a:txBody>
                    <a:bodyPr/>
                    <a:lstStyle/>
                    <a:p>
                      <a:r>
                        <a:rPr lang="en-US" dirty="0"/>
                        <a:t>2</a:t>
                      </a:r>
                    </a:p>
                  </a:txBody>
                  <a:tcPr anchor="ctr"/>
                </a:tc>
                <a:tc>
                  <a:txBody>
                    <a:bodyPr/>
                    <a:lstStyle/>
                    <a:p>
                      <a:pPr algn="ctr"/>
                      <a:r>
                        <a:rPr lang="en-US" dirty="0">
                          <a:solidFill>
                            <a:schemeClr val="accent2">
                              <a:lumMod val="75000"/>
                            </a:schemeClr>
                          </a:solidFill>
                        </a:rPr>
                        <a:t>Pass</a:t>
                      </a:r>
                    </a:p>
                  </a:txBody>
                  <a:tcPr anchor="ctr"/>
                </a:tc>
                <a:tc>
                  <a:txBody>
                    <a:bodyPr/>
                    <a:lstStyle/>
                    <a:p>
                      <a:pPr algn="l"/>
                      <a:r>
                        <a:rPr lang="en-US" dirty="0"/>
                        <a:t>Successful transaction</a:t>
                      </a:r>
                    </a:p>
                  </a:txBody>
                  <a:tcPr anchor="ctr"/>
                </a:tc>
                <a:extLst>
                  <a:ext uri="{0D108BD9-81ED-4DB2-BD59-A6C34878D82A}">
                    <a16:rowId xmlns:a16="http://schemas.microsoft.com/office/drawing/2014/main" val="3911810614"/>
                  </a:ext>
                </a:extLst>
              </a:tr>
            </a:tbl>
          </a:graphicData>
        </a:graphic>
      </p:graphicFrame>
    </p:spTree>
    <p:extLst>
      <p:ext uri="{BB962C8B-B14F-4D97-AF65-F5344CB8AC3E}">
        <p14:creationId xmlns:p14="http://schemas.microsoft.com/office/powerpoint/2010/main" val="78505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41B-F9C3-F603-2754-92C0CCE999A0}"/>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38608C23-B1A7-9CAF-CCB8-48B49DADE67C}"/>
              </a:ext>
            </a:extLst>
          </p:cNvPr>
          <p:cNvSpPr>
            <a:spLocks noGrp="1"/>
          </p:cNvSpPr>
          <p:nvPr>
            <p:ph idx="1"/>
          </p:nvPr>
        </p:nvSpPr>
        <p:spPr/>
        <p:txBody>
          <a:bodyPr/>
          <a:lstStyle/>
          <a:p>
            <a:r>
              <a:rPr lang="en-US" dirty="0"/>
              <a:t>Assumptions:</a:t>
            </a:r>
          </a:p>
          <a:p>
            <a:pPr lvl="1"/>
            <a:r>
              <a:rPr lang="en-US" dirty="0"/>
              <a:t>Someone from management will be available to test if stock is being updated accurately</a:t>
            </a:r>
          </a:p>
          <a:p>
            <a:r>
              <a:rPr lang="en-US" dirty="0"/>
              <a:t>Constraints</a:t>
            </a:r>
          </a:p>
          <a:p>
            <a:pPr lvl="1"/>
            <a:r>
              <a:rPr lang="en-US" dirty="0"/>
              <a:t>Tight deadline – 1 month to implement</a:t>
            </a:r>
          </a:p>
          <a:p>
            <a:pPr lvl="1"/>
            <a:r>
              <a:rPr lang="en-US" dirty="0"/>
              <a:t>Team size – 3 people</a:t>
            </a:r>
          </a:p>
        </p:txBody>
      </p:sp>
    </p:spTree>
    <p:extLst>
      <p:ext uri="{BB962C8B-B14F-4D97-AF65-F5344CB8AC3E}">
        <p14:creationId xmlns:p14="http://schemas.microsoft.com/office/powerpoint/2010/main" val="212360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32DD-F200-E70B-9FF4-131CBB947FF9}"/>
              </a:ext>
            </a:extLst>
          </p:cNvPr>
          <p:cNvSpPr>
            <a:spLocks noGrp="1"/>
          </p:cNvSpPr>
          <p:nvPr>
            <p:ph type="title"/>
          </p:nvPr>
        </p:nvSpPr>
        <p:spPr/>
        <p:txBody>
          <a:bodyPr/>
          <a:lstStyle/>
          <a:p>
            <a:r>
              <a:rPr lang="en-US" dirty="0"/>
              <a:t>Platform Requirements Specification</a:t>
            </a:r>
          </a:p>
        </p:txBody>
      </p:sp>
      <p:sp>
        <p:nvSpPr>
          <p:cNvPr id="3" name="Content Placeholder 2">
            <a:extLst>
              <a:ext uri="{FF2B5EF4-FFF2-40B4-BE49-F238E27FC236}">
                <a16:creationId xmlns:a16="http://schemas.microsoft.com/office/drawing/2014/main" id="{F4921285-3995-B4E3-1DB7-284CC61413A7}"/>
              </a:ext>
            </a:extLst>
          </p:cNvPr>
          <p:cNvSpPr>
            <a:spLocks noGrp="1"/>
          </p:cNvSpPr>
          <p:nvPr>
            <p:ph idx="1"/>
          </p:nvPr>
        </p:nvSpPr>
        <p:spPr/>
        <p:txBody>
          <a:bodyPr/>
          <a:lstStyle/>
          <a:p>
            <a:r>
              <a:rPr lang="en-US" dirty="0"/>
              <a:t>Users will be required to use a browser (i.e., Chrome, Edge, Firefox, etc.) version released within the last 2 years to ensure compatibility with the website</a:t>
            </a:r>
          </a:p>
          <a:p>
            <a:r>
              <a:rPr lang="en-US" dirty="0"/>
              <a:t>The smartphone application will be limited to Android and Apple smartphones</a:t>
            </a:r>
          </a:p>
        </p:txBody>
      </p:sp>
    </p:spTree>
    <p:extLst>
      <p:ext uri="{BB962C8B-B14F-4D97-AF65-F5344CB8AC3E}">
        <p14:creationId xmlns:p14="http://schemas.microsoft.com/office/powerpoint/2010/main" val="189738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AD6B32-8032-8D07-7310-279C4CC985C6}"/>
              </a:ext>
            </a:extLst>
          </p:cNvPr>
          <p:cNvSpPr>
            <a:spLocks noGrp="1"/>
          </p:cNvSpPr>
          <p:nvPr>
            <p:ph type="title"/>
          </p:nvPr>
        </p:nvSpPr>
        <p:spPr/>
        <p:txBody>
          <a:bodyPr/>
          <a:lstStyle/>
          <a:p>
            <a:r>
              <a:rPr lang="en-US" dirty="0"/>
              <a:t>Diagrams</a:t>
            </a:r>
          </a:p>
        </p:txBody>
      </p:sp>
    </p:spTree>
    <p:extLst>
      <p:ext uri="{BB962C8B-B14F-4D97-AF65-F5344CB8AC3E}">
        <p14:creationId xmlns:p14="http://schemas.microsoft.com/office/powerpoint/2010/main" val="8954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A03FF0-4205-FF5E-C109-A77BAC590D9D}"/>
              </a:ext>
            </a:extLst>
          </p:cNvPr>
          <p:cNvSpPr>
            <a:spLocks noGrp="1"/>
          </p:cNvSpPr>
          <p:nvPr>
            <p:ph type="title"/>
          </p:nvPr>
        </p:nvSpPr>
        <p:spPr/>
        <p:txBody>
          <a:bodyPr/>
          <a:lstStyle/>
          <a:p>
            <a:r>
              <a:rPr lang="en-US" dirty="0"/>
              <a:t>Process Flowchart Diagram</a:t>
            </a:r>
          </a:p>
        </p:txBody>
      </p:sp>
      <p:pic>
        <p:nvPicPr>
          <p:cNvPr id="6" name="Content Placeholder 5">
            <a:extLst>
              <a:ext uri="{FF2B5EF4-FFF2-40B4-BE49-F238E27FC236}">
                <a16:creationId xmlns:a16="http://schemas.microsoft.com/office/drawing/2014/main" id="{6D594FF6-A6E1-9431-2E05-DAFFB048132B}"/>
              </a:ext>
            </a:extLst>
          </p:cNvPr>
          <p:cNvPicPr>
            <a:picLocks noGrp="1" noChangeAspect="1"/>
          </p:cNvPicPr>
          <p:nvPr>
            <p:ph idx="1"/>
          </p:nvPr>
        </p:nvPicPr>
        <p:blipFill>
          <a:blip r:embed="rId2"/>
          <a:stretch>
            <a:fillRect/>
          </a:stretch>
        </p:blipFill>
        <p:spPr>
          <a:xfrm>
            <a:off x="1344613" y="2160588"/>
            <a:ext cx="7262811" cy="3881437"/>
          </a:xfrm>
        </p:spPr>
      </p:pic>
    </p:spTree>
    <p:extLst>
      <p:ext uri="{BB962C8B-B14F-4D97-AF65-F5344CB8AC3E}">
        <p14:creationId xmlns:p14="http://schemas.microsoft.com/office/powerpoint/2010/main" val="18744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086F-BB4D-4465-2363-2A26472A973C}"/>
              </a:ext>
            </a:extLst>
          </p:cNvPr>
          <p:cNvSpPr>
            <a:spLocks noGrp="1"/>
          </p:cNvSpPr>
          <p:nvPr>
            <p:ph type="title"/>
          </p:nvPr>
        </p:nvSpPr>
        <p:spPr/>
        <p:txBody>
          <a:bodyPr/>
          <a:lstStyle/>
          <a:p>
            <a:r>
              <a:rPr lang="en-US" dirty="0"/>
              <a:t>User Context Diagram</a:t>
            </a:r>
          </a:p>
        </p:txBody>
      </p:sp>
      <p:pic>
        <p:nvPicPr>
          <p:cNvPr id="5" name="Content Placeholder 4">
            <a:extLst>
              <a:ext uri="{FF2B5EF4-FFF2-40B4-BE49-F238E27FC236}">
                <a16:creationId xmlns:a16="http://schemas.microsoft.com/office/drawing/2014/main" id="{7E63A7D4-B0AD-77D4-2D71-407500BA8E4B}"/>
              </a:ext>
            </a:extLst>
          </p:cNvPr>
          <p:cNvPicPr>
            <a:picLocks noGrp="1" noChangeAspect="1"/>
          </p:cNvPicPr>
          <p:nvPr>
            <p:ph idx="1"/>
          </p:nvPr>
        </p:nvPicPr>
        <p:blipFill>
          <a:blip r:embed="rId2"/>
          <a:stretch>
            <a:fillRect/>
          </a:stretch>
        </p:blipFill>
        <p:spPr>
          <a:xfrm>
            <a:off x="1973478" y="1939308"/>
            <a:ext cx="6771687" cy="3884267"/>
          </a:xfrm>
        </p:spPr>
      </p:pic>
    </p:spTree>
    <p:extLst>
      <p:ext uri="{BB962C8B-B14F-4D97-AF65-F5344CB8AC3E}">
        <p14:creationId xmlns:p14="http://schemas.microsoft.com/office/powerpoint/2010/main" val="107345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6899-5447-6D60-64DC-A80E0DF2120F}"/>
              </a:ext>
            </a:extLst>
          </p:cNvPr>
          <p:cNvSpPr>
            <a:spLocks noGrp="1"/>
          </p:cNvSpPr>
          <p:nvPr>
            <p:ph type="title"/>
          </p:nvPr>
        </p:nvSpPr>
        <p:spPr/>
        <p:txBody>
          <a:bodyPr/>
          <a:lstStyle/>
          <a:p>
            <a:r>
              <a:rPr lang="en-US" dirty="0"/>
              <a:t>Individual Work</a:t>
            </a:r>
          </a:p>
        </p:txBody>
      </p:sp>
      <p:sp>
        <p:nvSpPr>
          <p:cNvPr id="3" name="Text Placeholder 2">
            <a:extLst>
              <a:ext uri="{FF2B5EF4-FFF2-40B4-BE49-F238E27FC236}">
                <a16:creationId xmlns:a16="http://schemas.microsoft.com/office/drawing/2014/main" id="{F3C921A8-104C-9439-7943-F937F4D2D378}"/>
              </a:ext>
            </a:extLst>
          </p:cNvPr>
          <p:cNvSpPr>
            <a:spLocks noGrp="1"/>
          </p:cNvSpPr>
          <p:nvPr>
            <p:ph type="body" idx="1"/>
          </p:nvPr>
        </p:nvSpPr>
        <p:spPr/>
        <p:txBody>
          <a:bodyPr>
            <a:normAutofit fontScale="70000" lnSpcReduction="20000"/>
          </a:bodyPr>
          <a:lstStyle/>
          <a:p>
            <a:r>
              <a:rPr lang="en-US" dirty="0"/>
              <a:t>Timothy </a:t>
            </a:r>
            <a:r>
              <a:rPr lang="en-US" dirty="0" err="1"/>
              <a:t>Dakis</a:t>
            </a:r>
            <a:r>
              <a:rPr lang="en-US" dirty="0"/>
              <a:t> – Decorator Pattern</a:t>
            </a:r>
          </a:p>
          <a:p>
            <a:r>
              <a:rPr lang="en-US" dirty="0" err="1"/>
              <a:t>Tanjinul</a:t>
            </a:r>
            <a:r>
              <a:rPr lang="en-US" dirty="0"/>
              <a:t> Hoque – Observer Pattern</a:t>
            </a:r>
          </a:p>
          <a:p>
            <a:r>
              <a:rPr lang="en-US" dirty="0"/>
              <a:t>Daniel Saavedra – Singleton Pattern </a:t>
            </a:r>
          </a:p>
        </p:txBody>
      </p:sp>
    </p:spTree>
    <p:extLst>
      <p:ext uri="{BB962C8B-B14F-4D97-AF65-F5344CB8AC3E}">
        <p14:creationId xmlns:p14="http://schemas.microsoft.com/office/powerpoint/2010/main" val="320404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E4E-1462-91C9-855B-32E88D847475}"/>
              </a:ext>
            </a:extLst>
          </p:cNvPr>
          <p:cNvSpPr>
            <a:spLocks noGrp="1"/>
          </p:cNvSpPr>
          <p:nvPr>
            <p:ph type="title"/>
          </p:nvPr>
        </p:nvSpPr>
        <p:spPr/>
        <p:txBody>
          <a:bodyPr/>
          <a:lstStyle/>
          <a:p>
            <a:r>
              <a:rPr lang="en-US" dirty="0"/>
              <a:t>Timothy </a:t>
            </a:r>
            <a:r>
              <a:rPr lang="en-US" dirty="0" err="1"/>
              <a:t>Dakis</a:t>
            </a:r>
            <a:r>
              <a:rPr lang="en-US" dirty="0"/>
              <a:t> Work – Decorator</a:t>
            </a:r>
          </a:p>
        </p:txBody>
      </p:sp>
      <p:sp>
        <p:nvSpPr>
          <p:cNvPr id="4" name="Text Placeholder 3">
            <a:extLst>
              <a:ext uri="{FF2B5EF4-FFF2-40B4-BE49-F238E27FC236}">
                <a16:creationId xmlns:a16="http://schemas.microsoft.com/office/drawing/2014/main" id="{7916A085-59D8-365C-69B9-372E2464E36F}"/>
              </a:ext>
            </a:extLst>
          </p:cNvPr>
          <p:cNvSpPr>
            <a:spLocks noGrp="1"/>
          </p:cNvSpPr>
          <p:nvPr>
            <p:ph type="body" idx="1"/>
          </p:nvPr>
        </p:nvSpPr>
        <p:spPr>
          <a:xfrm>
            <a:off x="677335" y="4527447"/>
            <a:ext cx="8596668" cy="2116543"/>
          </a:xfrm>
        </p:spPr>
        <p:txBody>
          <a:bodyPr>
            <a:normAutofit fontScale="92500" lnSpcReduction="20000"/>
          </a:bodyPr>
          <a:lstStyle/>
          <a:p>
            <a:pPr marL="342900" indent="-342900">
              <a:buFont typeface="Arial" panose="020B0604020202020204" pitchFamily="34" charset="0"/>
              <a:buChar char="•"/>
            </a:pPr>
            <a:r>
              <a:rPr lang="en-US" dirty="0"/>
              <a:t>Files to implement pattern:</a:t>
            </a:r>
          </a:p>
          <a:p>
            <a:pPr marL="800100" lvl="1" indent="-342900">
              <a:buFont typeface="Arial" panose="020B0604020202020204" pitchFamily="34" charset="0"/>
              <a:buChar char="•"/>
            </a:pPr>
            <a:r>
              <a:rPr lang="en-US" dirty="0"/>
              <a:t>CafeteriaServiceProvided.java</a:t>
            </a:r>
          </a:p>
          <a:p>
            <a:pPr marL="800100" lvl="1" indent="-342900">
              <a:buFont typeface="Arial" panose="020B0604020202020204" pitchFamily="34" charset="0"/>
              <a:buChar char="•"/>
            </a:pPr>
            <a:r>
              <a:rPr lang="en-US" dirty="0"/>
              <a:t>BuyFood.java</a:t>
            </a:r>
          </a:p>
          <a:p>
            <a:pPr marL="800100" lvl="1" indent="-342900">
              <a:buFont typeface="Arial" panose="020B0604020202020204" pitchFamily="34" charset="0"/>
              <a:buChar char="•"/>
            </a:pPr>
            <a:r>
              <a:rPr lang="en-US" dirty="0"/>
              <a:t>BuySoda.java</a:t>
            </a:r>
          </a:p>
          <a:p>
            <a:pPr marL="800100" lvl="1" indent="-342900">
              <a:buFont typeface="Arial" panose="020B0604020202020204" pitchFamily="34" charset="0"/>
              <a:buChar char="•"/>
            </a:pPr>
            <a:r>
              <a:rPr lang="en-US" dirty="0"/>
              <a:t>BuyCoffee.java</a:t>
            </a:r>
          </a:p>
          <a:p>
            <a:pPr marL="342900" indent="-342900">
              <a:buFont typeface="Arial" panose="020B0604020202020204" pitchFamily="34" charset="0"/>
              <a:buChar char="•"/>
            </a:pPr>
            <a:r>
              <a:rPr lang="en-US" dirty="0"/>
              <a:t>File for unit test: BuyFoodTest.java</a:t>
            </a:r>
          </a:p>
          <a:p>
            <a:endParaRPr lang="en-US" dirty="0"/>
          </a:p>
        </p:txBody>
      </p:sp>
    </p:spTree>
    <p:extLst>
      <p:ext uri="{BB962C8B-B14F-4D97-AF65-F5344CB8AC3E}">
        <p14:creationId xmlns:p14="http://schemas.microsoft.com/office/powerpoint/2010/main" val="14411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4E43F9-1D07-EA2F-FD72-A0129D0BE177}"/>
              </a:ext>
            </a:extLst>
          </p:cNvPr>
          <p:cNvSpPr>
            <a:spLocks noGrp="1"/>
          </p:cNvSpPr>
          <p:nvPr>
            <p:ph type="title"/>
          </p:nvPr>
        </p:nvSpPr>
        <p:spPr/>
        <p:txBody>
          <a:bodyPr/>
          <a:lstStyle/>
          <a:p>
            <a:r>
              <a:rPr lang="en-US" dirty="0"/>
              <a:t>Decorator UML</a:t>
            </a:r>
          </a:p>
        </p:txBody>
      </p:sp>
      <p:pic>
        <p:nvPicPr>
          <p:cNvPr id="7" name="Content Placeholder 6" descr="Application, table&#10;&#10;Description automatically generated with medium confidence">
            <a:extLst>
              <a:ext uri="{FF2B5EF4-FFF2-40B4-BE49-F238E27FC236}">
                <a16:creationId xmlns:a16="http://schemas.microsoft.com/office/drawing/2014/main" id="{09EA54CD-ED54-2871-D7D5-9E91FE9A2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2752928"/>
            <a:ext cx="9477239" cy="2467407"/>
          </a:xfrm>
        </p:spPr>
      </p:pic>
    </p:spTree>
    <p:extLst>
      <p:ext uri="{BB962C8B-B14F-4D97-AF65-F5344CB8AC3E}">
        <p14:creationId xmlns:p14="http://schemas.microsoft.com/office/powerpoint/2010/main" val="281098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AD6B32-8032-8D07-7310-279C4CC985C6}"/>
              </a:ext>
            </a:extLst>
          </p:cNvPr>
          <p:cNvSpPr>
            <a:spLocks noGrp="1"/>
          </p:cNvSpPr>
          <p:nvPr>
            <p:ph type="title"/>
          </p:nvPr>
        </p:nvSpPr>
        <p:spPr/>
        <p:txBody>
          <a:bodyPr/>
          <a:lstStyle/>
          <a:p>
            <a:r>
              <a:rPr lang="en-US" dirty="0"/>
              <a:t>Requirements / </a:t>
            </a:r>
            <a:br>
              <a:rPr lang="en-US" dirty="0"/>
            </a:br>
            <a:r>
              <a:rPr lang="en-US" dirty="0"/>
              <a:t>Specifications</a:t>
            </a:r>
          </a:p>
        </p:txBody>
      </p:sp>
    </p:spTree>
    <p:extLst>
      <p:ext uri="{BB962C8B-B14F-4D97-AF65-F5344CB8AC3E}">
        <p14:creationId xmlns:p14="http://schemas.microsoft.com/office/powerpoint/2010/main" val="1634226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1 of 3)</a:t>
            </a:r>
          </a:p>
        </p:txBody>
      </p:sp>
      <p:pic>
        <p:nvPicPr>
          <p:cNvPr id="5" name="Content Placeholder 4">
            <a:extLst>
              <a:ext uri="{FF2B5EF4-FFF2-40B4-BE49-F238E27FC236}">
                <a16:creationId xmlns:a16="http://schemas.microsoft.com/office/drawing/2014/main" id="{C69BDD13-3ADE-167F-2ADA-5B08F259D489}"/>
              </a:ext>
            </a:extLst>
          </p:cNvPr>
          <p:cNvPicPr>
            <a:picLocks noGrp="1" noChangeAspect="1"/>
          </p:cNvPicPr>
          <p:nvPr>
            <p:ph idx="1"/>
          </p:nvPr>
        </p:nvPicPr>
        <p:blipFill>
          <a:blip r:embed="rId2"/>
          <a:stretch>
            <a:fillRect/>
          </a:stretch>
        </p:blipFill>
        <p:spPr>
          <a:xfrm>
            <a:off x="677690" y="1367632"/>
            <a:ext cx="7832633" cy="1648975"/>
          </a:xfrm>
        </p:spPr>
      </p:pic>
      <p:pic>
        <p:nvPicPr>
          <p:cNvPr id="7" name="Picture 6">
            <a:extLst>
              <a:ext uri="{FF2B5EF4-FFF2-40B4-BE49-F238E27FC236}">
                <a16:creationId xmlns:a16="http://schemas.microsoft.com/office/drawing/2014/main" id="{F4EA9346-6097-C7D4-1CAF-B29D81F4B991}"/>
              </a:ext>
            </a:extLst>
          </p:cNvPr>
          <p:cNvPicPr>
            <a:picLocks noChangeAspect="1"/>
          </p:cNvPicPr>
          <p:nvPr/>
        </p:nvPicPr>
        <p:blipFill>
          <a:blip r:embed="rId3"/>
          <a:stretch>
            <a:fillRect/>
          </a:stretch>
        </p:blipFill>
        <p:spPr>
          <a:xfrm>
            <a:off x="677334" y="3268494"/>
            <a:ext cx="7832989" cy="3381770"/>
          </a:xfrm>
          <a:prstGeom prst="rect">
            <a:avLst/>
          </a:prstGeom>
        </p:spPr>
      </p:pic>
    </p:spTree>
    <p:extLst>
      <p:ext uri="{BB962C8B-B14F-4D97-AF65-F5344CB8AC3E}">
        <p14:creationId xmlns:p14="http://schemas.microsoft.com/office/powerpoint/2010/main" val="196381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2 of 3)</a:t>
            </a:r>
          </a:p>
        </p:txBody>
      </p:sp>
      <p:pic>
        <p:nvPicPr>
          <p:cNvPr id="14" name="Content Placeholder 13">
            <a:extLst>
              <a:ext uri="{FF2B5EF4-FFF2-40B4-BE49-F238E27FC236}">
                <a16:creationId xmlns:a16="http://schemas.microsoft.com/office/drawing/2014/main" id="{020F226B-B5B0-C27C-64CA-D1F4789D6166}"/>
              </a:ext>
            </a:extLst>
          </p:cNvPr>
          <p:cNvPicPr>
            <a:picLocks noGrp="1" noChangeAspect="1"/>
          </p:cNvPicPr>
          <p:nvPr>
            <p:ph idx="1"/>
          </p:nvPr>
        </p:nvPicPr>
        <p:blipFill>
          <a:blip r:embed="rId2"/>
          <a:stretch>
            <a:fillRect/>
          </a:stretch>
        </p:blipFill>
        <p:spPr>
          <a:xfrm>
            <a:off x="677863" y="2227589"/>
            <a:ext cx="8596312" cy="3747434"/>
          </a:xfrm>
        </p:spPr>
      </p:pic>
    </p:spTree>
    <p:extLst>
      <p:ext uri="{BB962C8B-B14F-4D97-AF65-F5344CB8AC3E}">
        <p14:creationId xmlns:p14="http://schemas.microsoft.com/office/powerpoint/2010/main" val="150284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3 of 3)</a:t>
            </a:r>
          </a:p>
        </p:txBody>
      </p:sp>
      <p:pic>
        <p:nvPicPr>
          <p:cNvPr id="6" name="Content Placeholder 5">
            <a:extLst>
              <a:ext uri="{FF2B5EF4-FFF2-40B4-BE49-F238E27FC236}">
                <a16:creationId xmlns:a16="http://schemas.microsoft.com/office/drawing/2014/main" id="{07EC4817-B0B1-6928-C643-5F0B87C4F2BF}"/>
              </a:ext>
            </a:extLst>
          </p:cNvPr>
          <p:cNvPicPr>
            <a:picLocks noGrp="1" noChangeAspect="1"/>
          </p:cNvPicPr>
          <p:nvPr>
            <p:ph idx="1"/>
          </p:nvPr>
        </p:nvPicPr>
        <p:blipFill>
          <a:blip r:embed="rId2"/>
          <a:stretch>
            <a:fillRect/>
          </a:stretch>
        </p:blipFill>
        <p:spPr>
          <a:xfrm>
            <a:off x="677863" y="2270323"/>
            <a:ext cx="8596312" cy="3661967"/>
          </a:xfrm>
        </p:spPr>
      </p:pic>
    </p:spTree>
    <p:extLst>
      <p:ext uri="{BB962C8B-B14F-4D97-AF65-F5344CB8AC3E}">
        <p14:creationId xmlns:p14="http://schemas.microsoft.com/office/powerpoint/2010/main" val="76728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73E2-A862-F8AE-A957-80E8BEB8E43E}"/>
              </a:ext>
            </a:extLst>
          </p:cNvPr>
          <p:cNvSpPr>
            <a:spLocks noGrp="1"/>
          </p:cNvSpPr>
          <p:nvPr>
            <p:ph type="title"/>
          </p:nvPr>
        </p:nvSpPr>
        <p:spPr>
          <a:xfrm>
            <a:off x="677334" y="609600"/>
            <a:ext cx="8563943" cy="869004"/>
          </a:xfrm>
        </p:spPr>
        <p:txBody>
          <a:bodyPr/>
          <a:lstStyle/>
          <a:p>
            <a:r>
              <a:rPr lang="en-US" dirty="0"/>
              <a:t>Unit and Component Tests</a:t>
            </a:r>
          </a:p>
        </p:txBody>
      </p:sp>
      <p:sp>
        <p:nvSpPr>
          <p:cNvPr id="5" name="Content Placeholder 4">
            <a:extLst>
              <a:ext uri="{FF2B5EF4-FFF2-40B4-BE49-F238E27FC236}">
                <a16:creationId xmlns:a16="http://schemas.microsoft.com/office/drawing/2014/main" id="{A9BFC581-16F1-6BD8-F21C-2E3370694C57}"/>
              </a:ext>
            </a:extLst>
          </p:cNvPr>
          <p:cNvSpPr>
            <a:spLocks noGrp="1"/>
          </p:cNvSpPr>
          <p:nvPr>
            <p:ph sz="half" idx="2"/>
          </p:nvPr>
        </p:nvSpPr>
        <p:spPr>
          <a:xfrm>
            <a:off x="677333" y="5302624"/>
            <a:ext cx="9088437" cy="1078722"/>
          </a:xfrm>
        </p:spPr>
        <p:txBody>
          <a:bodyPr>
            <a:normAutofit fontScale="92500" lnSpcReduction="10000"/>
          </a:bodyPr>
          <a:lstStyle/>
          <a:p>
            <a:r>
              <a:rPr lang="en-US" b="1" u="sng" dirty="0"/>
              <a:t>Component Test:</a:t>
            </a:r>
          </a:p>
          <a:p>
            <a:pPr lvl="1"/>
            <a:r>
              <a:rPr lang="en-US" dirty="0"/>
              <a:t>The cafeteria has 10 food and 0 soda in stock. User tries to buy 2 food and 1 soda. User should be informed that the soda order failed, and the food order succeeded. User's order summary should inform them of only their successful food order</a:t>
            </a:r>
          </a:p>
        </p:txBody>
      </p:sp>
      <p:pic>
        <p:nvPicPr>
          <p:cNvPr id="7" name="Content Placeholder 6">
            <a:extLst>
              <a:ext uri="{FF2B5EF4-FFF2-40B4-BE49-F238E27FC236}">
                <a16:creationId xmlns:a16="http://schemas.microsoft.com/office/drawing/2014/main" id="{43C24891-98BB-8D4A-A086-D16CB281AD28}"/>
              </a:ext>
            </a:extLst>
          </p:cNvPr>
          <p:cNvPicPr>
            <a:picLocks noGrp="1" noChangeAspect="1"/>
          </p:cNvPicPr>
          <p:nvPr>
            <p:ph sz="half" idx="1"/>
          </p:nvPr>
        </p:nvPicPr>
        <p:blipFill>
          <a:blip r:embed="rId2"/>
          <a:stretch>
            <a:fillRect/>
          </a:stretch>
        </p:blipFill>
        <p:spPr>
          <a:xfrm>
            <a:off x="677862" y="1945532"/>
            <a:ext cx="9032929" cy="2805336"/>
          </a:xfrm>
        </p:spPr>
      </p:pic>
    </p:spTree>
    <p:extLst>
      <p:ext uri="{BB962C8B-B14F-4D97-AF65-F5344CB8AC3E}">
        <p14:creationId xmlns:p14="http://schemas.microsoft.com/office/powerpoint/2010/main" val="4006636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E4E-1462-91C9-855B-32E88D847475}"/>
              </a:ext>
            </a:extLst>
          </p:cNvPr>
          <p:cNvSpPr>
            <a:spLocks noGrp="1"/>
          </p:cNvSpPr>
          <p:nvPr>
            <p:ph type="title"/>
          </p:nvPr>
        </p:nvSpPr>
        <p:spPr/>
        <p:txBody>
          <a:bodyPr/>
          <a:lstStyle/>
          <a:p>
            <a:r>
              <a:rPr lang="en-US" dirty="0" err="1"/>
              <a:t>Tanjinul</a:t>
            </a:r>
            <a:r>
              <a:rPr lang="en-US" dirty="0"/>
              <a:t> Hoque Work – Observer</a:t>
            </a:r>
          </a:p>
        </p:txBody>
      </p:sp>
      <p:sp>
        <p:nvSpPr>
          <p:cNvPr id="3" name="Text Placeholder 2">
            <a:extLst>
              <a:ext uri="{FF2B5EF4-FFF2-40B4-BE49-F238E27FC236}">
                <a16:creationId xmlns:a16="http://schemas.microsoft.com/office/drawing/2014/main" id="{E05CA75B-566B-E9A6-AFE2-38F45A3CD292}"/>
              </a:ext>
            </a:extLst>
          </p:cNvPr>
          <p:cNvSpPr>
            <a:spLocks noGrp="1"/>
          </p:cNvSpPr>
          <p:nvPr>
            <p:ph type="body" idx="1"/>
          </p:nvPr>
        </p:nvSpPr>
        <p:spPr>
          <a:xfrm>
            <a:off x="677335" y="4527447"/>
            <a:ext cx="8596668" cy="2243003"/>
          </a:xfrm>
        </p:spPr>
        <p:txBody>
          <a:bodyPr>
            <a:normAutofit fontScale="85000" lnSpcReduction="20000"/>
          </a:bodyPr>
          <a:lstStyle/>
          <a:p>
            <a:pPr marL="342900" indent="-342900">
              <a:buFont typeface="Arial" panose="020B0604020202020204" pitchFamily="34" charset="0"/>
              <a:buChar char="•"/>
            </a:pPr>
            <a:r>
              <a:rPr lang="en-US" dirty="0"/>
              <a:t>Files to implement pattern:</a:t>
            </a:r>
          </a:p>
          <a:p>
            <a:pPr marL="800100" lvl="1" indent="-342900">
              <a:buFont typeface="Arial" panose="020B0604020202020204" pitchFamily="34" charset="0"/>
              <a:buChar char="•"/>
            </a:pPr>
            <a:r>
              <a:rPr lang="en-US" dirty="0"/>
              <a:t>Cafeteria.java</a:t>
            </a:r>
          </a:p>
          <a:p>
            <a:pPr marL="800100" lvl="1" indent="-342900">
              <a:buFont typeface="Arial" panose="020B0604020202020204" pitchFamily="34" charset="0"/>
              <a:buChar char="•"/>
            </a:pPr>
            <a:r>
              <a:rPr lang="en-US" dirty="0"/>
              <a:t>CafeteriaStockObserver.java</a:t>
            </a:r>
          </a:p>
          <a:p>
            <a:pPr marL="800100" lvl="1" indent="-342900">
              <a:buFont typeface="Arial" panose="020B0604020202020204" pitchFamily="34" charset="0"/>
              <a:buChar char="•"/>
            </a:pPr>
            <a:r>
              <a:rPr lang="en-US" dirty="0"/>
              <a:t>Website.java</a:t>
            </a:r>
          </a:p>
          <a:p>
            <a:pPr marL="800100" lvl="1" indent="-342900">
              <a:buFont typeface="Arial" panose="020B0604020202020204" pitchFamily="34" charset="0"/>
              <a:buChar char="•"/>
            </a:pPr>
            <a:r>
              <a:rPr lang="en-US" dirty="0"/>
              <a:t>Supplier.java</a:t>
            </a:r>
          </a:p>
          <a:p>
            <a:pPr marL="800100" lvl="1" indent="-342900">
              <a:buFont typeface="Arial" panose="020B0604020202020204" pitchFamily="34" charset="0"/>
              <a:buChar char="•"/>
            </a:pPr>
            <a:r>
              <a:rPr lang="en-US" dirty="0"/>
              <a:t>SmartphoneApp.java</a:t>
            </a:r>
          </a:p>
          <a:p>
            <a:pPr marL="342900" indent="-342900">
              <a:buFont typeface="Arial" panose="020B0604020202020204" pitchFamily="34" charset="0"/>
              <a:buChar char="•"/>
            </a:pPr>
            <a:r>
              <a:rPr lang="en-US" dirty="0"/>
              <a:t>File for unit test: CafeteriaTest.java</a:t>
            </a:r>
          </a:p>
        </p:txBody>
      </p:sp>
    </p:spTree>
    <p:extLst>
      <p:ext uri="{BB962C8B-B14F-4D97-AF65-F5344CB8AC3E}">
        <p14:creationId xmlns:p14="http://schemas.microsoft.com/office/powerpoint/2010/main" val="239128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4E43F9-1D07-EA2F-FD72-A0129D0BE177}"/>
              </a:ext>
            </a:extLst>
          </p:cNvPr>
          <p:cNvSpPr>
            <a:spLocks noGrp="1"/>
          </p:cNvSpPr>
          <p:nvPr>
            <p:ph type="title"/>
          </p:nvPr>
        </p:nvSpPr>
        <p:spPr/>
        <p:txBody>
          <a:bodyPr/>
          <a:lstStyle/>
          <a:p>
            <a:r>
              <a:rPr lang="en-US" dirty="0"/>
              <a:t>Observer UML</a:t>
            </a:r>
          </a:p>
        </p:txBody>
      </p:sp>
      <p:pic>
        <p:nvPicPr>
          <p:cNvPr id="6" name="Content Placeholder 5" descr="A picture containing diagram&#10;&#10;Description automatically generated">
            <a:extLst>
              <a:ext uri="{FF2B5EF4-FFF2-40B4-BE49-F238E27FC236}">
                <a16:creationId xmlns:a16="http://schemas.microsoft.com/office/drawing/2014/main" id="{D76152F3-BAA3-C20C-0162-594F6AAFF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63821"/>
            <a:ext cx="9597152" cy="3146805"/>
          </a:xfrm>
        </p:spPr>
      </p:pic>
    </p:spTree>
    <p:extLst>
      <p:ext uri="{BB962C8B-B14F-4D97-AF65-F5344CB8AC3E}">
        <p14:creationId xmlns:p14="http://schemas.microsoft.com/office/powerpoint/2010/main" val="674776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1 of 3)</a:t>
            </a:r>
          </a:p>
        </p:txBody>
      </p:sp>
      <p:pic>
        <p:nvPicPr>
          <p:cNvPr id="8" name="Content Placeholder 7">
            <a:extLst>
              <a:ext uri="{FF2B5EF4-FFF2-40B4-BE49-F238E27FC236}">
                <a16:creationId xmlns:a16="http://schemas.microsoft.com/office/drawing/2014/main" id="{5EBEFDE1-9937-0A26-1AA5-F0F762E0A653}"/>
              </a:ext>
            </a:extLst>
          </p:cNvPr>
          <p:cNvPicPr>
            <a:picLocks noGrp="1" noChangeAspect="1"/>
          </p:cNvPicPr>
          <p:nvPr>
            <p:ph idx="1"/>
          </p:nvPr>
        </p:nvPicPr>
        <p:blipFill>
          <a:blip r:embed="rId2"/>
          <a:stretch>
            <a:fillRect/>
          </a:stretch>
        </p:blipFill>
        <p:spPr>
          <a:xfrm>
            <a:off x="868994" y="1506713"/>
            <a:ext cx="6393911" cy="985624"/>
          </a:xfrm>
        </p:spPr>
      </p:pic>
      <p:pic>
        <p:nvPicPr>
          <p:cNvPr id="10" name="Picture 9">
            <a:extLst>
              <a:ext uri="{FF2B5EF4-FFF2-40B4-BE49-F238E27FC236}">
                <a16:creationId xmlns:a16="http://schemas.microsoft.com/office/drawing/2014/main" id="{8DCE104E-ECBB-87AF-47A1-3B96E31E3CA0}"/>
              </a:ext>
            </a:extLst>
          </p:cNvPr>
          <p:cNvPicPr>
            <a:picLocks noChangeAspect="1"/>
          </p:cNvPicPr>
          <p:nvPr/>
        </p:nvPicPr>
        <p:blipFill>
          <a:blip r:embed="rId3"/>
          <a:stretch>
            <a:fillRect/>
          </a:stretch>
        </p:blipFill>
        <p:spPr>
          <a:xfrm>
            <a:off x="868994" y="2704436"/>
            <a:ext cx="6393912" cy="1148553"/>
          </a:xfrm>
          <a:prstGeom prst="rect">
            <a:avLst/>
          </a:prstGeom>
        </p:spPr>
      </p:pic>
      <p:pic>
        <p:nvPicPr>
          <p:cNvPr id="14" name="Picture 13">
            <a:extLst>
              <a:ext uri="{FF2B5EF4-FFF2-40B4-BE49-F238E27FC236}">
                <a16:creationId xmlns:a16="http://schemas.microsoft.com/office/drawing/2014/main" id="{5D890970-DEE5-2557-8310-940583EFC71D}"/>
              </a:ext>
            </a:extLst>
          </p:cNvPr>
          <p:cNvPicPr>
            <a:picLocks noChangeAspect="1"/>
          </p:cNvPicPr>
          <p:nvPr/>
        </p:nvPicPr>
        <p:blipFill>
          <a:blip r:embed="rId4"/>
          <a:stretch>
            <a:fillRect/>
          </a:stretch>
        </p:blipFill>
        <p:spPr>
          <a:xfrm>
            <a:off x="868994" y="4025956"/>
            <a:ext cx="6393913" cy="1017774"/>
          </a:xfrm>
          <a:prstGeom prst="rect">
            <a:avLst/>
          </a:prstGeom>
        </p:spPr>
      </p:pic>
      <p:pic>
        <p:nvPicPr>
          <p:cNvPr id="16" name="Picture 15">
            <a:extLst>
              <a:ext uri="{FF2B5EF4-FFF2-40B4-BE49-F238E27FC236}">
                <a16:creationId xmlns:a16="http://schemas.microsoft.com/office/drawing/2014/main" id="{42D95DAA-FD72-9C56-7193-765D7F530B62}"/>
              </a:ext>
            </a:extLst>
          </p:cNvPr>
          <p:cNvPicPr>
            <a:picLocks noChangeAspect="1"/>
          </p:cNvPicPr>
          <p:nvPr/>
        </p:nvPicPr>
        <p:blipFill>
          <a:blip r:embed="rId5"/>
          <a:stretch>
            <a:fillRect/>
          </a:stretch>
        </p:blipFill>
        <p:spPr>
          <a:xfrm>
            <a:off x="868994" y="5255829"/>
            <a:ext cx="6393913" cy="1105615"/>
          </a:xfrm>
          <a:prstGeom prst="rect">
            <a:avLst/>
          </a:prstGeom>
        </p:spPr>
      </p:pic>
    </p:spTree>
    <p:extLst>
      <p:ext uri="{BB962C8B-B14F-4D97-AF65-F5344CB8AC3E}">
        <p14:creationId xmlns:p14="http://schemas.microsoft.com/office/powerpoint/2010/main" val="3293119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2 of 3)</a:t>
            </a:r>
          </a:p>
        </p:txBody>
      </p:sp>
      <p:pic>
        <p:nvPicPr>
          <p:cNvPr id="6" name="Content Placeholder 5">
            <a:extLst>
              <a:ext uri="{FF2B5EF4-FFF2-40B4-BE49-F238E27FC236}">
                <a16:creationId xmlns:a16="http://schemas.microsoft.com/office/drawing/2014/main" id="{FADF482E-E138-FF9C-AC8F-D32980551872}"/>
              </a:ext>
            </a:extLst>
          </p:cNvPr>
          <p:cNvPicPr>
            <a:picLocks noGrp="1" noChangeAspect="1"/>
          </p:cNvPicPr>
          <p:nvPr>
            <p:ph idx="1"/>
          </p:nvPr>
        </p:nvPicPr>
        <p:blipFill>
          <a:blip r:embed="rId2"/>
          <a:stretch>
            <a:fillRect/>
          </a:stretch>
        </p:blipFill>
        <p:spPr>
          <a:xfrm>
            <a:off x="346593" y="1488281"/>
            <a:ext cx="4371322" cy="5039511"/>
          </a:xfrm>
        </p:spPr>
      </p:pic>
      <p:pic>
        <p:nvPicPr>
          <p:cNvPr id="8" name="Picture 7">
            <a:extLst>
              <a:ext uri="{FF2B5EF4-FFF2-40B4-BE49-F238E27FC236}">
                <a16:creationId xmlns:a16="http://schemas.microsoft.com/office/drawing/2014/main" id="{7D600040-1CD9-97D5-AE94-17368B99DAF9}"/>
              </a:ext>
            </a:extLst>
          </p:cNvPr>
          <p:cNvPicPr>
            <a:picLocks noChangeAspect="1"/>
          </p:cNvPicPr>
          <p:nvPr/>
        </p:nvPicPr>
        <p:blipFill>
          <a:blip r:embed="rId3"/>
          <a:stretch>
            <a:fillRect/>
          </a:stretch>
        </p:blipFill>
        <p:spPr>
          <a:xfrm>
            <a:off x="4973896" y="1488281"/>
            <a:ext cx="6855985" cy="5039511"/>
          </a:xfrm>
          <a:prstGeom prst="rect">
            <a:avLst/>
          </a:prstGeom>
        </p:spPr>
      </p:pic>
    </p:spTree>
    <p:extLst>
      <p:ext uri="{BB962C8B-B14F-4D97-AF65-F5344CB8AC3E}">
        <p14:creationId xmlns:p14="http://schemas.microsoft.com/office/powerpoint/2010/main" val="3699085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3 of 3)</a:t>
            </a:r>
          </a:p>
        </p:txBody>
      </p:sp>
      <p:pic>
        <p:nvPicPr>
          <p:cNvPr id="7" name="Content Placeholder 6">
            <a:extLst>
              <a:ext uri="{FF2B5EF4-FFF2-40B4-BE49-F238E27FC236}">
                <a16:creationId xmlns:a16="http://schemas.microsoft.com/office/drawing/2014/main" id="{AC92E1CE-BB2D-E41E-DB4F-280240FF7866}"/>
              </a:ext>
            </a:extLst>
          </p:cNvPr>
          <p:cNvPicPr>
            <a:picLocks noGrp="1" noChangeAspect="1"/>
          </p:cNvPicPr>
          <p:nvPr>
            <p:ph idx="1"/>
          </p:nvPr>
        </p:nvPicPr>
        <p:blipFill>
          <a:blip r:embed="rId2"/>
          <a:stretch>
            <a:fillRect/>
          </a:stretch>
        </p:blipFill>
        <p:spPr>
          <a:xfrm>
            <a:off x="2063294" y="1752000"/>
            <a:ext cx="6438680" cy="4290026"/>
          </a:xfrm>
        </p:spPr>
      </p:pic>
    </p:spTree>
    <p:extLst>
      <p:ext uri="{BB962C8B-B14F-4D97-AF65-F5344CB8AC3E}">
        <p14:creationId xmlns:p14="http://schemas.microsoft.com/office/powerpoint/2010/main" val="3765848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73E2-A862-F8AE-A957-80E8BEB8E43E}"/>
              </a:ext>
            </a:extLst>
          </p:cNvPr>
          <p:cNvSpPr>
            <a:spLocks noGrp="1"/>
          </p:cNvSpPr>
          <p:nvPr>
            <p:ph type="title"/>
          </p:nvPr>
        </p:nvSpPr>
        <p:spPr>
          <a:xfrm>
            <a:off x="677334" y="609600"/>
            <a:ext cx="8563943" cy="869004"/>
          </a:xfrm>
        </p:spPr>
        <p:txBody>
          <a:bodyPr/>
          <a:lstStyle/>
          <a:p>
            <a:r>
              <a:rPr lang="en-US" dirty="0"/>
              <a:t>Unit and Component Tests</a:t>
            </a:r>
          </a:p>
        </p:txBody>
      </p:sp>
      <p:sp>
        <p:nvSpPr>
          <p:cNvPr id="5" name="Content Placeholder 4">
            <a:extLst>
              <a:ext uri="{FF2B5EF4-FFF2-40B4-BE49-F238E27FC236}">
                <a16:creationId xmlns:a16="http://schemas.microsoft.com/office/drawing/2014/main" id="{A9BFC581-16F1-6BD8-F21C-2E3370694C57}"/>
              </a:ext>
            </a:extLst>
          </p:cNvPr>
          <p:cNvSpPr>
            <a:spLocks noGrp="1"/>
          </p:cNvSpPr>
          <p:nvPr>
            <p:ph sz="half" idx="2"/>
          </p:nvPr>
        </p:nvSpPr>
        <p:spPr>
          <a:xfrm>
            <a:off x="5823624" y="2564218"/>
            <a:ext cx="4108316" cy="2990275"/>
          </a:xfrm>
        </p:spPr>
        <p:txBody>
          <a:bodyPr>
            <a:normAutofit/>
          </a:bodyPr>
          <a:lstStyle/>
          <a:p>
            <a:r>
              <a:rPr lang="en-US" b="1" u="sng" dirty="0"/>
              <a:t>Component Test:</a:t>
            </a:r>
          </a:p>
          <a:p>
            <a:pPr lvl="1"/>
            <a:r>
              <a:rPr lang="en-US" dirty="0"/>
              <a:t>Cafeteria is stocked with 10 food, 20 soda and 30 coffee. When a customer buys 1 soda and the transaction is successful, it should set soda quantity to 19 and it should notify the website and app about the updated quantity.</a:t>
            </a:r>
          </a:p>
        </p:txBody>
      </p:sp>
      <p:pic>
        <p:nvPicPr>
          <p:cNvPr id="7" name="Content Placeholder 6">
            <a:extLst>
              <a:ext uri="{FF2B5EF4-FFF2-40B4-BE49-F238E27FC236}">
                <a16:creationId xmlns:a16="http://schemas.microsoft.com/office/drawing/2014/main" id="{02CF8958-9FEB-1BBC-3CB3-93F4092850B0}"/>
              </a:ext>
            </a:extLst>
          </p:cNvPr>
          <p:cNvPicPr>
            <a:picLocks noGrp="1" noChangeAspect="1"/>
          </p:cNvPicPr>
          <p:nvPr>
            <p:ph sz="half" idx="1"/>
          </p:nvPr>
        </p:nvPicPr>
        <p:blipFill>
          <a:blip r:embed="rId2"/>
          <a:stretch>
            <a:fillRect/>
          </a:stretch>
        </p:blipFill>
        <p:spPr>
          <a:xfrm>
            <a:off x="715444" y="1717912"/>
            <a:ext cx="4829321" cy="4563090"/>
          </a:xfrm>
        </p:spPr>
      </p:pic>
    </p:spTree>
    <p:extLst>
      <p:ext uri="{BB962C8B-B14F-4D97-AF65-F5344CB8AC3E}">
        <p14:creationId xmlns:p14="http://schemas.microsoft.com/office/powerpoint/2010/main" val="175118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5EA4F0-9E5B-1A5D-BE05-00DFBF240506}"/>
              </a:ext>
            </a:extLst>
          </p:cNvPr>
          <p:cNvSpPr>
            <a:spLocks noGrp="1"/>
          </p:cNvSpPr>
          <p:nvPr>
            <p:ph type="title"/>
          </p:nvPr>
        </p:nvSpPr>
        <p:spPr/>
        <p:txBody>
          <a:bodyPr/>
          <a:lstStyle/>
          <a:p>
            <a:r>
              <a:rPr lang="en-US" dirty="0"/>
              <a:t>Title</a:t>
            </a:r>
          </a:p>
        </p:txBody>
      </p:sp>
      <p:sp>
        <p:nvSpPr>
          <p:cNvPr id="5" name="Content Placeholder 4">
            <a:extLst>
              <a:ext uri="{FF2B5EF4-FFF2-40B4-BE49-F238E27FC236}">
                <a16:creationId xmlns:a16="http://schemas.microsoft.com/office/drawing/2014/main" id="{121FA522-8FB4-993B-6A01-94AFF30A3E88}"/>
              </a:ext>
            </a:extLst>
          </p:cNvPr>
          <p:cNvSpPr>
            <a:spLocks noGrp="1"/>
          </p:cNvSpPr>
          <p:nvPr>
            <p:ph idx="1"/>
          </p:nvPr>
        </p:nvSpPr>
        <p:spPr/>
        <p:txBody>
          <a:bodyPr/>
          <a:lstStyle/>
          <a:p>
            <a:r>
              <a:rPr lang="en-US" dirty="0"/>
              <a:t>Cafeteria Inventory Management (CIM)</a:t>
            </a:r>
          </a:p>
          <a:p>
            <a:r>
              <a:rPr lang="en-US" dirty="0"/>
              <a:t>Prepared by: Queens College Software Engineers (QCSE)</a:t>
            </a:r>
          </a:p>
          <a:p>
            <a:r>
              <a:rPr lang="en-US" dirty="0"/>
              <a:t>Prepared for: Cafeteria Inc. (CI)</a:t>
            </a:r>
          </a:p>
        </p:txBody>
      </p:sp>
    </p:spTree>
    <p:extLst>
      <p:ext uri="{BB962C8B-B14F-4D97-AF65-F5344CB8AC3E}">
        <p14:creationId xmlns:p14="http://schemas.microsoft.com/office/powerpoint/2010/main" val="4216516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E4E-1462-91C9-855B-32E88D847475}"/>
              </a:ext>
            </a:extLst>
          </p:cNvPr>
          <p:cNvSpPr>
            <a:spLocks noGrp="1"/>
          </p:cNvSpPr>
          <p:nvPr>
            <p:ph type="title"/>
          </p:nvPr>
        </p:nvSpPr>
        <p:spPr/>
        <p:txBody>
          <a:bodyPr/>
          <a:lstStyle/>
          <a:p>
            <a:r>
              <a:rPr lang="en-US" dirty="0"/>
              <a:t>Daniel Saavedra Work – Singleton</a:t>
            </a:r>
          </a:p>
        </p:txBody>
      </p:sp>
      <p:sp>
        <p:nvSpPr>
          <p:cNvPr id="3" name="Text Placeholder 2">
            <a:extLst>
              <a:ext uri="{FF2B5EF4-FFF2-40B4-BE49-F238E27FC236}">
                <a16:creationId xmlns:a16="http://schemas.microsoft.com/office/drawing/2014/main" id="{C7C402A6-CFED-0F9E-E9F3-098334D988AA}"/>
              </a:ext>
            </a:extLst>
          </p:cNvPr>
          <p:cNvSpPr>
            <a:spLocks noGrp="1"/>
          </p:cNvSpPr>
          <p:nvPr>
            <p:ph type="body" idx="1"/>
          </p:nvPr>
        </p:nvSpPr>
        <p:spPr>
          <a:xfrm>
            <a:off x="677335" y="4527448"/>
            <a:ext cx="8596668" cy="1095139"/>
          </a:xfrm>
        </p:spPr>
        <p:txBody>
          <a:bodyPr/>
          <a:lstStyle/>
          <a:p>
            <a:pPr marL="342900" indent="-342900">
              <a:buFont typeface="Arial" panose="020B0604020202020204" pitchFamily="34" charset="0"/>
              <a:buChar char="•"/>
            </a:pPr>
            <a:r>
              <a:rPr lang="en-US" dirty="0"/>
              <a:t>Files to implement pattern: CustomerId.java</a:t>
            </a:r>
          </a:p>
          <a:p>
            <a:pPr marL="342900" indent="-342900">
              <a:buFont typeface="Arial" panose="020B0604020202020204" pitchFamily="34" charset="0"/>
              <a:buChar char="•"/>
            </a:pPr>
            <a:r>
              <a:rPr lang="en-US" dirty="0"/>
              <a:t>Files for unit test: CustomerIdTest.java</a:t>
            </a:r>
          </a:p>
        </p:txBody>
      </p:sp>
    </p:spTree>
    <p:extLst>
      <p:ext uri="{BB962C8B-B14F-4D97-AF65-F5344CB8AC3E}">
        <p14:creationId xmlns:p14="http://schemas.microsoft.com/office/powerpoint/2010/main" val="1175827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4E43F9-1D07-EA2F-FD72-A0129D0BE177}"/>
              </a:ext>
            </a:extLst>
          </p:cNvPr>
          <p:cNvSpPr>
            <a:spLocks noGrp="1"/>
          </p:cNvSpPr>
          <p:nvPr>
            <p:ph type="title"/>
          </p:nvPr>
        </p:nvSpPr>
        <p:spPr/>
        <p:txBody>
          <a:bodyPr/>
          <a:lstStyle/>
          <a:p>
            <a:r>
              <a:rPr lang="en-US" dirty="0"/>
              <a:t>Singleton UML</a:t>
            </a:r>
          </a:p>
        </p:txBody>
      </p:sp>
      <p:pic>
        <p:nvPicPr>
          <p:cNvPr id="7" name="Content Placeholder 6" descr="Table&#10;&#10;Description automatically generated">
            <a:extLst>
              <a:ext uri="{FF2B5EF4-FFF2-40B4-BE49-F238E27FC236}">
                <a16:creationId xmlns:a16="http://schemas.microsoft.com/office/drawing/2014/main" id="{EE6D98F4-21C4-FF6F-967B-F5AA5C576B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992" y="2850204"/>
            <a:ext cx="5641615" cy="2402732"/>
          </a:xfrm>
        </p:spPr>
      </p:pic>
    </p:spTree>
    <p:extLst>
      <p:ext uri="{BB962C8B-B14F-4D97-AF65-F5344CB8AC3E}">
        <p14:creationId xmlns:p14="http://schemas.microsoft.com/office/powerpoint/2010/main" val="1093914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94F-F162-4026-D0F9-A19E5876D726}"/>
              </a:ext>
            </a:extLst>
          </p:cNvPr>
          <p:cNvSpPr>
            <a:spLocks noGrp="1"/>
          </p:cNvSpPr>
          <p:nvPr>
            <p:ph type="title"/>
          </p:nvPr>
        </p:nvSpPr>
        <p:spPr>
          <a:xfrm>
            <a:off x="677333" y="609600"/>
            <a:ext cx="8593127" cy="758032"/>
          </a:xfrm>
        </p:spPr>
        <p:txBody>
          <a:bodyPr/>
          <a:lstStyle/>
          <a:p>
            <a:r>
              <a:rPr lang="en-US" dirty="0"/>
              <a:t>The Code (Part 1 of 1)</a:t>
            </a:r>
          </a:p>
        </p:txBody>
      </p:sp>
      <p:pic>
        <p:nvPicPr>
          <p:cNvPr id="9" name="Content Placeholder 8">
            <a:extLst>
              <a:ext uri="{FF2B5EF4-FFF2-40B4-BE49-F238E27FC236}">
                <a16:creationId xmlns:a16="http://schemas.microsoft.com/office/drawing/2014/main" id="{328FE61B-F1A5-1B39-1B2A-847610D64979}"/>
              </a:ext>
            </a:extLst>
          </p:cNvPr>
          <p:cNvPicPr>
            <a:picLocks noGrp="1" noChangeAspect="1"/>
          </p:cNvPicPr>
          <p:nvPr>
            <p:ph idx="1"/>
          </p:nvPr>
        </p:nvPicPr>
        <p:blipFill>
          <a:blip r:embed="rId2"/>
          <a:stretch>
            <a:fillRect/>
          </a:stretch>
        </p:blipFill>
        <p:spPr>
          <a:xfrm>
            <a:off x="3453590" y="2680130"/>
            <a:ext cx="4044917" cy="1497740"/>
          </a:xfrm>
        </p:spPr>
      </p:pic>
    </p:spTree>
    <p:extLst>
      <p:ext uri="{BB962C8B-B14F-4D97-AF65-F5344CB8AC3E}">
        <p14:creationId xmlns:p14="http://schemas.microsoft.com/office/powerpoint/2010/main" val="213613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73E2-A862-F8AE-A957-80E8BEB8E43E}"/>
              </a:ext>
            </a:extLst>
          </p:cNvPr>
          <p:cNvSpPr>
            <a:spLocks noGrp="1"/>
          </p:cNvSpPr>
          <p:nvPr>
            <p:ph type="title"/>
          </p:nvPr>
        </p:nvSpPr>
        <p:spPr>
          <a:xfrm>
            <a:off x="677334" y="609600"/>
            <a:ext cx="8563943" cy="869004"/>
          </a:xfrm>
        </p:spPr>
        <p:txBody>
          <a:bodyPr/>
          <a:lstStyle/>
          <a:p>
            <a:r>
              <a:rPr lang="en-US" dirty="0"/>
              <a:t>Unit and Component Tests</a:t>
            </a:r>
          </a:p>
        </p:txBody>
      </p:sp>
      <p:sp>
        <p:nvSpPr>
          <p:cNvPr id="5" name="Content Placeholder 4">
            <a:extLst>
              <a:ext uri="{FF2B5EF4-FFF2-40B4-BE49-F238E27FC236}">
                <a16:creationId xmlns:a16="http://schemas.microsoft.com/office/drawing/2014/main" id="{A9BFC581-16F1-6BD8-F21C-2E3370694C57}"/>
              </a:ext>
            </a:extLst>
          </p:cNvPr>
          <p:cNvSpPr>
            <a:spLocks noGrp="1"/>
          </p:cNvSpPr>
          <p:nvPr>
            <p:ph sz="half" idx="2"/>
          </p:nvPr>
        </p:nvSpPr>
        <p:spPr>
          <a:xfrm>
            <a:off x="677334" y="5139446"/>
            <a:ext cx="8647890" cy="1381328"/>
          </a:xfrm>
        </p:spPr>
        <p:txBody>
          <a:bodyPr>
            <a:normAutofit/>
          </a:bodyPr>
          <a:lstStyle/>
          <a:p>
            <a:r>
              <a:rPr lang="en-US" b="1" u="sng" dirty="0"/>
              <a:t>Component Test:</a:t>
            </a:r>
          </a:p>
          <a:p>
            <a:pPr lvl="1"/>
            <a:r>
              <a:rPr lang="en-US" dirty="0"/>
              <a:t>Each customer is given a unique ID number. The 5th customer to make a order should get the id of 5.</a:t>
            </a:r>
          </a:p>
        </p:txBody>
      </p:sp>
      <p:pic>
        <p:nvPicPr>
          <p:cNvPr id="12" name="Content Placeholder 11">
            <a:extLst>
              <a:ext uri="{FF2B5EF4-FFF2-40B4-BE49-F238E27FC236}">
                <a16:creationId xmlns:a16="http://schemas.microsoft.com/office/drawing/2014/main" id="{F2827026-A341-C624-0DFB-FE11862FC45E}"/>
              </a:ext>
            </a:extLst>
          </p:cNvPr>
          <p:cNvPicPr>
            <a:picLocks noGrp="1" noChangeAspect="1"/>
          </p:cNvPicPr>
          <p:nvPr>
            <p:ph sz="half" idx="1"/>
          </p:nvPr>
        </p:nvPicPr>
        <p:blipFill>
          <a:blip r:embed="rId2"/>
          <a:stretch>
            <a:fillRect/>
          </a:stretch>
        </p:blipFill>
        <p:spPr>
          <a:xfrm>
            <a:off x="677334" y="1827354"/>
            <a:ext cx="8349934" cy="3034155"/>
          </a:xfrm>
        </p:spPr>
      </p:pic>
    </p:spTree>
    <p:extLst>
      <p:ext uri="{BB962C8B-B14F-4D97-AF65-F5344CB8AC3E}">
        <p14:creationId xmlns:p14="http://schemas.microsoft.com/office/powerpoint/2010/main" val="1508034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FB08-9A64-FCD3-7FF4-EC1E623EDFDB}"/>
              </a:ext>
            </a:extLst>
          </p:cNvPr>
          <p:cNvSpPr>
            <a:spLocks noGrp="1"/>
          </p:cNvSpPr>
          <p:nvPr>
            <p:ph type="title"/>
          </p:nvPr>
        </p:nvSpPr>
        <p:spPr>
          <a:xfrm>
            <a:off x="677334" y="609600"/>
            <a:ext cx="8596668" cy="891880"/>
          </a:xfrm>
        </p:spPr>
        <p:txBody>
          <a:bodyPr/>
          <a:lstStyle/>
          <a:p>
            <a:r>
              <a:rPr lang="en-US" dirty="0"/>
              <a:t>Tying it All Together in Main</a:t>
            </a:r>
          </a:p>
        </p:txBody>
      </p:sp>
      <p:pic>
        <p:nvPicPr>
          <p:cNvPr id="6" name="Content Placeholder 5">
            <a:extLst>
              <a:ext uri="{FF2B5EF4-FFF2-40B4-BE49-F238E27FC236}">
                <a16:creationId xmlns:a16="http://schemas.microsoft.com/office/drawing/2014/main" id="{755769B2-399D-4307-5C5E-A73AB4426E75}"/>
              </a:ext>
            </a:extLst>
          </p:cNvPr>
          <p:cNvPicPr>
            <a:picLocks noGrp="1" noChangeAspect="1"/>
          </p:cNvPicPr>
          <p:nvPr>
            <p:ph sz="half" idx="1"/>
          </p:nvPr>
        </p:nvPicPr>
        <p:blipFill>
          <a:blip r:embed="rId2"/>
          <a:stretch>
            <a:fillRect/>
          </a:stretch>
        </p:blipFill>
        <p:spPr>
          <a:xfrm>
            <a:off x="478367" y="1642338"/>
            <a:ext cx="5129050" cy="4726545"/>
          </a:xfrm>
        </p:spPr>
      </p:pic>
      <p:pic>
        <p:nvPicPr>
          <p:cNvPr id="8" name="Content Placeholder 7">
            <a:extLst>
              <a:ext uri="{FF2B5EF4-FFF2-40B4-BE49-F238E27FC236}">
                <a16:creationId xmlns:a16="http://schemas.microsoft.com/office/drawing/2014/main" id="{910A9AE7-12DE-176B-6778-6D9E46A98ADD}"/>
              </a:ext>
            </a:extLst>
          </p:cNvPr>
          <p:cNvPicPr>
            <a:picLocks noGrp="1" noChangeAspect="1"/>
          </p:cNvPicPr>
          <p:nvPr>
            <p:ph sz="half" idx="2"/>
          </p:nvPr>
        </p:nvPicPr>
        <p:blipFill>
          <a:blip r:embed="rId3"/>
          <a:stretch>
            <a:fillRect/>
          </a:stretch>
        </p:blipFill>
        <p:spPr>
          <a:xfrm>
            <a:off x="5901283" y="1642340"/>
            <a:ext cx="3213533" cy="4726546"/>
          </a:xfrm>
        </p:spPr>
      </p:pic>
    </p:spTree>
    <p:extLst>
      <p:ext uri="{BB962C8B-B14F-4D97-AF65-F5344CB8AC3E}">
        <p14:creationId xmlns:p14="http://schemas.microsoft.com/office/powerpoint/2010/main" val="280177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57FC-2E4B-AE2B-CB1F-0366841C56DE}"/>
              </a:ext>
            </a:extLst>
          </p:cNvPr>
          <p:cNvSpPr>
            <a:spLocks noGrp="1"/>
          </p:cNvSpPr>
          <p:nvPr>
            <p:ph type="title"/>
          </p:nvPr>
        </p:nvSpPr>
        <p:spPr/>
        <p:txBody>
          <a:bodyPr/>
          <a:lstStyle/>
          <a:p>
            <a:r>
              <a:rPr lang="en-US" dirty="0"/>
              <a:t>Group 9</a:t>
            </a:r>
          </a:p>
        </p:txBody>
      </p:sp>
      <p:sp>
        <p:nvSpPr>
          <p:cNvPr id="3" name="Content Placeholder 2">
            <a:extLst>
              <a:ext uri="{FF2B5EF4-FFF2-40B4-BE49-F238E27FC236}">
                <a16:creationId xmlns:a16="http://schemas.microsoft.com/office/drawing/2014/main" id="{0799244E-783E-5EF4-4A5C-ED75C36788AB}"/>
              </a:ext>
            </a:extLst>
          </p:cNvPr>
          <p:cNvSpPr>
            <a:spLocks noGrp="1"/>
          </p:cNvSpPr>
          <p:nvPr>
            <p:ph idx="1"/>
          </p:nvPr>
        </p:nvSpPr>
        <p:spPr/>
        <p:txBody>
          <a:bodyPr/>
          <a:lstStyle/>
          <a:p>
            <a:r>
              <a:rPr lang="en-US" dirty="0"/>
              <a:t>Group Members:</a:t>
            </a:r>
          </a:p>
          <a:p>
            <a:pPr lvl="1"/>
            <a:r>
              <a:rPr lang="en-US" dirty="0"/>
              <a:t>Timothy </a:t>
            </a:r>
            <a:r>
              <a:rPr lang="en-US" dirty="0" err="1"/>
              <a:t>Dakis</a:t>
            </a:r>
            <a:r>
              <a:rPr lang="en-US" dirty="0"/>
              <a:t> (Captain)</a:t>
            </a:r>
          </a:p>
          <a:p>
            <a:pPr lvl="1"/>
            <a:r>
              <a:rPr lang="en-US" dirty="0" err="1"/>
              <a:t>Tanjinul</a:t>
            </a:r>
            <a:r>
              <a:rPr lang="en-US" dirty="0"/>
              <a:t> Hoque</a:t>
            </a:r>
          </a:p>
          <a:p>
            <a:pPr lvl="1"/>
            <a:r>
              <a:rPr lang="en-US" dirty="0"/>
              <a:t>Daniel Saavedra</a:t>
            </a:r>
          </a:p>
        </p:txBody>
      </p:sp>
    </p:spTree>
    <p:extLst>
      <p:ext uri="{BB962C8B-B14F-4D97-AF65-F5344CB8AC3E}">
        <p14:creationId xmlns:p14="http://schemas.microsoft.com/office/powerpoint/2010/main" val="298016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E61D-728E-C087-EA25-402D7FDD1D24}"/>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0B2E4C62-BEBD-8026-9A6E-ACF026428C4D}"/>
              </a:ext>
            </a:extLst>
          </p:cNvPr>
          <p:cNvSpPr>
            <a:spLocks noGrp="1"/>
          </p:cNvSpPr>
          <p:nvPr>
            <p:ph idx="1"/>
          </p:nvPr>
        </p:nvSpPr>
        <p:spPr/>
        <p:txBody>
          <a:bodyPr/>
          <a:lstStyle/>
          <a:p>
            <a:r>
              <a:rPr lang="en-US" dirty="0"/>
              <a:t>This is a requirements specification document for a cafeteria managed by Cafeteria Inc. (CI). CI manages this cafeteria within New York City. CIM will allow customers and suppliers to see real time stock remaining for items and allow customers to place orders. Customers will access the CIM through either a phone application or a website. Suppliers will be notified when stock hits certain level to resupply.</a:t>
            </a:r>
          </a:p>
        </p:txBody>
      </p:sp>
    </p:spTree>
    <p:extLst>
      <p:ext uri="{BB962C8B-B14F-4D97-AF65-F5344CB8AC3E}">
        <p14:creationId xmlns:p14="http://schemas.microsoft.com/office/powerpoint/2010/main" val="96697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3E93-252D-26AC-6524-C5A983179745}"/>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2F6C2B3-57A0-ED8F-4DD0-118EA5DB2B83}"/>
              </a:ext>
            </a:extLst>
          </p:cNvPr>
          <p:cNvSpPr>
            <a:spLocks noGrp="1"/>
          </p:cNvSpPr>
          <p:nvPr>
            <p:ph idx="1"/>
          </p:nvPr>
        </p:nvSpPr>
        <p:spPr/>
        <p:txBody>
          <a:bodyPr/>
          <a:lstStyle/>
          <a:p>
            <a:r>
              <a:rPr lang="en-US" dirty="0"/>
              <a:t>CIM will provide CI with a means of automating inventory tracking</a:t>
            </a:r>
          </a:p>
          <a:p>
            <a:r>
              <a:rPr lang="en-US" dirty="0"/>
              <a:t>Customers will enjoy the benefit of conveniently being able to see what is in stock to place an order</a:t>
            </a:r>
          </a:p>
          <a:p>
            <a:r>
              <a:rPr lang="en-US" dirty="0"/>
              <a:t>CI will enjoy the benefit of suppliers automatically being notified when needed to resupply</a:t>
            </a:r>
          </a:p>
          <a:p>
            <a:r>
              <a:rPr lang="en-US" dirty="0"/>
              <a:t>CI management will benefit by being able to track user purchases to generate data to see what items are popular or trending</a:t>
            </a:r>
          </a:p>
        </p:txBody>
      </p:sp>
    </p:spTree>
    <p:extLst>
      <p:ext uri="{BB962C8B-B14F-4D97-AF65-F5344CB8AC3E}">
        <p14:creationId xmlns:p14="http://schemas.microsoft.com/office/powerpoint/2010/main" val="251686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2AB3-6941-7D3D-3102-8DFA564AD471}"/>
              </a:ext>
            </a:extLst>
          </p:cNvPr>
          <p:cNvSpPr>
            <a:spLocks noGrp="1"/>
          </p:cNvSpPr>
          <p:nvPr>
            <p:ph type="title"/>
          </p:nvPr>
        </p:nvSpPr>
        <p:spPr/>
        <p:txBody>
          <a:bodyPr/>
          <a:lstStyle/>
          <a:p>
            <a:r>
              <a:rPr lang="en-US" dirty="0"/>
              <a:t>Business Drivers / Model</a:t>
            </a:r>
          </a:p>
        </p:txBody>
      </p:sp>
      <p:sp>
        <p:nvSpPr>
          <p:cNvPr id="3" name="Content Placeholder 2">
            <a:extLst>
              <a:ext uri="{FF2B5EF4-FFF2-40B4-BE49-F238E27FC236}">
                <a16:creationId xmlns:a16="http://schemas.microsoft.com/office/drawing/2014/main" id="{5CB74E41-7E0D-B537-F340-38C55B14FD9A}"/>
              </a:ext>
            </a:extLst>
          </p:cNvPr>
          <p:cNvSpPr>
            <a:spLocks noGrp="1"/>
          </p:cNvSpPr>
          <p:nvPr>
            <p:ph idx="1"/>
          </p:nvPr>
        </p:nvSpPr>
        <p:spPr/>
        <p:txBody>
          <a:bodyPr/>
          <a:lstStyle/>
          <a:p>
            <a:r>
              <a:rPr lang="en-US" dirty="0"/>
              <a:t>CI wants to be able to quickly adapt to trends as well as reduce personnel necessary to count inventory to reduce personnel cost</a:t>
            </a:r>
          </a:p>
          <a:p>
            <a:r>
              <a:rPr lang="en-US" dirty="0"/>
              <a:t>Profits should increase by 25% the first year, and 55% the year after</a:t>
            </a:r>
          </a:p>
          <a:p>
            <a:pPr lvl="1"/>
            <a:r>
              <a:rPr lang="en-US" dirty="0"/>
              <a:t>Profits will be lower the first year due to cost of implementing the new necessary software and hardware, as well potential customer loss due to unfamiliarity of a new system.</a:t>
            </a:r>
          </a:p>
        </p:txBody>
      </p:sp>
    </p:spTree>
    <p:extLst>
      <p:ext uri="{BB962C8B-B14F-4D97-AF65-F5344CB8AC3E}">
        <p14:creationId xmlns:p14="http://schemas.microsoft.com/office/powerpoint/2010/main" val="34122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24A-A95F-A83A-8552-BE3B461800D3}"/>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95CEDEB2-9D04-C279-9C7C-24072A194D77}"/>
              </a:ext>
            </a:extLst>
          </p:cNvPr>
          <p:cNvSpPr>
            <a:spLocks noGrp="1"/>
          </p:cNvSpPr>
          <p:nvPr>
            <p:ph idx="1"/>
          </p:nvPr>
        </p:nvSpPr>
        <p:spPr/>
        <p:txBody>
          <a:bodyPr/>
          <a:lstStyle/>
          <a:p>
            <a:r>
              <a:rPr lang="en-US" dirty="0"/>
              <a:t>CIM will include the design of a web site and a smart phone application</a:t>
            </a:r>
          </a:p>
          <a:p>
            <a:r>
              <a:rPr lang="en-US" dirty="0"/>
              <a:t>CIM will not include any database services. CI is expected to find their own vendor to handle this and have them connect it with CIM output</a:t>
            </a:r>
          </a:p>
          <a:p>
            <a:r>
              <a:rPr lang="en-US" dirty="0"/>
              <a:t>CIM will also not manage the connection between CI and their supplier(s), but will create an output for suppliers to create a connection to</a:t>
            </a:r>
          </a:p>
        </p:txBody>
      </p:sp>
    </p:spTree>
    <p:extLst>
      <p:ext uri="{BB962C8B-B14F-4D97-AF65-F5344CB8AC3E}">
        <p14:creationId xmlns:p14="http://schemas.microsoft.com/office/powerpoint/2010/main" val="304222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ED2F-ECBC-722A-95D0-DD4EC64335EB}"/>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7BD9FF04-CAF9-E8D1-F7E6-2F72A6FC225B}"/>
              </a:ext>
            </a:extLst>
          </p:cNvPr>
          <p:cNvSpPr>
            <a:spLocks noGrp="1"/>
          </p:cNvSpPr>
          <p:nvPr>
            <p:ph idx="1"/>
          </p:nvPr>
        </p:nvSpPr>
        <p:spPr/>
        <p:txBody>
          <a:bodyPr/>
          <a:lstStyle/>
          <a:p>
            <a:r>
              <a:rPr lang="en-US" u="sng" dirty="0"/>
              <a:t>Stock</a:t>
            </a:r>
            <a:r>
              <a:rPr lang="en-US" dirty="0"/>
              <a:t> refers to the amount of a product remaining on site (i.e., in the cafeteria in this context)</a:t>
            </a:r>
          </a:p>
          <a:p>
            <a:r>
              <a:rPr lang="en-US" u="sng" dirty="0"/>
              <a:t>Database</a:t>
            </a:r>
            <a:r>
              <a:rPr lang="en-US" dirty="0"/>
              <a:t> refers to a means of storing data</a:t>
            </a:r>
          </a:p>
          <a:p>
            <a:r>
              <a:rPr lang="en-US" u="sng" dirty="0"/>
              <a:t>Qty</a:t>
            </a:r>
            <a:r>
              <a:rPr lang="en-US" dirty="0"/>
              <a:t> is an abbreviation for “quantity”</a:t>
            </a:r>
            <a:endParaRPr lang="en-US" u="sng" dirty="0"/>
          </a:p>
        </p:txBody>
      </p:sp>
    </p:spTree>
    <p:extLst>
      <p:ext uri="{BB962C8B-B14F-4D97-AF65-F5344CB8AC3E}">
        <p14:creationId xmlns:p14="http://schemas.microsoft.com/office/powerpoint/2010/main" val="601377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241</TotalTime>
  <Words>895</Words>
  <Application>Microsoft Office PowerPoint</Application>
  <PresentationFormat>Widescreen</PresentationFormat>
  <Paragraphs>119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CS370 – Section 46 Group 9 Project</vt:lpstr>
      <vt:lpstr>Requirements /  Specifications</vt:lpstr>
      <vt:lpstr>Title</vt:lpstr>
      <vt:lpstr>Group 9</vt:lpstr>
      <vt:lpstr>Project Description</vt:lpstr>
      <vt:lpstr>Purpose</vt:lpstr>
      <vt:lpstr>Business Drivers / Model</vt:lpstr>
      <vt:lpstr>Scope</vt:lpstr>
      <vt:lpstr>Definitions</vt:lpstr>
      <vt:lpstr>Use Case</vt:lpstr>
      <vt:lpstr>Acceptance Criteria</vt:lpstr>
      <vt:lpstr>Assumptions and Constraints</vt:lpstr>
      <vt:lpstr>Platform Requirements Specification</vt:lpstr>
      <vt:lpstr>Diagrams</vt:lpstr>
      <vt:lpstr>Process Flowchart Diagram</vt:lpstr>
      <vt:lpstr>User Context Diagram</vt:lpstr>
      <vt:lpstr>Individual Work</vt:lpstr>
      <vt:lpstr>Timothy Dakis Work – Decorator</vt:lpstr>
      <vt:lpstr>Decorator UML</vt:lpstr>
      <vt:lpstr>The Code (Part 1 of 3)</vt:lpstr>
      <vt:lpstr>The Code (Part 2 of 3)</vt:lpstr>
      <vt:lpstr>The Code (Part 3 of 3)</vt:lpstr>
      <vt:lpstr>Unit and Component Tests</vt:lpstr>
      <vt:lpstr>Tanjinul Hoque Work – Observer</vt:lpstr>
      <vt:lpstr>Observer UML</vt:lpstr>
      <vt:lpstr>The Code (Part 1 of 3)</vt:lpstr>
      <vt:lpstr>The Code (Part 2 of 3)</vt:lpstr>
      <vt:lpstr>The Code (Part 3 of 3)</vt:lpstr>
      <vt:lpstr>Unit and Component Tests</vt:lpstr>
      <vt:lpstr>Daniel Saavedra Work – Singleton</vt:lpstr>
      <vt:lpstr>Singleton UML</vt:lpstr>
      <vt:lpstr>The Code (Part 1 of 1)</vt:lpstr>
      <vt:lpstr>Unit and Component Tests</vt:lpstr>
      <vt:lpstr>Tying it All Together in 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CS370 – Section 46 Group 9 Project</dc:title>
  <dc:creator> </dc:creator>
  <cp:lastModifiedBy> </cp:lastModifiedBy>
  <cp:revision>57</cp:revision>
  <dcterms:created xsi:type="dcterms:W3CDTF">2023-04-06T14:42:44Z</dcterms:created>
  <dcterms:modified xsi:type="dcterms:W3CDTF">2023-04-16T01:30:51Z</dcterms:modified>
</cp:coreProperties>
</file>