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5143500" cx="9144000"/>
  <p:notesSz cx="6858000" cy="9144000"/>
  <p:embeddedFontLst>
    <p:embeddedFont>
      <p:font typeface="Nunito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Nunito-bold.fntdata"/><Relationship Id="rId47" Type="http://schemas.openxmlformats.org/officeDocument/2006/relationships/font" Target="fonts/Nunito-regular.fntdata"/><Relationship Id="rId49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e5c7d0726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2e5c7d0726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e5c7d0726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2e5c7d0726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e5c7d0726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2e5c7d0726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e5c7d0726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2e5c7d0726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e5c7d0726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2e5c7d0726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2e5c7d0726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2e5c7d0726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e5c7d0726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2e5c7d0726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e5c7d0726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2e5c7d0726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2e5c7d0726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2e5c7d0726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2e5c7d0726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2e5c7d0726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e5c7d072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e5c7d072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e5c7d0726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2e5c7d0726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2e5c7d0726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2e5c7d0726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2e5c7d0726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2e5c7d0726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2e5c7d0726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2e5c7d0726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e5c7d0726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2e5c7d0726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2e5c7d0726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2e5c7d0726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2e5c7d0726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2e5c7d0726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2e5c7d0726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2e5c7d0726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2e5c7d0726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2e5c7d0726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2e5c7d0726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2e5c7d0726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e5c7d072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e5c7d072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2e5c7d0726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2e5c7d0726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2e5c7d0726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2e5c7d0726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2e5c7d0726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2e5c7d0726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2e5c7d0726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2e5c7d0726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2e5c7d0726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2e5c7d0726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2e5c7d0726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2e5c7d0726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2e5c7d0726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2e5c7d0726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2e5c7d0726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2e5c7d0726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2e5c7d0726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2e5c7d0726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2e5c7d0726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2e5c7d0726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e5c7d072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e5c7d072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2e5c7d0726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2e5c7d0726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2e5c7d0726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2e5c7d0726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e5c7d0726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2e5c7d072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e5c7d0726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2e5c7d0726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e5c7d0726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2e5c7d0726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e5c7d0726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2e5c7d0726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e5c7d0726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e5c7d0726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mingw.org/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8947"/>
              <a:buFont typeface="Arial"/>
              <a:buNone/>
            </a:pPr>
            <a:r>
              <a:rPr lang="pt-BR"/>
              <a:t>INTRODUÇÃO À PROGRAMAÇÃO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ESTRUTURADA EM C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 Carlos Eduardo R. Saraiva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2"/>
          <p:cNvPicPr preferRelativeResize="0"/>
          <p:nvPr/>
        </p:nvPicPr>
        <p:blipFill rotWithShape="1">
          <a:blip r:embed="rId3">
            <a:alphaModFix/>
          </a:blip>
          <a:srcRect b="7090" l="20404" r="33367" t="33225"/>
          <a:stretch/>
        </p:blipFill>
        <p:spPr>
          <a:xfrm>
            <a:off x="974525" y="0"/>
            <a:ext cx="708611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</a:t>
            </a:r>
            <a:r>
              <a:rPr lang="pt-BR"/>
              <a:t>iretiva de pré-processamento define para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definir constantes.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3"/>
          <p:cNvPicPr preferRelativeResize="0"/>
          <p:nvPr/>
        </p:nvPicPr>
        <p:blipFill rotWithShape="1">
          <a:blip r:embed="rId3">
            <a:alphaModFix/>
          </a:blip>
          <a:srcRect b="7710" l="10285" r="6630" t="35722"/>
          <a:stretch/>
        </p:blipFill>
        <p:spPr>
          <a:xfrm>
            <a:off x="226275" y="1344750"/>
            <a:ext cx="8601849" cy="329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Linguagem C/C++ – Tipos de Dados</a:t>
            </a:r>
            <a:endParaRPr/>
          </a:p>
        </p:txBody>
      </p:sp>
      <p:sp>
        <p:nvSpPr>
          <p:cNvPr id="190" name="Google Shape;190;p24"/>
          <p:cNvSpPr txBox="1"/>
          <p:nvPr>
            <p:ph idx="1" type="body"/>
          </p:nvPr>
        </p:nvSpPr>
        <p:spPr>
          <a:xfrm>
            <a:off x="819150" y="1053500"/>
            <a:ext cx="7505700" cy="3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8"/>
              <a:t>C possui 5 tipos básicos de dado:</a:t>
            </a:r>
            <a:endParaRPr sz="2408"/>
          </a:p>
          <a:p>
            <a:pPr indent="-381515" lvl="0" marL="457200" rtl="0" algn="l">
              <a:spcBef>
                <a:spcPts val="1200"/>
              </a:spcBef>
              <a:spcAft>
                <a:spcPts val="0"/>
              </a:spcAft>
              <a:buSzPts val="2408"/>
              <a:buChar char="●"/>
            </a:pPr>
            <a:r>
              <a:rPr b="1" lang="pt-BR" sz="2408"/>
              <a:t>char</a:t>
            </a:r>
            <a:r>
              <a:rPr lang="pt-BR" sz="2408"/>
              <a:t>: tipo caractere (tamanho de um byte)</a:t>
            </a:r>
            <a:endParaRPr sz="2408"/>
          </a:p>
          <a:p>
            <a:pPr indent="-381515" lvl="0" marL="457200" rtl="0" algn="l">
              <a:spcBef>
                <a:spcPts val="0"/>
              </a:spcBef>
              <a:spcAft>
                <a:spcPts val="0"/>
              </a:spcAft>
              <a:buSzPts val="2408"/>
              <a:buChar char="●"/>
            </a:pPr>
            <a:r>
              <a:rPr b="1" lang="pt-BR" sz="2408"/>
              <a:t>int</a:t>
            </a:r>
            <a:r>
              <a:rPr lang="pt-BR" sz="2408"/>
              <a:t>: tipo inteiro (números sem parte decimal)</a:t>
            </a:r>
            <a:endParaRPr sz="2408"/>
          </a:p>
          <a:p>
            <a:pPr indent="-381515" lvl="0" marL="457200" rtl="0" algn="l">
              <a:spcBef>
                <a:spcPts val="0"/>
              </a:spcBef>
              <a:spcAft>
                <a:spcPts val="0"/>
              </a:spcAft>
              <a:buSzPts val="2408"/>
              <a:buChar char="●"/>
            </a:pPr>
            <a:r>
              <a:rPr b="1" lang="pt-BR" sz="2408"/>
              <a:t>float</a:t>
            </a:r>
            <a:r>
              <a:rPr lang="pt-BR" sz="2408"/>
              <a:t>: tipo ponto flutuante de precisão simples</a:t>
            </a:r>
            <a:endParaRPr sz="2408"/>
          </a:p>
          <a:p>
            <a:pPr indent="-381515" lvl="0" marL="457200" rtl="0" algn="l">
              <a:spcBef>
                <a:spcPts val="0"/>
              </a:spcBef>
              <a:spcAft>
                <a:spcPts val="0"/>
              </a:spcAft>
              <a:buSzPts val="2408"/>
              <a:buChar char="●"/>
            </a:pPr>
            <a:r>
              <a:rPr b="1" lang="pt-BR" sz="2408"/>
              <a:t>double</a:t>
            </a:r>
            <a:r>
              <a:rPr lang="pt-BR" sz="2408"/>
              <a:t>: tipo ponto flutuante de precisão dupla</a:t>
            </a:r>
            <a:endParaRPr sz="2408"/>
          </a:p>
          <a:p>
            <a:pPr indent="-381515" lvl="0" marL="457200" rtl="0" algn="l">
              <a:spcBef>
                <a:spcPts val="0"/>
              </a:spcBef>
              <a:spcAft>
                <a:spcPts val="0"/>
              </a:spcAft>
              <a:buSzPts val="2408"/>
              <a:buChar char="●"/>
            </a:pPr>
            <a:r>
              <a:rPr b="1" lang="pt-BR" sz="2408"/>
              <a:t>void</a:t>
            </a:r>
            <a:r>
              <a:rPr lang="pt-BR" sz="2408"/>
              <a:t>: não possui valor</a:t>
            </a:r>
            <a:endParaRPr sz="240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408"/>
              <a:t>Mais utilizado para indicar que uma função não retorna nenhum valor</a:t>
            </a:r>
            <a:endParaRPr sz="2408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Qualificadores:</a:t>
            </a:r>
            <a:endParaRPr/>
          </a:p>
        </p:txBody>
      </p:sp>
      <p:sp>
        <p:nvSpPr>
          <p:cNvPr id="196" name="Google Shape;196;p25"/>
          <p:cNvSpPr txBox="1"/>
          <p:nvPr>
            <p:ph idx="1" type="body"/>
          </p:nvPr>
        </p:nvSpPr>
        <p:spPr>
          <a:xfrm>
            <a:off x="819150" y="1990725"/>
            <a:ext cx="7505700" cy="28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b="1" lang="pt-BR" sz="3200"/>
              <a:t>short, long, unsigned, signed</a:t>
            </a:r>
            <a:endParaRPr b="1" sz="3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200"/>
              <a:t>Precedem o tipo na declaração do tipo</a:t>
            </a:r>
            <a:endParaRPr sz="3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200"/>
              <a:t>Ex: unsigned int valor;</a:t>
            </a:r>
            <a:endParaRPr sz="3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>
            <p:ph type="title"/>
          </p:nvPr>
        </p:nvSpPr>
        <p:spPr>
          <a:xfrm>
            <a:off x="819150" y="312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dados numéricos</a:t>
            </a:r>
            <a:endParaRPr/>
          </a:p>
        </p:txBody>
      </p:sp>
      <p:sp>
        <p:nvSpPr>
          <p:cNvPr id="202" name="Google Shape;202;p26"/>
          <p:cNvSpPr txBox="1"/>
          <p:nvPr>
            <p:ph idx="1" type="body"/>
          </p:nvPr>
        </p:nvSpPr>
        <p:spPr>
          <a:xfrm>
            <a:off x="819150" y="1090675"/>
            <a:ext cx="7505700" cy="3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/>
              <a:t>Números com e sem sinal;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C permite que o programador defina se uma variável de tipo numérico deva ou não reservar o bit de sinal (números negativos);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2000"/>
              <a:t>Notação: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signed tipo;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unsigned tipo.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000"/>
              <a:t>Se nenhum modificador for indicado, o compilador C reservará o bit de sinal;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7"/>
          <p:cNvPicPr preferRelativeResize="0"/>
          <p:nvPr/>
        </p:nvPicPr>
        <p:blipFill rotWithShape="1">
          <a:blip r:embed="rId3">
            <a:alphaModFix/>
          </a:blip>
          <a:srcRect b="9147" l="20261" r="21416" t="27328"/>
          <a:stretch/>
        </p:blipFill>
        <p:spPr>
          <a:xfrm>
            <a:off x="446175" y="0"/>
            <a:ext cx="839964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dados Caractere</a:t>
            </a:r>
            <a:endParaRPr/>
          </a:p>
        </p:txBody>
      </p:sp>
      <p:sp>
        <p:nvSpPr>
          <p:cNvPr id="213" name="Google Shape;213;p28"/>
          <p:cNvSpPr txBox="1"/>
          <p:nvPr>
            <p:ph idx="1" type="body"/>
          </p:nvPr>
        </p:nvSpPr>
        <p:spPr>
          <a:xfrm>
            <a:off x="520550" y="923925"/>
            <a:ext cx="8118000" cy="14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/>
              <a:t>Representado pelo tipo char: ‘a’, ‘b’, ‘1’, etc</a:t>
            </a:r>
            <a:endParaRPr sz="2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900"/>
              <a:t>internamente representa um código da tabela ASCII</a:t>
            </a:r>
            <a:r>
              <a:rPr lang="pt-BR" sz="2300"/>
              <a:t> </a:t>
            </a:r>
            <a:endParaRPr sz="2300"/>
          </a:p>
        </p:txBody>
      </p:sp>
      <p:pic>
        <p:nvPicPr>
          <p:cNvPr id="214" name="Google Shape;214;p28"/>
          <p:cNvPicPr preferRelativeResize="0"/>
          <p:nvPr/>
        </p:nvPicPr>
        <p:blipFill rotWithShape="1">
          <a:blip r:embed="rId3">
            <a:alphaModFix/>
          </a:blip>
          <a:srcRect b="26253" l="15992" r="18945" t="52383"/>
          <a:stretch/>
        </p:blipFill>
        <p:spPr>
          <a:xfrm>
            <a:off x="514350" y="2559750"/>
            <a:ext cx="8030325" cy="1482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9"/>
          <p:cNvPicPr preferRelativeResize="0"/>
          <p:nvPr/>
        </p:nvPicPr>
        <p:blipFill rotWithShape="1">
          <a:blip r:embed="rId3">
            <a:alphaModFix/>
          </a:blip>
          <a:srcRect b="17598" l="19687" r="52374" t="40137"/>
          <a:stretch/>
        </p:blipFill>
        <p:spPr>
          <a:xfrm>
            <a:off x="1420700" y="0"/>
            <a:ext cx="604743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200"/>
              <a:t>Saída de dados</a:t>
            </a:r>
            <a:endParaRPr sz="5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200"/>
              <a:t>em </a:t>
            </a:r>
            <a:r>
              <a:rPr b="1" lang="pt-BR" sz="5200"/>
              <a:t>C</a:t>
            </a:r>
            <a:endParaRPr b="1" sz="5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/>
          <p:nvPr>
            <p:ph type="title"/>
          </p:nvPr>
        </p:nvSpPr>
        <p:spPr>
          <a:xfrm>
            <a:off x="819150" y="312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FUNÇÃO printf</a:t>
            </a:r>
            <a:endParaRPr/>
          </a:p>
        </p:txBody>
      </p:sp>
      <p:sp>
        <p:nvSpPr>
          <p:cNvPr id="230" name="Google Shape;230;p31"/>
          <p:cNvSpPr txBox="1"/>
          <p:nvPr>
            <p:ph idx="1" type="body"/>
          </p:nvPr>
        </p:nvSpPr>
        <p:spPr>
          <a:xfrm>
            <a:off x="819150" y="1266800"/>
            <a:ext cx="7505700" cy="3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97"/>
              <a:t>A função </a:t>
            </a:r>
            <a:r>
              <a:rPr b="1" lang="pt-BR" sz="2797"/>
              <a:t>printf</a:t>
            </a:r>
            <a:r>
              <a:rPr lang="pt-BR" sz="2797"/>
              <a:t> disponível na biblioteca </a:t>
            </a:r>
            <a:r>
              <a:rPr b="1" lang="pt-BR" sz="2797"/>
              <a:t>&lt;stdio.h&gt;</a:t>
            </a:r>
            <a:r>
              <a:rPr lang="pt-BR" sz="2797"/>
              <a:t> é um dos principais comandos de saída em C;</a:t>
            </a:r>
            <a:endParaRPr sz="279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797"/>
              <a:t>Sintaxe da função: </a:t>
            </a:r>
            <a:r>
              <a:rPr b="1" lang="pt-BR" sz="2797"/>
              <a:t>printf(“string de controle”)</a:t>
            </a:r>
            <a:r>
              <a:rPr lang="pt-BR" sz="2797"/>
              <a:t>;</a:t>
            </a:r>
            <a:endParaRPr sz="279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797"/>
              <a:t>ou:</a:t>
            </a:r>
            <a:endParaRPr sz="2797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 sz="2797"/>
              <a:t>printf(“string de controle”, arg1, arg2,...)</a:t>
            </a:r>
            <a:r>
              <a:rPr lang="pt-BR" sz="2797"/>
              <a:t>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DICAS DE IDE’s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2"/>
          <p:cNvSpPr txBox="1"/>
          <p:nvPr>
            <p:ph idx="1" type="body"/>
          </p:nvPr>
        </p:nvSpPr>
        <p:spPr>
          <a:xfrm>
            <a:off x="819150" y="458575"/>
            <a:ext cx="7505700" cy="43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Na string de controle pode conter: texto, códigos especiais e especificadores de formatos.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500"/>
              <a:t>Quais são os códigos especiais que podem aparecer na string de controle do printf?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500"/>
              <a:t>São formados por uma barra invertida (\), seguida de uma letra.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500"/>
              <a:t>Um código especial não é um caractere a ser impresso, mas indica uma ação que deve ser executada pelo printf.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33"/>
          <p:cNvPicPr preferRelativeResize="0"/>
          <p:nvPr/>
        </p:nvPicPr>
        <p:blipFill rotWithShape="1">
          <a:blip r:embed="rId3">
            <a:alphaModFix/>
          </a:blip>
          <a:srcRect b="20161" l="26890" r="20558" t="38599"/>
          <a:stretch/>
        </p:blipFill>
        <p:spPr>
          <a:xfrm>
            <a:off x="0" y="529725"/>
            <a:ext cx="9144001" cy="4034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34"/>
          <p:cNvPicPr preferRelativeResize="0"/>
          <p:nvPr/>
        </p:nvPicPr>
        <p:blipFill rotWithShape="1">
          <a:blip r:embed="rId3">
            <a:alphaModFix/>
          </a:blip>
          <a:srcRect b="34501" l="24161" r="21845" t="21185"/>
          <a:stretch/>
        </p:blipFill>
        <p:spPr>
          <a:xfrm>
            <a:off x="0" y="216900"/>
            <a:ext cx="9144001" cy="4219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escrever na tela do computador, textos e valores armazenados nas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variáveis?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/>
          <p:nvPr>
            <p:ph idx="1" type="body"/>
          </p:nvPr>
        </p:nvSpPr>
        <p:spPr>
          <a:xfrm>
            <a:off x="819150" y="511825"/>
            <a:ext cx="7844100" cy="3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Para isto, é necessário saber mais um detalhe sobre a string de controle, que são os especificadores de formato.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500"/>
              <a:t>Um especificador de formato marca o lugar e o formato de impressão das variáveis, contidas na lista argumentos.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500"/>
              <a:t>Deve haver um especificador de formato para cada variável a ser impressa.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500"/>
              <a:t>Todos os especificadores de formato começam com um %.</a:t>
            </a:r>
            <a:endParaRPr sz="25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37"/>
          <p:cNvPicPr preferRelativeResize="0"/>
          <p:nvPr/>
        </p:nvPicPr>
        <p:blipFill rotWithShape="1">
          <a:blip r:embed="rId3">
            <a:alphaModFix/>
          </a:blip>
          <a:srcRect b="29125" l="22859" r="20544" t="30404"/>
          <a:stretch/>
        </p:blipFill>
        <p:spPr>
          <a:xfrm>
            <a:off x="0" y="613500"/>
            <a:ext cx="9144001" cy="3676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38"/>
          <p:cNvPicPr preferRelativeResize="0"/>
          <p:nvPr/>
        </p:nvPicPr>
        <p:blipFill rotWithShape="1">
          <a:blip r:embed="rId3">
            <a:alphaModFix/>
          </a:blip>
          <a:srcRect b="13757" l="23863" r="19250" t="24772"/>
          <a:stretch/>
        </p:blipFill>
        <p:spPr>
          <a:xfrm>
            <a:off x="152400" y="31675"/>
            <a:ext cx="846537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9"/>
          <p:cNvSpPr txBox="1"/>
          <p:nvPr>
            <p:ph type="title"/>
          </p:nvPr>
        </p:nvSpPr>
        <p:spPr>
          <a:xfrm>
            <a:off x="819150" y="464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Exercício:</a:t>
            </a:r>
            <a:endParaRPr/>
          </a:p>
        </p:txBody>
      </p:sp>
      <p:sp>
        <p:nvSpPr>
          <p:cNvPr id="271" name="Google Shape;271;p39"/>
          <p:cNvSpPr txBox="1"/>
          <p:nvPr>
            <p:ph idx="1" type="body"/>
          </p:nvPr>
        </p:nvSpPr>
        <p:spPr>
          <a:xfrm>
            <a:off x="819150" y="1419200"/>
            <a:ext cx="7505700" cy="30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Escreva um programa que define as variáveis e seus valores: 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400"/>
              <a:t>numero = 10, caractere = ‘B’,  um vetor caractere nome[6] = “Carlos” e media = 9.5; 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400"/>
              <a:t>e imprime na tela cada uma das informações contidas nas variáveis utilizando printf em C</a:t>
            </a:r>
            <a:endParaRPr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40"/>
          <p:cNvPicPr preferRelativeResize="0"/>
          <p:nvPr/>
        </p:nvPicPr>
        <p:blipFill rotWithShape="1">
          <a:blip r:embed="rId3">
            <a:alphaModFix/>
          </a:blip>
          <a:srcRect b="7348" l="19971" r="25161" t="25541"/>
          <a:stretch/>
        </p:blipFill>
        <p:spPr>
          <a:xfrm>
            <a:off x="933700" y="0"/>
            <a:ext cx="747965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1"/>
          <p:cNvSpPr txBox="1"/>
          <p:nvPr>
            <p:ph idx="1" type="body"/>
          </p:nvPr>
        </p:nvSpPr>
        <p:spPr>
          <a:xfrm>
            <a:off x="819150" y="495750"/>
            <a:ext cx="7505700" cy="42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13"/>
              <a:t>#include &lt;stdio.h&gt;</a:t>
            </a:r>
            <a:endParaRPr sz="191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13"/>
              <a:t>void main()</a:t>
            </a:r>
            <a:endParaRPr sz="191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13"/>
              <a:t>{</a:t>
            </a:r>
            <a:endParaRPr sz="191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13"/>
              <a:t>    int numero = 10; </a:t>
            </a:r>
            <a:endParaRPr sz="191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13"/>
              <a:t>    char caractere = 'B';  </a:t>
            </a:r>
            <a:endParaRPr sz="191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13"/>
              <a:t>    char nome[6] = "Carlos"; </a:t>
            </a:r>
            <a:endParaRPr sz="191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13"/>
              <a:t>    float media = 9.5; </a:t>
            </a:r>
            <a:endParaRPr sz="191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13"/>
              <a:t>    printf("Seu número foi %d \n", numero);</a:t>
            </a:r>
            <a:endParaRPr sz="191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13"/>
              <a:t>    printf("Seu caractere foi %c \n", caractere);</a:t>
            </a:r>
            <a:endParaRPr sz="191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13"/>
              <a:t>    printf("Seu nome foi %s \n", nome);</a:t>
            </a:r>
            <a:endParaRPr sz="191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13"/>
              <a:t>    printf("Sua media foi %f \n", media);</a:t>
            </a:r>
            <a:endParaRPr sz="191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13"/>
              <a:t>}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5"/>
          <p:cNvPicPr preferRelativeResize="0"/>
          <p:nvPr/>
        </p:nvPicPr>
        <p:blipFill rotWithShape="1">
          <a:blip r:embed="rId3">
            <a:alphaModFix/>
          </a:blip>
          <a:srcRect b="9657" l="10756" r="5146" t="18108"/>
          <a:stretch/>
        </p:blipFill>
        <p:spPr>
          <a:xfrm>
            <a:off x="0" y="391550"/>
            <a:ext cx="9144001" cy="4415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/>
              <a:t>Entrada de dados</a:t>
            </a:r>
            <a:endParaRPr sz="5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3"/>
          <p:cNvSpPr txBox="1"/>
          <p:nvPr>
            <p:ph type="title"/>
          </p:nvPr>
        </p:nvSpPr>
        <p:spPr>
          <a:xfrm>
            <a:off x="819150" y="312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FUNÇÃO scanf</a:t>
            </a:r>
            <a:endParaRPr/>
          </a:p>
        </p:txBody>
      </p:sp>
      <p:sp>
        <p:nvSpPr>
          <p:cNvPr id="292" name="Google Shape;292;p43"/>
          <p:cNvSpPr txBox="1"/>
          <p:nvPr>
            <p:ph idx="1" type="body"/>
          </p:nvPr>
        </p:nvSpPr>
        <p:spPr>
          <a:xfrm>
            <a:off x="819150" y="1266800"/>
            <a:ext cx="7505700" cy="31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A execução do comando de leitura pressupõe que os dados serão fornecidos do meio externo (teclado), e serão armazenados na memória (variáveis).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500"/>
              <a:t>A função que faz a leitura de um dado fornecido via teclado e o armazena em uma variável do programa é o </a:t>
            </a:r>
            <a:r>
              <a:rPr b="1" lang="pt-BR" sz="2500"/>
              <a:t>scanf</a:t>
            </a:r>
            <a:r>
              <a:rPr lang="pt-BR" sz="2500"/>
              <a:t>, disponível também na </a:t>
            </a:r>
            <a:r>
              <a:rPr b="1" lang="pt-BR" sz="2500"/>
              <a:t>biblioteca &lt;stdio.h&gt;</a:t>
            </a:r>
            <a:r>
              <a:rPr lang="pt-BR" sz="2500"/>
              <a:t>.</a:t>
            </a:r>
            <a:endParaRPr sz="25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4"/>
          <p:cNvSpPr txBox="1"/>
          <p:nvPr>
            <p:ph type="title"/>
          </p:nvPr>
        </p:nvSpPr>
        <p:spPr>
          <a:xfrm>
            <a:off x="1028700" y="1605950"/>
            <a:ext cx="73002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sintaxe do comando é a seguinte: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scanf(“string de controle”, &amp;variavel);</a:t>
            </a:r>
            <a:endParaRPr b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45"/>
          <p:cNvPicPr preferRelativeResize="0"/>
          <p:nvPr/>
        </p:nvPicPr>
        <p:blipFill rotWithShape="1">
          <a:blip r:embed="rId3">
            <a:alphaModFix/>
          </a:blip>
          <a:srcRect b="20158" l="29840" r="26386" t="43837"/>
          <a:stretch/>
        </p:blipFill>
        <p:spPr>
          <a:xfrm>
            <a:off x="1202225" y="1595150"/>
            <a:ext cx="7052176" cy="326145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5"/>
          <p:cNvSpPr txBox="1"/>
          <p:nvPr>
            <p:ph type="title"/>
          </p:nvPr>
        </p:nvSpPr>
        <p:spPr>
          <a:xfrm>
            <a:off x="409000" y="236000"/>
            <a:ext cx="8204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string de controle indicará que tipo de dado será lido neste momento. A string de controle deve assumir um dos valores abaixo: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6"/>
          <p:cNvSpPr txBox="1"/>
          <p:nvPr>
            <p:ph type="title"/>
          </p:nvPr>
        </p:nvSpPr>
        <p:spPr>
          <a:xfrm>
            <a:off x="483375" y="1529750"/>
            <a:ext cx="83658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Observe que a função scanf precisa saber o endereço (&amp;) onde vai armazenar 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valor. Ou seja, qual a posição de memória associada com a variável utilizada. Por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isso, a utilização do &amp; antes das variáveis simples;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47"/>
          <p:cNvPicPr preferRelativeResize="0"/>
          <p:nvPr/>
        </p:nvPicPr>
        <p:blipFill rotWithShape="1">
          <a:blip r:embed="rId3">
            <a:alphaModFix/>
          </a:blip>
          <a:srcRect b="30485" l="28842" r="26866" t="24383"/>
          <a:stretch/>
        </p:blipFill>
        <p:spPr>
          <a:xfrm>
            <a:off x="211850" y="223100"/>
            <a:ext cx="8242949" cy="472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7"/>
          <p:cNvPicPr preferRelativeResize="0"/>
          <p:nvPr/>
        </p:nvPicPr>
        <p:blipFill rotWithShape="1">
          <a:blip r:embed="rId3">
            <a:alphaModFix/>
          </a:blip>
          <a:srcRect b="17084" l="31492" r="57076" t="70700"/>
          <a:stretch/>
        </p:blipFill>
        <p:spPr>
          <a:xfrm>
            <a:off x="4633500" y="1489575"/>
            <a:ext cx="4188176" cy="2515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8"/>
          <p:cNvSpPr txBox="1"/>
          <p:nvPr>
            <p:ph type="title"/>
          </p:nvPr>
        </p:nvSpPr>
        <p:spPr>
          <a:xfrm>
            <a:off x="495750" y="1605950"/>
            <a:ext cx="83163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Obs.: No scanf, não se deve utilizar &amp; com vetores, pois estes já indicam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posições de memória. Isto funciona em alguns casos mas não é padrão da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linguagem.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49"/>
          <p:cNvPicPr preferRelativeResize="0"/>
          <p:nvPr/>
        </p:nvPicPr>
        <p:blipFill rotWithShape="1">
          <a:blip r:embed="rId3">
            <a:alphaModFix/>
          </a:blip>
          <a:srcRect b="45771" l="16084" r="16954" t="28614"/>
          <a:stretch/>
        </p:blipFill>
        <p:spPr>
          <a:xfrm>
            <a:off x="0" y="1206344"/>
            <a:ext cx="9144001" cy="1966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0"/>
          <p:cNvSpPr txBox="1"/>
          <p:nvPr>
            <p:ph type="title"/>
          </p:nvPr>
        </p:nvSpPr>
        <p:spPr>
          <a:xfrm>
            <a:off x="819150" y="312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OBSERVAÇÃO:</a:t>
            </a:r>
            <a:endParaRPr/>
          </a:p>
        </p:txBody>
      </p:sp>
      <p:sp>
        <p:nvSpPr>
          <p:cNvPr id="330" name="Google Shape;330;p50"/>
          <p:cNvSpPr txBox="1"/>
          <p:nvPr>
            <p:ph idx="1" type="body"/>
          </p:nvPr>
        </p:nvSpPr>
        <p:spPr>
          <a:xfrm>
            <a:off x="819150" y="1090675"/>
            <a:ext cx="7505700" cy="36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/>
              <a:t>A função scanf não funciona de maneira correta ao ler uma cadeia de caracteres.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100"/>
              <a:t>O problema é que, se nesta cadeia de caractere tiver um espaço em branco, separando uma palavra da outra, ao encontrar o espaço em branco, o scanf entende que a leitura terminou, desprezando o restante do texto digitado.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100"/>
              <a:t>Além disso, o scanf não sabe qual o tamanho máximo que pode armazenar no vetor de caracteres.</a:t>
            </a:r>
            <a:endParaRPr sz="21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/>
              <a:t>Exercício</a:t>
            </a:r>
            <a:endParaRPr sz="4400"/>
          </a:p>
        </p:txBody>
      </p:sp>
      <p:sp>
        <p:nvSpPr>
          <p:cNvPr id="336" name="Google Shape;336;p5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Crie um programa que peça ao usuário o nome, as notas N1 e N2 e retorne a média.</a:t>
            </a:r>
            <a:endParaRPr sz="3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3200"/>
              <a:t>Utilize printf e scanf.</a:t>
            </a:r>
            <a:endParaRPr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/>
          <p:nvPr>
            <p:ph idx="1" type="body"/>
          </p:nvPr>
        </p:nvSpPr>
        <p:spPr>
          <a:xfrm>
            <a:off x="819150" y="694075"/>
            <a:ext cx="7505700" cy="37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70"/>
              <a:t>Code::Blocks - http://www.codeblocks.org/</a:t>
            </a:r>
            <a:endParaRPr sz="297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970"/>
              <a:t>MinGW - </a:t>
            </a:r>
            <a:r>
              <a:rPr lang="pt-BR" sz="2970" u="sng">
                <a:solidFill>
                  <a:schemeClr val="hlink"/>
                </a:solidFill>
                <a:hlinkClick r:id="rId3"/>
              </a:rPr>
              <a:t>http://www.mingw.org/</a:t>
            </a:r>
            <a:endParaRPr sz="297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970"/>
              <a:t>Outras IDEs mais profissionais e também gratuitas:</a:t>
            </a:r>
            <a:endParaRPr sz="297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970"/>
              <a:t>Eclipse - https://www.eclipse.org/</a:t>
            </a:r>
            <a:endParaRPr sz="297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970"/>
              <a:t>Netbeans - https://netbeans.org/downloads/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FUNÇÃO fgets</a:t>
            </a:r>
            <a:endParaRPr/>
          </a:p>
        </p:txBody>
      </p:sp>
      <p:sp>
        <p:nvSpPr>
          <p:cNvPr id="342" name="Google Shape;342;p52"/>
          <p:cNvSpPr txBox="1"/>
          <p:nvPr>
            <p:ph idx="1" type="body"/>
          </p:nvPr>
        </p:nvSpPr>
        <p:spPr>
          <a:xfrm>
            <a:off x="819150" y="1697975"/>
            <a:ext cx="7505700" cy="27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/>
              <a:t>A solução é usar a função </a:t>
            </a:r>
            <a:r>
              <a:rPr b="1" lang="pt-BR" sz="2900"/>
              <a:t>fgets </a:t>
            </a:r>
            <a:r>
              <a:rPr lang="pt-BR" sz="2900"/>
              <a:t>(específica para leitura strings) em vez de scanf:</a:t>
            </a:r>
            <a:endParaRPr sz="2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900"/>
              <a:t>Sintaxe: </a:t>
            </a:r>
            <a:r>
              <a:rPr b="1" lang="pt-BR" sz="2900"/>
              <a:t>fgets(nome da variavel, nº máximo de caracteres, stdin)</a:t>
            </a:r>
            <a:r>
              <a:rPr lang="pt-BR" sz="2900"/>
              <a:t>;</a:t>
            </a:r>
            <a:endParaRPr sz="2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53"/>
          <p:cNvPicPr preferRelativeResize="0"/>
          <p:nvPr/>
        </p:nvPicPr>
        <p:blipFill rotWithShape="1">
          <a:blip r:embed="rId3">
            <a:alphaModFix/>
          </a:blip>
          <a:srcRect b="5809" l="23574" r="19687" t="32712"/>
          <a:stretch/>
        </p:blipFill>
        <p:spPr>
          <a:xfrm>
            <a:off x="458600" y="0"/>
            <a:ext cx="844392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Diretivas de pré-processamento</a:t>
            </a:r>
            <a:endParaRPr/>
          </a:p>
        </p:txBody>
      </p:sp>
      <p:sp>
        <p:nvSpPr>
          <p:cNvPr id="150" name="Google Shape;150;p17"/>
          <p:cNvSpPr txBox="1"/>
          <p:nvPr>
            <p:ph idx="1" type="body"/>
          </p:nvPr>
        </p:nvSpPr>
        <p:spPr>
          <a:xfrm>
            <a:off x="819150" y="1090675"/>
            <a:ext cx="7505700" cy="3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O pré-processador é um programa que examina o programa fonte em C e executa certas modificações com base em instruções chamadas de diretivas: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Exemplos: include, define.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Uma diretiva deve vir precedida de #: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Deve ser escrita em uma única linha;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000"/>
              <a:t>Se passar de uma linha deve-se usar a barra invertida (\) ao final da linha e continuar na seguinte;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18"/>
          <p:cNvPicPr preferRelativeResize="0"/>
          <p:nvPr/>
        </p:nvPicPr>
        <p:blipFill rotWithShape="1">
          <a:blip r:embed="rId3">
            <a:alphaModFix/>
          </a:blip>
          <a:srcRect b="12220" l="22998" r="25447" t="46029"/>
          <a:stretch/>
        </p:blipFill>
        <p:spPr>
          <a:xfrm>
            <a:off x="281400" y="945175"/>
            <a:ext cx="8567600" cy="3900876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8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Hello World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>
            <p:ph type="title"/>
          </p:nvPr>
        </p:nvSpPr>
        <p:spPr>
          <a:xfrm>
            <a:off x="819150" y="388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Variáveis</a:t>
            </a:r>
            <a:endParaRPr/>
          </a:p>
        </p:txBody>
      </p:sp>
      <p:sp>
        <p:nvSpPr>
          <p:cNvPr id="162" name="Google Shape;162;p19"/>
          <p:cNvSpPr txBox="1"/>
          <p:nvPr>
            <p:ph idx="1" type="body"/>
          </p:nvPr>
        </p:nvSpPr>
        <p:spPr>
          <a:xfrm>
            <a:off x="819150" y="1343000"/>
            <a:ext cx="7505700" cy="34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/>
              <a:t>Onde se declara variáveis?</a:t>
            </a:r>
            <a:endParaRPr b="1"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100"/>
              <a:t>No corpo de uma função (variável local);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100"/>
              <a:t>Recomenda-se que as declarações de variáveis sejam as primeiras instruções da função.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100"/>
              <a:t>Na lista de parâmetros de funções;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100"/>
              <a:t>Parâmetros formais;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100"/>
              <a:t>Fora das funções (variável global).</a:t>
            </a:r>
            <a:endParaRPr sz="2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0"/>
          <p:cNvPicPr preferRelativeResize="0"/>
          <p:nvPr/>
        </p:nvPicPr>
        <p:blipFill rotWithShape="1">
          <a:blip r:embed="rId3">
            <a:alphaModFix/>
          </a:blip>
          <a:srcRect b="5559" l="24727" r="24150" t="26306"/>
          <a:stretch/>
        </p:blipFill>
        <p:spPr>
          <a:xfrm>
            <a:off x="1402825" y="0"/>
            <a:ext cx="686442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/>
          <p:nvPr>
            <p:ph type="title"/>
          </p:nvPr>
        </p:nvSpPr>
        <p:spPr>
          <a:xfrm>
            <a:off x="819150" y="312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Constantes</a:t>
            </a:r>
            <a:endParaRPr/>
          </a:p>
        </p:txBody>
      </p:sp>
      <p:sp>
        <p:nvSpPr>
          <p:cNvPr id="173" name="Google Shape;173;p21"/>
          <p:cNvSpPr txBox="1"/>
          <p:nvPr>
            <p:ph idx="1" type="body"/>
          </p:nvPr>
        </p:nvSpPr>
        <p:spPr>
          <a:xfrm>
            <a:off x="819150" y="1266800"/>
            <a:ext cx="7505700" cy="31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Uma constante é um identificador semelhante a uma variável, exceto pelo fato de só poder armazenar o mesmo valor durante toda sua existência;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400"/>
              <a:t>Uma constante é declarada usando a palavra reservada const;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400"/>
              <a:t>Deve-se inicializar a constante no ato da sua declaração.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