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slide" Target="slides/slide43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bebe7dc97_0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bebe7dc97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bebe7dc97_0_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bebe7dc97_0_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bebe7dc97_0_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bebe7dc97_0_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bebe7dc97_0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bebe7dc97_0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bebe7dc97_0_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bebe7dc97_0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bebe7dc97_0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bebe7dc97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bebe7dc97_0_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bebe7dc97_0_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bebe7dc97_0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bebe7dc97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bebe7dc97_0_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bebe7dc97_0_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bebe7dc97_0_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bebe7dc97_0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bebe7dc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bebe7dc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bebe7dc97_0_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bebe7dc97_0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bebe7dc97_0_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bebe7dc97_0_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bebe7dc97_0_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bebe7dc97_0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bebe7dc97_0_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bebe7dc97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bebe7dc97_0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bebe7dc97_0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bebe7dc97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bebe7dc97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bebe7dc97_0_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bebe7dc97_0_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bebe7dc97_0_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bebe7dc97_0_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bebe7dc97_0_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bebe7dc97_0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bebe7dc97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bebe7dc97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bebe7dc9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bebe7dc9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bebe7dc97_0_1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2bebe7dc97_0_1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bebe7dc97_0_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2bebe7dc97_0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bebe7dc97_0_1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bebe7dc97_0_1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bebe7dc97_0_1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bebe7dc97_0_1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bebe7dc97_0_10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2bebe7dc97_0_1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bebe7dc97_0_1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2bebe7dc97_0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bebe7dc97_0_10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2bebe7dc97_0_1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bebe7dc97_0_1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2bebe7dc97_0_1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2bebe7dc97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2bebe7dc97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2bebe7dc97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2bebe7dc97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bebe7dc97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bebe7dc97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bebe7dc97_0_10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2bebe7dc97_0_1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bebe7dc97_0_10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2bebe7dc97_0_1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bebe7dc97_0_1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2bebe7dc97_0_1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bebe7dc97_0_10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2bebe7dc97_0_1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bebe7dc97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bebe7dc97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bebe7dc97_0_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bebe7dc97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bebe7dc97_0_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bebe7dc97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bebe7dc97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bebe7dc97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ebe7dc97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bebe7dc97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de Repetição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while - do while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SOLUÇÃO:</a:t>
            </a:r>
            <a:endParaRPr b="1"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731250"/>
            <a:ext cx="8520600" cy="43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25">
                <a:solidFill>
                  <a:schemeClr val="dk1"/>
                </a:solidFill>
              </a:rPr>
              <a:t>#include &lt;iostream&gt;</a:t>
            </a:r>
            <a:endParaRPr sz="752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7525">
                <a:solidFill>
                  <a:schemeClr val="dk1"/>
                </a:solidFill>
              </a:rPr>
              <a:t>using namespace std;</a:t>
            </a:r>
            <a:endParaRPr sz="752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7525">
                <a:solidFill>
                  <a:schemeClr val="dk1"/>
                </a:solidFill>
              </a:rPr>
              <a:t>int main(){</a:t>
            </a:r>
            <a:endParaRPr sz="752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7525">
                <a:solidFill>
                  <a:schemeClr val="dk1"/>
                </a:solidFill>
              </a:rPr>
              <a:t>int num;</a:t>
            </a:r>
            <a:endParaRPr sz="752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7525">
                <a:solidFill>
                  <a:schemeClr val="dk1"/>
                </a:solidFill>
              </a:rPr>
              <a:t>cout &lt;&lt; "Escreva um número: \t";</a:t>
            </a:r>
            <a:endParaRPr sz="752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7525">
                <a:solidFill>
                  <a:schemeClr val="dk1"/>
                </a:solidFill>
              </a:rPr>
              <a:t>cin &gt;&gt; num;</a:t>
            </a:r>
            <a:endParaRPr sz="752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7525">
                <a:solidFill>
                  <a:schemeClr val="dk1"/>
                </a:solidFill>
              </a:rPr>
              <a:t>while (num!=0){</a:t>
            </a:r>
            <a:endParaRPr b="1" sz="752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7525">
                <a:solidFill>
                  <a:schemeClr val="dk1"/>
                </a:solidFill>
              </a:rPr>
              <a:t>cout &lt;&lt; "O número lido foi: \t" &lt;&lt; num &lt;&lt; endl;</a:t>
            </a:r>
            <a:endParaRPr b="1" sz="752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7525">
                <a:solidFill>
                  <a:schemeClr val="dk1"/>
                </a:solidFill>
              </a:rPr>
              <a:t>cout &lt;&lt; "Digite um número: \t";    </a:t>
            </a:r>
            <a:endParaRPr b="1" sz="752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7525">
                <a:solidFill>
                  <a:schemeClr val="dk1"/>
                </a:solidFill>
              </a:rPr>
              <a:t>cin &gt;&gt; num;};</a:t>
            </a:r>
            <a:r>
              <a:rPr lang="pt-BR" sz="7525">
                <a:solidFill>
                  <a:schemeClr val="dk1"/>
                </a:solidFill>
              </a:rPr>
              <a:t>}</a:t>
            </a:r>
            <a:endParaRPr sz="752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752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300"/>
              <a:t>1</a:t>
            </a:r>
            <a:r>
              <a:rPr lang="pt-BR" sz="3300"/>
              <a:t>º) Crie um programa que exiba uma lista de 1 até 10 na ordem crescente utilizando while.</a:t>
            </a:r>
            <a:endParaRPr sz="3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712925"/>
            <a:ext cx="8520600" cy="43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2177"/>
              <a:t>#include &lt;iostream&gt;</a:t>
            </a:r>
            <a:endParaRPr sz="2177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t-BR" sz="2177"/>
              <a:t>using namespace std;</a:t>
            </a:r>
            <a:endParaRPr sz="2177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t-BR" sz="2177"/>
              <a:t>int main(){</a:t>
            </a:r>
            <a:endParaRPr sz="2177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t-BR" sz="2177"/>
              <a:t>int numero = 1;</a:t>
            </a:r>
            <a:endParaRPr sz="2177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t-BR" sz="2177"/>
              <a:t>while (numero &lt;= 10){</a:t>
            </a:r>
            <a:endParaRPr sz="2177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t-BR" sz="2177"/>
              <a:t>    cout &lt;&lt; numero &lt;&lt; "\t";</a:t>
            </a:r>
            <a:endParaRPr sz="2177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t-BR" sz="2177"/>
              <a:t>    numero++;</a:t>
            </a:r>
            <a:endParaRPr sz="2177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t-BR" sz="2177"/>
              <a:t>                    };</a:t>
            </a:r>
            <a:endParaRPr sz="2177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t-BR" sz="2177"/>
              <a:t>}</a:t>
            </a:r>
            <a:endParaRPr sz="217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311700" y="161125"/>
            <a:ext cx="8520600" cy="44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18"/>
              <a:t>2</a:t>
            </a:r>
            <a:r>
              <a:rPr lang="pt-BR" sz="2318"/>
              <a:t>º) Avalie cada assertiva a seguir, referentes aos comandos WHILE e FOR, da Linguagem C e assinale a única correta:</a:t>
            </a:r>
            <a:endParaRPr sz="23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18"/>
              <a:t>a) O comando WHILE repete até que a condição seja falsa.</a:t>
            </a:r>
            <a:endParaRPr sz="23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18"/>
              <a:t>b) O comando WHILE e FOR podem ser aplicados exatamente aos mesmos problemas, não havendo distinção entre eles.</a:t>
            </a:r>
            <a:endParaRPr sz="23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18"/>
              <a:t>c) Sendo o teste da condição no início da repetição, a sequência de comandos a ser repetida sempre será executada.</a:t>
            </a:r>
            <a:endParaRPr sz="23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18"/>
              <a:t>d) Para problemas onde a quantidade de vezes é conhecida, não podemos usar o comando WHILE, apenas o FOR.</a:t>
            </a:r>
            <a:endParaRPr sz="2318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311700" y="161125"/>
            <a:ext cx="8520600" cy="44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18"/>
              <a:t>2</a:t>
            </a:r>
            <a:r>
              <a:rPr lang="pt-BR" sz="2318"/>
              <a:t>º) Avalie cada assertiva a seguir, referentes aos comandos WHILE e FOR, da Linguagem C e assinale a única correta:</a:t>
            </a:r>
            <a:endParaRPr sz="23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318"/>
              <a:t>a) O comando WHILE repete até que a condição seja falsa.</a:t>
            </a:r>
            <a:endParaRPr b="1" sz="23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18"/>
              <a:t>b) O comando WHILE e FOR podem ser aplicados exatamente aos mesmos problemas, não havendo distinção entre eles.</a:t>
            </a:r>
            <a:endParaRPr sz="23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18"/>
              <a:t>c) Sendo o teste da condição no início da repetição, a sequência de comandos a ser repetida sempre será executada.</a:t>
            </a:r>
            <a:endParaRPr sz="23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18"/>
              <a:t>d) Para problemas onde a quantidade de vezes é conhecida, não podemos usar o comando WHILE, apenas o FOR.</a:t>
            </a:r>
            <a:endParaRPr sz="2318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4100"/>
              <a:t>3</a:t>
            </a:r>
            <a:r>
              <a:rPr lang="pt-BR" sz="4100"/>
              <a:t>º) Escreva um programa que escreva uma sequência de de n até m (inclusive), onde n &lt; m e ambos são informados pelo usuário pelo teclado.</a:t>
            </a:r>
            <a:endParaRPr sz="4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</a:t>
            </a:r>
            <a:endParaRPr/>
          </a:p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311700" y="876400"/>
            <a:ext cx="8520600" cy="41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2157"/>
              <a:t>#include &lt;iostream&gt;</a:t>
            </a:r>
            <a:endParaRPr sz="2157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2157"/>
              <a:t>using namespace std;</a:t>
            </a:r>
            <a:endParaRPr sz="2157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157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2157"/>
              <a:t>int main(){</a:t>
            </a:r>
            <a:endParaRPr sz="2157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2157"/>
              <a:t>int n, m;</a:t>
            </a:r>
            <a:endParaRPr sz="2157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2157"/>
              <a:t>cout &lt;&lt; "Digite o limite inferior \n";</a:t>
            </a:r>
            <a:endParaRPr sz="2157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2157"/>
              <a:t>cin &gt;&gt; n;</a:t>
            </a:r>
            <a:endParaRPr sz="2157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2157"/>
              <a:t>cout &lt;&lt; "Digite o limite superior \n";</a:t>
            </a:r>
            <a:endParaRPr sz="2157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2157"/>
              <a:t>cin &gt;&gt; m;</a:t>
            </a:r>
            <a:endParaRPr sz="2157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2157"/>
              <a:t>cout &lt;&lt; "A sequência e \n";</a:t>
            </a:r>
            <a:endParaRPr sz="2157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2157"/>
              <a:t>while (n &lt;= m){</a:t>
            </a:r>
            <a:endParaRPr sz="2157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2157"/>
              <a:t>    cout &lt;&lt; n &lt;&lt; "\t";</a:t>
            </a:r>
            <a:endParaRPr sz="2157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2157"/>
              <a:t>    n++;            };</a:t>
            </a:r>
            <a:endParaRPr sz="2157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2157"/>
              <a:t>}</a:t>
            </a:r>
            <a:endParaRPr sz="9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800"/>
              <a:t>4</a:t>
            </a:r>
            <a:r>
              <a:rPr lang="pt-BR" sz="2800"/>
              <a:t>º) D</a:t>
            </a:r>
            <a:r>
              <a:rPr lang="pt-BR" sz="2800"/>
              <a:t>esenvolva um programa que leia 3 notas de 10 alunos, calcule e mostre a média aritmética e a situação de aprovação de cada aluno. Lembre-se que apenas a média igual ou acima de 7 aprova o aluno.</a:t>
            </a:r>
            <a:endParaRPr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</a:t>
            </a:r>
            <a:endParaRPr/>
          </a:p>
        </p:txBody>
      </p:sp>
      <p:pic>
        <p:nvPicPr>
          <p:cNvPr id="154" name="Google Shape;154;p30"/>
          <p:cNvPicPr preferRelativeResize="0"/>
          <p:nvPr/>
        </p:nvPicPr>
        <p:blipFill rotWithShape="1">
          <a:blip r:embed="rId3">
            <a:alphaModFix/>
          </a:blip>
          <a:srcRect b="34740" l="23125" r="25927" t="17884"/>
          <a:stretch/>
        </p:blipFill>
        <p:spPr>
          <a:xfrm>
            <a:off x="304800" y="634700"/>
            <a:ext cx="8520599" cy="4454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 DIGITADO</a:t>
            </a:r>
            <a:endParaRPr/>
          </a:p>
        </p:txBody>
      </p:sp>
      <p:sp>
        <p:nvSpPr>
          <p:cNvPr id="160" name="Google Shape;160;p31"/>
          <p:cNvSpPr txBox="1"/>
          <p:nvPr>
            <p:ph idx="1" type="body"/>
          </p:nvPr>
        </p:nvSpPr>
        <p:spPr>
          <a:xfrm>
            <a:off x="311700" y="1152475"/>
            <a:ext cx="8520600" cy="3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#include &lt;iostream&gt;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using namespace std;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int main(){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float nota1, nota2, nota3, media;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int quantidade = 1;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while (quantidade &lt;= 10){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cout &lt;&lt; "Digite sua primeira nota \n";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cin &gt;&gt; nota1;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cout &lt;&lt; "Digite sua primeira nota \n";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cin &gt;&gt; nota2;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cout &lt;&lt; "Digite sua primeira nota \n";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cin &gt;&gt; nota3;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media = (nota1 + nota2 + nota3)/3;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if(media &gt;= 7) {cout &lt;&lt; "Parabéns você foi aprovado com media = " &lt;&lt; media &lt;&lt; endl;}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else {cout &lt;&lt; "Lamento você não foi aprovado tua media e = " &lt;&lt; media &lt;&lt; endl;}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quantidade++;};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166" name="Google Shape;16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5</a:t>
            </a:r>
            <a:r>
              <a:rPr lang="pt-BR" sz="3000"/>
              <a:t>º) D</a:t>
            </a:r>
            <a:r>
              <a:rPr lang="pt-BR" sz="3000"/>
              <a:t>esenvolva um programa que leia 5 números inteiros e positivos e mostre o maior deles.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000"/>
              <a:t>Dica: use um if também.</a:t>
            </a:r>
            <a:endParaRPr sz="3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</a:t>
            </a:r>
            <a:endParaRPr/>
          </a:p>
        </p:txBody>
      </p:sp>
      <p:pic>
        <p:nvPicPr>
          <p:cNvPr id="172" name="Google Shape;172;p33"/>
          <p:cNvPicPr preferRelativeResize="0"/>
          <p:nvPr/>
        </p:nvPicPr>
        <p:blipFill rotWithShape="1">
          <a:blip r:embed="rId3">
            <a:alphaModFix/>
          </a:blip>
          <a:srcRect b="26827" l="20918" r="38597" t="34509"/>
          <a:stretch/>
        </p:blipFill>
        <p:spPr>
          <a:xfrm>
            <a:off x="487500" y="725725"/>
            <a:ext cx="8192401" cy="4398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 DIGITADO</a:t>
            </a:r>
            <a:endParaRPr/>
          </a:p>
        </p:txBody>
      </p:sp>
      <p:sp>
        <p:nvSpPr>
          <p:cNvPr id="178" name="Google Shape;178;p34"/>
          <p:cNvSpPr txBox="1"/>
          <p:nvPr>
            <p:ph idx="1" type="body"/>
          </p:nvPr>
        </p:nvSpPr>
        <p:spPr>
          <a:xfrm>
            <a:off x="311700" y="636725"/>
            <a:ext cx="8520600" cy="44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4600"/>
              <a:t>#include &lt;iostream&gt;</a:t>
            </a:r>
            <a:endParaRPr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4600"/>
              <a:t>using namespace std;</a:t>
            </a:r>
            <a:endParaRPr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4600"/>
              <a:t>int main(){</a:t>
            </a:r>
            <a:endParaRPr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4600"/>
              <a:t>int numero = 0, maior = 0, quantidade = 1;</a:t>
            </a:r>
            <a:endParaRPr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4600"/>
              <a:t>cout &lt;&lt; "Escreva o número: \t";</a:t>
            </a:r>
            <a:endParaRPr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4600"/>
              <a:t>cin &gt;&gt; numero;</a:t>
            </a:r>
            <a:endParaRPr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4600"/>
              <a:t>maior = numero;</a:t>
            </a:r>
            <a:endParaRPr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4600"/>
              <a:t>while (quantidade &lt; 5){</a:t>
            </a:r>
            <a:endParaRPr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4600"/>
              <a:t>cout &lt;&lt; "O maior deles por enquanto: " &lt;&lt; maior &lt;&lt; endl;</a:t>
            </a:r>
            <a:endParaRPr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4600"/>
              <a:t>cout &lt;&lt; "Escreva outro número: \t";</a:t>
            </a:r>
            <a:endParaRPr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4600"/>
              <a:t>cin &gt;&gt; numero;</a:t>
            </a:r>
            <a:endParaRPr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4600"/>
              <a:t>if(numero &gt;= maior) {maior = numero;};    </a:t>
            </a:r>
            <a:endParaRPr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4600"/>
              <a:t>quantidade++;};</a:t>
            </a:r>
            <a:endParaRPr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4600"/>
              <a:t>cout &lt;&lt; "O maior deles e: " &lt;&lt; maior &lt;&lt; endl;</a:t>
            </a:r>
            <a:endParaRPr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4600"/>
              <a:t>}</a:t>
            </a:r>
            <a:endParaRPr sz="4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184" name="Google Shape;18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/>
              <a:t>6</a:t>
            </a:r>
            <a:r>
              <a:rPr lang="pt-BR" sz="3400"/>
              <a:t>º) Desenvolver um programa que leia uma sequência de letras (a... z) terminada em ponto (.) e que mostre quantas vezes cada vogal (a, e, i, o, u) apareceu na lista.</a:t>
            </a:r>
            <a:endParaRPr sz="3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400"/>
              <a:t>DICA: use switch case.</a:t>
            </a:r>
            <a:endParaRPr sz="3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6"/>
          <p:cNvPicPr preferRelativeResize="0"/>
          <p:nvPr/>
        </p:nvPicPr>
        <p:blipFill rotWithShape="1">
          <a:blip r:embed="rId3">
            <a:alphaModFix/>
          </a:blip>
          <a:srcRect b="63616" l="20981" r="45463" t="24160"/>
          <a:stretch/>
        </p:blipFill>
        <p:spPr>
          <a:xfrm>
            <a:off x="47750" y="1076450"/>
            <a:ext cx="8964976" cy="183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7"/>
          <p:cNvPicPr preferRelativeResize="0"/>
          <p:nvPr/>
        </p:nvPicPr>
        <p:blipFill rotWithShape="1">
          <a:blip r:embed="rId3">
            <a:alphaModFix/>
          </a:blip>
          <a:srcRect b="38138" l="20981" r="66425" t="36027"/>
          <a:stretch/>
        </p:blipFill>
        <p:spPr>
          <a:xfrm>
            <a:off x="1673200" y="0"/>
            <a:ext cx="4399848" cy="507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8"/>
          <p:cNvPicPr preferRelativeResize="0"/>
          <p:nvPr/>
        </p:nvPicPr>
        <p:blipFill rotWithShape="1">
          <a:blip r:embed="rId3">
            <a:alphaModFix/>
          </a:blip>
          <a:srcRect b="27075" l="21127" r="49926" t="61398"/>
          <a:stretch/>
        </p:blipFill>
        <p:spPr>
          <a:xfrm>
            <a:off x="76200" y="1215075"/>
            <a:ext cx="9035199" cy="202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/>
          <p:nvPr>
            <p:ph idx="1" type="body"/>
          </p:nvPr>
        </p:nvSpPr>
        <p:spPr>
          <a:xfrm>
            <a:off x="311700" y="111550"/>
            <a:ext cx="8520600" cy="50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#include &lt;iostream&gt;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using namespace std;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int main(){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char letra;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int conta=0, conte=0, conti=0, conto=0, contu=0;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cout &lt;&lt; "Escreva algo para contar a quantidade de vogais \n" 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cin &gt;&gt; letra;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while(letra!= '.'){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switch(letra){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case 'a':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conta++; break;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case 'e':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conte++; break;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case 'i':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conti++; break;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case 'o':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conto++; break;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case 'u':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contu++; break;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cin &gt;&gt; letra;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cout &lt;&lt; "a quantidade de a's foi = " &lt;&lt; conta &lt;&lt; endl;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cout &lt;&lt; "a quantidade de e's foi = " &lt;&lt; conte &lt;&lt; endl;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cout &lt;&lt; "a quantidade de i's foi = " &lt;&lt; conti &lt;&lt; endl;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cout &lt;&lt; "a quantidade de o's foi = " &lt;&lt; conto &lt;&lt; endl;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cout &lt;&lt; "a quantidade de u's foi = " &lt;&lt; contu &lt;&lt; endl;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>
            <p:ph type="title"/>
          </p:nvPr>
        </p:nvSpPr>
        <p:spPr>
          <a:xfrm>
            <a:off x="311700" y="216425"/>
            <a:ext cx="8520600" cy="9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de repetição com teste de condição no final (pós-teste) - DO WHILE</a:t>
            </a:r>
            <a:endParaRPr/>
          </a:p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600">
                <a:solidFill>
                  <a:schemeClr val="dk1"/>
                </a:solidFill>
              </a:rPr>
              <a:t>Outra solução para processamento repetitivo de um programa é usar o comando de repetição com teste no final, ou seja, executa-se a sequência de comandos a ser repetida e somente faz-se o teste da condição ao final. Esse comando, na linguagem C/C++, é muito similar ao WHILE (enquanto), com uma pequena diferença que já elucidaremos. 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41"/>
          <p:cNvPicPr preferRelativeResize="0"/>
          <p:nvPr/>
        </p:nvPicPr>
        <p:blipFill rotWithShape="1">
          <a:blip r:embed="rId3">
            <a:alphaModFix/>
          </a:blip>
          <a:srcRect b="23274" l="14495" r="42466" t="37529"/>
          <a:stretch/>
        </p:blipFill>
        <p:spPr>
          <a:xfrm>
            <a:off x="57475" y="228600"/>
            <a:ext cx="9086526" cy="4652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48725"/>
            <a:ext cx="8520600" cy="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Estruturas de repetição com teste de condição no início (pré-teste)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</a:rPr>
              <a:t>Existem determinados tipos de situações em que a solução com o comando FOR do C/C++ não é a mais apropriada, como no exemplo: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500">
                <a:solidFill>
                  <a:schemeClr val="dk1"/>
                </a:solidFill>
              </a:rPr>
              <a:t>1º exemplo: d</a:t>
            </a:r>
            <a:r>
              <a:rPr lang="pt-BR" sz="2500">
                <a:solidFill>
                  <a:schemeClr val="dk1"/>
                </a:solidFill>
              </a:rPr>
              <a:t>esenvolver um programa que leia uma sequência de números inteiros fornecidas pelo usuário terminada em 0 e mostre cada número lido (exceto o 0).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42"/>
          <p:cNvPicPr preferRelativeResize="0"/>
          <p:nvPr/>
        </p:nvPicPr>
        <p:blipFill rotWithShape="1">
          <a:blip r:embed="rId3">
            <a:alphaModFix/>
          </a:blip>
          <a:srcRect b="23274" l="62253" r="17380" t="37529"/>
          <a:stretch/>
        </p:blipFill>
        <p:spPr>
          <a:xfrm>
            <a:off x="2001950" y="0"/>
            <a:ext cx="475405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43"/>
          <p:cNvPicPr preferRelativeResize="0"/>
          <p:nvPr/>
        </p:nvPicPr>
        <p:blipFill rotWithShape="1">
          <a:blip r:embed="rId3">
            <a:alphaModFix/>
          </a:blip>
          <a:srcRect b="36639" l="50141" r="22306" t="35747"/>
          <a:stretch/>
        </p:blipFill>
        <p:spPr>
          <a:xfrm>
            <a:off x="167100" y="81850"/>
            <a:ext cx="8855850" cy="498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44"/>
          <p:cNvPicPr preferRelativeResize="0"/>
          <p:nvPr/>
        </p:nvPicPr>
        <p:blipFill rotWithShape="1">
          <a:blip r:embed="rId3">
            <a:alphaModFix/>
          </a:blip>
          <a:srcRect b="18821" l="29778" r="29822" t="21197"/>
          <a:stretch/>
        </p:blipFill>
        <p:spPr>
          <a:xfrm>
            <a:off x="1810275" y="0"/>
            <a:ext cx="61620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45"/>
          <p:cNvPicPr preferRelativeResize="0"/>
          <p:nvPr/>
        </p:nvPicPr>
        <p:blipFill rotWithShape="1">
          <a:blip r:embed="rId3">
            <a:alphaModFix/>
          </a:blip>
          <a:srcRect b="35746" l="23834" r="26642" t="22089"/>
          <a:stretch/>
        </p:blipFill>
        <p:spPr>
          <a:xfrm>
            <a:off x="26925" y="289900"/>
            <a:ext cx="9144001" cy="4377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241" name="Google Shape;241;p46"/>
          <p:cNvSpPr txBox="1"/>
          <p:nvPr>
            <p:ph idx="1" type="body"/>
          </p:nvPr>
        </p:nvSpPr>
        <p:spPr>
          <a:xfrm>
            <a:off x="311700" y="775825"/>
            <a:ext cx="8520600" cy="43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pt-BR" sz="5500">
                <a:solidFill>
                  <a:schemeClr val="dk1"/>
                </a:solidFill>
              </a:rPr>
              <a:t>#include &lt;iostream&gt;</a:t>
            </a:r>
            <a:endParaRPr sz="5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pt-BR" sz="5500">
                <a:solidFill>
                  <a:schemeClr val="dk1"/>
                </a:solidFill>
              </a:rPr>
              <a:t>using namespace std;</a:t>
            </a:r>
            <a:endParaRPr sz="5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pt-BR" sz="5500">
                <a:solidFill>
                  <a:schemeClr val="dk1"/>
                </a:solidFill>
              </a:rPr>
              <a:t>int main(){</a:t>
            </a:r>
            <a:endParaRPr sz="5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pt-BR" sz="5500">
                <a:solidFill>
                  <a:schemeClr val="dk1"/>
                </a:solidFill>
              </a:rPr>
              <a:t>int contador = 0;</a:t>
            </a:r>
            <a:endParaRPr sz="5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pt-BR" sz="5500">
                <a:solidFill>
                  <a:schemeClr val="dk1"/>
                </a:solidFill>
              </a:rPr>
              <a:t>char continua;</a:t>
            </a:r>
            <a:endParaRPr sz="5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pt-BR" sz="5500">
                <a:solidFill>
                  <a:schemeClr val="dk1"/>
                </a:solidFill>
              </a:rPr>
              <a:t>// nao precisamos inicializar a variável 'continua' pois o teste é feito depois</a:t>
            </a:r>
            <a:endParaRPr sz="5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pt-BR" sz="5500">
                <a:solidFill>
                  <a:schemeClr val="dk1"/>
                </a:solidFill>
              </a:rPr>
              <a:t>do{ // comandos a serem repetidos</a:t>
            </a:r>
            <a:endParaRPr sz="5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pt-BR" sz="5500">
                <a:solidFill>
                  <a:schemeClr val="dk1"/>
                </a:solidFill>
              </a:rPr>
              <a:t>   cout &lt;&lt; "Repentindo.... \n";</a:t>
            </a:r>
            <a:endParaRPr sz="5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pt-BR" sz="5500">
                <a:solidFill>
                  <a:schemeClr val="dk1"/>
                </a:solidFill>
              </a:rPr>
              <a:t>   contador++;</a:t>
            </a:r>
            <a:endParaRPr sz="5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pt-BR" sz="5500">
                <a:solidFill>
                  <a:schemeClr val="dk1"/>
                </a:solidFill>
              </a:rPr>
              <a:t>   cout &lt;&lt; "Tecle 'c' se deseja continuar \n";</a:t>
            </a:r>
            <a:endParaRPr sz="5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pt-BR" sz="5500">
                <a:solidFill>
                  <a:schemeClr val="dk1"/>
                </a:solidFill>
              </a:rPr>
              <a:t>   cin &gt;&gt; continua;</a:t>
            </a:r>
            <a:endParaRPr sz="5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pt-BR" sz="5500">
                <a:solidFill>
                  <a:schemeClr val="dk1"/>
                </a:solidFill>
              </a:rPr>
              <a:t>}while(continua == 'c'); </a:t>
            </a:r>
            <a:endParaRPr sz="5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pt-BR" sz="5500">
                <a:solidFill>
                  <a:schemeClr val="dk1"/>
                </a:solidFill>
              </a:rPr>
              <a:t>cout &lt;&lt; "O bloco foi repetido " &lt;&lt; contador &lt;&lt; " vezes";</a:t>
            </a:r>
            <a:endParaRPr sz="5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}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</a:t>
            </a:r>
            <a:endParaRPr/>
          </a:p>
        </p:txBody>
      </p:sp>
      <p:sp>
        <p:nvSpPr>
          <p:cNvPr id="247" name="Google Shape;247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600"/>
              <a:t>2</a:t>
            </a:r>
            <a:r>
              <a:rPr lang="pt-BR" sz="3600"/>
              <a:t>º) </a:t>
            </a:r>
            <a:r>
              <a:rPr lang="pt-BR" sz="3600"/>
              <a:t>Escreva um algoritmo que lê 5 números inteiros e em seguida mostra a soma de todos lidos.</a:t>
            </a:r>
            <a:endParaRPr sz="3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48"/>
          <p:cNvPicPr preferRelativeResize="0"/>
          <p:nvPr/>
        </p:nvPicPr>
        <p:blipFill rotWithShape="1">
          <a:blip r:embed="rId3">
            <a:alphaModFix/>
          </a:blip>
          <a:srcRect b="32483" l="21098" r="45679" t="32479"/>
          <a:stretch/>
        </p:blipFill>
        <p:spPr>
          <a:xfrm>
            <a:off x="329925" y="65425"/>
            <a:ext cx="867431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</a:t>
            </a:r>
            <a:endParaRPr/>
          </a:p>
        </p:txBody>
      </p:sp>
      <p:sp>
        <p:nvSpPr>
          <p:cNvPr id="258" name="Google Shape;258;p49"/>
          <p:cNvSpPr txBox="1"/>
          <p:nvPr>
            <p:ph idx="1" type="body"/>
          </p:nvPr>
        </p:nvSpPr>
        <p:spPr>
          <a:xfrm>
            <a:off x="311700" y="905150"/>
            <a:ext cx="8520600" cy="40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65"/>
              <a:buFont typeface="Arial"/>
              <a:buNone/>
            </a:pPr>
            <a:r>
              <a:rPr lang="pt-BR" sz="2801"/>
              <a:t>#include &lt;iostream&gt;</a:t>
            </a:r>
            <a:endParaRPr sz="280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65"/>
              <a:buFont typeface="Arial"/>
              <a:buNone/>
            </a:pPr>
            <a:r>
              <a:rPr lang="pt-BR" sz="2801"/>
              <a:t>using namespace std;</a:t>
            </a:r>
            <a:endParaRPr sz="280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65"/>
              <a:buFont typeface="Arial"/>
              <a:buNone/>
            </a:pPr>
            <a:r>
              <a:rPr lang="pt-BR" sz="2801"/>
              <a:t>int main(){</a:t>
            </a:r>
            <a:endParaRPr sz="280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65"/>
              <a:buFont typeface="Arial"/>
              <a:buNone/>
            </a:pPr>
            <a:r>
              <a:rPr lang="pt-BR" sz="2801"/>
              <a:t>int numero, soma, quantidade = 1;</a:t>
            </a:r>
            <a:endParaRPr sz="280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65"/>
              <a:buFont typeface="Arial"/>
              <a:buNone/>
            </a:pPr>
            <a:r>
              <a:rPr lang="pt-BR" sz="2801"/>
              <a:t>cout &lt;&lt; "Digite um número \n";</a:t>
            </a:r>
            <a:endParaRPr sz="280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65"/>
              <a:buFont typeface="Arial"/>
              <a:buNone/>
            </a:pPr>
            <a:r>
              <a:rPr lang="pt-BR" sz="2801"/>
              <a:t>cin &gt;&gt; soma;</a:t>
            </a:r>
            <a:endParaRPr sz="280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65"/>
              <a:buFont typeface="Arial"/>
              <a:buNone/>
            </a:pPr>
            <a:r>
              <a:rPr lang="pt-BR" sz="2801"/>
              <a:t>do{</a:t>
            </a:r>
            <a:endParaRPr sz="280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65"/>
              <a:buFont typeface="Arial"/>
              <a:buNone/>
            </a:pPr>
            <a:r>
              <a:rPr lang="pt-BR" sz="2801"/>
              <a:t>    cout &lt;&lt; "Digite outro número número \n";</a:t>
            </a:r>
            <a:endParaRPr sz="280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65"/>
              <a:buFont typeface="Arial"/>
              <a:buNone/>
            </a:pPr>
            <a:r>
              <a:rPr lang="pt-BR" sz="2801"/>
              <a:t>    cin &gt;&gt; numero;</a:t>
            </a:r>
            <a:endParaRPr sz="280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65"/>
              <a:buFont typeface="Arial"/>
              <a:buNone/>
            </a:pPr>
            <a:r>
              <a:rPr lang="pt-BR" sz="2801"/>
              <a:t>    soma = soma + numero;</a:t>
            </a:r>
            <a:endParaRPr sz="280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65"/>
              <a:buFont typeface="Arial"/>
              <a:buNone/>
            </a:pPr>
            <a:r>
              <a:rPr lang="pt-BR" sz="2801"/>
              <a:t>    quantidade++;</a:t>
            </a:r>
            <a:endParaRPr sz="280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65"/>
              <a:buFont typeface="Arial"/>
              <a:buNone/>
            </a:pPr>
            <a:r>
              <a:rPr lang="pt-BR" sz="2801"/>
              <a:t>} while(quantidade &lt; 5);</a:t>
            </a:r>
            <a:endParaRPr sz="280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65"/>
              <a:buFont typeface="Arial"/>
              <a:buNone/>
            </a:pPr>
            <a:r>
              <a:rPr lang="pt-BR" sz="2801"/>
              <a:t>cout &lt;&lt; endl &lt;&lt; soma;</a:t>
            </a:r>
            <a:endParaRPr sz="280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1"/>
              <a:t>}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264" name="Google Shape;264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700"/>
              <a:t>3º) Crie um programa para somar os n primeiros ímpares, onde n é um número fornecido pelo usuário.</a:t>
            </a:r>
            <a:endParaRPr sz="37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51"/>
          <p:cNvPicPr preferRelativeResize="0"/>
          <p:nvPr/>
        </p:nvPicPr>
        <p:blipFill rotWithShape="1">
          <a:blip r:embed="rId3">
            <a:alphaModFix/>
          </a:blip>
          <a:srcRect b="32480" l="23271" r="49683" t="34263"/>
          <a:stretch/>
        </p:blipFill>
        <p:spPr>
          <a:xfrm>
            <a:off x="916425" y="0"/>
            <a:ext cx="743963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“RESOLUÇÃO” DO PROBLEMA COM FOR: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pt-BR" sz="2095">
                <a:solidFill>
                  <a:schemeClr val="dk1"/>
                </a:solidFill>
              </a:rPr>
              <a:t>O comando FOR não é indicado para resolver esse tipo de problema, posto que não sabemos quantos números serão lidos antes do 0. Pode até ser que a sequência tenha apenas o 0 e nada precise ser feito.</a:t>
            </a:r>
            <a:endParaRPr sz="209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pt-BR" sz="2095">
                <a:solidFill>
                  <a:schemeClr val="dk1"/>
                </a:solidFill>
              </a:rPr>
              <a:t>Não temos como precisar a quantidade exata de números que virão antes do 0, o que sinaliza o fim da sequência de números, diferentemente de todos os problemas de repetição vistos até aqui.</a:t>
            </a:r>
            <a:endParaRPr sz="209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pt-BR" sz="2095">
                <a:solidFill>
                  <a:schemeClr val="dk1"/>
                </a:solidFill>
              </a:rPr>
              <a:t>Sem saber a quantidade exata de números a serem processados, o uso do comando FOR não é adequado. Uma das soluções é usar o comando de repetição com teste no início, ou seja, o comando testa a condição antes de iniciar a sequência de comandos a ser repetida.</a:t>
            </a:r>
            <a:endParaRPr sz="209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395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2"/>
          <p:cNvSpPr txBox="1"/>
          <p:nvPr>
            <p:ph idx="1" type="body"/>
          </p:nvPr>
        </p:nvSpPr>
        <p:spPr>
          <a:xfrm>
            <a:off x="311700" y="186775"/>
            <a:ext cx="8520600" cy="47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#include &lt;iostream&gt;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#include &lt;cstdlib&gt;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using namespace std;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int main(){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int n, soma = 0, cont = 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cout &lt;&lt; "Digite um número \n";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cin &gt;&gt; n;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do{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if(cont % 2 == 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soma = soma + cont;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cont++;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}while(cont &lt;=n);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cout &lt;&lt; "A soma dos número é " &lt;&lt; soma;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}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280" name="Google Shape;280;p53"/>
          <p:cNvSpPr txBox="1"/>
          <p:nvPr>
            <p:ph idx="1" type="body"/>
          </p:nvPr>
        </p:nvSpPr>
        <p:spPr>
          <a:xfrm>
            <a:off x="311700" y="1152475"/>
            <a:ext cx="8520600" cy="37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4º) Sequência de Fibonacci é a sequência numérica proposta pelo matemático Leonardo Pisa, mais conhecido como Fibonacci: 1, 1, 2, 3, 5, 8, 13, 21, 34, 55, 89, ... 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/>
              <a:t>Crie um programa que receba do usuário o número do termo e devolve o termo correspondente.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400"/>
              <a:t>Ex. termo 6 é o número 8, termo 4 é o número 3.</a:t>
            </a:r>
            <a:endParaRPr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54"/>
          <p:cNvPicPr preferRelativeResize="0"/>
          <p:nvPr/>
        </p:nvPicPr>
        <p:blipFill rotWithShape="1">
          <a:blip r:embed="rId3">
            <a:alphaModFix/>
          </a:blip>
          <a:srcRect b="33075" l="23269" r="39169" t="22385"/>
          <a:stretch/>
        </p:blipFill>
        <p:spPr>
          <a:xfrm>
            <a:off x="828925" y="0"/>
            <a:ext cx="771533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 DIGITADO</a:t>
            </a:r>
            <a:endParaRPr/>
          </a:p>
        </p:txBody>
      </p:sp>
      <p:sp>
        <p:nvSpPr>
          <p:cNvPr id="291" name="Google Shape;291;p55"/>
          <p:cNvSpPr txBox="1"/>
          <p:nvPr>
            <p:ph idx="1" type="body"/>
          </p:nvPr>
        </p:nvSpPr>
        <p:spPr>
          <a:xfrm>
            <a:off x="311700" y="1152475"/>
            <a:ext cx="8520600" cy="3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pt-BR" sz="1561"/>
              <a:t>#include &lt;iostream&gt;</a:t>
            </a:r>
            <a:endParaRPr sz="156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pt-BR" sz="1561"/>
              <a:t>#include &lt;cstdlib&gt;</a:t>
            </a:r>
            <a:endParaRPr sz="156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156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pt-BR" sz="1561"/>
              <a:t>using namespace std;</a:t>
            </a:r>
            <a:endParaRPr sz="156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pt-BR" sz="1561"/>
              <a:t>int main(){</a:t>
            </a:r>
            <a:endParaRPr sz="156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pt-BR" sz="1561"/>
              <a:t>int v1, v2, v3, termo, cont;</a:t>
            </a:r>
            <a:endParaRPr sz="156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pt-BR" sz="1561"/>
              <a:t>cout &lt;&lt; "Digite o número do termo \n";</a:t>
            </a:r>
            <a:endParaRPr sz="156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pt-BR" sz="1561"/>
              <a:t>cin &gt;&gt; termo;</a:t>
            </a:r>
            <a:endParaRPr sz="156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pt-BR" sz="1561"/>
              <a:t>      v1 = 1;</a:t>
            </a:r>
            <a:endParaRPr sz="156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pt-BR" sz="1561"/>
              <a:t>      v2 = 1;</a:t>
            </a:r>
            <a:endParaRPr sz="156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pt-BR" sz="1561"/>
              <a:t>      cont = 0;</a:t>
            </a:r>
            <a:endParaRPr sz="156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pt-BR" sz="1561"/>
              <a:t>      do{v3 = v1 + v2;</a:t>
            </a:r>
            <a:endParaRPr sz="156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pt-BR" sz="1561"/>
              <a:t>            v1 = v2;</a:t>
            </a:r>
            <a:endParaRPr sz="156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pt-BR" sz="1561"/>
              <a:t>            v2 = v3;</a:t>
            </a:r>
            <a:endParaRPr sz="156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pt-BR" sz="1561"/>
              <a:t>            cont = cont + 1;} while (cont &lt; termo - 2);</a:t>
            </a:r>
            <a:endParaRPr sz="156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pt-BR" sz="1561"/>
              <a:t>      cout &lt;&lt; v3 &lt;&lt; "\t";        </a:t>
            </a:r>
            <a:endParaRPr sz="156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pt-BR" sz="1561"/>
              <a:t>}</a:t>
            </a:r>
            <a:endParaRPr sz="115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PARA RESOLVER O PROBLEMA USAMOS WHILE</a:t>
            </a:r>
            <a:endParaRPr b="1"/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29420" l="50282" r="21996" t="46575"/>
          <a:stretch/>
        </p:blipFill>
        <p:spPr>
          <a:xfrm>
            <a:off x="745950" y="1227025"/>
            <a:ext cx="7841001" cy="38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 rotWithShape="1">
          <a:blip r:embed="rId3">
            <a:alphaModFix/>
          </a:blip>
          <a:srcRect b="12990" l="30342" r="34231" t="25791"/>
          <a:stretch/>
        </p:blipFill>
        <p:spPr>
          <a:xfrm>
            <a:off x="1733750" y="0"/>
            <a:ext cx="52941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FUNCIONAMENTO DO COMANDO WHILE</a:t>
            </a:r>
            <a:endParaRPr b="1"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O comando WHILE repete um bloco ou sequência de instruções enquanto uma condição for verdadeira. No momento em que a condição é falsa, o controle do programa passa ao comando após a repetição (ao bloco que está sendo executado repetidas vezes).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OBSERVAÇÃO:</a:t>
            </a:r>
            <a:endParaRPr b="1"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000"/>
              <a:t>A condição é avaliada (como verdadeira ou falsa) antes que a sequência de comandos a ser repetida seja executada. O que significa dizer que essa sequência pode não ser executada nenhuma vez.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VOLTANDO AO PROBLEMA:</a:t>
            </a:r>
            <a:endParaRPr b="1"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>
                <a:solidFill>
                  <a:schemeClr val="dk1"/>
                </a:solidFill>
              </a:rPr>
              <a:t>D</a:t>
            </a:r>
            <a:r>
              <a:rPr lang="pt-BR" sz="2500">
                <a:solidFill>
                  <a:schemeClr val="dk1"/>
                </a:solidFill>
              </a:rPr>
              <a:t>esenvolver um programa que leia uma sequência de números inteiros fornecidas pelo usuário terminada em 0 e mostre cada número lido (exceto o 0).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