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4"/>
    <p:sldMasterId id="2147483767" r:id="rId5"/>
  </p:sldMasterIdLst>
  <p:notesMasterIdLst>
    <p:notesMasterId r:id="rId42"/>
  </p:notesMasterIdLst>
  <p:handoutMasterIdLst>
    <p:handoutMasterId r:id="rId43"/>
  </p:handoutMasterIdLst>
  <p:sldIdLst>
    <p:sldId id="281" r:id="rId6"/>
    <p:sldId id="364" r:id="rId7"/>
    <p:sldId id="366" r:id="rId8"/>
    <p:sldId id="367" r:id="rId9"/>
    <p:sldId id="369" r:id="rId10"/>
    <p:sldId id="368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6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941E1CDA-70F4-A39C-22C9-32BCEE08AA34}" name="Timothé PRESLES" initials="TP" userId="70e5b3ca4c3fa9f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6" y="96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é Presles" userId="70e5b3ca4c3fa9f6" providerId="LiveId" clId="{8F4E000E-8F94-4CFF-B8EF-5985E75AB49A}"/>
    <pc:docChg chg="undo custSel addSld delSld modSld">
      <pc:chgData name="Timothé Presles" userId="70e5b3ca4c3fa9f6" providerId="LiveId" clId="{8F4E000E-8F94-4CFF-B8EF-5985E75AB49A}" dt="2024-07-24T14:02:12.910" v="64" actId="20577"/>
      <pc:docMkLst>
        <pc:docMk/>
      </pc:docMkLst>
      <pc:sldChg chg="modSp mod">
        <pc:chgData name="Timothé Presles" userId="70e5b3ca4c3fa9f6" providerId="LiveId" clId="{8F4E000E-8F94-4CFF-B8EF-5985E75AB49A}" dt="2024-07-24T14:02:12.910" v="64" actId="20577"/>
        <pc:sldMkLst>
          <pc:docMk/>
          <pc:sldMk cId="3273464713" sldId="390"/>
        </pc:sldMkLst>
        <pc:spChg chg="mod">
          <ac:chgData name="Timothé Presles" userId="70e5b3ca4c3fa9f6" providerId="LiveId" clId="{8F4E000E-8F94-4CFF-B8EF-5985E75AB49A}" dt="2024-07-24T14:02:02.409" v="28" actId="20577"/>
          <ac:spMkLst>
            <pc:docMk/>
            <pc:sldMk cId="3273464713" sldId="390"/>
            <ac:spMk id="2" creationId="{A9501C14-7F4D-4D43-AB31-14E1B4AA1C63}"/>
          </ac:spMkLst>
        </pc:spChg>
        <pc:spChg chg="mod">
          <ac:chgData name="Timothé Presles" userId="70e5b3ca4c3fa9f6" providerId="LiveId" clId="{8F4E000E-8F94-4CFF-B8EF-5985E75AB49A}" dt="2024-07-24T14:02:12.910" v="64" actId="20577"/>
          <ac:spMkLst>
            <pc:docMk/>
            <pc:sldMk cId="3273464713" sldId="390"/>
            <ac:spMk id="8" creationId="{D91B3F13-45F2-FBA0-1BD8-6013D4EC1FFD}"/>
          </ac:spMkLst>
        </pc:spChg>
      </pc:sldChg>
      <pc:sldChg chg="del">
        <pc:chgData name="Timothé Presles" userId="70e5b3ca4c3fa9f6" providerId="LiveId" clId="{8F4E000E-8F94-4CFF-B8EF-5985E75AB49A}" dt="2024-07-24T14:01:48.859" v="2" actId="47"/>
        <pc:sldMkLst>
          <pc:docMk/>
          <pc:sldMk cId="3827306502" sldId="391"/>
        </pc:sldMkLst>
      </pc:sldChg>
      <pc:sldChg chg="del">
        <pc:chgData name="Timothé Presles" userId="70e5b3ca4c3fa9f6" providerId="LiveId" clId="{8F4E000E-8F94-4CFF-B8EF-5985E75AB49A}" dt="2024-07-24T14:01:49.973" v="3" actId="47"/>
        <pc:sldMkLst>
          <pc:docMk/>
          <pc:sldMk cId="1452814533" sldId="392"/>
        </pc:sldMkLst>
      </pc:sldChg>
      <pc:sldChg chg="del">
        <pc:chgData name="Timothé Presles" userId="70e5b3ca4c3fa9f6" providerId="LiveId" clId="{8F4E000E-8F94-4CFF-B8EF-5985E75AB49A}" dt="2024-07-24T14:01:53.201" v="5" actId="47"/>
        <pc:sldMkLst>
          <pc:docMk/>
          <pc:sldMk cId="3435793719" sldId="393"/>
        </pc:sldMkLst>
      </pc:sldChg>
      <pc:sldChg chg="del">
        <pc:chgData name="Timothé Presles" userId="70e5b3ca4c3fa9f6" providerId="LiveId" clId="{8F4E000E-8F94-4CFF-B8EF-5985E75AB49A}" dt="2024-07-24T14:01:51.830" v="4" actId="47"/>
        <pc:sldMkLst>
          <pc:docMk/>
          <pc:sldMk cId="3407449518" sldId="394"/>
        </pc:sldMkLst>
      </pc:sldChg>
      <pc:sldChg chg="del">
        <pc:chgData name="Timothé Presles" userId="70e5b3ca4c3fa9f6" providerId="LiveId" clId="{8F4E000E-8F94-4CFF-B8EF-5985E75AB49A}" dt="2024-07-24T14:01:42.305" v="1" actId="47"/>
        <pc:sldMkLst>
          <pc:docMk/>
          <pc:sldMk cId="1725154290" sldId="395"/>
        </pc:sldMkLst>
      </pc:sldChg>
      <pc:sldChg chg="del">
        <pc:chgData name="Timothé Presles" userId="70e5b3ca4c3fa9f6" providerId="LiveId" clId="{8F4E000E-8F94-4CFF-B8EF-5985E75AB49A}" dt="2024-07-24T14:01:38.415" v="0" actId="47"/>
        <pc:sldMkLst>
          <pc:docMk/>
          <pc:sldMk cId="2460905463" sldId="396"/>
        </pc:sldMkLst>
      </pc:sldChg>
      <pc:sldChg chg="add del">
        <pc:chgData name="Timothé Presles" userId="70e5b3ca4c3fa9f6" providerId="LiveId" clId="{8F4E000E-8F94-4CFF-B8EF-5985E75AB49A}" dt="2024-07-24T14:01:55.980" v="7" actId="47"/>
        <pc:sldMkLst>
          <pc:docMk/>
          <pc:sldMk cId="2054093077" sldId="3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F003DB-7B2B-4CB0-9AE3-FF3A4D289880}" type="datetime1">
              <a:rPr lang="fr-FR" smtClean="0"/>
              <a:t>24/07/2024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544E0-8A55-4B60-9503-EB1D794761A2}" type="datetime1">
              <a:rPr lang="fr-FR" smtClean="0"/>
              <a:pPr/>
              <a:t>22/07/2024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fr-FR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AA36B1-75F6-458C-B388-8BC01E9857C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960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5897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803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5011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946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531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446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860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13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33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14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359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787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139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635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413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548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333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638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206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44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2637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739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2463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1799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8377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2204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623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77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239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888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227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743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518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AAAB6-A2C6-4A85-A3A1-98EFBA61C967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09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CE34C-5F30-E004-14A3-31D1834D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3B508D-056E-A031-BE11-68A3B929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F4B2D-4873-E79E-EAB8-60C959B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EB141D-F63B-9477-714D-595FA074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2392C-ADB0-8691-60E8-C8F5554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15EDB0-FAFA-4746-7357-155E62EB3FFD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26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34547-EA7D-828A-EAD8-188C5685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23270B-07FA-6E7F-6EA6-0A37D084F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5E68-1613-D5AB-B838-87907C42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BEB3D9-6C7B-BAF2-6D01-B39C921E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66041-11AD-124F-036E-85912BD4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088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B4A5FE-492B-6FA2-7AF9-32EEBD274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5DC435-401E-A167-DB53-846B39085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710F01-C33F-D85D-7F46-E3D50047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03F045-DD90-E6D3-F4B2-C0C445F9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1219BB-D61C-2BC1-EFEB-2D039340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61771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CE34C-5F30-E004-14A3-31D1834D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3B508D-056E-A031-BE11-68A3B929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F4B2D-4873-E79E-EAB8-60C959B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EB141D-F63B-9477-714D-595FA074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2392C-ADB0-8691-60E8-C8F5554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15EDB0-FAFA-4746-7357-155E62EB3FFD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188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9C881-77FF-26A0-B0AA-2FC95B07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91141-EDE7-A3CD-CE98-782E7397B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1A796-BFB7-13D0-FAA9-57F976C5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3FED8-5DAD-9082-20A7-A57D4001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415A8-E492-CC66-D38A-26907BFA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9EB9BA3-670F-E1B8-D5DA-F904B463574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984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0855C-1B31-1055-96D7-82245BB0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5CF74A-66CC-06B1-8420-E640DBA0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4BD00-8378-7177-8D50-8966F5CE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4298C-7D08-C318-6B67-73281EFD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F6BFCD-D9DC-938B-F165-129DC84A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62841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45C2E-9454-04B9-A8C8-10405663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05C44-B545-AEBF-1B4F-8771F4E16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115737-6BD0-C700-E4A1-4B2E02B1F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B11FC4-499A-9EA8-CE94-ED7819B4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B5B2F9-BE54-00E3-91D8-0E10F9FB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F48220-FC9B-A5FE-DBF1-34814A70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09788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BABCA-DE77-7187-FB7E-0D5EBDB7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DF2416-216B-E802-7954-FAC3C585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971238-A972-49CC-B8C5-FC09832E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A290E1-CCF6-CF8A-00FC-58FCC8DAB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24C32D-A68A-7DEB-533C-E8B6036CA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2ECAC3-D69A-2607-E8DA-DCC600F1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6BF325-7B41-38A3-BAAB-4C65877D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D87668-C539-1781-48EC-328A7E02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7170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E1237-F2C1-64BA-0F60-8BC681BE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AB3C96-8ADE-FCD6-9A17-65087499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7BF9AD-E4BD-D8BE-3E57-4EA56D3A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6EF205-F7F3-DF8B-E6E9-FFC521E3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01642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F6683A-B009-4274-F206-6CCCF754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7822D1-213D-9F07-EF83-21D7CA97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3113B4-6829-B8A2-9D39-88F3CC3E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2789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A20D5-100C-5335-6F0B-B8A24D90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AA762-30E0-588E-3387-3DD9FBAF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44C36D-944F-2F35-1974-0296C00D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E3084-4434-D426-FA7A-213933A4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AB7BDB-390E-CB5E-0D42-164ECBA8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DE1D2-9365-F56B-849D-09F538A0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5320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9C881-77FF-26A0-B0AA-2FC95B07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91141-EDE7-A3CD-CE98-782E7397B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1A796-BFB7-13D0-FAA9-57F976C5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3FED8-5DAD-9082-20A7-A57D4001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415A8-E492-CC66-D38A-26907BFA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9EB9BA3-670F-E1B8-D5DA-F904B463574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4372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5A03A-076B-4A8E-D36B-E1474453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D269B6-5229-6F55-F69C-EF6DE651A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56D6B-B727-0B62-29C8-E7D3C377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32E54-6FA9-FB3F-AA20-D8BC7F6B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A02D08-338E-55F0-509D-5CB4D5EE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DB6354-9DBD-6234-09C1-562480AA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2924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34547-EA7D-828A-EAD8-188C5685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23270B-07FA-6E7F-6EA6-0A37D084F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D5E68-1613-D5AB-B838-87907C42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BEB3D9-6C7B-BAF2-6D01-B39C921E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66041-11AD-124F-036E-85912BD4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4198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B4A5FE-492B-6FA2-7AF9-32EEBD274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5DC435-401E-A167-DB53-846B39085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710F01-C33F-D85D-7F46-E3D50047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03F045-DD90-E6D3-F4B2-C0C445F9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1219BB-D61C-2BC1-EFEB-2D039340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20852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22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0855C-1B31-1055-96D7-82245BB0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5CF74A-66CC-06B1-8420-E640DBA0D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4BD00-8378-7177-8D50-8966F5CE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4298C-7D08-C318-6B67-73281EFD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F6BFCD-D9DC-938B-F165-129DC84A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656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45C2E-9454-04B9-A8C8-10405663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05C44-B545-AEBF-1B4F-8771F4E16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115737-6BD0-C700-E4A1-4B2E02B1F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B11FC4-499A-9EA8-CE94-ED7819B4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B5B2F9-BE54-00E3-91D8-0E10F9FB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F48220-FC9B-A5FE-DBF1-34814A70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2817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BABCA-DE77-7187-FB7E-0D5EBDB7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DF2416-216B-E802-7954-FAC3C5858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971238-A972-49CC-B8C5-FC09832E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A290E1-CCF6-CF8A-00FC-58FCC8DAB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24C32D-A68A-7DEB-533C-E8B6036CA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2ECAC3-D69A-2607-E8DA-DCC600F1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6BF325-7B41-38A3-BAAB-4C65877D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D87668-C539-1781-48EC-328A7E02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0696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E1237-F2C1-64BA-0F60-8BC681BE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AB3C96-8ADE-FCD6-9A17-65087499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7BF9AD-E4BD-D8BE-3E57-4EA56D3A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6EF205-F7F3-DF8B-E6E9-FFC521E3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8080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F6683A-B009-4274-F206-6CCCF754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7822D1-213D-9F07-EF83-21D7CA97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3113B4-6829-B8A2-9D39-88F3CC3E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1427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A20D5-100C-5335-6F0B-B8A24D90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AA762-30E0-588E-3387-3DD9FBAF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44C36D-944F-2F35-1974-0296C00D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E3084-4434-D426-FA7A-213933A4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AB7BDB-390E-CB5E-0D42-164ECBA8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DE1D2-9365-F56B-849D-09F538A0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5312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5A03A-076B-4A8E-D36B-E1474453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D269B6-5229-6F55-F69C-EF6DE651A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56D6B-B727-0B62-29C8-E7D3C377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32E54-6FA9-FB3F-AA20-D8BC7F6B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A02D08-338E-55F0-509D-5CB4D5EE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DB6354-9DBD-6234-09C1-562480AA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582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8D46A8-5107-3455-782C-6A1ABF3B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C4AD2E-E0B2-0A1C-0827-35401052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840631-944B-7069-8361-1656522CB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AA6A3-976A-35E7-51FC-E5454BA9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55778-8E2B-7450-C7A5-9322B3085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265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8D46A8-5107-3455-782C-6A1ABF3B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C4AD2E-E0B2-0A1C-0827-35401052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840631-944B-7069-8361-1656522CB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DAA6A3-976A-35E7-51FC-E5454BA9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55778-8E2B-7450-C7A5-9322B3085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5866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9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8.png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90.png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 rtlCol="0">
            <a:normAutofit/>
          </a:bodyPr>
          <a:lstStyle/>
          <a:p>
            <a:pPr algn="l" rtl="0"/>
            <a:r>
              <a:rPr lang="fr-FR" sz="4800" dirty="0">
                <a:solidFill>
                  <a:srgbClr val="FFFFFF"/>
                </a:solidFill>
              </a:rPr>
              <a:t>Informatique quantique orientée circuit et recuit quantique</a:t>
            </a: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rtlCol="0">
            <a:normAutofit/>
          </a:bodyPr>
          <a:lstStyle/>
          <a:p>
            <a:pPr algn="l" rtl="0"/>
            <a:r>
              <a:rPr lang="fr-FR" dirty="0">
                <a:solidFill>
                  <a:srgbClr val="FFFFFF"/>
                </a:solidFill>
              </a:rPr>
              <a:t>Timothé Presles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8553C1-67E6-D09B-15F2-0B1AFA4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Informatique quantique orientée circuit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2" y="2118156"/>
                <a:ext cx="7861624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Opérations sur un registre quantique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dirty="0"/>
                  <a:t>Notation via le </a:t>
                </a:r>
                <a:r>
                  <a:rPr lang="fr-FR" sz="2000" b="1" dirty="0"/>
                  <a:t>produit de Kronecker</a:t>
                </a:r>
                <a:endParaRPr lang="fr-FR" sz="16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Comme pour les vecteurs d’état, on utilise le produit de Kronecker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fr-FR" sz="1600" dirty="0"/>
                  <a:t> pour noter l’application d’une porte quantique à un qubit donné d’un registre</a:t>
                </a:r>
                <a:br>
                  <a:rPr lang="fr-FR" sz="1600" dirty="0"/>
                </a:br>
                <a:r>
                  <a:rPr lang="fr-FR" sz="1600" i="1" dirty="0"/>
                  <a:t>ex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011</m:t>
                        </m:r>
                      </m:e>
                    </m:d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)=|001⟩</m:t>
                    </m:r>
                  </m:oMath>
                </a14:m>
                <a:endParaRPr lang="fr-FR" sz="1600" dirty="0"/>
              </a:p>
              <a:p>
                <a:pPr lvl="4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fr-FR" sz="1400" u="sng" dirty="0"/>
              </a:p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Ensemble universel de portes quantiques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dirty="0"/>
                  <a:t>Ensemble de portes quantiques à partir desquelles on peut </a:t>
                </a:r>
                <a:r>
                  <a:rPr lang="fr-FR" sz="2000" b="1" dirty="0"/>
                  <a:t>réaliser n’importe quelle opération</a:t>
                </a:r>
                <a:endParaRPr lang="fr-FR" sz="16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Ensemble généralement utilisé : 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, </m:t>
                    </m:r>
                    <m:rad>
                      <m:rad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sty m:val="p"/>
                            <m:brk m:alnAt="7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g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rad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NOT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Groupe de Clifford : 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NOT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rad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, </m:t>
                    </m:r>
                    <m:rad>
                      <m:ra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g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rad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600" dirty="0"/>
                  <a:t> </a:t>
                </a:r>
                <a:r>
                  <a:rPr lang="fr-FR" sz="1600" i="1" dirty="0"/>
                  <a:t>(pseudo ensemble universel, utilisé aujourd’hui à cause des limites de précision des calculateurs quantiques)</a:t>
                </a:r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2" y="2118156"/>
                <a:ext cx="7861624" cy="4015225"/>
              </a:xfrm>
              <a:blipFill>
                <a:blip r:embed="rId3"/>
                <a:stretch>
                  <a:fillRect l="-1086" t="-910" r="-853" b="-18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Opérateurs quantiques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C6232D-2FCB-BA4A-CDF6-F06C05A05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806" y="2476379"/>
            <a:ext cx="3530909" cy="34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8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Informatique quantique orientée circuit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1" y="2118156"/>
                <a:ext cx="8738745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Notion de circuit quantique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Rappels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L’ensemble des qubits impliqués dans un calcul quantique est appelé </a:t>
                </a:r>
                <a:r>
                  <a:rPr lang="fr-FR" sz="1600" b="1" dirty="0"/>
                  <a:t>registre quantique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Par convention, l’ensemble des qubits d’un circuit sont initialisés à l’état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Les opérations sur un registre quantique sont appelées </a:t>
                </a:r>
                <a:r>
                  <a:rPr lang="fr-FR" sz="1600" b="1" dirty="0"/>
                  <a:t>portes quantiques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Circuit quantique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Définition : Séquence d’opérations </a:t>
                </a:r>
                <a:r>
                  <a:rPr lang="fr-FR" sz="1600" dirty="0"/>
                  <a:t>appliquées sur un calculateur quantique</a:t>
                </a:r>
              </a:p>
              <a:p>
                <a:pPr marL="1714500" lvl="3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fr-FR" sz="1600" b="1" dirty="0"/>
                  <a:t>Reset : </a:t>
                </a:r>
                <a:r>
                  <a:rPr lang="fr-FR" sz="1600" dirty="0"/>
                  <a:t>En début de circuit, les qubits sont initialisés à l’état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fr-FR" sz="1600" b="0" dirty="0"/>
              </a:p>
              <a:p>
                <a:pPr marL="1714500" lvl="3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fr-FR" sz="1600" b="1" dirty="0"/>
                  <a:t>Opérations :</a:t>
                </a:r>
                <a:r>
                  <a:rPr lang="fr-FR" sz="1600" dirty="0"/>
                  <a:t> Ensemble des portes quantiques appliquées au registre quantique</a:t>
                </a:r>
              </a:p>
              <a:p>
                <a:pPr marL="1714500" lvl="3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fr-FR" sz="1600" b="1" dirty="0"/>
                  <a:t>Mesure :</a:t>
                </a:r>
                <a:r>
                  <a:rPr lang="fr-FR" sz="1600" dirty="0"/>
                  <a:t> Mesure de l’état des qubits </a:t>
                </a:r>
                <a:r>
                  <a:rPr lang="fr-FR" sz="1600" i="1" dirty="0"/>
                  <a:t>(on obtient un des états possibles, effondrement de la superposition d’état)</a:t>
                </a:r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Après la mesure, aucune opération « quantique » n’est possible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Valable également pour </a:t>
                </a:r>
                <a:r>
                  <a:rPr lang="fr-FR" sz="1600" b="1" dirty="0"/>
                  <a:t>tous les qubits intriqués </a:t>
                </a:r>
                <a:r>
                  <a:rPr lang="fr-FR" sz="1600" dirty="0"/>
                  <a:t>avec le qubit mesuré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1" y="2118156"/>
                <a:ext cx="8738745" cy="4015225"/>
              </a:xfrm>
              <a:blipFill>
                <a:blip r:embed="rId3"/>
                <a:stretch>
                  <a:fillRect l="-977" t="-4249" b="-51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Circuit quantique</a:t>
            </a:r>
          </a:p>
        </p:txBody>
      </p:sp>
      <p:pic>
        <p:nvPicPr>
          <p:cNvPr id="16386" name="Picture 2" descr="1-4. Quantum circuit diagram — Quantum Native Dojo documentation">
            <a:extLst>
              <a:ext uri="{FF2B5EF4-FFF2-40B4-BE49-F238E27FC236}">
                <a16:creationId xmlns:a16="http://schemas.microsoft.com/office/drawing/2014/main" id="{95354880-1229-EAB9-9864-BBFD6828C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3" r="9317"/>
          <a:stretch/>
        </p:blipFill>
        <p:spPr bwMode="auto">
          <a:xfrm>
            <a:off x="8428131" y="3309062"/>
            <a:ext cx="3282289" cy="127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43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Informatique quantique orientée circuit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2" y="2118156"/>
                <a:ext cx="6666228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Formalismes de notation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Lignes horizontales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Ligne simple : </a:t>
                </a:r>
                <a:r>
                  <a:rPr lang="fr-FR" sz="1600" dirty="0"/>
                  <a:t>un seul qubit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Lignes multiples : </a:t>
                </a:r>
                <a:r>
                  <a:rPr lang="fr-FR" sz="1600" dirty="0"/>
                  <a:t>plusieurs qubits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Rectangles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Portes quantiques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Par convention, </a:t>
                </a:r>
                <a:r>
                  <a:rPr lang="fr-FR" sz="1600" dirty="0"/>
                  <a:t>les portes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dirty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sz="1600" dirty="0"/>
                  <a:t> ne sont pas notées dans les circuits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Une ligne reliant un rectangle implique </a:t>
                </a:r>
                <a:r>
                  <a:rPr lang="fr-FR" sz="1600" b="1" dirty="0"/>
                  <a:t>une porte contrôlée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Une porte peut être contrôlée par l’état de </a:t>
                </a:r>
                <a:r>
                  <a:rPr lang="fr-FR" sz="1600" b="1" dirty="0"/>
                  <a:t>plusieurs qubits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Flèche et arc-de-cercle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Opération de mesure </a:t>
                </a:r>
                <a:r>
                  <a:rPr lang="fr-FR" sz="1600" dirty="0"/>
                  <a:t>du (ou des) qubit(s)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Les lignes doubles verticales </a:t>
                </a:r>
                <a:r>
                  <a:rPr lang="fr-FR" sz="1600" dirty="0"/>
                  <a:t>correspondent aux informations « classiques » résultat de la mesure.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2" y="2118156"/>
                <a:ext cx="6666228" cy="4015225"/>
              </a:xfrm>
              <a:blipFill>
                <a:blip r:embed="rId3"/>
                <a:stretch>
                  <a:fillRect l="-1281" t="-4249" b="-51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Circuit quantique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E5E73C-D18A-5499-1318-06DA0BA88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876" y="1765491"/>
            <a:ext cx="5280106" cy="2085843"/>
          </a:xfrm>
          <a:prstGeom prst="rect">
            <a:avLst/>
          </a:prstGeom>
        </p:spPr>
      </p:pic>
      <p:pic>
        <p:nvPicPr>
          <p:cNvPr id="17414" name="Picture 6" descr="How to design quantum circuits with Qiskit — Part 1 | by Matheus  Cammarosano Hidalgo | Medium">
            <a:extLst>
              <a:ext uri="{FF2B5EF4-FFF2-40B4-BE49-F238E27FC236}">
                <a16:creationId xmlns:a16="http://schemas.microsoft.com/office/drawing/2014/main" id="{572F3167-1976-E42D-1497-C5CEBBC5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856" y="4476663"/>
            <a:ext cx="3497802" cy="158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05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Informatique quantique orientée circuit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1" y="2118156"/>
                <a:ext cx="7487915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Opérateur de mesure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dirty="0"/>
                  <a:t>Défini par Von Neumann </a:t>
                </a:r>
                <a:r>
                  <a:rPr lang="fr-FR" sz="2000" i="1" dirty="0"/>
                  <a:t>(1932)</a:t>
                </a:r>
                <a:endParaRPr lang="fr-FR" sz="2000" b="1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Opérateur de mesure sur un qubit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Opérateur </a:t>
                </a:r>
                <a:r>
                  <a:rPr lang="fr-FR" sz="1600" b="1" dirty="0"/>
                  <a:t>unitaire</a:t>
                </a:r>
                <a:r>
                  <a:rPr lang="fr-FR" sz="16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160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/>
                  <a:t>)</a:t>
                </a:r>
                <a:r>
                  <a:rPr lang="fr-FR" sz="1600" i="1" dirty="0"/>
                  <a:t> </a:t>
                </a:r>
                <a:r>
                  <a:rPr lang="fr-FR" sz="1600" dirty="0"/>
                  <a:t>et </a:t>
                </a:r>
                <a:r>
                  <a:rPr lang="fr-FR" sz="1600" b="1" dirty="0"/>
                  <a:t>auto-adjoint</a:t>
                </a:r>
                <a:r>
                  <a:rPr lang="fr-FR" sz="1600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/>
                  <a:t>)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Opérateur de projection </a:t>
                </a:r>
                <a:r>
                  <a:rPr lang="fr-FR" sz="1600" i="1" dirty="0"/>
                  <a:t>(ici sur l’axe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fr-FR" sz="1600" i="1" dirty="0"/>
                  <a:t> de la sphère de Bloch)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Généralisation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Pour un système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0" smtClean="0">
                                <a:latin typeface="Cambria Math" panose="02040503050406030204" pitchFamily="18" charset="0"/>
                              </a:rPr>
                              <m:t>𝚿</m:t>
                            </m:r>
                          </m:e>
                        </m:d>
                      </m:e>
                      <m:sub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fr-FR" sz="1600" dirty="0"/>
                  <a:t>, on a l’ensemble 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∈{0, …,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−1}</m:t>
                        </m:r>
                      </m:sub>
                    </m:sSub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sz="1600" dirty="0"/>
                  <a:t> matrice composée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sz="1600" dirty="0"/>
                  <a:t> sauf 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è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𝑚𝑒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fr-FR" sz="1600" dirty="0"/>
                  <a:t>élément diagonal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Pour mesurer l’état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1600" dirty="0"/>
                  <a:t>, on applique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1" y="2118156"/>
                <a:ext cx="7487915" cy="4015225"/>
              </a:xfrm>
              <a:blipFill>
                <a:blip r:embed="rId3"/>
                <a:stretch>
                  <a:fillRect l="-11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Mesure du système</a:t>
            </a:r>
          </a:p>
        </p:txBody>
      </p:sp>
      <p:pic>
        <p:nvPicPr>
          <p:cNvPr id="3074" name="Picture 2" descr="a) Bloch sphere; (b) Projective measurement in Z-Basis {|0⟩, |1⟩}. |  Download Scientific Diagram">
            <a:extLst>
              <a:ext uri="{FF2B5EF4-FFF2-40B4-BE49-F238E27FC236}">
                <a16:creationId xmlns:a16="http://schemas.microsoft.com/office/drawing/2014/main" id="{1C2A2102-54BA-D9B1-7FC1-4A93FC6F7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781" y="3429000"/>
            <a:ext cx="4886802" cy="183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3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Informatique quantique orientée circuit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1" y="2118156"/>
                <a:ext cx="8454075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Probabilité de mesure d’un état pur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Pour des états purs: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Soit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dirty="0"/>
                  <a:t> la probabilité de mesurer l’état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Probabilité obtenue en faisant </a:t>
                </a:r>
                <a:r>
                  <a:rPr lang="fr-FR" sz="1600" b="1" dirty="0"/>
                  <a:t>le produit scalaire </a:t>
                </a:r>
                <a:r>
                  <a:rPr lang="fr-FR" sz="1600" dirty="0"/>
                  <a:t>de l’état avec lui même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†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r>
                                            <a:rPr lang="fr-F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2000" b="0" i="0" smtClean="0"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d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0" dirty="0"/>
                  <a:t>Pour un qubit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fr-FR" sz="1600" dirty="0"/>
                  <a:t>,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</m: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On retrouve les probabilités </a:t>
                </a:r>
                <a:r>
                  <a:rPr lang="fr-FR" sz="2000" dirty="0"/>
                  <a:t>données dans la définition du qubit</a:t>
                </a:r>
                <a:endParaRPr lang="fr-FR" sz="20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a également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1" y="2118156"/>
                <a:ext cx="8454075" cy="4015225"/>
              </a:xfrm>
              <a:blipFill>
                <a:blip r:embed="rId3"/>
                <a:stretch>
                  <a:fillRect l="-1009" b="-25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Mesure du système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471601DE-9931-0C36-B0EB-C3B2E9293FF8}"/>
                  </a:ext>
                </a:extLst>
              </p:cNvPr>
              <p:cNvSpPr txBox="1"/>
              <p:nvPr/>
            </p:nvSpPr>
            <p:spPr>
              <a:xfrm>
                <a:off x="2713458" y="1943573"/>
                <a:ext cx="2585768" cy="554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fr-FR" sz="1800" dirty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471601DE-9931-0C36-B0EB-C3B2E9293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458" y="1943573"/>
                <a:ext cx="2585768" cy="554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EFFDBC0-E40C-2B6F-7EA5-19C42839D17E}"/>
                  </a:ext>
                </a:extLst>
              </p:cNvPr>
              <p:cNvSpPr txBox="1"/>
              <p:nvPr/>
            </p:nvSpPr>
            <p:spPr>
              <a:xfrm>
                <a:off x="6932760" y="2026931"/>
                <a:ext cx="17576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800" dirty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EFFDBC0-E40C-2B6F-7EA5-19C42839D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760" y="2026931"/>
                <a:ext cx="175763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AB31979-DD74-499A-BAE1-48AE594981C2}"/>
                  </a:ext>
                </a:extLst>
              </p:cNvPr>
              <p:cNvSpPr txBox="1"/>
              <p:nvPr/>
            </p:nvSpPr>
            <p:spPr>
              <a:xfrm>
                <a:off x="5182678" y="2018497"/>
                <a:ext cx="1826644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|=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fr-FR" sz="1800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AB31979-DD74-499A-BAE1-48AE59498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678" y="2018497"/>
                <a:ext cx="1826644" cy="404983"/>
              </a:xfrm>
              <a:prstGeom prst="rect">
                <a:avLst/>
              </a:prstGeom>
              <a:blipFill>
                <a:blip r:embed="rId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19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Informatique quantique orientée circuit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1" y="2118156"/>
                <a:ext cx="9187320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Probabilité de mesure d’un état mixte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Rappels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Un état mixte ne se définit que par sa </a:t>
                </a:r>
                <a:r>
                  <a:rPr lang="fr-FR" sz="1600" b="1" dirty="0"/>
                  <a:t>matrice de densité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⟩⟨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sz="1600" dirty="0"/>
                  <a:t>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⟩"/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>
                                        <a:latin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∈{1, …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Probabilité de mesure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fr-FR" sz="16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fr-F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16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|"/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Ψ</m:t>
                                          </m:r>
                                        </m:e>
                                        <m:sub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600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fr-FR" sz="16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160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⟨"/>
                                      <m:endChr m:val="|"/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600">
                                              <a:latin typeface="Cambria Math" panose="02040503050406030204" pitchFamily="18" charset="0"/>
                                            </a:rPr>
                                            <m:t>Ψ</m:t>
                                          </m:r>
                                        </m:e>
                                        <m:sub>
                                          <m:r>
                                            <a:rPr lang="fr-F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6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a:rPr lang="fr-FR" sz="1600" b="0" i="0" smtClean="0">
                          <a:latin typeface="Cambria Math" panose="02040503050406030204" pitchFamily="18" charset="0"/>
                        </a:rPr>
                        <m:t>           =</m:t>
                      </m:r>
                      <m:r>
                        <m:rPr>
                          <m:sty m:val="p"/>
                        </m:rPr>
                        <a:rPr lang="fr-FR" sz="160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Avec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FR" sz="1600" dirty="0"/>
                  <a:t>la somme des coefficients diagonaux de la matrice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fr-FR" sz="16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1" y="2118156"/>
                <a:ext cx="9187320" cy="4015225"/>
              </a:xfrm>
              <a:blipFill>
                <a:blip r:embed="rId3"/>
                <a:stretch>
                  <a:fillRect l="-929" t="-2883" b="-78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Mesure du système</a:t>
            </a:r>
          </a:p>
        </p:txBody>
      </p:sp>
    </p:spTree>
    <p:extLst>
      <p:ext uri="{BB962C8B-B14F-4D97-AF65-F5344CB8AC3E}">
        <p14:creationId xmlns:p14="http://schemas.microsoft.com/office/powerpoint/2010/main" val="312624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Informatique quantique orientée circuit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2" y="2118156"/>
                <a:ext cx="6987584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Représentation des résultats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Répétition des mesures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Dans la vaste majorité des algorithmes quantiques, on cherche à </a:t>
                </a:r>
                <a:r>
                  <a:rPr lang="fr-FR" sz="1600" b="1" dirty="0"/>
                  <a:t>augmenter les probabilités de mesure </a:t>
                </a:r>
                <a:r>
                  <a:rPr lang="fr-FR" sz="1600" dirty="0"/>
                  <a:t>des solutions du problème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Afin de déterminer les solutions les plus probables, il est nécessaire de </a:t>
                </a:r>
                <a:r>
                  <a:rPr lang="fr-FR" sz="1600" b="1" dirty="0"/>
                  <a:t>répéter les opérations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En divisant le nombre de fois qu’un état a été mesuré par le nombre total de mesure </a:t>
                </a:r>
                <a:r>
                  <a:rPr lang="fr-FR" sz="1600" i="1" dirty="0"/>
                  <a:t>(samples)</a:t>
                </a:r>
                <a:r>
                  <a:rPr lang="fr-FR" sz="1600" dirty="0"/>
                  <a:t>, </a:t>
                </a:r>
                <a:r>
                  <a:rPr lang="fr-FR" sz="1600" b="1" dirty="0"/>
                  <a:t>on obtient une estimation de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fr-F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Histogrammes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Méthode générale de représentation des résultats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2" y="2118156"/>
                <a:ext cx="6987584" cy="4015225"/>
              </a:xfrm>
              <a:blipFill>
                <a:blip r:embed="rId3"/>
                <a:stretch>
                  <a:fillRect l="-1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Mesure du système</a:t>
            </a:r>
          </a:p>
        </p:txBody>
      </p:sp>
      <p:pic>
        <p:nvPicPr>
          <p:cNvPr id="19458" name="Picture 2" descr="Histogram plot of possible states - MATLAB histogram - MathWorks España">
            <a:extLst>
              <a:ext uri="{FF2B5EF4-FFF2-40B4-BE49-F238E27FC236}">
                <a16:creationId xmlns:a16="http://schemas.microsoft.com/office/drawing/2014/main" id="{45FFDB0C-E8D8-1C91-738C-54DEC13E8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240" y="2619561"/>
            <a:ext cx="38100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6897A64-A358-4D9C-2C3C-29868A5094ED}"/>
              </a:ext>
            </a:extLst>
          </p:cNvPr>
          <p:cNvSpPr txBox="1"/>
          <p:nvPr/>
        </p:nvSpPr>
        <p:spPr>
          <a:xfrm>
            <a:off x="8140454" y="5505636"/>
            <a:ext cx="2947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Histogramme des mesures d’un système quantique. Ici, les états 001 et 011 sont les solutions du problème</a:t>
            </a:r>
          </a:p>
        </p:txBody>
      </p:sp>
    </p:spTree>
    <p:extLst>
      <p:ext uri="{BB962C8B-B14F-4D97-AF65-F5344CB8AC3E}">
        <p14:creationId xmlns:p14="http://schemas.microsoft.com/office/powerpoint/2010/main" val="155723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Informatique quantique orientée circuit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2" y="2118156"/>
                <a:ext cx="6970330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Nature des opérations informatiques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Fonction à variables binaires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Formulation générale :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sz="1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Tout algorithme classique est formulé de manière analogue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Restrictions liées au calcul quantique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Nature unitaire des portes quantiques : </a:t>
                </a:r>
                <a:r>
                  <a:rPr lang="fr-FR" sz="1600" dirty="0"/>
                  <a:t>Le nombre de variables en entrée </a:t>
                </a:r>
                <a:r>
                  <a:rPr lang="fr-FR" sz="1600" b="1" dirty="0"/>
                  <a:t>doit être égal </a:t>
                </a:r>
                <a:r>
                  <a:rPr lang="fr-FR" sz="1600" dirty="0"/>
                  <a:t>au nombre de variables en sortie. 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fr-FR" sz="1600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a:rPr lang="fr-FR" sz="1600" i="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sz="1600" dirty="0"/>
                  <a:t>, alors on a nécessairement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1600" dirty="0"/>
                  <a:t>.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Nature probabiliste des variables : </a:t>
                </a:r>
                <a:r>
                  <a:rPr lang="fr-FR" sz="1600" dirty="0"/>
                  <a:t>Les portes quantiques prennent des états superposés en entrée, et retournent un nouvel état superposé en sortie. 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Les algorithmes quantiques ont comme entrée </a:t>
                </a:r>
                <a:r>
                  <a:rPr lang="fr-FR" sz="1600" b="1" dirty="0"/>
                  <a:t>des fonctions </a:t>
                </a:r>
                <a:r>
                  <a:rPr lang="fr-FR" sz="1600" i="1" dirty="0"/>
                  <a:t>(des états quantiques non triviaux)</a:t>
                </a:r>
                <a:r>
                  <a:rPr lang="fr-FR" sz="1600" b="1" dirty="0"/>
                  <a:t>, et non des variables</a:t>
                </a:r>
                <a:br>
                  <a:rPr lang="fr-FR" sz="1600" dirty="0"/>
                </a:br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2" y="2118156"/>
                <a:ext cx="6970330" cy="4015225"/>
              </a:xfrm>
              <a:blipFill>
                <a:blip r:embed="rId3"/>
                <a:stretch>
                  <a:fillRect l="-1225" t="-34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Outils de calcul et algorithmes</a:t>
            </a:r>
          </a:p>
        </p:txBody>
      </p:sp>
      <p:pic>
        <p:nvPicPr>
          <p:cNvPr id="21506" name="Picture 2" descr="Diagramme sagittal-Notation tabulaire (2). Ce que dans le domaine des... |  Download Scientific Diagram">
            <a:extLst>
              <a:ext uri="{FF2B5EF4-FFF2-40B4-BE49-F238E27FC236}">
                <a16:creationId xmlns:a16="http://schemas.microsoft.com/office/drawing/2014/main" id="{3A317243-C4CA-D8C8-873F-39CB52A13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856" y="2825614"/>
            <a:ext cx="3102736" cy="219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61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Informatique quantique orientée circuit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2" y="2118156"/>
                <a:ext cx="7571830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Notion d’oracle quantique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Ensemble d’opérations </a:t>
                </a:r>
                <a:r>
                  <a:rPr lang="fr-FR" sz="2000" i="1" dirty="0"/>
                  <a:t>(portes quantiques)</a:t>
                </a:r>
                <a:r>
                  <a:rPr lang="fr-FR" sz="2000" b="1" dirty="0"/>
                  <a:t> préparant un état </a:t>
                </a:r>
                <a:r>
                  <a:rPr lang="fr-FR" sz="2000" dirty="0"/>
                  <a:t>utilisé comme entrée pour un algorithme quantique</a:t>
                </a:r>
              </a:p>
              <a:p>
                <a:pPr lvl="4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endParaRPr lang="fr-FR" sz="14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Oracles de base de calcul </a:t>
                </a:r>
                <a:r>
                  <a:rPr lang="fr-FR" sz="2000" i="1" dirty="0"/>
                  <a:t>(computational basis oracle)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CB</m:t>
                        </m:r>
                      </m:sub>
                    </m:sSub>
                  </m:oMath>
                </a14:m>
                <a:r>
                  <a:rPr lang="fr-FR" sz="2000" dirty="0"/>
                  <a:t>: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CB</m:t>
                          </m:r>
                        </m:sub>
                      </m:sSub>
                      <m:d>
                        <m:d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180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fr-FR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fr-FR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fr-F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180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fr-FR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fr-FR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800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1800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fr-FR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sub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fr-FR" sz="20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Comme pour une porte contrôlée</a:t>
                </a:r>
                <a:r>
                  <a:rPr lang="fr-FR" sz="1600" dirty="0"/>
                  <a:t>, les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600" dirty="0"/>
                  <a:t> premiers qubits restent </a:t>
                </a:r>
                <a:r>
                  <a:rPr lang="fr-FR" sz="1600" b="1" dirty="0"/>
                  <a:t>inchangés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Dans la majorité des cas</a:t>
                </a:r>
                <a:r>
                  <a:rPr lang="fr-F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Avantage : </a:t>
                </a:r>
                <a:r>
                  <a:rPr lang="fr-FR" sz="1600" dirty="0"/>
                  <a:t>Flexibilité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Inconvénient : </a:t>
                </a:r>
                <a:r>
                  <a:rPr lang="fr-FR" sz="1600" dirty="0"/>
                  <a:t>Les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600" dirty="0"/>
                  <a:t> qubits d’entrée sont intriqués avec les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1600" dirty="0"/>
                  <a:t> qubits de sortie </a:t>
                </a:r>
                <a:r>
                  <a:rPr lang="fr-FR" sz="1600" i="1" dirty="0"/>
                  <a:t>(nécessité de maintenir la superposition)</a:t>
                </a:r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2" y="2118156"/>
                <a:ext cx="7571830" cy="4015225"/>
              </a:xfrm>
              <a:blipFill>
                <a:blip r:embed="rId3"/>
                <a:stretch>
                  <a:fillRect l="-11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Outils de calcul et algorithmes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4F01A02-01D7-ED62-7366-501C90537E22}"/>
                  </a:ext>
                </a:extLst>
              </p:cNvPr>
              <p:cNvSpPr txBox="1"/>
              <p:nvPr/>
            </p:nvSpPr>
            <p:spPr>
              <a:xfrm>
                <a:off x="5427984" y="2018497"/>
                <a:ext cx="22062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1800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4F01A02-01D7-ED62-7366-501C90537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984" y="2018497"/>
                <a:ext cx="220620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641A08BF-32DE-AD06-BFB7-F99F1008F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294" y="3511442"/>
            <a:ext cx="3525826" cy="140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7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Informatique quantique orientée circuit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2" y="2118156"/>
                <a:ext cx="6418240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Notion d’oracle quantique</a:t>
                </a:r>
                <a:endParaRPr lang="fr-FR" sz="14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Oracles de phase </a:t>
                </a:r>
                <a:r>
                  <a:rPr lang="fr-FR" sz="2000" i="1" dirty="0"/>
                  <a:t>(phase oracle)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fr-FR" sz="2000" dirty="0"/>
                  <a:t>: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180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fr-FR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fr-FR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fr-F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e>
                              </m:d>
                            </m:e>
                            <m:sub>
                              <m:r>
                                <a:rPr lang="fr-FR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800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800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sub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Crée à partir d’un oracle de base de calcul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Modifie uniquement la phase </a:t>
                </a:r>
                <a:r>
                  <a:rPr lang="fr-FR" sz="1600" dirty="0"/>
                  <a:t>du premier registre en fonction de la valeur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L’état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|−⟩</m:t>
                    </m:r>
                  </m:oMath>
                </a14:m>
                <a:r>
                  <a:rPr lang="fr-FR" sz="1600" dirty="0"/>
                  <a:t> du registre auxiliaire permet d’exploiter un phénomène appelé </a:t>
                </a:r>
                <a:r>
                  <a:rPr lang="fr-FR" sz="1600" b="1" dirty="0"/>
                  <a:t>retour de phase </a:t>
                </a:r>
                <a:r>
                  <a:rPr lang="fr-FR" sz="1600" i="1" dirty="0"/>
                  <a:t>(phase kickback)</a:t>
                </a:r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2" y="2118156"/>
                <a:ext cx="6418240" cy="4015225"/>
              </a:xfrm>
              <a:blipFill>
                <a:blip r:embed="rId3"/>
                <a:stretch>
                  <a:fillRect l="-13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Outils de calcul et algorithmes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4F01A02-01D7-ED62-7366-501C90537E22}"/>
                  </a:ext>
                </a:extLst>
              </p:cNvPr>
              <p:cNvSpPr txBox="1"/>
              <p:nvPr/>
            </p:nvSpPr>
            <p:spPr>
              <a:xfrm>
                <a:off x="2945136" y="1891407"/>
                <a:ext cx="22062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1800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4F01A02-01D7-ED62-7366-501C90537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136" y="1891407"/>
                <a:ext cx="220620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21AC8A9C-60C5-3CB4-F920-6B8A9F3AF521}"/>
                  </a:ext>
                </a:extLst>
              </p:cNvPr>
              <p:cNvSpPr txBox="1"/>
              <p:nvPr/>
            </p:nvSpPr>
            <p:spPr>
              <a:xfrm>
                <a:off x="5723847" y="2122217"/>
                <a:ext cx="4360431" cy="664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𝐻𝑋</m:t>
                      </m:r>
                      <m:d>
                        <m:dPr>
                          <m:begChr m:val="|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|1⟩=</m:t>
                      </m:r>
                      <m:d>
                        <m:dPr>
                          <m:begChr m:val="|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−|1⟩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21AC8A9C-60C5-3CB4-F920-6B8A9F3AF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847" y="2122217"/>
                <a:ext cx="4360431" cy="6646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0" name="Picture 2" descr="Understanding the quantum circuit for the oracle in Grover's algorithm  given in N&amp;C - Quantum Computing Stack Exchange">
            <a:extLst>
              <a:ext uri="{FF2B5EF4-FFF2-40B4-BE49-F238E27FC236}">
                <a16:creationId xmlns:a16="http://schemas.microsoft.com/office/drawing/2014/main" id="{9CF08AB6-B057-DA13-F00A-F0590BF9F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472" y="3755252"/>
            <a:ext cx="49625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15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334" y="2195792"/>
            <a:ext cx="5835666" cy="366018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/>
              <a:t>Informatique quantique orientée circuit</a:t>
            </a:r>
          </a:p>
          <a:p>
            <a:pPr marL="1143000" lvl="1" indent="-457200">
              <a:buFont typeface="+mj-lt"/>
              <a:buAutoNum type="arabicPeriod"/>
            </a:pPr>
            <a:r>
              <a:rPr lang="fr-FR" sz="2000" dirty="0"/>
              <a:t>Opérateurs quantiques</a:t>
            </a:r>
          </a:p>
          <a:p>
            <a:pPr marL="1143000" lvl="1" indent="-457200">
              <a:buFont typeface="+mj-lt"/>
              <a:buAutoNum type="arabicPeriod"/>
            </a:pPr>
            <a:r>
              <a:rPr lang="fr-FR" sz="2000" dirty="0"/>
              <a:t>Circuits quantiques</a:t>
            </a:r>
          </a:p>
          <a:p>
            <a:pPr marL="1143000" lvl="1" indent="-457200">
              <a:buFont typeface="+mj-lt"/>
              <a:buAutoNum type="arabicPeriod"/>
            </a:pPr>
            <a:r>
              <a:rPr lang="fr-FR" sz="2000" dirty="0"/>
              <a:t>Mesure du système</a:t>
            </a:r>
          </a:p>
          <a:p>
            <a:pPr marL="1143000" lvl="1" indent="-457200">
              <a:buFont typeface="+mj-lt"/>
              <a:buAutoNum type="arabicPeriod"/>
            </a:pPr>
            <a:r>
              <a:rPr lang="fr-FR" sz="2000" dirty="0"/>
              <a:t>Outils de calcul et algorithmes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b="1" dirty="0"/>
              <a:t>Recuit quantique</a:t>
            </a:r>
          </a:p>
          <a:p>
            <a:pPr marL="1143000" lvl="1" indent="-457200">
              <a:buFont typeface="+mj-lt"/>
              <a:buAutoNum type="arabicPeriod"/>
            </a:pPr>
            <a:r>
              <a:rPr lang="fr-FR" sz="2000" dirty="0"/>
              <a:t>Principes généraux de fonctionnement</a:t>
            </a:r>
          </a:p>
          <a:p>
            <a:pPr marL="1143000" lvl="1" indent="-457200">
              <a:buFont typeface="+mj-lt"/>
              <a:buAutoNum type="arabicPeriod"/>
            </a:pPr>
            <a:r>
              <a:rPr lang="fr-FR" sz="2000" dirty="0"/>
              <a:t>Implémentation des problèmes</a:t>
            </a:r>
          </a:p>
        </p:txBody>
      </p:sp>
      <p:pic>
        <p:nvPicPr>
          <p:cNvPr id="9218" name="Picture 2" descr="COMPARATIVE STUDY OF QUANTUM-CIRCUIT SCALABILITY IN A FINANCIAL PROBLEM">
            <a:extLst>
              <a:ext uri="{FF2B5EF4-FFF2-40B4-BE49-F238E27FC236}">
                <a16:creationId xmlns:a16="http://schemas.microsoft.com/office/drawing/2014/main" id="{FE850131-034A-8462-14BC-F30FB205C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34" y="2382255"/>
            <a:ext cx="5014823" cy="131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What is Quantum Annealing? — D-Wave System Documentation documentation">
            <a:extLst>
              <a:ext uri="{FF2B5EF4-FFF2-40B4-BE49-F238E27FC236}">
                <a16:creationId xmlns:a16="http://schemas.microsoft.com/office/drawing/2014/main" id="{8B03B868-8A7D-8330-7A15-B4764FF14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58" y="4383380"/>
            <a:ext cx="6039973" cy="131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31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Informatique quantique orientée circuit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2" y="2118156"/>
                <a:ext cx="7306760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Phénomène de retour de phase </a:t>
                </a:r>
                <a:r>
                  <a:rPr lang="fr-FR" sz="2400" i="1" u="sng" dirty="0"/>
                  <a:t>(phase kickback)</a:t>
                </a:r>
                <a:endParaRPr lang="fr-FR" sz="2400" u="sng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Rappel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Notation générale d’un système quantique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d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associe à chaque </a:t>
                </a:r>
                <a:r>
                  <a:rPr lang="fr-FR" sz="1600" b="1" dirty="0"/>
                  <a:t>état propre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sz="1600" dirty="0"/>
                  <a:t> une </a:t>
                </a:r>
                <a:r>
                  <a:rPr lang="fr-FR" sz="1600" b="1" dirty="0"/>
                  <a:t>valeur propre complexe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Interprétation des valeurs propres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Une valeur propre peut être interprétée comme la résultante de </a:t>
                </a:r>
                <a:r>
                  <a:rPr lang="fr-FR" sz="1600" b="1" dirty="0"/>
                  <a:t>l’action d’un opérateur </a:t>
                </a:r>
                <a:r>
                  <a:rPr lang="fr-FR" sz="1600" i="1" dirty="0"/>
                  <a:t>(porte quantique) </a:t>
                </a:r>
                <a:r>
                  <a:rPr lang="fr-FR" sz="1600" dirty="0"/>
                  <a:t>sur un état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fr-FR" sz="1600" dirty="0"/>
                  <a:t> tel que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peut réécrire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lang="fr-FR" sz="1600" dirty="0"/>
                  <a:t> </a:t>
                </a:r>
                <a:r>
                  <a:rPr lang="fr-FR" sz="1600" i="1" dirty="0"/>
                  <a:t>(représentation graphique)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Par conséquent</a:t>
                </a:r>
                <a:r>
                  <a:rPr lang="fr-FR" sz="1600" dirty="0"/>
                  <a:t>, on a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lang="fr-FR" sz="1600" dirty="0"/>
                  <a:t> </a:t>
                </a:r>
                <a:r>
                  <a:rPr lang="fr-FR" sz="1600" b="1" dirty="0"/>
                  <a:t>la valeur propre </a:t>
                </a:r>
                <a:r>
                  <a:rPr lang="fr-FR" sz="1600" dirty="0"/>
                  <a:t>associée à l’action de l’opérateur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sz="1600" dirty="0"/>
                  <a:t> sur l’état propre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2" y="2118156"/>
                <a:ext cx="7306760" cy="4015225"/>
              </a:xfrm>
              <a:blipFill>
                <a:blip r:embed="rId3"/>
                <a:stretch>
                  <a:fillRect l="-1169" r="-6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Outils de calcul et algorithmes</a:t>
            </a:r>
          </a:p>
        </p:txBody>
      </p:sp>
      <p:pic>
        <p:nvPicPr>
          <p:cNvPr id="23556" name="Picture 4" descr="Eigenvalues &amp; Eigenvectors (Boost Your Understanding)">
            <a:extLst>
              <a:ext uri="{FF2B5EF4-FFF2-40B4-BE49-F238E27FC236}">
                <a16:creationId xmlns:a16="http://schemas.microsoft.com/office/drawing/2014/main" id="{04FEBB32-9A36-EB65-C72F-D4D837C3C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9" t="16631" r="8437" b="13407"/>
          <a:stretch/>
        </p:blipFill>
        <p:spPr bwMode="auto">
          <a:xfrm>
            <a:off x="7839062" y="3429000"/>
            <a:ext cx="4168908" cy="210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82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Informatique quantique orientée circuit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2" y="2118156"/>
                <a:ext cx="7798466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Exemple fondamental de retour de phase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dirty="0"/>
                  <a:t>On pose l’état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p>
                                <m: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d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  <m:sub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d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fr-FR" sz="20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dirty="0"/>
                  <a:t>On considère la porte contrôlée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sz="2000" dirty="0"/>
                  <a:t> 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sz="2000" dirty="0"/>
                  <a:t> un opérateur unitaire </a:t>
                </a:r>
                <a:r>
                  <a:rPr lang="fr-FR" sz="2000" b="1" dirty="0"/>
                  <a:t>appliqué sur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fr-FR" sz="2000" b="1" dirty="0"/>
                  <a:t> qubits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fr-FR" sz="16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600" b="0" i="0" dirty="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fr-FR" sz="1600" b="1" dirty="0"/>
                  <a:t> </a:t>
                </a:r>
                <a:r>
                  <a:rPr lang="fr-FR" sz="1600" dirty="0"/>
                  <a:t>est ici </a:t>
                </a:r>
                <a:r>
                  <a:rPr lang="fr-FR" sz="1600" b="1" dirty="0"/>
                  <a:t>analogue à un oracle de 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fr-FR" sz="1600" dirty="0"/>
                  <a:t> appliqué sur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fr-FR" sz="1600" dirty="0"/>
                  <a:t> qubits </a:t>
                </a:r>
                <a:endParaRPr lang="fr-FR" sz="1600" b="1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dirty="0"/>
                  <a:t>On a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8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d>
                          </m:e>
                          <m:sub>
                            <m:d>
                              <m:d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fr-FR" sz="1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fr-FR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</m:e>
                          <m:sub>
                            <m:r>
                              <a:rPr lang="fr-FR" sz="1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br>
                  <a:rPr lang="fr-FR" sz="18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                    =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fr-F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b>
                            <m:d>
                              <m:dPr>
                                <m:ctrlPr>
                                  <a:rPr lang="fr-F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sub>
                        </m:s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sSub>
                          <m:sSubPr>
                            <m:ctrlPr>
                              <a:rPr lang="fr-FR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b>
                            <m:d>
                              <m:dPr>
                                <m:ctrlP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d>
                      </m:e>
                      <m:sub>
                        <m:r>
                          <a:rPr lang="fr-FR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br>
                  <a:rPr lang="fr-FR" sz="18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                    =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fr-F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b>
                            <m:r>
                              <a:rPr lang="fr-F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fr-FR" sz="1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fr-FR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</m:e>
                          <m:sub>
                            <m:r>
                              <a:rPr lang="fr-FR" sz="1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18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sz="1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1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p>
                        </m:sSup>
                        <m:sSub>
                          <m:sSubPr>
                            <m:ctrlPr>
                              <a:rPr lang="fr-FR" sz="1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fr-FR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b>
                            <m:d>
                              <m:dPr>
                                <m:ctrlPr>
                                  <a:rPr lang="fr-FR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fr-FR" sz="18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fr-FR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 sz="180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</m:e>
                          <m:sub>
                            <m:r>
                              <a:rPr lang="fr-FR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fr-FR" sz="20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L’oracle de phase </a:t>
                </a:r>
                <a:r>
                  <a:rPr lang="fr-FR" sz="1600" b="1" dirty="0"/>
                  <a:t>ne modifie pas l’état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Cependant, </a:t>
                </a:r>
                <a:r>
                  <a:rPr lang="fr-FR" sz="1600" b="1" dirty="0"/>
                  <a:t>la phase de l’état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fr-FR" sz="1600" dirty="0"/>
                  <a:t> a été modifiée par l’application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Combinée à d’autres opérations</a:t>
                </a:r>
                <a:r>
                  <a:rPr lang="fr-FR" sz="1600" dirty="0"/>
                  <a:t>, le retour de phase permet d’évaluer l’action d’un opérateur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sz="1600" dirty="0"/>
                  <a:t> </a:t>
                </a:r>
                <a:r>
                  <a:rPr lang="fr-FR" sz="1600" b="1" dirty="0"/>
                  <a:t>sans modifier l’état d’un système 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2" y="2118156"/>
                <a:ext cx="7798466" cy="4015225"/>
              </a:xfrm>
              <a:blipFill>
                <a:blip r:embed="rId3"/>
                <a:stretch>
                  <a:fillRect l="-1095" t="-7891" b="-86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Outils de calcul et algorithmes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3D273B5-3471-E1C6-61B3-27527369F53C}"/>
                  </a:ext>
                </a:extLst>
              </p:cNvPr>
              <p:cNvSpPr txBox="1"/>
              <p:nvPr/>
            </p:nvSpPr>
            <p:spPr>
              <a:xfrm>
                <a:off x="6872599" y="2034037"/>
                <a:ext cx="4360431" cy="664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|0⟩=</m:t>
                      </m:r>
                      <m:d>
                        <m:dPr>
                          <m:begChr m:val="|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+|1⟩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3D273B5-3471-E1C6-61B3-27527369F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599" y="2034037"/>
                <a:ext cx="4360431" cy="6646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8E5E4D4E-F236-FE6E-FA10-289DFFEB7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239" y="4125768"/>
            <a:ext cx="3943900" cy="1305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9EAFD31-9887-C3B3-736B-83CC2B3C6C8C}"/>
                  </a:ext>
                </a:extLst>
              </p:cNvPr>
              <p:cNvSpPr txBox="1"/>
              <p:nvPr/>
            </p:nvSpPr>
            <p:spPr>
              <a:xfrm>
                <a:off x="8531338" y="3058560"/>
                <a:ext cx="1811734" cy="3799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9EAFD31-9887-C3B3-736B-83CC2B3C6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338" y="3058560"/>
                <a:ext cx="1811734" cy="3799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1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Informatique quantique orientée circuit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1" y="2118156"/>
                <a:ext cx="8686988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Algorithme de Grover </a:t>
                </a:r>
                <a:r>
                  <a:rPr lang="fr-FR" sz="2400" i="1" u="sng" dirty="0"/>
                  <a:t>(1996)</a:t>
                </a:r>
                <a:endParaRPr lang="fr-FR" sz="2400" u="sng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Algorithme de recherche </a:t>
                </a:r>
                <a:r>
                  <a:rPr lang="fr-FR" sz="2000" dirty="0"/>
                  <a:t>dans une </a:t>
                </a:r>
                <a:r>
                  <a:rPr lang="fr-FR" sz="2000" b="1" dirty="0"/>
                  <a:t>base de données non-structurée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dirty="0"/>
                  <a:t>Soit une fonction binaire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fr-FR" sz="2000" b="1" dirty="0"/>
                  <a:t> </a:t>
                </a: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fr-FR" sz="20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L’algorithme de Grover permet </a:t>
                </a:r>
                <a:r>
                  <a:rPr lang="fr-FR" sz="1600" b="1" dirty="0"/>
                  <a:t>d’amplifier les probabilités </a:t>
                </a:r>
                <a:r>
                  <a:rPr lang="fr-FR" sz="1600" dirty="0"/>
                  <a:t>de mesurer toutes les </a:t>
                </a:r>
                <a:r>
                  <a:rPr lang="fr-FR" sz="1600" b="1" dirty="0"/>
                  <a:t>séquences binaires </a:t>
                </a:r>
                <a:r>
                  <a:rPr lang="fr-FR" sz="1600" dirty="0"/>
                  <a:t>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fr-FR" sz="1600" dirty="0"/>
                  <a:t> pour lesquelles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L’aspect « non-structuré » de la recherche implique que l’on n’a </a:t>
                </a:r>
                <a:r>
                  <a:rPr lang="fr-FR" sz="1600" b="1" dirty="0"/>
                  <a:t>pas de connaissance apriori </a:t>
                </a:r>
                <a:r>
                  <a:rPr lang="fr-FR" sz="1600" dirty="0"/>
                  <a:t>sur la fonction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Algorithme classique </a:t>
                </a:r>
                <a:r>
                  <a:rPr lang="fr-FR" sz="1600" i="1" dirty="0"/>
                  <a:t>(bruteforce) </a:t>
                </a:r>
                <a:r>
                  <a:rPr lang="fr-FR" sz="1600" dirty="0"/>
                  <a:t>de </a:t>
                </a:r>
                <a:r>
                  <a:rPr lang="fr-FR" sz="1600" b="1" dirty="0"/>
                  <a:t>complexité exponentielle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1" y="2118156"/>
                <a:ext cx="8686988" cy="4015225"/>
              </a:xfrm>
              <a:blipFill>
                <a:blip r:embed="rId3"/>
                <a:stretch>
                  <a:fillRect l="-982" t="-27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Outils de calcul et algorithmes</a:t>
            </a: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6B43286B-E90D-B77E-F90B-0DE865446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t="19349" r="7217" b="16589"/>
          <a:stretch/>
        </p:blipFill>
        <p:spPr bwMode="auto">
          <a:xfrm>
            <a:off x="4079594" y="4964946"/>
            <a:ext cx="6013312" cy="16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52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Informatique quantique orientée circuit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1" y="2118156"/>
                <a:ext cx="9489243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Opérateurs de l’algorithme de Grover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Rappel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Oracle de phase </a:t>
                </a:r>
                <a:r>
                  <a:rPr lang="fr-FR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>
                                        <a:latin typeface="Cambria Math" panose="02040503050406030204" pitchFamily="18" charset="0"/>
                                      </a:rPr>
                                      <m:t>Ψ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d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⊗</m:t>
                    </m:r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Par souci de simplicité</a:t>
                </a:r>
                <a:r>
                  <a:rPr lang="fr-FR" sz="1600" dirty="0"/>
                  <a:t>, on notera ici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1600" dirty="0"/>
                  <a:t> l’oracle de phase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Notations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notera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/>
                  <a:t> respectivement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600" dirty="0"/>
                  <a:t> les séquences pour lesquelles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600" dirty="0"/>
                  <a:t> resp.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définit les </a:t>
                </a:r>
                <a:r>
                  <a:rPr lang="fr-FR" sz="1600" b="1" dirty="0"/>
                  <a:t>deux sous espaces vectoriels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FR" sz="1600" dirty="0"/>
                  <a:t> resp.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Ici,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fr-FR" sz="1600" dirty="0"/>
                  <a:t> correspond au </a:t>
                </a:r>
                <a:r>
                  <a:rPr lang="fr-FR" sz="1600" b="1" dirty="0"/>
                  <a:t>cardinal</a:t>
                </a:r>
                <a:r>
                  <a:rPr lang="fr-FR" sz="1600" dirty="0"/>
                  <a:t> </a:t>
                </a:r>
                <a:r>
                  <a:rPr lang="fr-FR" sz="1600" i="1" dirty="0"/>
                  <a:t>(nombre d’éléments)</a:t>
                </a:r>
                <a:r>
                  <a:rPr lang="fr-FR" sz="1600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En général,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≪|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cherche à </a:t>
                </a:r>
                <a:r>
                  <a:rPr lang="fr-FR" sz="1600" b="1" dirty="0"/>
                  <a:t>amplifier les probabilités </a:t>
                </a:r>
                <a:r>
                  <a:rPr lang="fr-FR" sz="1600" dirty="0"/>
                  <a:t>de mesurer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1600" dirty="0"/>
                  <a:t> tout en diminuant celles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1" y="2118156"/>
                <a:ext cx="9489243" cy="4015225"/>
              </a:xfrm>
              <a:blipFill>
                <a:blip r:embed="rId3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Outils de calcul et algorithmes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AB28451-DE20-43DB-6DA8-E285F91FDB15}"/>
                  </a:ext>
                </a:extLst>
              </p:cNvPr>
              <p:cNvSpPr txBox="1"/>
              <p:nvPr/>
            </p:nvSpPr>
            <p:spPr>
              <a:xfrm>
                <a:off x="3858165" y="1933490"/>
                <a:ext cx="30487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fr-FR" sz="1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fr-FR" sz="1800" b="1" dirty="0"/>
                  <a:t> </a:t>
                </a:r>
                <a:r>
                  <a:rPr lang="fr-FR" sz="1800" dirty="0"/>
                  <a:t>avec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AB28451-DE20-43DB-6DA8-E285F91FD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165" y="1933490"/>
                <a:ext cx="3048719" cy="369332"/>
              </a:xfrm>
              <a:prstGeom prst="rect">
                <a:avLst/>
              </a:prstGeom>
              <a:blipFill>
                <a:blip r:embed="rId4"/>
                <a:stretch>
                  <a:fillRect l="-600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22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Informatique quantique orientée circuit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1" y="2118156"/>
                <a:ext cx="9489243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Opérateur de Grover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Opérateur de Diffusion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Réflexion autour de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fr-FR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=2|0⟩⟨0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Superposition équiprobable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remarque après calcul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rad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60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rad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pose l’opérateur de diffusion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 i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FR" sz="1600" i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sty m:val="p"/>
                          </m:rPr>
                          <a:rPr lang="fr-FR" sz="1600" i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fr-FR" sz="1600" dirty="0"/>
                  <a:t> </a:t>
                </a:r>
                <a:r>
                  <a:rPr lang="fr-FR" sz="1600" i="1" dirty="0"/>
                  <a:t>(réflexion autour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1600" i="1" dirty="0"/>
                  <a:t>)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Opérateur de Grover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On pose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FR" sz="160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fr-FR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FR" sz="160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1" y="2118156"/>
                <a:ext cx="9489243" cy="4015225"/>
              </a:xfrm>
              <a:blipFill>
                <a:blip r:embed="rId3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Outils de calcul et algorithmes</a:t>
            </a:r>
          </a:p>
        </p:txBody>
      </p:sp>
      <p:pic>
        <p:nvPicPr>
          <p:cNvPr id="4100" name="Picture 4" descr="Grover's Algorithm | CNOT">
            <a:extLst>
              <a:ext uri="{FF2B5EF4-FFF2-40B4-BE49-F238E27FC236}">
                <a16:creationId xmlns:a16="http://schemas.microsoft.com/office/drawing/2014/main" id="{C4C7E6FC-8B94-6472-2B42-B511E7B2B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848" y="2295229"/>
            <a:ext cx="3453471" cy="272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44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Informatique quantique orientée circuit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1" y="2118156"/>
                <a:ext cx="8298799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Notation géométrique et état initial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Représentation dans un espace de Hilbert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On peut simplifier la notation en écrivant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Attention: </a:t>
                </a:r>
                <a:r>
                  <a:rPr lang="fr-FR" sz="1600" dirty="0"/>
                  <a:t>le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1600" dirty="0"/>
                  <a:t> utilisé ici n’est </a:t>
                </a:r>
                <a:r>
                  <a:rPr lang="fr-FR" sz="1600" b="1" dirty="0"/>
                  <a:t>pas le même </a:t>
                </a:r>
                <a:r>
                  <a:rPr lang="fr-FR" sz="1600" dirty="0"/>
                  <a:t>que celui dans la sphère de Bloch 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dirty="0"/>
                  <a:t>Système à </a:t>
                </a:r>
                <a:r>
                  <a:rPr lang="fr-FR" sz="2000" b="1" dirty="0"/>
                  <a:t>l’état initial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On a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sz="1600" dirty="0"/>
                  <a:t> et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arccos</m:t>
                        </m:r>
                      </m:fName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fr-FR" sz="1600">
                                                <a:latin typeface="Cambria Math" panose="02040503050406030204" pitchFamily="18" charset="0"/>
                                              </a:rPr>
                                              <m:t>Ω</m:t>
                                            </m:r>
                                          </m:e>
                                          <m:sub>
                                            <m:r>
                                              <a:rPr lang="fr-FR" sz="16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fr-FR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rad>
                          </m:e>
                        </m:d>
                      </m:e>
                    </m:fun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fr-FR" sz="1600">
                                                <a:latin typeface="Cambria Math" panose="02040503050406030204" pitchFamily="18" charset="0"/>
                                              </a:rPr>
                                              <m:t>Ω</m:t>
                                            </m:r>
                                          </m:e>
                                          <m:sub>
                                            <m:r>
                                              <a:rPr lang="fr-F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fr-FR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fr-FR" sz="1600" dirty="0"/>
                  <a:t> </a:t>
                </a:r>
                <a:r>
                  <a:rPr lang="fr-FR" sz="1600" b="1" dirty="0"/>
                  <a:t>par identification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≪|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fr-FR" sz="1600" dirty="0"/>
                  <a:t> implique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fr-FR" sz="1600" dirty="0"/>
                  <a:t> et donc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≈|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cherche à atteindre </a:t>
                </a:r>
                <a:r>
                  <a:rPr lang="fr-FR" sz="1600" b="1" dirty="0"/>
                  <a:t>l’état final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1600" dirty="0"/>
                  <a:t> pour lequel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fr-FR" sz="1600" dirty="0"/>
                  <a:t> et donc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≈|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1" y="2118156"/>
                <a:ext cx="8298799" cy="4015225"/>
              </a:xfrm>
              <a:blipFill>
                <a:blip r:embed="rId3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Outils de calcul et algorithmes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1C7260F-B121-8F4D-42D9-C87D946F9EC4}"/>
                  </a:ext>
                </a:extLst>
              </p:cNvPr>
              <p:cNvSpPr txBox="1"/>
              <p:nvPr/>
            </p:nvSpPr>
            <p:spPr>
              <a:xfrm>
                <a:off x="2880502" y="1793394"/>
                <a:ext cx="3215496" cy="72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1400" b="0" i="0" smtClean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1C7260F-B121-8F4D-42D9-C87D946F9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502" y="1793394"/>
                <a:ext cx="3215496" cy="728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BE2A5D8D-5BCA-451F-A3A4-72C30025A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441" y="2782635"/>
            <a:ext cx="3200142" cy="246447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D876F3E-004B-AA88-0F8D-2C30B76A6C2B}"/>
              </a:ext>
            </a:extLst>
          </p:cNvPr>
          <p:cNvSpPr txBox="1"/>
          <p:nvPr/>
        </p:nvSpPr>
        <p:spPr>
          <a:xfrm>
            <a:off x="8876643" y="5247112"/>
            <a:ext cx="260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Représentation géométrique de l’espace des états initial dans l’algorithme de Grover</a:t>
            </a:r>
          </a:p>
        </p:txBody>
      </p:sp>
    </p:spTree>
    <p:extLst>
      <p:ext uri="{BB962C8B-B14F-4D97-AF65-F5344CB8AC3E}">
        <p14:creationId xmlns:p14="http://schemas.microsoft.com/office/powerpoint/2010/main" val="38159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Informatique quantique orientée circuit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1" y="2118156"/>
                <a:ext cx="8652482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Action de l’opérateur de Grover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u="sng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fr-FR" sz="2400" b="0" i="0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2400" b="0" i="0" u="sng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fr-FR" sz="2400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400" b="0" i="0" u="sng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2400" b="0" i="0" u="sng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fr-FR" sz="2400" u="sng" dirty="0"/>
                  <a:t> 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En appliquant l’oracle de 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0" smtClean="0"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fr-FR" sz="2000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</m:sub>
                    </m:sSub>
                  </m:oMath>
                </a14:m>
                <a:r>
                  <a:rPr lang="fr-FR" sz="2000" b="1" dirty="0"/>
                  <a:t>, on obtient :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⟩⇔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1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func>
                                    <m:funcPr>
                                      <m:ctrlPr>
                                        <a:rPr lang="fr-FR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r-F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⟩</m:t>
                                  </m:r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fr-FR" sz="1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r-F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=−</m:t>
                                  </m:r>
                                  <m:func>
                                    <m:func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r-F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⟩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fr-FR" sz="18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L’oracle inverse la phase des états </a:t>
                </a:r>
                <a:r>
                  <a:rPr lang="fr-FR" sz="1600" dirty="0"/>
                  <a:t>pour lesquels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fr-FR" sz="1600" dirty="0"/>
              </a:p>
              <a:p>
                <a:pPr marL="1828800" lvl="4" indent="0">
                  <a:lnSpc>
                    <a:spcPct val="100000"/>
                  </a:lnSpc>
                  <a:buNone/>
                </a:pPr>
                <a:r>
                  <a:rPr lang="fr-FR" sz="800" dirty="0"/>
                  <a:t> 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En appliquant l’opérateur de diffusion </a:t>
                </a:r>
                <a14:m>
                  <m:oMath xmlns:m="http://schemas.openxmlformats.org/officeDocument/2006/math">
                    <m:r>
                      <a:rPr lang="fr-FR" sz="2000" b="1" i="0" smtClean="0"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fr-FR" sz="2000" b="1" dirty="0"/>
                  <a:t>, on obtient :</a:t>
                </a:r>
                <a:endParaRPr lang="fr-FR" sz="18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Rappel : </a:t>
                </a:r>
                <a:r>
                  <a:rPr lang="fr-FR" sz="1600" dirty="0"/>
                  <a:t>Réflexion autour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fr-FR" sz="1600" dirty="0"/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>
                        <a:latin typeface="Cambria Math" panose="02040503050406030204" pitchFamily="18" charset="0"/>
                      </a:rPr>
                      <m:t>D</m:t>
                    </m:r>
                    <m:r>
                      <a:rPr lang="fr-FR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FR" sz="160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fr-FR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FR" sz="160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fr-FR" sz="1600" dirty="0"/>
                  <a:t> 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obtient l’état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func>
                      </m:e>
                    </m:func>
                  </m:oMath>
                </a14:m>
                <a:endParaRPr lang="fr-FR" sz="1600" dirty="0"/>
              </a:p>
              <a:p>
                <a:pPr marL="1828800" lvl="4" indent="0">
                  <a:lnSpc>
                    <a:spcPct val="100000"/>
                  </a:lnSpc>
                  <a:buNone/>
                </a:pPr>
                <a:r>
                  <a:rPr lang="fr-FR" sz="800" dirty="0"/>
                  <a:t> 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Par récurrence, on a:</a:t>
                </a:r>
                <a:endParaRPr lang="fr-FR" sz="1800" dirty="0"/>
              </a:p>
              <a:p>
                <a:pPr marL="914400" lvl="2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80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fr-FR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sSub>
                                <m:sSubPr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fr-F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fr-FR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  <m:sSub>
                                    <m:sSubPr>
                                      <m:ctrlPr>
                                        <a:rPr lang="fr-F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r-FR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800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fr-FR" sz="16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En choisissant judicieusement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1600" dirty="0"/>
                  <a:t>, on obtient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fr-FR" sz="1600" dirty="0"/>
                  <a:t>.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1" y="2118156"/>
                <a:ext cx="8652482" cy="4015225"/>
              </a:xfrm>
              <a:blipFill>
                <a:blip r:embed="rId3"/>
                <a:stretch>
                  <a:fillRect l="-987" t="-1973" b="-28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Outils de calcul et algorithmes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D876F3E-004B-AA88-0F8D-2C30B76A6C2B}"/>
                  </a:ext>
                </a:extLst>
              </p:cNvPr>
              <p:cNvSpPr txBox="1"/>
              <p:nvPr/>
            </p:nvSpPr>
            <p:spPr>
              <a:xfrm>
                <a:off x="8986362" y="3682420"/>
                <a:ext cx="2609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i="1" dirty="0"/>
                  <a:t>A partir de l’état initial, opère une rotation d’angle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1000" i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D876F3E-004B-AA88-0F8D-2C30B76A6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362" y="3682420"/>
                <a:ext cx="2609428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>
            <a:extLst>
              <a:ext uri="{FF2B5EF4-FFF2-40B4-BE49-F238E27FC236}">
                <a16:creationId xmlns:a16="http://schemas.microsoft.com/office/drawing/2014/main" id="{BD7D7FA3-FF16-6C47-A98D-7859258B0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7834" y="1671619"/>
            <a:ext cx="2826485" cy="204548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965E18A-EF9A-8D31-554A-A853D4D3DF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642"/>
          <a:stretch/>
        </p:blipFill>
        <p:spPr>
          <a:xfrm>
            <a:off x="8128856" y="4158729"/>
            <a:ext cx="2826485" cy="20553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1E02654-5932-BEED-3C50-03AD31E70617}"/>
                  </a:ext>
                </a:extLst>
              </p:cNvPr>
              <p:cNvSpPr txBox="1"/>
              <p:nvPr/>
            </p:nvSpPr>
            <p:spPr>
              <a:xfrm>
                <a:off x="8237384" y="6150713"/>
                <a:ext cx="26094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i="1" dirty="0"/>
                  <a:t>Réflexion autour 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fr-FR" sz="1000" i="1" dirty="0"/>
                  <a:t>. Correspond à une rotation d’angle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1000" i="1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1E02654-5932-BEED-3C50-03AD31E70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384" y="6150713"/>
                <a:ext cx="2609428" cy="400110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C640B52-1B98-570D-2BC9-85DA3B6B7136}"/>
                  </a:ext>
                </a:extLst>
              </p:cNvPr>
              <p:cNvSpPr txBox="1"/>
              <p:nvPr/>
            </p:nvSpPr>
            <p:spPr>
              <a:xfrm>
                <a:off x="6375896" y="1795617"/>
                <a:ext cx="2577142" cy="4094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C640B52-1B98-570D-2BC9-85DA3B6B7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896" y="1795617"/>
                <a:ext cx="2577142" cy="409407"/>
              </a:xfrm>
              <a:prstGeom prst="rect">
                <a:avLst/>
              </a:prstGeom>
              <a:blipFill>
                <a:blip r:embed="rId8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53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Recuit quantique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1" y="2118156"/>
                <a:ext cx="8229788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Formulation générale des opérateurs unitaires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Rappels</a:t>
                </a:r>
                <a:endParaRPr lang="fr-FR" sz="18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peut écrire un opérateur quantique tel que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Equation de Schrödinger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br>
                  <a:rPr lang="fr-FR" sz="1400" b="1" dirty="0"/>
                </a:b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dirty="0"/>
                  <a:t> décrit le système à un temps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1600" dirty="0"/>
                  <a:t> et une position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Nature des portes quantiques</a:t>
                </a:r>
                <a:endParaRPr lang="fr-FR" sz="18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En informatique quantique orientée circuit, une porte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sz="1600" dirty="0"/>
                  <a:t> est </a:t>
                </a:r>
                <a:r>
                  <a:rPr lang="fr-FR" sz="1600" b="1" dirty="0"/>
                  <a:t>associée à une matrice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Modèle simplifié </a:t>
                </a:r>
                <a:r>
                  <a:rPr lang="fr-FR" sz="1600" dirty="0"/>
                  <a:t>permettant de décrire efficacement un circuit quantique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En pratique, </a:t>
                </a:r>
                <a:r>
                  <a:rPr lang="fr-FR" sz="1600" dirty="0"/>
                  <a:t>les portes quantiques sont définies par une </a:t>
                </a:r>
                <a:r>
                  <a:rPr lang="fr-FR" sz="1600" b="1" dirty="0"/>
                  <a:t>évolution du système au cours du temps </a:t>
                </a:r>
                <a:r>
                  <a:rPr lang="fr-FR" sz="1600" dirty="0"/>
                  <a:t>définie par un </a:t>
                </a:r>
                <a:r>
                  <a:rPr lang="fr-FR" sz="1600" b="1" dirty="0"/>
                  <a:t>Hamiltonien</a:t>
                </a:r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Définition générale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𝑖𝐻𝑡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/ℏ</m:t>
                        </m:r>
                      </m:sup>
                    </m:sSup>
                  </m:oMath>
                </a14:m>
                <a:endParaRPr lang="fr-FR" sz="18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Avec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fr-FR" sz="1600" dirty="0"/>
                  <a:t> une </a:t>
                </a:r>
                <a:r>
                  <a:rPr lang="fr-FR" sz="1600" b="1" dirty="0"/>
                  <a:t>matrice hermitienne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dirty="0"/>
                  <a:t> associée à un Hamiltonien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1" y="2118156"/>
                <a:ext cx="8229788" cy="4015225"/>
              </a:xfrm>
              <a:blipFill>
                <a:blip r:embed="rId3"/>
                <a:stretch>
                  <a:fillRect l="-1037" t="-1366" b="-24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Principes généraux de fonctionnement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C12E004E-A412-5483-4484-F59934C0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46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63" y="256065"/>
            <a:ext cx="758164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Recuit quantique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1" y="2118156"/>
                <a:ext cx="7936490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Rappels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Effet Tunnel</a:t>
                </a:r>
                <a:endParaRPr lang="fr-FR" sz="18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Capacité d’un système quantique à </a:t>
                </a:r>
                <a:r>
                  <a:rPr lang="fr-FR" sz="1600" b="1" dirty="0"/>
                  <a:t>traverser une barrière de potentiel, </a:t>
                </a:r>
                <a:r>
                  <a:rPr lang="fr-FR" sz="1600" dirty="0"/>
                  <a:t>même si son énergie n’est pas suffisante, </a:t>
                </a:r>
                <a:r>
                  <a:rPr lang="fr-FR" sz="1600" b="1" dirty="0"/>
                  <a:t>avec une certaine probabilité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Définition générale d’un opérateur quantique</a:t>
                </a:r>
                <a:endParaRPr lang="fr-FR" sz="18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𝑖𝐻𝑡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/ℏ</m:t>
                        </m:r>
                      </m:sup>
                    </m:sSup>
                  </m:oMath>
                </a14:m>
                <a:r>
                  <a:rPr lang="fr-FR" sz="1600" b="1" dirty="0"/>
                  <a:t> </a:t>
                </a:r>
                <a:r>
                  <a:rPr lang="fr-FR" sz="1600" dirty="0"/>
                  <a:t>avec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fr-FR" sz="1600" b="1" dirty="0"/>
                  <a:t> </a:t>
                </a:r>
                <a:r>
                  <a:rPr lang="fr-FR" sz="1600" dirty="0"/>
                  <a:t>une </a:t>
                </a:r>
                <a:r>
                  <a:rPr lang="fr-FR" sz="1600" b="1" dirty="0"/>
                  <a:t>matrice Hermitienne associée à un Hamiltonien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Sur une machine quantique orientée circuit, </a:t>
                </a:r>
                <a:r>
                  <a:rPr lang="fr-FR" sz="1600" dirty="0"/>
                  <a:t>on modélise l’action d’un opérateur par une </a:t>
                </a:r>
                <a:r>
                  <a:rPr lang="fr-FR" sz="1600" b="1" dirty="0"/>
                  <a:t>porte quantique</a:t>
                </a:r>
                <a:r>
                  <a:rPr lang="fr-FR" sz="1600" dirty="0"/>
                  <a:t>, définie par une matrice unitaire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fr-FR" sz="16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Cependant, </a:t>
                </a:r>
                <a:r>
                  <a:rPr lang="fr-FR" sz="1600" dirty="0"/>
                  <a:t>l’action d’un opérateur quantique peut également être vu comme </a:t>
                </a:r>
                <a:r>
                  <a:rPr lang="fr-FR" sz="1600" b="1" dirty="0"/>
                  <a:t>un Hamiltonien faisant évoluer le système </a:t>
                </a:r>
                <a:r>
                  <a:rPr lang="fr-FR" sz="1600" dirty="0"/>
                  <a:t>sur une durée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1600" dirty="0"/>
                  <a:t>…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1" y="2118156"/>
                <a:ext cx="7936490" cy="4015225"/>
              </a:xfrm>
              <a:blipFill>
                <a:blip r:embed="rId3"/>
                <a:stretch>
                  <a:fillRect l="-10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Principes généraux de fonctionnement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455C316A-6178-D525-3DAE-31FEC41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 descr="Tunnel Effect">
            <a:extLst>
              <a:ext uri="{FF2B5EF4-FFF2-40B4-BE49-F238E27FC236}">
                <a16:creationId xmlns:a16="http://schemas.microsoft.com/office/drawing/2014/main" id="{0E5F68B7-F39B-30BB-F384-63E06C9AF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09" y="3113900"/>
            <a:ext cx="2855220" cy="240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09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63" y="256065"/>
            <a:ext cx="758164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Recuit quantique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1" y="2118156"/>
                <a:ext cx="8160900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Notion de recuit quantique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dirty="0"/>
                  <a:t>Type de machine quantique mettant à profit </a:t>
                </a:r>
                <a:r>
                  <a:rPr lang="fr-FR" sz="2000" b="1" dirty="0"/>
                  <a:t>l’effet tunnel et les fluctuations quantiques </a:t>
                </a:r>
                <a:r>
                  <a:rPr lang="fr-FR" sz="2000" dirty="0"/>
                  <a:t>afin de </a:t>
                </a:r>
                <a:r>
                  <a:rPr lang="fr-FR" sz="2000" b="1" dirty="0"/>
                  <a:t>résoudre des problèmes d’optimisation</a:t>
                </a:r>
                <a:endParaRPr lang="fr-FR" sz="18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Fluctuation</a:t>
                </a:r>
                <a:r>
                  <a:rPr lang="fr-FR" sz="1600" dirty="0"/>
                  <a:t> </a:t>
                </a:r>
                <a:r>
                  <a:rPr lang="fr-FR" sz="1600" i="1" dirty="0"/>
                  <a:t>(du vide)</a:t>
                </a:r>
                <a:r>
                  <a:rPr lang="fr-FR" sz="1600" dirty="0"/>
                  <a:t> </a:t>
                </a:r>
                <a:r>
                  <a:rPr lang="fr-FR" sz="1600" b="1" dirty="0"/>
                  <a:t>quantique</a:t>
                </a:r>
                <a:r>
                  <a:rPr lang="fr-FR" sz="1600" dirty="0"/>
                  <a:t> : Variations temporaires et aléatoires de </a:t>
                </a:r>
                <a:r>
                  <a:rPr lang="fr-FR" sz="1600" b="1" dirty="0"/>
                  <a:t>l’énergie</a:t>
                </a:r>
                <a:r>
                  <a:rPr lang="fr-FR" sz="1600" dirty="0"/>
                  <a:t> d’un système quantique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Lié au</a:t>
                </a:r>
                <a:r>
                  <a:rPr lang="fr-FR" sz="1600" b="1" dirty="0"/>
                  <a:t> principe d’incertitude d’Heisenberg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ΔxΔp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≥ℏ/2</m:t>
                    </m:r>
                  </m:oMath>
                </a14:m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Théorème adiabatique quantique </a:t>
                </a:r>
                <a:r>
                  <a:rPr lang="fr-FR" sz="2000" i="1" dirty="0"/>
                  <a:t>(Born et Fock, 1928)</a:t>
                </a:r>
                <a:endParaRPr lang="fr-FR" sz="18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Si un système quantique est à son </a:t>
                </a:r>
                <a:r>
                  <a:rPr lang="fr-FR" sz="1600" b="1" dirty="0"/>
                  <a:t>état d’énergie minimale, </a:t>
                </a:r>
                <a:r>
                  <a:rPr lang="fr-FR" sz="1600" dirty="0"/>
                  <a:t>et que ses paramètres</a:t>
                </a:r>
                <a:r>
                  <a:rPr lang="fr-FR" sz="1600" b="1" dirty="0"/>
                  <a:t> </a:t>
                </a:r>
                <a:r>
                  <a:rPr lang="fr-FR" sz="1600" dirty="0"/>
                  <a:t>varient peu au cours du temps, </a:t>
                </a:r>
                <a:r>
                  <a:rPr lang="fr-FR" sz="1600" b="1" dirty="0"/>
                  <a:t>il demeure à son état d’énergie minimale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Propriété tirant profit de l’effet Tunnel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1" y="2118156"/>
                <a:ext cx="8160900" cy="4015225"/>
              </a:xfrm>
              <a:blipFill>
                <a:blip r:embed="rId3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Principes généraux de fonctionnement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455C316A-6178-D525-3DAE-31FEC41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Quantum Fluctuations and Their Energy – Of Particular Significance">
            <a:extLst>
              <a:ext uri="{FF2B5EF4-FFF2-40B4-BE49-F238E27FC236}">
                <a16:creationId xmlns:a16="http://schemas.microsoft.com/office/drawing/2014/main" id="{70C00CD2-5807-FE82-DD8F-BDAF9A809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227" y="1968802"/>
            <a:ext cx="3559123" cy="163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Graphical representation of quantum annealing | Download Scientific Diagram">
            <a:extLst>
              <a:ext uri="{FF2B5EF4-FFF2-40B4-BE49-F238E27FC236}">
                <a16:creationId xmlns:a16="http://schemas.microsoft.com/office/drawing/2014/main" id="{7D90E94B-01A7-C50C-7545-6E1355932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210" y="4042844"/>
            <a:ext cx="2971559" cy="237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6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Informatique quantique orientée circuit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3" y="2118156"/>
                <a:ext cx="8738744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Rappels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Vecteur d’état pour un qubit :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Notation avec </a:t>
                </a:r>
                <a:r>
                  <a:rPr lang="fr-FR" sz="1600" b="1" dirty="0"/>
                  <a:t>amplitudes complexes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  <m:r>
                      <a:rPr lang="fr-F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fr-FR" sz="1600" dirty="0"/>
                  <a:t> </a:t>
                </a:r>
                <a:endParaRPr lang="fr-FR" sz="16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Notation avec angles sur la </a:t>
                </a:r>
                <a:r>
                  <a:rPr lang="fr-FR" sz="1600" b="1" dirty="0"/>
                  <a:t>sphère de Bloch 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fr-FR" sz="1600" b="1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Système quantique</a:t>
                </a:r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Notation avec les </a:t>
                </a:r>
                <a:r>
                  <a:rPr lang="fr-FR" sz="1600" b="1" dirty="0"/>
                  <a:t>espaces de Hilbert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d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6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fr-FR" sz="1600"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⟩</m:t>
                        </m:r>
                        <m:r>
                          <m:rPr>
                            <m:nor/>
                          </m:rPr>
                          <a:rPr lang="fr-FR" sz="1600" dirty="0"/>
                          <m:t> </m:t>
                        </m:r>
                      </m:e>
                      <m:sub>
                        <m:r>
                          <a:rPr lang="fr-FR" sz="1600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⊗…⊗</m:t>
                    </m:r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Notation avec les </a:t>
                </a:r>
                <a:r>
                  <a:rPr lang="fr-FR" sz="1600" b="1" dirty="0"/>
                  <a:t>valeurs propres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</m:d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1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nary>
                  </m:oMath>
                </a14:m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Convention</a:t>
                </a:r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Par convention</a:t>
                </a:r>
                <a:r>
                  <a:rPr lang="fr-FR" sz="1600" dirty="0"/>
                  <a:t>, l’état initial d’un système quantique composé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fr-FR" sz="1600" dirty="0"/>
                  <a:t> qubits 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appelle </a:t>
                </a:r>
                <a:r>
                  <a:rPr lang="fr-FR" sz="1600" b="1" dirty="0"/>
                  <a:t>registre quantique </a:t>
                </a:r>
                <a:r>
                  <a:rPr lang="fr-FR" sz="1600" dirty="0"/>
                  <a:t>un ensemble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fr-FR" sz="1600" dirty="0"/>
                  <a:t> qubits utilisés pour le calcul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3" y="2118156"/>
                <a:ext cx="8738744" cy="4015225"/>
              </a:xfrm>
              <a:blipFill>
                <a:blip r:embed="rId3"/>
                <a:stretch>
                  <a:fillRect l="-9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Opérateurs quantiques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D1AD61-871B-E104-CA92-F4E3E1B14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4538" y="2798897"/>
            <a:ext cx="3130229" cy="283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63" y="256065"/>
            <a:ext cx="758164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Recuit quantique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31" y="2118156"/>
            <a:ext cx="8074512" cy="40152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u="sng" dirty="0"/>
              <a:t>Principe du recuit quantique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Faire varier un système quantique d’un état initial</a:t>
            </a:r>
            <a:r>
              <a:rPr lang="fr-FR" sz="2000" dirty="0"/>
              <a:t>, que l’on sait être un état d’énergie minimal, </a:t>
            </a:r>
            <a:r>
              <a:rPr lang="fr-FR" sz="2000" b="1" dirty="0"/>
              <a:t>vers un état final, </a:t>
            </a:r>
            <a:r>
              <a:rPr lang="fr-FR" sz="2000" dirty="0"/>
              <a:t>dont on cherche l’état d’énergie minimal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Selon le théorème adiabatique, </a:t>
            </a:r>
            <a:r>
              <a:rPr lang="fr-FR" sz="1600" dirty="0"/>
              <a:t>si le processus est suffisamment lent</a:t>
            </a:r>
            <a:r>
              <a:rPr lang="fr-FR" sz="1600" b="1" dirty="0"/>
              <a:t>, le système restera à son état d’énergie minimal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En mesurant l’état du système </a:t>
            </a:r>
            <a:r>
              <a:rPr lang="fr-FR" sz="1600" b="1" dirty="0"/>
              <a:t>à la fin du processus, </a:t>
            </a:r>
            <a:r>
              <a:rPr lang="fr-FR" sz="1600" dirty="0"/>
              <a:t>on obtient la configuration du système qui </a:t>
            </a:r>
            <a:r>
              <a:rPr lang="fr-FR" sz="1600" b="1" dirty="0"/>
              <a:t>minimise l’énergie de l’état final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Objectif : </a:t>
            </a:r>
            <a:r>
              <a:rPr lang="fr-FR" sz="2000" dirty="0"/>
              <a:t>Encoder une </a:t>
            </a:r>
            <a:r>
              <a:rPr lang="fr-FR" sz="2000" b="1" dirty="0"/>
              <a:t>fonction de coût </a:t>
            </a:r>
            <a:r>
              <a:rPr lang="fr-FR" sz="2000" dirty="0"/>
              <a:t>comme </a:t>
            </a:r>
            <a:r>
              <a:rPr lang="fr-FR" sz="2000" b="1" dirty="0"/>
              <a:t>état final </a:t>
            </a:r>
            <a:r>
              <a:rPr lang="fr-FR" sz="2000" dirty="0"/>
              <a:t>du système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Rappel : Résoudre un problème d’optimisation </a:t>
            </a:r>
            <a:r>
              <a:rPr lang="fr-FR" sz="1600" dirty="0"/>
              <a:t>consiste à trouver la ou les séquences </a:t>
            </a:r>
            <a:r>
              <a:rPr lang="fr-FR" sz="1600" b="1" dirty="0"/>
              <a:t>minimisant une fonction de coût</a:t>
            </a:r>
            <a:endParaRPr lang="fr-FR" sz="16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Principes généraux de fonctionnement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455C316A-6178-D525-3DAE-31FEC41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Quantum Annealing. by Alba Cervera-Lierta, QWA team member… | by Quantum  World Association | Medium">
            <a:extLst>
              <a:ext uri="{FF2B5EF4-FFF2-40B4-BE49-F238E27FC236}">
                <a16:creationId xmlns:a16="http://schemas.microsoft.com/office/drawing/2014/main" id="{BDE0DA8F-1FEF-61A8-935E-CCD1F2D440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9087313" y="2907102"/>
            <a:ext cx="2495448" cy="265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75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63" y="256065"/>
            <a:ext cx="758164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Recuit quantique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1" y="2118156"/>
                <a:ext cx="8074512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Évolution temporelle d’un système quantique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Opérateur d’évolution temporelle</a:t>
                </a:r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considère un </a:t>
                </a:r>
                <a:r>
                  <a:rPr lang="fr-FR" sz="1600" b="1" dirty="0"/>
                  <a:t>état initial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fr-FR" sz="1600" dirty="0"/>
                  <a:t> et un </a:t>
                </a:r>
                <a:r>
                  <a:rPr lang="fr-FR" sz="1600" b="1" dirty="0"/>
                  <a:t>état final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définit l’opérateur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0→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dirty="0"/>
                  <a:t> avec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fr-FR" sz="1600" dirty="0"/>
                  <a:t> tel que:</a:t>
                </a:r>
              </a:p>
              <a:p>
                <a:pPr marL="914400" lvl="2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0→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fr-FR" sz="1600" dirty="0"/>
                  <a:t>  et 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0→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fr-FR" sz="1600" dirty="0"/>
              </a:p>
              <a:p>
                <a:pPr marL="914400" lvl="2" indent="0">
                  <a:lnSpc>
                    <a:spcPct val="150000"/>
                  </a:lnSpc>
                  <a:buNone/>
                </a:pPr>
                <a:r>
                  <a:rPr lang="fr-FR" sz="400" dirty="0"/>
                  <a:t> 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Formulation générale de l’opérateur</a:t>
                </a:r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pose </a:t>
                </a:r>
                <a14:m>
                  <m:oMath xmlns:m="http://schemas.openxmlformats.org/officeDocument/2006/math">
                    <m:r>
                      <a:rPr lang="fr-FR" sz="16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0→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0→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Formulation générale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Avec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600" dirty="0"/>
                  <a:t> des </a:t>
                </a:r>
                <a:r>
                  <a:rPr lang="fr-FR" sz="1600" b="1" dirty="0"/>
                  <a:t>fonctions croissantes </a:t>
                </a:r>
                <a:r>
                  <a:rPr lang="fr-FR" sz="1600" dirty="0"/>
                  <a:t>en fonction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Premiers modèles : </a:t>
                </a:r>
                <a:r>
                  <a:rPr lang="fr-FR" sz="1600" dirty="0"/>
                  <a:t>Fonctions de la forme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1" y="2118156"/>
                <a:ext cx="8074512" cy="4015225"/>
              </a:xfrm>
              <a:blipFill>
                <a:blip r:embed="rId3"/>
                <a:stretch>
                  <a:fillRect l="-1057" t="-15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Principes généraux de fonctionnement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455C316A-6178-D525-3DAE-31FEC41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55FB1F4-FE34-3E3B-C7CE-F7E6BDAD83DD}"/>
                  </a:ext>
                </a:extLst>
              </p:cNvPr>
              <p:cNvSpPr txBox="1"/>
              <p:nvPr/>
            </p:nvSpPr>
            <p:spPr>
              <a:xfrm>
                <a:off x="6598487" y="1767637"/>
                <a:ext cx="2266591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𝑖𝐻𝑡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/ℏ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55FB1F4-FE34-3E3B-C7CE-F7E6BDAD8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487" y="1767637"/>
                <a:ext cx="2266591" cy="3796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726382DA-8344-40E1-85D4-8A2561A49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0808" y="2266441"/>
            <a:ext cx="3394680" cy="37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63" y="256065"/>
            <a:ext cx="758164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Recuit quantique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0" y="2118156"/>
                <a:ext cx="9661774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Formulation générale des opérateurs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Formalisme de l’état initial</a:t>
                </a:r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considère ici une superposition équiprobable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1600" dirty="0"/>
                  <a:t> états </a:t>
                </a:r>
                <a:r>
                  <a:rPr lang="fr-FR" sz="1600" i="1" dirty="0"/>
                  <a:t>(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600" dirty="0"/>
                  <a:t> </a:t>
                </a:r>
                <a:r>
                  <a:rPr lang="fr-FR" sz="1600" i="1" dirty="0"/>
                  <a:t>qubits)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Rappel :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FR" sz="1600" dirty="0"/>
                  <a:t>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Les valeurs propres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fr-FR" sz="1600" dirty="0"/>
                  <a:t> sont </a:t>
                </a:r>
                <a:r>
                  <a:rPr lang="fr-FR" sz="1600" b="1" dirty="0"/>
                  <a:t>toutes égales</a:t>
                </a:r>
                <a:r>
                  <a:rPr lang="fr-FR" sz="1600" dirty="0"/>
                  <a:t>.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Implique que l’énergie associée à chaque état l’est également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Tous les états d’une superposition équiprobable sont des minimums d’énergie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État initial optimal </a:t>
                </a:r>
                <a:r>
                  <a:rPr lang="fr-FR" sz="1600" dirty="0"/>
                  <a:t>en considérant que l’on ne dispose </a:t>
                </a:r>
                <a:r>
                  <a:rPr lang="fr-FR" sz="1600" b="1" dirty="0"/>
                  <a:t>d’aucune information a priori </a:t>
                </a:r>
                <a:r>
                  <a:rPr lang="fr-FR" sz="1600" dirty="0"/>
                  <a:t>sur le problème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En théorie</a:t>
                </a:r>
                <a:r>
                  <a:rPr lang="fr-FR" sz="1600" dirty="0"/>
                  <a:t>, il existe de meilleurs états initiaux, en fonction de la nature du problème </a:t>
                </a:r>
                <a:r>
                  <a:rPr lang="fr-FR" sz="1600" i="1" dirty="0"/>
                  <a:t>(warm-up state)</a:t>
                </a:r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0" y="2118156"/>
                <a:ext cx="9661774" cy="4015225"/>
              </a:xfrm>
              <a:blipFill>
                <a:blip r:embed="rId3"/>
                <a:stretch>
                  <a:fillRect l="-8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Implémentation des problèmes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455C316A-6178-D525-3DAE-31FEC41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55FB1F4-FE34-3E3B-C7CE-F7E6BDAD83DD}"/>
                  </a:ext>
                </a:extLst>
              </p:cNvPr>
              <p:cNvSpPr txBox="1"/>
              <p:nvPr/>
            </p:nvSpPr>
            <p:spPr>
              <a:xfrm>
                <a:off x="6598487" y="1767637"/>
                <a:ext cx="2266591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𝑖𝐻𝑡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/ℏ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55FB1F4-FE34-3E3B-C7CE-F7E6BDAD8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487" y="1767637"/>
                <a:ext cx="2266591" cy="3796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1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63" y="256065"/>
            <a:ext cx="758164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Recuit quantique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0" y="2118156"/>
                <a:ext cx="9911940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Hamiltoniens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Par souci de simplicité, </a:t>
                </a:r>
                <a:r>
                  <a:rPr lang="fr-FR" sz="2000" dirty="0"/>
                  <a:t>on considèrera par la suite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fr-FR" sz="2000" dirty="0"/>
                  <a:t> comme des Hamiltoniens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Rappels</a:t>
                </a:r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exprime l’état d’un système quantique par un </a:t>
                </a:r>
                <a:r>
                  <a:rPr lang="fr-FR" sz="1600" b="1" dirty="0"/>
                  <a:t>vecteur dans un espace de Hilbert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Le produit de Kronecker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fr-FR" sz="1600" dirty="0"/>
                  <a:t> permet d’exprimer les opérations sur l’ensemble des états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Formalisme de notation</a:t>
                </a:r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Dans cette partie, </a:t>
                </a:r>
                <a:r>
                  <a:rPr lang="fr-FR" sz="1600" dirty="0"/>
                  <a:t>on notera le produit de Kronecker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600" dirty="0"/>
                  <a:t> termes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⊗…⊗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nary>
                  </m:oMath>
                </a14:m>
                <a:endParaRPr lang="fr-FR" sz="16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Avec</a:t>
                </a:r>
                <a:r>
                  <a:rPr lang="fr-FR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r-FR" sz="1600" dirty="0"/>
                  <a:t> le produit de matrices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fr-FR" sz="1600" dirty="0"/>
                  <a:t> valant toutes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sz="1600" dirty="0"/>
                  <a:t> sauf 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è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𝑚𝑒</m:t>
                        </m:r>
                      </m:sup>
                    </m:sSup>
                  </m:oMath>
                </a14:m>
                <a:r>
                  <a:rPr lang="fr-FR" sz="1600" dirty="0"/>
                  <a:t> terme valant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i="1" dirty="0"/>
                  <a:t>Exemple pour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fr-FR" sz="1600" i="1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⊗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endParaRPr lang="fr-FR" sz="1600" dirty="0"/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fr-FR" sz="1600" b="1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0" y="2118156"/>
                <a:ext cx="9911940" cy="4015225"/>
              </a:xfrm>
              <a:blipFill>
                <a:blip r:embed="rId3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Implémentation des problèmes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455C316A-6178-D525-3DAE-31FEC41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47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63" y="256065"/>
            <a:ext cx="758164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Recuit quantique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0" y="2118156"/>
                <a:ext cx="9911940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Hamiltonien initial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Superposition équiprobable d’états</a:t>
                </a:r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Rappel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fr-F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fr-FR" sz="16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L’axe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fr-FR" sz="1600" b="1" dirty="0"/>
                  <a:t> de la sphère de Bloch </a:t>
                </a:r>
                <a:r>
                  <a:rPr lang="fr-FR" sz="1600" dirty="0"/>
                  <a:t>correspond à l’état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|+⟩</m:t>
                    </m:r>
                  </m:oMath>
                </a14:m>
                <a:r>
                  <a:rPr lang="fr-FR" sz="1600" b="1" dirty="0"/>
                  <a:t> </a:t>
                </a:r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Le Hamiltonien décrivant l’état initial du système est </a:t>
                </a:r>
                <a:r>
                  <a:rPr lang="fr-FR" sz="1600" b="1" dirty="0"/>
                  <a:t>selon l’axe </a:t>
                </a:r>
                <a14:m>
                  <m:oMath xmlns:m="http://schemas.openxmlformats.org/officeDocument/2006/math"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fr-FR" sz="1600" b="1" dirty="0"/>
                  <a:t> de la sphère de Bloch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Ainsi, le Hamiltonien de l’état 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FR" sz="1600" b="1" dirty="0"/>
                  <a:t> s’écrit:</a:t>
                </a:r>
              </a:p>
              <a:p>
                <a:pPr marL="914400" lvl="2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fr-FR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8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fr-FR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fr-FR" sz="18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800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0" y="2118156"/>
                <a:ext cx="9911940" cy="4015225"/>
              </a:xfrm>
              <a:blipFill>
                <a:blip r:embed="rId3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Implémentation des problèmes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455C316A-6178-D525-3DAE-31FEC41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8F38AD5-C284-B5EE-AE9E-C49E2A88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696" y="2860223"/>
            <a:ext cx="2795146" cy="253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63" y="256065"/>
            <a:ext cx="758164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Recuit quantique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0" y="2118156"/>
                <a:ext cx="9911940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Hamiltonien final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Modèle d’Ising</a:t>
                </a:r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Décrit le comportement d’un </a:t>
                </a:r>
                <a:r>
                  <a:rPr lang="fr-FR" sz="1600" b="1" dirty="0"/>
                  <a:t>champ de spins électroniques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Hamiltonien d’Ising: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fr-FR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8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fr-FR" sz="18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800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1"/>
                                </m:r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25"/>
                                </m:rP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)=1,1</m:t>
                              </m:r>
                            </m: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1600" dirty="0"/>
                  <a:t> sont respectivement appelés termes de </a:t>
                </a:r>
                <a:r>
                  <a:rPr lang="fr-FR" sz="1600" b="1" dirty="0"/>
                  <a:t>biais</a:t>
                </a:r>
                <a:r>
                  <a:rPr lang="fr-FR" sz="1600" dirty="0"/>
                  <a:t> et terme de </a:t>
                </a:r>
                <a:r>
                  <a:rPr lang="fr-FR" sz="1600" b="1" dirty="0"/>
                  <a:t>couplage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Fonction de coût associée</a:t>
                </a:r>
                <a:endParaRPr lang="fr-FR" sz="20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𝐼𝑠𝑖𝑛𝑔</m:t>
                          </m:r>
                        </m:sub>
                      </m:sSub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fr-FR" sz="1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8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fr-F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1"/>
                                </m:r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25"/>
                                </m:rPr>
                                <a:rPr lang="fr-FR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)=1,1</m:t>
                              </m:r>
                            </m:e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sub>
                        <m:sup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18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0" dirty="0"/>
                  <a:t>Variables dites « spins »: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∈{−1,1}</m:t>
                    </m:r>
                  </m:oMath>
                </a14:m>
                <a:r>
                  <a:rPr lang="fr-FR" sz="1600" dirty="0"/>
                  <a:t> et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Les valeurs des spins correspondent aux </a:t>
                </a:r>
                <a:r>
                  <a:rPr lang="fr-FR" sz="1600" b="1" dirty="0"/>
                  <a:t>valeurs propres </a:t>
                </a:r>
                <a:r>
                  <a:rPr lang="fr-FR" sz="1600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0" y="2118156"/>
                <a:ext cx="9911940" cy="4015225"/>
              </a:xfrm>
              <a:blipFill>
                <a:blip r:embed="rId3"/>
                <a:stretch>
                  <a:fillRect l="-861" t="-1517" b="-24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Implémentation des problèmes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455C316A-6178-D525-3DAE-31FEC41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 lattice of spins in an Ising model | Download Scientific Diagram">
            <a:extLst>
              <a:ext uri="{FF2B5EF4-FFF2-40B4-BE49-F238E27FC236}">
                <a16:creationId xmlns:a16="http://schemas.microsoft.com/office/drawing/2014/main" id="{883A9670-375B-C719-3AA9-442F2F50F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787" y="2226832"/>
            <a:ext cx="3775854" cy="194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E3FC94B-7162-3DF4-5540-DABAA955DEFA}"/>
                  </a:ext>
                </a:extLst>
              </p:cNvPr>
              <p:cNvSpPr txBox="1"/>
              <p:nvPr/>
            </p:nvSpPr>
            <p:spPr>
              <a:xfrm>
                <a:off x="5035669" y="1830375"/>
                <a:ext cx="1895655" cy="590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E3FC94B-7162-3DF4-5540-DABAA955D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669" y="1830375"/>
                <a:ext cx="1895655" cy="590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79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63" y="256065"/>
            <a:ext cx="758164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Recuit quantique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B06FF08-3B64-874F-7DD8-42547CB9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30" y="2118156"/>
            <a:ext cx="6892695" cy="40152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2400" u="sng" dirty="0"/>
              <a:t>Quelques remarques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Modèle de calcul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Contrairement au calcul quantique orienté circuit</a:t>
            </a:r>
            <a:r>
              <a:rPr lang="fr-FR" sz="1600" b="1" dirty="0"/>
              <a:t>, le recuit quantique n’est pas un modèle de calcul universel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b="1" dirty="0"/>
              <a:t>Cependant, </a:t>
            </a:r>
            <a:r>
              <a:rPr lang="fr-FR" sz="1600" dirty="0"/>
              <a:t>de nombreux problèmes d’intérêt de la littérature peuvent être formulés sous la forme d’un QUBO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-"/>
            </a:pPr>
            <a:r>
              <a:rPr lang="fr-FR" sz="2000" b="1" dirty="0"/>
              <a:t>Complexité algorithmique des QUBOs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1600" dirty="0"/>
              <a:t>L’ensemble des problèmes formulables sous la forme de QUBOs sont de </a:t>
            </a:r>
            <a:r>
              <a:rPr lang="fr-FR" sz="1600" b="1" dirty="0"/>
              <a:t>classe NP-Difficile </a:t>
            </a:r>
            <a:r>
              <a:rPr lang="fr-FR" sz="1600" i="1" dirty="0"/>
              <a:t>(complexité exponentielle sur machines déterministes, solutions difficiles à vérifier)</a:t>
            </a:r>
            <a:endParaRPr lang="fr-FR" sz="1600" b="1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Implémentation des problèmes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455C316A-6178-D525-3DAE-31FEC41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Example of a network in the traveling salesman problem (TSP). | Download  Scientific Diagram">
            <a:extLst>
              <a:ext uri="{FF2B5EF4-FFF2-40B4-BE49-F238E27FC236}">
                <a16:creationId xmlns:a16="http://schemas.microsoft.com/office/drawing/2014/main" id="{7098EC9F-C001-A873-9942-4DDB6EBEA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600" y="3141368"/>
            <a:ext cx="4204724" cy="19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24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Informatique quantique orientée circuit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2" y="2118156"/>
                <a:ext cx="9333967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Notion de porte quantique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dirty="0"/>
                  <a:t>Opérations</a:t>
                </a:r>
                <a:r>
                  <a:rPr lang="fr-FR" sz="2000" b="1" dirty="0"/>
                  <a:t> réversibles </a:t>
                </a:r>
                <a:r>
                  <a:rPr lang="fr-FR" sz="2000" dirty="0"/>
                  <a:t>décrites par des </a:t>
                </a:r>
                <a:r>
                  <a:rPr lang="fr-FR" sz="2000" b="1" dirty="0"/>
                  <a:t>matrices unitaires</a:t>
                </a:r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Matrice unitaire </a:t>
                </a:r>
                <a:r>
                  <a:rPr lang="fr-FR" sz="16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U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600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p>
                        <m:r>
                          <a:rPr lang="fr-FR" sz="1600" i="0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Contrairement à une porte logique</a:t>
                </a:r>
                <a:r>
                  <a:rPr lang="fr-FR" sz="1600" dirty="0"/>
                  <a:t>, le nombre de variables </a:t>
                </a:r>
                <a:r>
                  <a:rPr lang="fr-FR" sz="1600" i="1" dirty="0"/>
                  <a:t>(qubits) </a:t>
                </a:r>
                <a:r>
                  <a:rPr lang="fr-FR" sz="1600" dirty="0"/>
                  <a:t>en entrée et </a:t>
                </a:r>
                <a:br>
                  <a:rPr lang="fr-FR" sz="1600" dirty="0"/>
                </a:br>
                <a:r>
                  <a:rPr lang="fr-FR" sz="1600" dirty="0"/>
                  <a:t>en sortie d’une porte quantique est </a:t>
                </a:r>
                <a:r>
                  <a:rPr lang="fr-FR" sz="1600" b="1" dirty="0"/>
                  <a:t>toujours le même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Par extension, on appelle aussi une porte quantique un </a:t>
                </a:r>
                <a:r>
                  <a:rPr lang="fr-FR" sz="1600" b="1" dirty="0"/>
                  <a:t>opérateur unitaire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Action d’une porte quantique </a:t>
                </a:r>
                <a:r>
                  <a:rPr lang="fr-FR" sz="2000" dirty="0"/>
                  <a:t>sur un registre quantique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U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Soit un </a:t>
                </a:r>
                <a:r>
                  <a:rPr lang="fr-FR" sz="1600" b="1" dirty="0"/>
                  <a:t>registre quantique </a:t>
                </a:r>
                <a:r>
                  <a:rPr lang="fr-FR" sz="1600" dirty="0"/>
                  <a:t>dans l’état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Le résultat de l’action </a:t>
                </a:r>
                <a:r>
                  <a:rPr lang="fr-FR" sz="1600" dirty="0"/>
                  <a:t>de la porte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sz="1600" dirty="0"/>
                  <a:t> sur l’état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fr-FR" sz="1600" dirty="0"/>
                  <a:t> est obtenu en multipliant l’état par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Après application de la porte quantique, on obtient </a:t>
                </a:r>
                <a:r>
                  <a:rPr lang="fr-FR" sz="1600" b="1" dirty="0"/>
                  <a:t>un nouvel état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sz="1600" b="0" i="0" smtClean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fr-FR" sz="1600" b="1" dirty="0"/>
              </a:p>
              <a:p>
                <a:pPr marL="914400" lvl="2" indent="0">
                  <a:lnSpc>
                    <a:spcPct val="100000"/>
                  </a:lnSpc>
                  <a:buNone/>
                </a:pPr>
                <a:endParaRPr lang="fr-FR" sz="1600" b="1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Toute porte quantique sur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qubits peut se décomposer en porte à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sz="2000" b="1" dirty="0"/>
                  <a:t> et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fr-FR" sz="2000" b="1" dirty="0"/>
                  <a:t> qubits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2" y="2118156"/>
                <a:ext cx="9333967" cy="4015225"/>
              </a:xfrm>
              <a:blipFill>
                <a:blip r:embed="rId3"/>
                <a:stretch>
                  <a:fillRect l="-914" t="-1214" r="-392" b="-28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Opérateurs quantiques</a:t>
            </a:r>
          </a:p>
        </p:txBody>
      </p:sp>
      <p:pic>
        <p:nvPicPr>
          <p:cNvPr id="10242" name="Picture 2" descr="QC — Control quantum computing with unitary operators, interference &amp;  entanglement | by Jonathan Hui | Medium">
            <a:extLst>
              <a:ext uri="{FF2B5EF4-FFF2-40B4-BE49-F238E27FC236}">
                <a16:creationId xmlns:a16="http://schemas.microsoft.com/office/drawing/2014/main" id="{CDCAD779-A84A-9BF5-C11E-572D0B3FA4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5" r="7726"/>
          <a:stretch/>
        </p:blipFill>
        <p:spPr bwMode="auto">
          <a:xfrm>
            <a:off x="7970807" y="1714462"/>
            <a:ext cx="4099368" cy="143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53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Informatique quantique orientée circuit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3" y="2118156"/>
                <a:ext cx="8919900" cy="4144621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Portes à </a:t>
                </a:r>
                <a14:m>
                  <m:oMath xmlns:m="http://schemas.openxmlformats.org/officeDocument/2006/math">
                    <m:r>
                      <a:rPr lang="fr-FR" sz="2400" b="0" i="1" u="sng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2400" u="sng" dirty="0"/>
                  <a:t> qubit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Operations fondamentales </a:t>
                </a:r>
                <a:r>
                  <a:rPr lang="fr-FR" sz="2000" dirty="0"/>
                  <a:t>sur un qubit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dirty="0"/>
                  <a:t>Portes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fr-FR" sz="2000" dirty="0"/>
                  <a:t> respectivement associées aux </a:t>
                </a:r>
                <a:r>
                  <a:rPr lang="fr-FR" sz="2000" b="1" dirty="0"/>
                  <a:t>matrices de Pauli </a:t>
                </a:r>
                <a:r>
                  <a:rPr lang="fr-FR" sz="2000" i="1" dirty="0"/>
                  <a:t>(1927)</a:t>
                </a:r>
                <a:endParaRPr lang="fr-FR" sz="2000" b="1" dirty="0"/>
              </a:p>
              <a:p>
                <a:pPr lvl="4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endParaRPr lang="fr-FR" sz="14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fr-FR" sz="800" dirty="0"/>
                  <a:t> 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Porte </a:t>
                </a:r>
                <a14:m>
                  <m:oMath xmlns:m="http://schemas.openxmlformats.org/officeDocument/2006/math">
                    <m:r>
                      <a:rPr lang="fr-FR" sz="2000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Appelée porte NOT ou </a:t>
                </a:r>
                <a:r>
                  <a:rPr lang="fr-FR" sz="1600" b="1" i="1" dirty="0"/>
                  <a:t>bit-flip </a:t>
                </a:r>
                <a:r>
                  <a:rPr lang="fr-FR" sz="16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=|1⟩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1600" dirty="0"/>
                  <a:t>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fr-FR" dirty="0"/>
                  <a:t> </a:t>
                </a:r>
                <a:r>
                  <a:rPr lang="fr-FR" sz="1600" dirty="0"/>
                  <a:t>analoguement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Agit comme une </a:t>
                </a:r>
                <a:r>
                  <a:rPr lang="fr-FR" sz="1600" b="1" dirty="0"/>
                  <a:t>porte logique NOT </a:t>
                </a:r>
                <a:r>
                  <a:rPr lang="fr-FR" sz="1600" dirty="0"/>
                  <a:t>sur l’état d’un qubit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Porte </a:t>
                </a:r>
                <a14:m>
                  <m:oMath xmlns:m="http://schemas.openxmlformats.org/officeDocument/2006/math">
                    <m:r>
                      <a:rPr lang="fr-FR" sz="2000" b="1" i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Appelée </a:t>
                </a:r>
                <a:r>
                  <a:rPr lang="fr-FR" sz="1600" b="1" i="1" dirty="0"/>
                  <a:t>phase-flip </a:t>
                </a:r>
                <a:r>
                  <a:rPr lang="fr-FR" sz="16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dirty="0" smtClean="0">
                        <a:latin typeface="Cambria Math" panose="02040503050406030204" pitchFamily="18" charset="0"/>
                      </a:rPr>
                      <m:t>Z</m:t>
                    </m:r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fr-FR" dirty="0"/>
                  <a:t> </a:t>
                </a:r>
                <a:r>
                  <a:rPr lang="fr-FR" sz="1600" dirty="0"/>
                  <a:t>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6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fr-FR" dirty="0"/>
                  <a:t> </a:t>
                </a:r>
                <a:r>
                  <a:rPr lang="fr-FR" sz="1600" dirty="0"/>
                  <a:t>analoguement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Inverse la phase d’un qubit </a:t>
                </a:r>
                <a:r>
                  <a:rPr lang="fr-FR" sz="1600" dirty="0"/>
                  <a:t>sans modifier son amplitude </a:t>
                </a:r>
                <a:r>
                  <a:rPr lang="fr-FR" sz="1600" i="1" dirty="0"/>
                  <a:t>(et donc sa probabilité de mesure)</a:t>
                </a:r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3" y="2118156"/>
                <a:ext cx="8919900" cy="4144621"/>
              </a:xfrm>
              <a:blipFill>
                <a:blip r:embed="rId3"/>
                <a:stretch>
                  <a:fillRect l="-957" t="-9118" r="-137" b="-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Opérateurs quantiques</a:t>
            </a:r>
          </a:p>
        </p:txBody>
      </p:sp>
      <p:pic>
        <p:nvPicPr>
          <p:cNvPr id="15362" name="Picture 2" descr="III Quantum information representation and manipulation‣ PHYS483: Quantum  information processing—Lecture Notes">
            <a:extLst>
              <a:ext uri="{FF2B5EF4-FFF2-40B4-BE49-F238E27FC236}">
                <a16:creationId xmlns:a16="http://schemas.microsoft.com/office/drawing/2014/main" id="{92C5828D-82AB-CC57-7B62-DC6C484AFE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61"/>
          <a:stretch/>
        </p:blipFill>
        <p:spPr bwMode="auto">
          <a:xfrm>
            <a:off x="8813790" y="2385204"/>
            <a:ext cx="2962002" cy="141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56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Informatique quantique orientée circuit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2" y="2118156"/>
                <a:ext cx="7677695" cy="4144621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Opérateurs de rotation</a:t>
                </a:r>
                <a:endParaRPr lang="fr-FR" sz="20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dirty="0"/>
                  <a:t>Rotation autour des </a:t>
                </a:r>
                <a:r>
                  <a:rPr lang="fr-FR" sz="2000" b="1" dirty="0"/>
                  <a:t>3 axes de la sphère de Bloch </a:t>
                </a:r>
                <a:r>
                  <a:rPr lang="fr-FR" sz="2000" dirty="0"/>
                  <a:t>à partir des matrices de Pauli</a:t>
                </a:r>
              </a:p>
              <a:p>
                <a:pPr lvl="4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endParaRPr lang="fr-FR" sz="14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f>
                                <m:fPr>
                                  <m:type m:val="lin"/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  <m:sup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fr-FR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f>
                                <m:fPr>
                                  <m:type m:val="lin"/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  <m:sup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fr-FR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0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f>
                                <m:fPr>
                                  <m:type m:val="lin"/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  <m:sup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fr-FR" sz="20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fr-FR" sz="800" dirty="0"/>
                  <a:t> </a:t>
                </a:r>
                <a:endParaRPr lang="fr-FR" sz="20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dirty="0"/>
                  <a:t>Avec la matrice identité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2000" dirty="0"/>
                  <a:t>, les opérateurs de rotation forment une </a:t>
                </a:r>
                <a:r>
                  <a:rPr lang="fr-FR" sz="2000" b="1" dirty="0"/>
                  <a:t>base universelle d’opérations </a:t>
                </a:r>
                <a:r>
                  <a:rPr lang="fr-FR" sz="2000" dirty="0"/>
                  <a:t>sur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2000" dirty="0"/>
                  <a:t> qubit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On peut exprimer n’importe quelle opération sur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sz="1600" dirty="0"/>
                  <a:t> qubit avec une combinaison linéaire de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2" y="2118156"/>
                <a:ext cx="7677695" cy="4144621"/>
              </a:xfrm>
              <a:blipFill>
                <a:blip r:embed="rId3"/>
                <a:stretch>
                  <a:fillRect l="-1112" r="-30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Opérateurs quantiques</a:t>
            </a:r>
          </a:p>
        </p:txBody>
      </p:sp>
      <p:pic>
        <p:nvPicPr>
          <p:cNvPr id="11266" name="Picture 2" descr="Bloch sphere showing a way to visualize the rotations that the Pauli... |  Download Scientific Diagram">
            <a:extLst>
              <a:ext uri="{FF2B5EF4-FFF2-40B4-BE49-F238E27FC236}">
                <a16:creationId xmlns:a16="http://schemas.microsoft.com/office/drawing/2014/main" id="{2087342B-D57C-1695-5ADB-DC8C63CC4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941" y="2493822"/>
            <a:ext cx="2825180" cy="339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2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Informatique quantique orientée circuit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1" y="2118156"/>
                <a:ext cx="10343259" cy="4144621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Autres portes à 1 qubit</a:t>
                </a:r>
                <a:endParaRPr lang="fr-FR" sz="20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Porte de Hadamard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num>
                        <m:den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 )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=|+⟩</m:t>
                    </m:r>
                  </m:oMath>
                </a14:m>
                <a:endParaRPr lang="fr-FR" sz="20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)=|−⟩</m:t>
                    </m:r>
                  </m:oMath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Crée une </a:t>
                </a:r>
                <a:r>
                  <a:rPr lang="fr-FR" sz="1600" b="1" dirty="0"/>
                  <a:t>superposition équiprobable </a:t>
                </a:r>
                <a:r>
                  <a:rPr lang="fr-FR" sz="1600" dirty="0"/>
                  <a:t>de l’état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fr-FR" sz="1600" dirty="0"/>
                  <a:t> et de l’état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fr-FR" sz="1600" b="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Utilisée comme </a:t>
                </a:r>
                <a:r>
                  <a:rPr lang="fr-FR" sz="1600" b="1" dirty="0"/>
                  <a:t>état initial </a:t>
                </a:r>
                <a:r>
                  <a:rPr lang="fr-FR" sz="1600" dirty="0"/>
                  <a:t>dans de nombreux circuits quantiques</a:t>
                </a:r>
                <a:endParaRPr lang="fr-FR" sz="20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Porte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fr-FR" sz="20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deg>
                      <m:e>
                        <m:r>
                          <a:rPr lang="fr-FR" sz="20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rad>
                  </m:oMath>
                </a14:m>
                <a:endParaRPr lang="fr-FR" sz="1600" b="1" dirty="0"/>
              </a:p>
              <a:p>
                <a:pPr marL="914400" lvl="2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rad>
                      <m:r>
                        <a:rPr lang="fr-F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600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La porte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rad>
                  </m:oMath>
                </a14:m>
                <a:r>
                  <a:rPr lang="fr-FR" sz="1600" dirty="0"/>
                  <a:t> est aussi appelée porte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fr-FR" sz="1600" dirty="0"/>
                  <a:t>, la porte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fr-FR" sz="16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g>
                      <m:e>
                        <m:r>
                          <m:rPr>
                            <m:sty m:val="p"/>
                          </m:rPr>
                          <a:rPr lang="fr-FR" sz="1600" i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rad>
                  </m:oMath>
                </a14:m>
                <a:r>
                  <a:rPr lang="fr-FR" sz="1600" dirty="0"/>
                  <a:t> est appelée porte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fr-FR" sz="1600" dirty="0"/>
                  <a:t> 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1" y="2118156"/>
                <a:ext cx="10343259" cy="4144621"/>
              </a:xfrm>
              <a:blipFill>
                <a:blip r:embed="rId3"/>
                <a:stretch>
                  <a:fillRect l="-825" t="-1176" b="-20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Opérateurs quantiques</a:t>
            </a:r>
          </a:p>
        </p:txBody>
      </p:sp>
      <p:pic>
        <p:nvPicPr>
          <p:cNvPr id="12290" name="Picture 2" descr="quantum mechanics - Visual interpretation, on the Bloch sphere, when Hadamard  gate is applied twice - Physics Stack Exchange">
            <a:extLst>
              <a:ext uri="{FF2B5EF4-FFF2-40B4-BE49-F238E27FC236}">
                <a16:creationId xmlns:a16="http://schemas.microsoft.com/office/drawing/2014/main" id="{106DE987-EAA9-A412-93E8-22D421880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62" y="260302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88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Informatique quantique orientée circuit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3" y="2118156"/>
                <a:ext cx="7237748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Portes contrôlées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Opérateurs à deux qubits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Applique un opérateur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fr-FR" sz="1600" b="0" i="0" smtClean="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sz="16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fr-FR" sz="16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fr-FR" sz="1600" i="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sz="16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fr-FR" sz="16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fr-FR" sz="1600" i="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fr-FR" sz="1600" b="0" i="0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fr-FR" sz="1600" i="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fr-FR" sz="1600" b="0" i="0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fr-FR" sz="1600" dirty="0"/>
                  <a:t> a un </a:t>
                </a:r>
                <a:r>
                  <a:rPr lang="fr-FR" sz="1600" b="1" dirty="0"/>
                  <a:t>qubit « cible » </a:t>
                </a:r>
                <a:r>
                  <a:rPr lang="fr-FR" sz="1600" dirty="0"/>
                  <a:t>en fonction de l’état d’un second </a:t>
                </a:r>
                <a:r>
                  <a:rPr lang="fr-FR" sz="1600" b="1" dirty="0"/>
                  <a:t>qubit « de contrôle »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Ne modifie pas </a:t>
                </a:r>
                <a:r>
                  <a:rPr lang="fr-FR" sz="1600" dirty="0"/>
                  <a:t>l’état du qubit de contrôle</a:t>
                </a:r>
                <a:endParaRPr lang="fr-FR" sz="1600" b="1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Formulation générale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fr-F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fr-FR" sz="1600"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16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fr-FR" sz="16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fr-F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fr-FR" sz="1600"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16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fr-FR" sz="16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fr-F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fr-FR" sz="1600"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fr-FR" sz="1600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fr-F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  <m:brk m:alnAt="7"/>
                                              </m:rPr>
                                              <a:rPr lang="fr-FR" sz="1600"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fr-FR" sz="160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fr-FR" sz="16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Appliqué à la base </a:t>
                </a:r>
                <a14:m>
                  <m:oMath xmlns:m="http://schemas.openxmlformats.org/officeDocument/2006/math"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 |11⟩}</m:t>
                    </m:r>
                  </m:oMath>
                </a14:m>
                <a:r>
                  <a:rPr lang="fr-FR" sz="1600" dirty="0"/>
                  <a:t> 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dirty="0"/>
                  <a:t>Applique l’opérateur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sz="1600" dirty="0"/>
                  <a:t> au second qubit </a:t>
                </a:r>
                <a:r>
                  <a:rPr lang="fr-FR" sz="1600" b="1" dirty="0"/>
                  <a:t>si et seulement si </a:t>
                </a:r>
                <a:r>
                  <a:rPr lang="fr-FR" sz="1600" dirty="0"/>
                  <a:t>l’état du premier qubit est 1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3" y="2118156"/>
                <a:ext cx="7237748" cy="4015225"/>
              </a:xfrm>
              <a:blipFill>
                <a:blip r:embed="rId3"/>
                <a:stretch>
                  <a:fillRect l="-1179" t="-1821" b="-28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Opérateurs quantiques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5A59E21-C097-301E-9D2F-7FA5CB85C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649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7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17" y="317097"/>
            <a:ext cx="7581645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Informatique quantique orientée circuit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65A5C87-DF58-40C8-B092-1DE63DB4547E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32" y="2118156"/>
                <a:ext cx="7861624" cy="4015225"/>
              </a:xfrm>
            </p:spPr>
            <p:txBody>
              <a:bodyPr vert="horz" lIns="91440" tIns="45720" rIns="91440" bIns="45720" rtlCol="0" anchor="ctr">
                <a:noAutofit/>
              </a:bodyPr>
              <a:lstStyle/>
              <a:p>
                <a:pPr indent="-2286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r-FR" sz="2400" u="sng" dirty="0"/>
                  <a:t>Principales portes à deux qubits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Porte </a:t>
                </a:r>
                <a14:m>
                  <m:oMath xmlns:m="http://schemas.openxmlformats.org/officeDocument/2006/math">
                    <m:r>
                      <a:rPr lang="fr-FR" sz="2000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fr-FR" sz="20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000" b="1" i="0" smtClean="0">
                        <a:latin typeface="Cambria Math" panose="02040503050406030204" pitchFamily="18" charset="0"/>
                      </a:rPr>
                      <m:t>𝐍𝐎𝐓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fr-FR" sz="2000" b="1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fr-FR" sz="16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Inverse l’état du qubit cible </a:t>
                </a:r>
                <a:r>
                  <a:rPr lang="fr-FR" sz="1600" dirty="0"/>
                  <a:t>si et seulement si </a:t>
                </a:r>
                <a:r>
                  <a:rPr lang="fr-FR" sz="1600" b="1" dirty="0"/>
                  <a:t>l’état du qubit de contrôle </a:t>
                </a:r>
                <a:r>
                  <a:rPr lang="fr-FR" sz="1600" dirty="0"/>
                  <a:t>est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fr-FR" sz="1600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-"/>
                </a:pPr>
                <a:r>
                  <a:rPr lang="fr-FR" sz="2000" b="1" dirty="0"/>
                  <a:t>Porte </a:t>
                </a:r>
                <a14:m>
                  <m:oMath xmlns:m="http://schemas.openxmlformats.org/officeDocument/2006/math">
                    <m:r>
                      <a:rPr lang="fr-FR" sz="2000" b="1" i="0" smtClean="0">
                        <a:latin typeface="Cambria Math" panose="02040503050406030204" pitchFamily="18" charset="0"/>
                      </a:rPr>
                      <m:t>𝐒𝐖𝐀𝐏</m:t>
                    </m:r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fr-FR" sz="2000" b="1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</a:rPr>
                        <m:t>SWAP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fr-FR" sz="1600" b="1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fr-FR" sz="1600" b="1" dirty="0"/>
                  <a:t>Permute l’état </a:t>
                </a:r>
                <a:r>
                  <a:rPr lang="fr-FR" sz="1600" dirty="0"/>
                  <a:t>de deux qubits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𝑆𝑊𝐴𝑃</m:t>
                    </m:r>
                    <m:d>
                      <m:dPr>
                        <m:begChr m:val="|"/>
                        <m:endChr m:val="⟩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06FF08-3B64-874F-7DD8-42547CB97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32" y="2118156"/>
                <a:ext cx="7861624" cy="4015225"/>
              </a:xfrm>
              <a:blipFill>
                <a:blip r:embed="rId3"/>
                <a:stretch>
                  <a:fillRect l="-1086" t="-8801" b="-6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re 1">
            <a:extLst>
              <a:ext uri="{FF2B5EF4-FFF2-40B4-BE49-F238E27FC236}">
                <a16:creationId xmlns:a16="http://schemas.microsoft.com/office/drawing/2014/main" id="{D91B3F13-45F2-FBA0-1BD8-6013D4EC1FFD}"/>
              </a:ext>
            </a:extLst>
          </p:cNvPr>
          <p:cNvSpPr txBox="1">
            <a:spLocks/>
          </p:cNvSpPr>
          <p:nvPr/>
        </p:nvSpPr>
        <p:spPr>
          <a:xfrm>
            <a:off x="8428131" y="140152"/>
            <a:ext cx="3506452" cy="1391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i="1" dirty="0">
                <a:solidFill>
                  <a:srgbClr val="FFFFFF"/>
                </a:solidFill>
              </a:rPr>
              <a:t>Opérateurs quantiques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9C377A52-D9E4-C18F-C4AD-BD40AA791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147" y="2303194"/>
            <a:ext cx="2211255" cy="133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09313569-13DD-E7BF-B80E-7371B4FD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4406211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What is a SWAP gate? | PennyLane">
            <a:extLst>
              <a:ext uri="{FF2B5EF4-FFF2-40B4-BE49-F238E27FC236}">
                <a16:creationId xmlns:a16="http://schemas.microsoft.com/office/drawing/2014/main" id="{6CFFB7EA-38E5-A812-7263-9423DE36CB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0" r="13582"/>
          <a:stretch/>
        </p:blipFill>
        <p:spPr bwMode="auto">
          <a:xfrm>
            <a:off x="9128800" y="4367585"/>
            <a:ext cx="2833656" cy="172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64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59216</TotalTime>
  <Words>3628</Words>
  <Application>Microsoft Office PowerPoint</Application>
  <PresentationFormat>Grand écran</PresentationFormat>
  <Paragraphs>469</Paragraphs>
  <Slides>36</Slides>
  <Notes>36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Segoe UI</vt:lpstr>
      <vt:lpstr>Wingdings</vt:lpstr>
      <vt:lpstr>Thème Office</vt:lpstr>
      <vt:lpstr>1_Thème Office</vt:lpstr>
      <vt:lpstr>Informatique quantique orientée circuit et recuit quantique</vt:lpstr>
      <vt:lpstr>Sommaire</vt:lpstr>
      <vt:lpstr>Informatique quantique orientée circuit</vt:lpstr>
      <vt:lpstr>Informatique quantique orientée circuit</vt:lpstr>
      <vt:lpstr>Informatique quantique orientée circuit</vt:lpstr>
      <vt:lpstr>Informatique quantique orientée circuit</vt:lpstr>
      <vt:lpstr>Informatique quantique orientée circuit</vt:lpstr>
      <vt:lpstr>Informatique quantique orientée circuit</vt:lpstr>
      <vt:lpstr>Informatique quantique orientée circuit</vt:lpstr>
      <vt:lpstr>Informatique quantique orientée circuit</vt:lpstr>
      <vt:lpstr>Informatique quantique orientée circuit</vt:lpstr>
      <vt:lpstr>Informatique quantique orientée circuit</vt:lpstr>
      <vt:lpstr>Informatique quantique orientée circuit</vt:lpstr>
      <vt:lpstr>Informatique quantique orientée circuit</vt:lpstr>
      <vt:lpstr>Informatique quantique orientée circuit</vt:lpstr>
      <vt:lpstr>Informatique quantique orientée circuit</vt:lpstr>
      <vt:lpstr>Informatique quantique orientée circuit</vt:lpstr>
      <vt:lpstr>Informatique quantique orientée circuit</vt:lpstr>
      <vt:lpstr>Informatique quantique orientée circuit</vt:lpstr>
      <vt:lpstr>Informatique quantique orientée circuit</vt:lpstr>
      <vt:lpstr>Informatique quantique orientée circuit</vt:lpstr>
      <vt:lpstr>Informatique quantique orientée circuit</vt:lpstr>
      <vt:lpstr>Informatique quantique orientée circuit</vt:lpstr>
      <vt:lpstr>Informatique quantique orientée circuit</vt:lpstr>
      <vt:lpstr>Informatique quantique orientée circuit</vt:lpstr>
      <vt:lpstr>Informatique quantique orientée circuit</vt:lpstr>
      <vt:lpstr>Recuit quantique</vt:lpstr>
      <vt:lpstr>Recuit quantique</vt:lpstr>
      <vt:lpstr>Recuit quantique</vt:lpstr>
      <vt:lpstr>Recuit quantique</vt:lpstr>
      <vt:lpstr>Recuit quantique</vt:lpstr>
      <vt:lpstr>Recuit quantique</vt:lpstr>
      <vt:lpstr>Recuit quantique</vt:lpstr>
      <vt:lpstr>Recuit quantique</vt:lpstr>
      <vt:lpstr>Recuit quantique</vt:lpstr>
      <vt:lpstr>Recuit quantique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Hardware Quantique</dc:title>
  <dc:creator>Timothé PRESLES</dc:creator>
  <cp:lastModifiedBy>Timothé Presles</cp:lastModifiedBy>
  <cp:revision>5</cp:revision>
  <dcterms:created xsi:type="dcterms:W3CDTF">2022-08-20T15:13:59Z</dcterms:created>
  <dcterms:modified xsi:type="dcterms:W3CDTF">2024-07-24T14:02:32Z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