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29" r:id="rId2"/>
    <p:sldId id="428" r:id="rId3"/>
    <p:sldId id="430" r:id="rId4"/>
    <p:sldId id="431" r:id="rId5"/>
    <p:sldId id="366" r:id="rId6"/>
    <p:sldId id="3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C389A-0809-4E48-8C31-CD5B2B7CE0BA}" v="51" dt="2024-09-16T16:08:15.156"/>
    <p1510:client id="{9A75E382-A82D-4868-B831-2BC4435BEBC3}" v="112" dt="2024-09-16T08:09:07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é Presles" userId="70e5b3ca4c3fa9f6" providerId="LiveId" clId="{1F0C389A-0809-4E48-8C31-CD5B2B7CE0BA}"/>
    <pc:docChg chg="custSel modSld">
      <pc:chgData name="Timothé Presles" userId="70e5b3ca4c3fa9f6" providerId="LiveId" clId="{1F0C389A-0809-4E48-8C31-CD5B2B7CE0BA}" dt="2024-09-16T16:09:07.103" v="181" actId="20577"/>
      <pc:docMkLst>
        <pc:docMk/>
      </pc:docMkLst>
      <pc:sldChg chg="modSp mod">
        <pc:chgData name="Timothé Presles" userId="70e5b3ca4c3fa9f6" providerId="LiveId" clId="{1F0C389A-0809-4E48-8C31-CD5B2B7CE0BA}" dt="2024-09-16T16:08:43.141" v="175"/>
        <pc:sldMkLst>
          <pc:docMk/>
          <pc:sldMk cId="602333063" sldId="366"/>
        </pc:sldMkLst>
        <pc:spChg chg="mod">
          <ac:chgData name="Timothé Presles" userId="70e5b3ca4c3fa9f6" providerId="LiveId" clId="{1F0C389A-0809-4E48-8C31-CD5B2B7CE0BA}" dt="2024-09-16T16:08:43.141" v="175"/>
          <ac:spMkLst>
            <pc:docMk/>
            <pc:sldMk cId="602333063" sldId="366"/>
            <ac:spMk id="2" creationId="{A9501C14-7F4D-4D43-AB31-14E1B4AA1C63}"/>
          </ac:spMkLst>
        </pc:spChg>
      </pc:sldChg>
      <pc:sldChg chg="modSp mod">
        <pc:chgData name="Timothé Presles" userId="70e5b3ca4c3fa9f6" providerId="LiveId" clId="{1F0C389A-0809-4E48-8C31-CD5B2B7CE0BA}" dt="2024-09-16T16:08:45.397" v="176"/>
        <pc:sldMkLst>
          <pc:docMk/>
          <pc:sldMk cId="1473008093" sldId="369"/>
        </pc:sldMkLst>
        <pc:spChg chg="mod">
          <ac:chgData name="Timothé Presles" userId="70e5b3ca4c3fa9f6" providerId="LiveId" clId="{1F0C389A-0809-4E48-8C31-CD5B2B7CE0BA}" dt="2024-09-16T16:08:45.397" v="176"/>
          <ac:spMkLst>
            <pc:docMk/>
            <pc:sldMk cId="1473008093" sldId="369"/>
            <ac:spMk id="2" creationId="{A9501C14-7F4D-4D43-AB31-14E1B4AA1C63}"/>
          </ac:spMkLst>
        </pc:spChg>
      </pc:sldChg>
      <pc:sldChg chg="modSp mod">
        <pc:chgData name="Timothé Presles" userId="70e5b3ca4c3fa9f6" providerId="LiveId" clId="{1F0C389A-0809-4E48-8C31-CD5B2B7CE0BA}" dt="2024-09-16T16:09:07.103" v="181" actId="20577"/>
        <pc:sldMkLst>
          <pc:docMk/>
          <pc:sldMk cId="13863247" sldId="428"/>
        </pc:sldMkLst>
        <pc:graphicFrameChg chg="modGraphic">
          <ac:chgData name="Timothé Presles" userId="70e5b3ca4c3fa9f6" providerId="LiveId" clId="{1F0C389A-0809-4E48-8C31-CD5B2B7CE0BA}" dt="2024-09-16T16:06:01.738" v="76" actId="20577"/>
          <ac:graphicFrameMkLst>
            <pc:docMk/>
            <pc:sldMk cId="13863247" sldId="428"/>
            <ac:graphicFrameMk id="3" creationId="{C5769A11-1F56-7CDB-A192-72FD76F28690}"/>
          </ac:graphicFrameMkLst>
        </pc:graphicFrameChg>
        <pc:graphicFrameChg chg="modGraphic">
          <ac:chgData name="Timothé Presles" userId="70e5b3ca4c3fa9f6" providerId="LiveId" clId="{1F0C389A-0809-4E48-8C31-CD5B2B7CE0BA}" dt="2024-09-16T16:09:07.103" v="181" actId="20577"/>
          <ac:graphicFrameMkLst>
            <pc:docMk/>
            <pc:sldMk cId="13863247" sldId="428"/>
            <ac:graphicFrameMk id="5" creationId="{911D076C-F1E0-C48E-3917-E322CDD43DBD}"/>
          </ac:graphicFrameMkLst>
        </pc:graphicFrameChg>
      </pc:sldChg>
      <pc:sldChg chg="modSp">
        <pc:chgData name="Timothé Presles" userId="70e5b3ca4c3fa9f6" providerId="LiveId" clId="{1F0C389A-0809-4E48-8C31-CD5B2B7CE0BA}" dt="2024-09-16T16:07:52.520" v="101" actId="20577"/>
        <pc:sldMkLst>
          <pc:docMk/>
          <pc:sldMk cId="3204672200" sldId="430"/>
        </pc:sldMkLst>
        <pc:spChg chg="mod">
          <ac:chgData name="Timothé Presles" userId="70e5b3ca4c3fa9f6" providerId="LiveId" clId="{1F0C389A-0809-4E48-8C31-CD5B2B7CE0BA}" dt="2024-09-16T16:07:52.520" v="101" actId="20577"/>
          <ac:spMkLst>
            <pc:docMk/>
            <pc:sldMk cId="3204672200" sldId="430"/>
            <ac:spMk id="6" creationId="{8B06FF08-3B64-874F-7DD8-42547CB97837}"/>
          </ac:spMkLst>
        </pc:spChg>
      </pc:sldChg>
      <pc:sldChg chg="modSp mod">
        <pc:chgData name="Timothé Presles" userId="70e5b3ca4c3fa9f6" providerId="LiveId" clId="{1F0C389A-0809-4E48-8C31-CD5B2B7CE0BA}" dt="2024-09-16T16:08:39.662" v="174" actId="20577"/>
        <pc:sldMkLst>
          <pc:docMk/>
          <pc:sldMk cId="1398621270" sldId="431"/>
        </pc:sldMkLst>
        <pc:spChg chg="mod">
          <ac:chgData name="Timothé Presles" userId="70e5b3ca4c3fa9f6" providerId="LiveId" clId="{1F0C389A-0809-4E48-8C31-CD5B2B7CE0BA}" dt="2024-09-16T16:08:39.662" v="174" actId="20577"/>
          <ac:spMkLst>
            <pc:docMk/>
            <pc:sldMk cId="1398621270" sldId="431"/>
            <ac:spMk id="2" creationId="{A9501C14-7F4D-4D43-AB31-14E1B4AA1C63}"/>
          </ac:spMkLst>
        </pc:spChg>
        <pc:spChg chg="mod">
          <ac:chgData name="Timothé Presles" userId="70e5b3ca4c3fa9f6" providerId="LiveId" clId="{1F0C389A-0809-4E48-8C31-CD5B2B7CE0BA}" dt="2024-09-16T16:08:15.156" v="127" actId="20577"/>
          <ac:spMkLst>
            <pc:docMk/>
            <pc:sldMk cId="1398621270" sldId="431"/>
            <ac:spMk id="6" creationId="{8B06FF08-3B64-874F-7DD8-42547CB9783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Repartition des notes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DCD-4260-B37F-5D2A68D8A96F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DCD-4260-B37F-5D2A68D8A96F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DCD-4260-B37F-5D2A68D8A96F}"/>
              </c:ext>
            </c:extLst>
          </c:dPt>
          <c:dPt>
            <c:idx val="3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DCD-4260-B37F-5D2A68D8A96F}"/>
              </c:ext>
            </c:extLst>
          </c:dPt>
          <c:dPt>
            <c:idx val="4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67B-4703-9C3A-C07C8020454B}"/>
              </c:ext>
            </c:extLst>
          </c:dPt>
          <c:dLbls>
            <c:dLbl>
              <c:idx val="0"/>
              <c:layout>
                <c:manualLayout>
                  <c:x val="-8.6249450990675977E-2"/>
                  <c:y val="0.1645332069189693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CD-4260-B37F-5D2A68D8A96F}"/>
                </c:ext>
              </c:extLst>
            </c:dLbl>
            <c:dLbl>
              <c:idx val="1"/>
              <c:layout>
                <c:manualLayout>
                  <c:x val="-0.13562799886647242"/>
                  <c:y val="7.45314398130910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CD-4260-B37F-5D2A68D8A96F}"/>
                </c:ext>
              </c:extLst>
            </c:dLbl>
            <c:dLbl>
              <c:idx val="3"/>
              <c:layout>
                <c:manualLayout>
                  <c:x val="-9.5006020428777829E-2"/>
                  <c:y val="-0.1645335329532642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CD-4260-B37F-5D2A68D8A96F}"/>
                </c:ext>
              </c:extLst>
            </c:dLbl>
            <c:dLbl>
              <c:idx val="4"/>
              <c:layout>
                <c:manualLayout>
                  <c:x val="0.22345707982428939"/>
                  <c:y val="0"/>
                </c:manualLayout>
              </c:layout>
              <c:tx>
                <c:rich>
                  <a:bodyPr/>
                  <a:lstStyle/>
                  <a:p>
                    <a:fld id="{AAC058B5-0D15-4AA6-A98E-A378B9D0FD0F}" type="CATEGORYNAME">
                      <a:rPr lang="en-US" sz="1600" dirty="0"/>
                      <a:pPr/>
                      <a:t>[NOM DE CATÉGORIE]</a:t>
                    </a:fld>
                    <a:endParaRPr lang="fr-F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67B-4703-9C3A-C07C802045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ln>
                      <a:noFill/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TP 1.</c:v>
                </c:pt>
                <c:pt idx="1">
                  <c:v>TP 2.</c:v>
                </c:pt>
                <c:pt idx="2">
                  <c:v>TP 3.</c:v>
                </c:pt>
                <c:pt idx="3">
                  <c:v>TP 4.</c:v>
                </c:pt>
                <c:pt idx="4">
                  <c:v>Projet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0.125</c:v>
                </c:pt>
                <c:pt idx="1">
                  <c:v>0.125</c:v>
                </c:pt>
                <c:pt idx="2">
                  <c:v>0.125</c:v>
                </c:pt>
                <c:pt idx="3">
                  <c:v>0.125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D-4260-B37F-5D2A68D8A96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C412A-B7B8-4A23-B296-3E651848D4CF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CE0C-D0A7-4275-A193-03123B64DB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1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fr-F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A36B1-75F6-458C-B388-8BC01E9857C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08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69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95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73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00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42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E34C-5F30-E004-14A3-31D1834D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B508D-056E-A031-BE11-68A3B929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F4B2D-4873-E79E-EAB8-60C959B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B141D-F63B-9477-714D-595FA07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2392C-ADB0-8691-60E8-C8F5554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15EDB0-FAFA-4746-7357-155E62EB3FFD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48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34547-EA7D-828A-EAD8-188C568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270B-07FA-6E7F-6EA6-0A37D08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5E68-1613-D5AB-B838-87907C4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EB3D9-6C7B-BAF2-6D01-B39C921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6041-11AD-124F-036E-85912BD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6157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B4A5FE-492B-6FA2-7AF9-32EEBD27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DC435-401E-A167-DB53-846B3908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10F01-C33F-D85D-7F46-E3D5004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3F045-DD90-E6D3-F4B2-C0C445F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19BB-D61C-2BC1-EFEB-2D03934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1420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96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9C881-77FF-26A0-B0AA-2FC95B0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1141-EDE7-A3CD-CE98-782E739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A796-BFB7-13D0-FAA9-57F976C5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3FED8-5DAD-9082-20A7-A57D400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415A8-E492-CC66-D38A-26907BF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EB9BA3-670F-E1B8-D5DA-F904B463574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0855C-1B31-1055-96D7-82245BB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CF74A-66CC-06B1-8420-E640DBA0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BD00-8378-7177-8D50-8966F5C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4298C-7D08-C318-6B67-73281EF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6BFCD-D9DC-938B-F165-129DC84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6864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5C2E-9454-04B9-A8C8-104056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05C44-B545-AEBF-1B4F-8771F4E1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15737-6BD0-C700-E4A1-4B2E02B1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11FC4-499A-9EA8-CE94-ED7819B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5B2F9-BE54-00E3-91D8-0E10F9F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8220-FC9B-A5FE-DBF1-34814A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650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ABCA-DE77-7187-FB7E-0D5EBDB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F2416-216B-E802-7954-FAC3C58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1238-A972-49CC-B8C5-FC09832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290E1-CCF6-CF8A-00FC-58FCC8DA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4C32D-A68A-7DEB-533C-E8B6036C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2ECAC3-D69A-2607-E8DA-DCC600F1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F325-7B41-38A3-BAAB-4C65877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87668-C539-1781-48EC-328A7E0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35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1237-F2C1-64BA-0F60-8BC681B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AB3C96-8ADE-FCD6-9A17-65087499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BF9AD-E4BD-D8BE-3E57-4EA56D3A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6EF205-F7F3-DF8B-E6E9-FFC521E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867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6683A-B009-4274-F206-6CCCF75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822D1-213D-9F07-EF83-21D7CA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113B4-6829-B8A2-9D39-88F3CC3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004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20D5-100C-5335-6F0B-B8A24D9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A762-30E0-588E-3387-3DD9FBAF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44C36D-944F-2F35-1974-0296C00D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E3084-4434-D426-FA7A-213933A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B7BDB-390E-CB5E-0D42-164ECBA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E1D2-9365-F56B-849D-09F538A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9350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5A03A-076B-4A8E-D36B-E147445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269B6-5229-6F55-F69C-EF6DE651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56D6B-B727-0B62-29C8-E7D3C377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32E54-6FA9-FB3F-AA20-D8BC7F6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02D08-338E-55F0-509D-5CB4D5E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B6354-9DBD-6234-09C1-562480A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59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D46A8-5107-3455-782C-6A1ABF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4AD2E-E0B2-0A1C-0827-3540105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40631-944B-7069-8361-1656522CB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A6A3-976A-35E7-51FC-E5454BA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55778-8E2B-7450-C7A5-9322B308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247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 rtlCol="0">
            <a:normAutofit/>
          </a:bodyPr>
          <a:lstStyle/>
          <a:p>
            <a:pPr algn="l" rtl="0"/>
            <a:r>
              <a:rPr lang="fr-FR" sz="4800" dirty="0">
                <a:solidFill>
                  <a:srgbClr val="FFFFFF"/>
                </a:solidFill>
              </a:rPr>
              <a:t>Présentation des cours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rtlCol="0">
            <a:normAutofit/>
          </a:bodyPr>
          <a:lstStyle/>
          <a:p>
            <a:pPr algn="l" rtl="0"/>
            <a:r>
              <a:rPr lang="fr-FR" dirty="0">
                <a:solidFill>
                  <a:srgbClr val="FFFFFF"/>
                </a:solidFill>
              </a:rPr>
              <a:t>Timothé Presles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553C1-67E6-D09B-15F2-0B1AFA4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40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</a:t>
            </a:r>
            <a:r>
              <a:rPr lang="en-US" sz="4000" dirty="0">
                <a:solidFill>
                  <a:srgbClr val="FFFFFF"/>
                </a:solidFill>
              </a:rPr>
              <a:t>nning des cours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C5769A11-1F56-7CDB-A192-72FD76F28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830293"/>
              </p:ext>
            </p:extLst>
          </p:nvPr>
        </p:nvGraphicFramePr>
        <p:xfrm>
          <a:off x="522793" y="1836751"/>
          <a:ext cx="10963530" cy="23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06">
                  <a:extLst>
                    <a:ext uri="{9D8B030D-6E8A-4147-A177-3AD203B41FA5}">
                      <a16:colId xmlns:a16="http://schemas.microsoft.com/office/drawing/2014/main" val="1808049738"/>
                    </a:ext>
                  </a:extLst>
                </a:gridCol>
                <a:gridCol w="2185685">
                  <a:extLst>
                    <a:ext uri="{9D8B030D-6E8A-4147-A177-3AD203B41FA5}">
                      <a16:colId xmlns:a16="http://schemas.microsoft.com/office/drawing/2014/main" val="2133136989"/>
                    </a:ext>
                  </a:extLst>
                </a:gridCol>
                <a:gridCol w="2199727">
                  <a:extLst>
                    <a:ext uri="{9D8B030D-6E8A-4147-A177-3AD203B41FA5}">
                      <a16:colId xmlns:a16="http://schemas.microsoft.com/office/drawing/2014/main" val="3116121239"/>
                    </a:ext>
                  </a:extLst>
                </a:gridCol>
                <a:gridCol w="2192706">
                  <a:extLst>
                    <a:ext uri="{9D8B030D-6E8A-4147-A177-3AD203B41FA5}">
                      <a16:colId xmlns:a16="http://schemas.microsoft.com/office/drawing/2014/main" val="857295745"/>
                    </a:ext>
                  </a:extLst>
                </a:gridCol>
                <a:gridCol w="2192706">
                  <a:extLst>
                    <a:ext uri="{9D8B030D-6E8A-4147-A177-3AD203B41FA5}">
                      <a16:colId xmlns:a16="http://schemas.microsoft.com/office/drawing/2014/main" val="1997695172"/>
                    </a:ext>
                  </a:extLst>
                </a:gridCol>
              </a:tblGrid>
              <a:tr h="5303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17/09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04/11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05/11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301607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Introduction aux cours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Histoire de la physique et de l’info quantique</a:t>
                      </a:r>
                      <a:endParaRPr lang="fr-FR" sz="1450" i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5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TP 1 :</a:t>
                      </a:r>
                      <a:r>
                        <a:rPr lang="fr-FR" sz="14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Rudiments de Python pour le calcul quantique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Hardware quantique </a:t>
                      </a:r>
                      <a:r>
                        <a:rPr lang="fr-FR" sz="1450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(1/2)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5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TP 2 :</a:t>
                      </a:r>
                      <a:r>
                        <a:rPr lang="fr-FR" sz="14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Introduction à la programmation quantique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Hardware quantique </a:t>
                      </a:r>
                      <a:r>
                        <a:rPr lang="fr-FR" sz="1450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(2/2)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5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TP 3 :</a:t>
                      </a:r>
                      <a:r>
                        <a:rPr lang="fr-FR" sz="14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Outils de calcul élémentaires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Limites actuelles des calculateurs quantiques </a:t>
                      </a:r>
                      <a:r>
                        <a:rPr lang="fr-FR" sz="1450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(1/2)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5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TP 4 :</a:t>
                      </a:r>
                      <a:r>
                        <a:rPr lang="fr-FR" sz="14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Méthodes et algorithmes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Limites actuelles des calculateurs quantiques </a:t>
                      </a:r>
                      <a:r>
                        <a:rPr lang="fr-FR" sz="1450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(2/2)</a:t>
                      </a:r>
                      <a:endParaRPr lang="fr-FR" sz="1450" dirty="0">
                        <a:solidFill>
                          <a:srgbClr val="7030A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rgbClr val="7030A0"/>
                          </a:solidFill>
                        </a:rPr>
                        <a:t>Travail sur la présentation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39319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11D076C-F1E0-C48E-3917-E322CDD43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5806"/>
              </p:ext>
            </p:extLst>
          </p:nvPr>
        </p:nvGraphicFramePr>
        <p:xfrm>
          <a:off x="522793" y="4225578"/>
          <a:ext cx="10963530" cy="23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06">
                  <a:extLst>
                    <a:ext uri="{9D8B030D-6E8A-4147-A177-3AD203B41FA5}">
                      <a16:colId xmlns:a16="http://schemas.microsoft.com/office/drawing/2014/main" val="2893190018"/>
                    </a:ext>
                  </a:extLst>
                </a:gridCol>
                <a:gridCol w="2185685">
                  <a:extLst>
                    <a:ext uri="{9D8B030D-6E8A-4147-A177-3AD203B41FA5}">
                      <a16:colId xmlns:a16="http://schemas.microsoft.com/office/drawing/2014/main" val="505641219"/>
                    </a:ext>
                  </a:extLst>
                </a:gridCol>
                <a:gridCol w="2199727">
                  <a:extLst>
                    <a:ext uri="{9D8B030D-6E8A-4147-A177-3AD203B41FA5}">
                      <a16:colId xmlns:a16="http://schemas.microsoft.com/office/drawing/2014/main" val="2622357053"/>
                    </a:ext>
                  </a:extLst>
                </a:gridCol>
                <a:gridCol w="2192706">
                  <a:extLst>
                    <a:ext uri="{9D8B030D-6E8A-4147-A177-3AD203B41FA5}">
                      <a16:colId xmlns:a16="http://schemas.microsoft.com/office/drawing/2014/main" val="1677052672"/>
                    </a:ext>
                  </a:extLst>
                </a:gridCol>
                <a:gridCol w="2192706">
                  <a:extLst>
                    <a:ext uri="{9D8B030D-6E8A-4147-A177-3AD203B41FA5}">
                      <a16:colId xmlns:a16="http://schemas.microsoft.com/office/drawing/2014/main" val="2779042178"/>
                    </a:ext>
                  </a:extLst>
                </a:gridCol>
              </a:tblGrid>
              <a:tr h="5303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12/11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19/11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03/12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95799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Quantum Annealing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rgbClr val="7030A0"/>
                          </a:solidFill>
                        </a:rPr>
                        <a:t>Travail sur la présentation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Présentation de mes travaux de thèse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rgbClr val="7030A0"/>
                          </a:solidFill>
                        </a:rPr>
                        <a:t>Travail sur la présentation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b="1" dirty="0">
                          <a:solidFill>
                            <a:srgbClr val="7030A0"/>
                          </a:solidFill>
                        </a:rPr>
                        <a:t>Présentation finale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45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45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81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Planning des cours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11" y="1845271"/>
            <a:ext cx="6892664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u="sng" dirty="0"/>
              <a:t>Travaux notés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50% </a:t>
            </a:r>
            <a:r>
              <a:rPr lang="fr-FR" sz="2000" dirty="0" err="1"/>
              <a:t>TPs</a:t>
            </a:r>
            <a:r>
              <a:rPr lang="fr-FR" sz="2000" dirty="0"/>
              <a:t> – 50% Présentation de fin d’OA.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Chaque TP vaut pour 1/4 de la note des TP.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Vous avez jusqu’au dimanche de la semaine du TP pour me les rendre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Envoi par mail à</a:t>
            </a:r>
            <a:r>
              <a:rPr lang="fr-FR" dirty="0"/>
              <a:t> </a:t>
            </a:r>
            <a:r>
              <a:rPr lang="fr-FR" sz="1600" dirty="0"/>
              <a:t>tpresles@omnesintervenant.com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b="1" dirty="0"/>
              <a:t>Entraide autorisée </a:t>
            </a:r>
            <a:r>
              <a:rPr lang="fr-FR" sz="1600" b="1" u="sng" dirty="0"/>
              <a:t>mais pas de copier-coller </a:t>
            </a:r>
            <a:r>
              <a:rPr lang="fr-FR" sz="1600" b="1" dirty="0"/>
              <a:t>!!!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00C094F3-A748-3B34-CB78-14A6D85C3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891044"/>
              </p:ext>
            </p:extLst>
          </p:nvPr>
        </p:nvGraphicFramePr>
        <p:xfrm>
          <a:off x="7427970" y="2877313"/>
          <a:ext cx="4351019" cy="3067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467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orale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11" y="1845271"/>
            <a:ext cx="9403850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Projet </a:t>
            </a:r>
            <a:r>
              <a:rPr lang="fr-FR" sz="2400" i="1" dirty="0"/>
              <a:t>(à partir de Novembre) </a:t>
            </a:r>
            <a:r>
              <a:rPr lang="fr-FR" sz="2400" dirty="0"/>
              <a:t>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de 15 minutes + 5 minutes de questions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Groupes de 3 </a:t>
            </a:r>
            <a:r>
              <a:rPr lang="fr-FR" sz="2000" i="1" dirty="0"/>
              <a:t>(avec un groupe de 2 ou 4 au besoin)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Doit prendre appui sur des publications scientifiques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Points bonus :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Algo quantique illustrant le thème abordé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Comparaison d’articles scientifiques en lien avec le thème abordé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Interactivité avec le « public »</a:t>
            </a:r>
          </a:p>
        </p:txBody>
      </p:sp>
      <p:pic>
        <p:nvPicPr>
          <p:cNvPr id="3074" name="Picture 2" descr="arXiv — Wikipédia">
            <a:extLst>
              <a:ext uri="{FF2B5EF4-FFF2-40B4-BE49-F238E27FC236}">
                <a16:creationId xmlns:a16="http://schemas.microsoft.com/office/drawing/2014/main" id="{898189FB-7945-D187-DA46-BF749BFC9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36" y="2400741"/>
            <a:ext cx="1563540" cy="70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 Scholar - Service Commun de la Documentation">
            <a:extLst>
              <a:ext uri="{FF2B5EF4-FFF2-40B4-BE49-F238E27FC236}">
                <a16:creationId xmlns:a16="http://schemas.microsoft.com/office/drawing/2014/main" id="{F53E98AB-7B57-0835-731D-E0C87A46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5" y="2741749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view: PASQAL's Pulser Studio. …and Pulser, too. Why not? | by Brian N.  Siegelwax | The Modern Scientist | Medium">
            <a:extLst>
              <a:ext uri="{FF2B5EF4-FFF2-40B4-BE49-F238E27FC236}">
                <a16:creationId xmlns:a16="http://schemas.microsoft.com/office/drawing/2014/main" id="{0759B080-C630-3DF6-E49F-D287FC45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375" y="4301778"/>
            <a:ext cx="3916419" cy="175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6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orale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43" y="1845271"/>
            <a:ext cx="7808861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Projet : Thèmes au choix 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d’une technologie quantique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Principes physiques fondamentaux et fonctionnement du hardware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Principaux acteurs du développement (entreprise, universités, etc…)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>
                <a:solidFill>
                  <a:schemeClr val="accent6"/>
                </a:solidFill>
              </a:rPr>
              <a:t>ex : Ordinateurs quantiques à atomes neutres, à ions piégés…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b="1" dirty="0">
                <a:solidFill>
                  <a:srgbClr val="C00000"/>
                </a:solidFill>
              </a:rPr>
              <a:t>Plus exigeant car déjà (au moins partiellement) abordé en cours</a:t>
            </a:r>
            <a:endParaRPr lang="fr-FR" sz="1600" b="1" dirty="0">
              <a:solidFill>
                <a:schemeClr val="accent6"/>
              </a:solidFill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d’un acteur de l’écosystème quantique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Entreprises développant leurs technologies, mais pas que…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Passé, présent et futur de l’acteur.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>
                <a:solidFill>
                  <a:schemeClr val="accent6"/>
                </a:solidFill>
              </a:rPr>
              <a:t>ex : La Quantum Energy Initiative, Le </a:t>
            </a:r>
            <a:r>
              <a:rPr lang="fr-FR" sz="1600" dirty="0" err="1">
                <a:solidFill>
                  <a:schemeClr val="accent6"/>
                </a:solidFill>
              </a:rPr>
              <a:t>Lab</a:t>
            </a:r>
            <a:r>
              <a:rPr lang="fr-FR" sz="1600" dirty="0">
                <a:solidFill>
                  <a:schemeClr val="accent6"/>
                </a:solidFill>
              </a:rPr>
              <a:t> Quantique…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Domaine d’application de l’informatique quantique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Approches quantiques équivalentes aux méthodes classiques actuelles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Évaluation de la plus-value à utiliser le quantique (temps de calcul, qualité de résultat, énergie…)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>
                <a:solidFill>
                  <a:schemeClr val="accent6"/>
                </a:solidFill>
              </a:rPr>
              <a:t>ex : Le machine learning quantique, les télécommunications quantiques…</a:t>
            </a:r>
          </a:p>
        </p:txBody>
      </p:sp>
      <p:pic>
        <p:nvPicPr>
          <p:cNvPr id="2050" name="Picture 2" descr="Quantum Energy Initiative - PCQT">
            <a:extLst>
              <a:ext uri="{FF2B5EF4-FFF2-40B4-BE49-F238E27FC236}">
                <a16:creationId xmlns:a16="http://schemas.microsoft.com/office/drawing/2014/main" id="{D3884988-72C4-14E1-2739-149348C67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622" y="4098473"/>
            <a:ext cx="1510105" cy="63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ntanglement Swapping. Two EPR pairs are generated and distributed: i)... |  Download Scientific Diagram">
            <a:extLst>
              <a:ext uri="{FF2B5EF4-FFF2-40B4-BE49-F238E27FC236}">
                <a16:creationId xmlns:a16="http://schemas.microsoft.com/office/drawing/2014/main" id="{405EA64C-B68E-EDB5-F2FB-B05DDD17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781" y="4445251"/>
            <a:ext cx="2578017" cy="19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Qu'est-ce que l'informatique quantique ?">
            <a:extLst>
              <a:ext uri="{FF2B5EF4-FFF2-40B4-BE49-F238E27FC236}">
                <a16:creationId xmlns:a16="http://schemas.microsoft.com/office/drawing/2014/main" id="{F7B4A4D5-F009-EF40-7B2A-07BE2ADD5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" r="3" b="2286"/>
          <a:stretch/>
        </p:blipFill>
        <p:spPr bwMode="auto">
          <a:xfrm>
            <a:off x="8266932" y="2114885"/>
            <a:ext cx="2685109" cy="15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3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orale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01" y="2045040"/>
            <a:ext cx="12039697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Idées de sujets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de la startup Pasqal / Quandela / Alice &amp; Bob / Siquance…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L’informatique quantique chez IBM / Google / Microsoft / au MIT…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La Quantum Energy Initiative / Les plans de financement pour le quantique en France…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L'ordinateur quantique à atomes neutres / photoniques / à centres NV…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Le machine learning quantique / les télécommunications quantiques…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L’informatique quantique pour la finance / pour la santé…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…</a:t>
            </a:r>
          </a:p>
          <a:p>
            <a:pPr lvl="1">
              <a:buFont typeface="Arial" panose="020B0604020202020204" pitchFamily="34" charset="0"/>
              <a:buChar char="-"/>
            </a:pPr>
            <a:endParaRPr lang="fr-FR" sz="2000" dirty="0"/>
          </a:p>
          <a:p>
            <a:pPr lvl="1">
              <a:buFont typeface="Arial" panose="020B0604020202020204" pitchFamily="34" charset="0"/>
              <a:buChar char="-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730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476</Words>
  <Application>Microsoft Office PowerPoint</Application>
  <PresentationFormat>Grand écran</PresentationFormat>
  <Paragraphs>86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Segoe UI</vt:lpstr>
      <vt:lpstr>1_Thème Office</vt:lpstr>
      <vt:lpstr>Présentation des cours</vt:lpstr>
      <vt:lpstr>Planning des cours</vt:lpstr>
      <vt:lpstr>Planning des cours</vt:lpstr>
      <vt:lpstr>Présentation orale</vt:lpstr>
      <vt:lpstr>Présentation orale</vt:lpstr>
      <vt:lpstr>Présentation orale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Timothé Presles</dc:creator>
  <cp:lastModifiedBy>Timothé Presles</cp:lastModifiedBy>
  <cp:revision>2</cp:revision>
  <dcterms:created xsi:type="dcterms:W3CDTF">2024-07-18T08:08:48Z</dcterms:created>
  <dcterms:modified xsi:type="dcterms:W3CDTF">2024-09-16T16:09:18Z</dcterms:modified>
</cp:coreProperties>
</file>